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872" r:id="rId4"/>
    <p:sldMasterId id="2147483874" r:id="rId5"/>
    <p:sldMasterId id="2147483885" r:id="rId6"/>
    <p:sldMasterId id="2147483891" r:id="rId7"/>
    <p:sldMasterId id="2147483893" r:id="rId8"/>
  </p:sldMasterIdLst>
  <p:notesMasterIdLst>
    <p:notesMasterId r:id="rId55"/>
  </p:notesMasterIdLst>
  <p:handoutMasterIdLst>
    <p:handoutMasterId r:id="rId56"/>
  </p:handoutMasterIdLst>
  <p:sldIdLst>
    <p:sldId id="273" r:id="rId9"/>
    <p:sldId id="257" r:id="rId10"/>
    <p:sldId id="258" r:id="rId11"/>
    <p:sldId id="259" r:id="rId12"/>
    <p:sldId id="260" r:id="rId13"/>
    <p:sldId id="311" r:id="rId14"/>
    <p:sldId id="310" r:id="rId15"/>
    <p:sldId id="274" r:id="rId16"/>
    <p:sldId id="312" r:id="rId17"/>
    <p:sldId id="314" r:id="rId18"/>
    <p:sldId id="263" r:id="rId19"/>
    <p:sldId id="276" r:id="rId20"/>
    <p:sldId id="315" r:id="rId21"/>
    <p:sldId id="316" r:id="rId22"/>
    <p:sldId id="279" r:id="rId23"/>
    <p:sldId id="280" r:id="rId24"/>
    <p:sldId id="317" r:id="rId25"/>
    <p:sldId id="332" r:id="rId26"/>
    <p:sldId id="282" r:id="rId27"/>
    <p:sldId id="318" r:id="rId28"/>
    <p:sldId id="319" r:id="rId29"/>
    <p:sldId id="285" r:id="rId30"/>
    <p:sldId id="286" r:id="rId31"/>
    <p:sldId id="287" r:id="rId32"/>
    <p:sldId id="288" r:id="rId33"/>
    <p:sldId id="289" r:id="rId34"/>
    <p:sldId id="320" r:id="rId35"/>
    <p:sldId id="291" r:id="rId36"/>
    <p:sldId id="321" r:id="rId37"/>
    <p:sldId id="293" r:id="rId38"/>
    <p:sldId id="322" r:id="rId39"/>
    <p:sldId id="323" r:id="rId40"/>
    <p:sldId id="296" r:id="rId41"/>
    <p:sldId id="324" r:id="rId42"/>
    <p:sldId id="326" r:id="rId43"/>
    <p:sldId id="327" r:id="rId44"/>
    <p:sldId id="329" r:id="rId45"/>
    <p:sldId id="328" r:id="rId46"/>
    <p:sldId id="325" r:id="rId47"/>
    <p:sldId id="331" r:id="rId48"/>
    <p:sldId id="333" r:id="rId49"/>
    <p:sldId id="265" r:id="rId50"/>
    <p:sldId id="267" r:id="rId51"/>
    <p:sldId id="269" r:id="rId52"/>
    <p:sldId id="309" r:id="rId53"/>
    <p:sldId id="270" r:id="rId54"/>
  </p:sldIdLst>
  <p:sldSz cx="12192000" cy="6858000"/>
  <p:notesSz cx="7010400" cy="92964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3840">
          <p15:clr>
            <a:srgbClr val="A4A3A4"/>
          </p15:clr>
        </p15:guide>
        <p15:guide id="4" orient="horz" pos="2160">
          <p15:clr>
            <a:srgbClr val="A4A3A4"/>
          </p15:clr>
        </p15:guide>
      </p15:sldGuideLst>
    </p:ext>
    <p:ext uri="{2D200454-40CA-4A62-9FC3-DE9A4176ACB9}">
      <p15:notesGuideLst xmlns:p15="http://schemas.microsoft.com/office/powerpoint/2012/main">
        <p15:guide id="1" orient="horz"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sisheng" initials="m" lastIdx="3" clrIdx="0">
    <p:extLst>
      <p:ext uri="{19B8F6BF-5375-455C-9EA6-DF929625EA0E}">
        <p15:presenceInfo xmlns:p15="http://schemas.microsoft.com/office/powerpoint/2012/main" userId="S-1-5-21-147214757-305610072-1517763936-6242982" providerId="AD"/>
      </p:ext>
    </p:extLst>
  </p:cmAuthor>
  <p:cmAuthor id="2" name="jingmoran" initials="j" lastIdx="4" clrIdx="1">
    <p:extLst>
      <p:ext uri="{19B8F6BF-5375-455C-9EA6-DF929625EA0E}">
        <p15:presenceInfo xmlns:p15="http://schemas.microsoft.com/office/powerpoint/2012/main" userId="S-1-5-21-147214757-305610072-1517763936-4799524" providerId="AD"/>
      </p:ext>
    </p:extLst>
  </p:cmAuthor>
  <p:cmAuthor id="3" name="wutingting (G)" initials="w(" lastIdx="30" clrIdx="2">
    <p:extLst>
      <p:ext uri="{19B8F6BF-5375-455C-9EA6-DF929625EA0E}">
        <p15:presenceInfo xmlns:p15="http://schemas.microsoft.com/office/powerpoint/2012/main" userId="S-1-5-21-147214757-305610072-1517763936-819918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EB3B8"/>
    <a:srgbClr val="E6A8AD"/>
    <a:srgbClr val="E28198"/>
    <a:srgbClr val="94DAE2"/>
    <a:srgbClr val="D33859"/>
    <a:srgbClr val="BF1111"/>
    <a:srgbClr val="C7000B"/>
    <a:srgbClr val="30B5C5"/>
    <a:srgbClr val="ADCDEA"/>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84" autoAdjust="0"/>
  </p:normalViewPr>
  <p:slideViewPr>
    <p:cSldViewPr snapToGrid="0" snapToObjects="1">
      <p:cViewPr varScale="1">
        <p:scale>
          <a:sx n="85" d="100"/>
          <a:sy n="85" d="100"/>
        </p:scale>
        <p:origin x="48" y="58"/>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21" d="100"/>
          <a:sy n="121" d="100"/>
        </p:scale>
        <p:origin x="4962" y="114"/>
      </p:cViewPr>
      <p:guideLst>
        <p:guide orient="horz"/>
        <p:guide pos="2208"/>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commentAuthors" Target="commentAuthor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408694-BF2B-47AF-BBF5-142727A889BB}" type="doc">
      <dgm:prSet loTypeId="urn:microsoft.com/office/officeart/2005/8/layout/radial5" loCatId="relationship" qsTypeId="urn:microsoft.com/office/officeart/2005/8/quickstyle/simple1" qsCatId="simple" csTypeId="urn:microsoft.com/office/officeart/2005/8/colors/colorful5" csCatId="colorful" phldr="1"/>
      <dgm:spPr/>
      <dgm:t>
        <a:bodyPr/>
        <a:lstStyle/>
        <a:p>
          <a:endParaRPr lang="zh-CN" altLang="en-US"/>
        </a:p>
      </dgm:t>
    </dgm:pt>
    <dgm:pt modelId="{2D53370D-86E2-42B2-AADC-4594CE9C8DD2}">
      <dgm:prSet custT="1"/>
      <dgm:spPr>
        <a:solidFill>
          <a:srgbClr val="00B0F0"/>
        </a:solidFill>
        <a:ln>
          <a:noFill/>
        </a:ln>
      </dgm:spPr>
      <dgm:t>
        <a:bodyPr/>
        <a:lstStyle/>
        <a:p>
          <a:pPr rtl="0"/>
          <a:r>
            <a:rPr lang="zh-CN" altLang="en-US" sz="2000" b="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挑战</a:t>
          </a:r>
          <a:r>
            <a:rPr lang="zh-CN" altLang="en-US" sz="14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endParaRPr lang="zh-CN" sz="14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dgm:t>
    </dgm:pt>
    <dgm:pt modelId="{4FBA8D06-357B-47C6-A8B9-54E815663FBD}" type="parTrans" cxnId="{6006622C-6579-4B93-B4B0-B232F9A130A0}">
      <dgm:prSet/>
      <dgm:spPr/>
      <dgm:t>
        <a:bodyPr/>
        <a:lstStyle/>
        <a:p>
          <a:endParaRPr lang="zh-CN" altLang="en-US" sz="1600"/>
        </a:p>
      </dgm:t>
    </dgm:pt>
    <dgm:pt modelId="{995F4F3E-F7EB-49AA-97AA-C1D1848F7CD6}" type="sibTrans" cxnId="{6006622C-6579-4B93-B4B0-B232F9A130A0}">
      <dgm:prSet/>
      <dgm:spPr/>
      <dgm:t>
        <a:bodyPr/>
        <a:lstStyle/>
        <a:p>
          <a:endParaRPr lang="zh-CN" altLang="en-US" sz="1600"/>
        </a:p>
      </dgm:t>
    </dgm:pt>
    <dgm:pt modelId="{A3702BEE-F8E5-450F-90FD-AFDCED30E4C6}">
      <dgm:prSet custT="1"/>
      <dgm:spPr>
        <a:solidFill>
          <a:srgbClr val="56C4D2"/>
        </a:solidFill>
      </dgm:spPr>
      <dgm:t>
        <a:bodyPr/>
        <a:lstStyle/>
        <a:p>
          <a:pPr rtl="0"/>
          <a:r>
            <a:rPr lang="zh-CN" altLang="en-US" sz="16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业务</a:t>
          </a:r>
          <a:endParaRPr lang="en-US" altLang="zh-CN" sz="16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rtl="0"/>
          <a:r>
            <a:rPr lang="zh-CN" altLang="en-US" sz="16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上线慢</a:t>
          </a:r>
        </a:p>
      </dgm:t>
    </dgm:pt>
    <dgm:pt modelId="{DA49747C-BABE-46B2-AC32-11E0E800CCB9}" type="parTrans" cxnId="{EABD6347-C6C8-4B6D-89A0-1FE2A3596664}">
      <dgm:prSet custT="1"/>
      <dgm:spPr>
        <a:solidFill>
          <a:srgbClr val="56C4D2"/>
        </a:solidFill>
      </dgm:spPr>
      <dgm:t>
        <a:bodyPr/>
        <a:lstStyle/>
        <a:p>
          <a:endParaRPr lang="zh-CN" altLang="en-US" sz="1600"/>
        </a:p>
      </dgm:t>
    </dgm:pt>
    <dgm:pt modelId="{D9DB649C-2C18-4F99-BB00-1D5578A9274A}" type="sibTrans" cxnId="{EABD6347-C6C8-4B6D-89A0-1FE2A3596664}">
      <dgm:prSet/>
      <dgm:spPr/>
      <dgm:t>
        <a:bodyPr/>
        <a:lstStyle/>
        <a:p>
          <a:endParaRPr lang="zh-CN" altLang="en-US" sz="1600"/>
        </a:p>
      </dgm:t>
    </dgm:pt>
    <dgm:pt modelId="{035F3D45-32F7-41BC-B0D7-BAF0799E585D}">
      <dgm:prSet custT="1"/>
      <dgm:spPr>
        <a:solidFill>
          <a:srgbClr val="94DAE2"/>
        </a:solidFill>
      </dgm:spPr>
      <dgm:t>
        <a:bodyPr/>
        <a:lstStyle/>
        <a:p>
          <a:r>
            <a:rPr lang="zh-CN" altLang="en-US" sz="16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扩展困难</a:t>
          </a:r>
        </a:p>
      </dgm:t>
    </dgm:pt>
    <dgm:pt modelId="{4754A850-D153-4E16-A878-83FB473D9D54}" type="parTrans" cxnId="{4D83373D-8137-4292-95EF-FE3D48CA644A}">
      <dgm:prSet/>
      <dgm:spPr>
        <a:solidFill>
          <a:srgbClr val="94DAE2"/>
        </a:solidFill>
      </dgm:spPr>
      <dgm:t>
        <a:bodyPr/>
        <a:lstStyle/>
        <a:p>
          <a:endParaRPr lang="zh-CN" altLang="en-US"/>
        </a:p>
      </dgm:t>
    </dgm:pt>
    <dgm:pt modelId="{380FE052-1844-4018-AB8C-FA9DF3D045C0}" type="sibTrans" cxnId="{4D83373D-8137-4292-95EF-FE3D48CA644A}">
      <dgm:prSet/>
      <dgm:spPr/>
      <dgm:t>
        <a:bodyPr/>
        <a:lstStyle/>
        <a:p>
          <a:endParaRPr lang="zh-CN" altLang="en-US"/>
        </a:p>
      </dgm:t>
    </dgm:pt>
    <dgm:pt modelId="{9FC4271D-8077-4D73-AF88-0300CD907D93}">
      <dgm:prSet custT="1"/>
      <dgm:spPr>
        <a:solidFill>
          <a:srgbClr val="E28198"/>
        </a:solidFill>
      </dgm:spPr>
      <dgm:t>
        <a:bodyPr/>
        <a:lstStyle/>
        <a:p>
          <a:r>
            <a:rPr lang="zh-CN" altLang="en-US" sz="16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生命周期管理复杂</a:t>
          </a:r>
        </a:p>
      </dgm:t>
    </dgm:pt>
    <dgm:pt modelId="{32333016-16CF-4FC6-BE43-B537D887FBD0}" type="parTrans" cxnId="{BD81071B-4750-4D67-80A5-34626DD493C7}">
      <dgm:prSet/>
      <dgm:spPr>
        <a:solidFill>
          <a:srgbClr val="E28198"/>
        </a:solidFill>
      </dgm:spPr>
      <dgm:t>
        <a:bodyPr/>
        <a:lstStyle/>
        <a:p>
          <a:endParaRPr lang="zh-CN" altLang="en-US"/>
        </a:p>
      </dgm:t>
    </dgm:pt>
    <dgm:pt modelId="{821635C5-D3F2-440C-A0D4-62552FB40603}" type="sibTrans" cxnId="{BD81071B-4750-4D67-80A5-34626DD493C7}">
      <dgm:prSet/>
      <dgm:spPr/>
      <dgm:t>
        <a:bodyPr/>
        <a:lstStyle/>
        <a:p>
          <a:endParaRPr lang="zh-CN" altLang="en-US"/>
        </a:p>
      </dgm:t>
    </dgm:pt>
    <dgm:pt modelId="{13CE7C1F-1567-46B0-907B-F8195920CB6C}">
      <dgm:prSet custT="1"/>
      <dgm:spPr>
        <a:solidFill>
          <a:srgbClr val="EEB3B8"/>
        </a:solidFill>
      </dgm:spPr>
      <dgm:t>
        <a:bodyPr/>
        <a:lstStyle/>
        <a:p>
          <a:r>
            <a:rPr lang="en-US" altLang="zh-CN" sz="16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I/O</a:t>
          </a:r>
          <a:r>
            <a:rPr lang="zh-CN" altLang="en-US" sz="16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瓶颈</a:t>
          </a:r>
          <a:endParaRPr lang="en-US" altLang="zh-CN" sz="16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r>
            <a:rPr lang="zh-CN" altLang="en-US" sz="16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导致延迟</a:t>
          </a:r>
        </a:p>
      </dgm:t>
    </dgm:pt>
    <dgm:pt modelId="{CCA3FDE2-F58D-4202-9459-5063ED78B02D}" type="parTrans" cxnId="{B969C797-36F6-49E5-995D-FAA5183E6660}">
      <dgm:prSet/>
      <dgm:spPr>
        <a:solidFill>
          <a:srgbClr val="E6A8AD"/>
        </a:solidFill>
      </dgm:spPr>
      <dgm:t>
        <a:bodyPr/>
        <a:lstStyle/>
        <a:p>
          <a:endParaRPr lang="zh-CN" altLang="en-US"/>
        </a:p>
      </dgm:t>
    </dgm:pt>
    <dgm:pt modelId="{B43CF6F1-750B-4CDF-9E1F-8EFD81D1ECC0}" type="sibTrans" cxnId="{B969C797-36F6-49E5-995D-FAA5183E6660}">
      <dgm:prSet/>
      <dgm:spPr/>
      <dgm:t>
        <a:bodyPr/>
        <a:lstStyle/>
        <a:p>
          <a:endParaRPr lang="zh-CN" altLang="en-US"/>
        </a:p>
      </dgm:t>
    </dgm:pt>
    <dgm:pt modelId="{3843C264-4EDE-4A4F-A505-96579D5D39B6}">
      <dgm:prSet custT="1"/>
      <dgm:spPr>
        <a:solidFill>
          <a:srgbClr val="30B5C5"/>
        </a:solidFill>
      </dgm:spPr>
      <dgm:t>
        <a:bodyPr/>
        <a:lstStyle/>
        <a:p>
          <a:r>
            <a:rPr lang="en-US" altLang="zh-CN" sz="16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TCO</a:t>
          </a:r>
        </a:p>
        <a:p>
          <a:r>
            <a:rPr lang="zh-CN" altLang="en-US" sz="16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居高不下</a:t>
          </a:r>
        </a:p>
      </dgm:t>
    </dgm:pt>
    <dgm:pt modelId="{F61DC123-CED2-4104-AC54-0EC4D60969D3}" type="parTrans" cxnId="{D0F4D895-1042-46C2-BCDE-93D9002A7EB5}">
      <dgm:prSet/>
      <dgm:spPr>
        <a:solidFill>
          <a:srgbClr val="30B5C5"/>
        </a:solidFill>
      </dgm:spPr>
      <dgm:t>
        <a:bodyPr/>
        <a:lstStyle/>
        <a:p>
          <a:endParaRPr lang="zh-CN" altLang="en-US"/>
        </a:p>
      </dgm:t>
    </dgm:pt>
    <dgm:pt modelId="{94914A45-EA34-43C3-A91D-B52E698AA288}" type="sibTrans" cxnId="{D0F4D895-1042-46C2-BCDE-93D9002A7EB5}">
      <dgm:prSet/>
      <dgm:spPr/>
      <dgm:t>
        <a:bodyPr/>
        <a:lstStyle/>
        <a:p>
          <a:endParaRPr lang="zh-CN" altLang="en-US"/>
        </a:p>
      </dgm:t>
    </dgm:pt>
    <dgm:pt modelId="{7D575988-5D0E-48B7-81E4-F0C402B8D7C0}">
      <dgm:prSet custT="1"/>
      <dgm:spPr>
        <a:solidFill>
          <a:srgbClr val="E6A8AD"/>
        </a:solidFill>
      </dgm:spPr>
      <dgm:t>
        <a:bodyPr/>
        <a:lstStyle/>
        <a:p>
          <a:r>
            <a:rPr lang="zh-CN" altLang="en-US" sz="16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可靠性</a:t>
          </a:r>
          <a:endParaRPr lang="en-US" altLang="zh-CN" sz="16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r>
            <a:rPr lang="zh-CN" altLang="en-US" sz="16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不强</a:t>
          </a:r>
        </a:p>
      </dgm:t>
    </dgm:pt>
    <dgm:pt modelId="{15A8FF5A-C270-40FC-9359-1897EBAC76C1}" type="parTrans" cxnId="{7FA044F0-1029-4CC6-8D65-5A15A3836B8F}">
      <dgm:prSet/>
      <dgm:spPr>
        <a:solidFill>
          <a:srgbClr val="E6A8AD"/>
        </a:solidFill>
      </dgm:spPr>
      <dgm:t>
        <a:bodyPr/>
        <a:lstStyle/>
        <a:p>
          <a:endParaRPr lang="zh-CN" altLang="en-US"/>
        </a:p>
      </dgm:t>
    </dgm:pt>
    <dgm:pt modelId="{5A0A2E64-83CE-40D6-8FCF-BA4077171466}" type="sibTrans" cxnId="{7FA044F0-1029-4CC6-8D65-5A15A3836B8F}">
      <dgm:prSet/>
      <dgm:spPr/>
      <dgm:t>
        <a:bodyPr/>
        <a:lstStyle/>
        <a:p>
          <a:endParaRPr lang="zh-CN" altLang="en-US"/>
        </a:p>
      </dgm:t>
    </dgm:pt>
    <dgm:pt modelId="{6764826D-3EE5-441E-B325-0C31EF356D60}" type="pres">
      <dgm:prSet presAssocID="{F7408694-BF2B-47AF-BBF5-142727A889BB}" presName="Name0" presStyleCnt="0">
        <dgm:presLayoutVars>
          <dgm:chMax val="1"/>
          <dgm:dir/>
          <dgm:animLvl val="ctr"/>
          <dgm:resizeHandles val="exact"/>
        </dgm:presLayoutVars>
      </dgm:prSet>
      <dgm:spPr/>
    </dgm:pt>
    <dgm:pt modelId="{F53ECD2D-8B99-460D-AC8A-0C1D123D2A93}" type="pres">
      <dgm:prSet presAssocID="{2D53370D-86E2-42B2-AADC-4594CE9C8DD2}" presName="centerShape" presStyleLbl="node0" presStyleIdx="0" presStyleCnt="1" custScaleX="110000" custScaleY="110000"/>
      <dgm:spPr/>
    </dgm:pt>
    <dgm:pt modelId="{7B795BD6-1898-4714-B043-6C035933D8F2}" type="pres">
      <dgm:prSet presAssocID="{DA49747C-BABE-46B2-AC32-11E0E800CCB9}" presName="parTrans" presStyleLbl="sibTrans2D1" presStyleIdx="0" presStyleCnt="6"/>
      <dgm:spPr/>
    </dgm:pt>
    <dgm:pt modelId="{A83601CA-1324-4E0E-A4F7-1E8EE11AAE06}" type="pres">
      <dgm:prSet presAssocID="{DA49747C-BABE-46B2-AC32-11E0E800CCB9}" presName="connectorText" presStyleLbl="sibTrans2D1" presStyleIdx="0" presStyleCnt="6"/>
      <dgm:spPr/>
    </dgm:pt>
    <dgm:pt modelId="{F5533A2F-396D-40C2-B9AD-8C861E6E7421}" type="pres">
      <dgm:prSet presAssocID="{A3702BEE-F8E5-450F-90FD-AFDCED30E4C6}" presName="node" presStyleLbl="node1" presStyleIdx="0" presStyleCnt="6" custScaleX="121000" custScaleY="121000">
        <dgm:presLayoutVars>
          <dgm:bulletEnabled val="1"/>
        </dgm:presLayoutVars>
      </dgm:prSet>
      <dgm:spPr/>
    </dgm:pt>
    <dgm:pt modelId="{1D2AD259-4D3D-4744-87F6-2EBD756C54AF}" type="pres">
      <dgm:prSet presAssocID="{4754A850-D153-4E16-A878-83FB473D9D54}" presName="parTrans" presStyleLbl="sibTrans2D1" presStyleIdx="1" presStyleCnt="6"/>
      <dgm:spPr/>
    </dgm:pt>
    <dgm:pt modelId="{DFC96977-76D5-45B9-9969-4CB76FAEEF43}" type="pres">
      <dgm:prSet presAssocID="{4754A850-D153-4E16-A878-83FB473D9D54}" presName="connectorText" presStyleLbl="sibTrans2D1" presStyleIdx="1" presStyleCnt="6"/>
      <dgm:spPr/>
    </dgm:pt>
    <dgm:pt modelId="{9AAF2F64-62C7-447B-8DEE-AFA5A5E82452}" type="pres">
      <dgm:prSet presAssocID="{035F3D45-32F7-41BC-B0D7-BAF0799E585D}" presName="node" presStyleLbl="node1" presStyleIdx="1" presStyleCnt="6" custScaleX="121000" custScaleY="121000">
        <dgm:presLayoutVars>
          <dgm:bulletEnabled val="1"/>
        </dgm:presLayoutVars>
      </dgm:prSet>
      <dgm:spPr/>
    </dgm:pt>
    <dgm:pt modelId="{B10DD029-4E0A-401D-9D54-55D05830BE21}" type="pres">
      <dgm:prSet presAssocID="{32333016-16CF-4FC6-BE43-B537D887FBD0}" presName="parTrans" presStyleLbl="sibTrans2D1" presStyleIdx="2" presStyleCnt="6"/>
      <dgm:spPr/>
    </dgm:pt>
    <dgm:pt modelId="{3AC34108-3268-4619-BD58-1C40F020810C}" type="pres">
      <dgm:prSet presAssocID="{32333016-16CF-4FC6-BE43-B537D887FBD0}" presName="connectorText" presStyleLbl="sibTrans2D1" presStyleIdx="2" presStyleCnt="6"/>
      <dgm:spPr/>
    </dgm:pt>
    <dgm:pt modelId="{6B50A9F4-7984-47AA-BA09-5E0E75BA1830}" type="pres">
      <dgm:prSet presAssocID="{9FC4271D-8077-4D73-AF88-0300CD907D93}" presName="node" presStyleLbl="node1" presStyleIdx="2" presStyleCnt="6" custScaleX="121000" custScaleY="121000">
        <dgm:presLayoutVars>
          <dgm:bulletEnabled val="1"/>
        </dgm:presLayoutVars>
      </dgm:prSet>
      <dgm:spPr/>
    </dgm:pt>
    <dgm:pt modelId="{99BDC185-ADF8-4D12-A144-5BCF4FC9B5FB}" type="pres">
      <dgm:prSet presAssocID="{15A8FF5A-C270-40FC-9359-1897EBAC76C1}" presName="parTrans" presStyleLbl="sibTrans2D1" presStyleIdx="3" presStyleCnt="6"/>
      <dgm:spPr/>
    </dgm:pt>
    <dgm:pt modelId="{F3F2B736-0C17-4279-B71E-42E4759D362F}" type="pres">
      <dgm:prSet presAssocID="{15A8FF5A-C270-40FC-9359-1897EBAC76C1}" presName="connectorText" presStyleLbl="sibTrans2D1" presStyleIdx="3" presStyleCnt="6"/>
      <dgm:spPr/>
    </dgm:pt>
    <dgm:pt modelId="{1F8D7DB5-F145-4B3F-A05D-340E515DAC49}" type="pres">
      <dgm:prSet presAssocID="{7D575988-5D0E-48B7-81E4-F0C402B8D7C0}" presName="node" presStyleLbl="node1" presStyleIdx="3" presStyleCnt="6" custScaleX="121000" custScaleY="121000">
        <dgm:presLayoutVars>
          <dgm:bulletEnabled val="1"/>
        </dgm:presLayoutVars>
      </dgm:prSet>
      <dgm:spPr/>
    </dgm:pt>
    <dgm:pt modelId="{7C761C4F-4ABD-49AA-B21A-12B40C6AF1C0}" type="pres">
      <dgm:prSet presAssocID="{CCA3FDE2-F58D-4202-9459-5063ED78B02D}" presName="parTrans" presStyleLbl="sibTrans2D1" presStyleIdx="4" presStyleCnt="6"/>
      <dgm:spPr/>
    </dgm:pt>
    <dgm:pt modelId="{3BD8F1E6-1812-4793-B37D-390CFFAB9958}" type="pres">
      <dgm:prSet presAssocID="{CCA3FDE2-F58D-4202-9459-5063ED78B02D}" presName="connectorText" presStyleLbl="sibTrans2D1" presStyleIdx="4" presStyleCnt="6"/>
      <dgm:spPr/>
    </dgm:pt>
    <dgm:pt modelId="{322A75CC-C0F8-484F-B83A-456A66C1A79B}" type="pres">
      <dgm:prSet presAssocID="{13CE7C1F-1567-46B0-907B-F8195920CB6C}" presName="node" presStyleLbl="node1" presStyleIdx="4" presStyleCnt="6" custScaleX="121000" custScaleY="121000">
        <dgm:presLayoutVars>
          <dgm:bulletEnabled val="1"/>
        </dgm:presLayoutVars>
      </dgm:prSet>
      <dgm:spPr/>
    </dgm:pt>
    <dgm:pt modelId="{5B971403-FBFD-4477-A7EB-8D2485FA3974}" type="pres">
      <dgm:prSet presAssocID="{F61DC123-CED2-4104-AC54-0EC4D60969D3}" presName="parTrans" presStyleLbl="sibTrans2D1" presStyleIdx="5" presStyleCnt="6"/>
      <dgm:spPr/>
    </dgm:pt>
    <dgm:pt modelId="{FBD2CFCA-484D-4EB4-947B-B55FA9A0E906}" type="pres">
      <dgm:prSet presAssocID="{F61DC123-CED2-4104-AC54-0EC4D60969D3}" presName="connectorText" presStyleLbl="sibTrans2D1" presStyleIdx="5" presStyleCnt="6"/>
      <dgm:spPr/>
    </dgm:pt>
    <dgm:pt modelId="{43662680-A7E7-44D8-AF12-80F79626B081}" type="pres">
      <dgm:prSet presAssocID="{3843C264-4EDE-4A4F-A505-96579D5D39B6}" presName="node" presStyleLbl="node1" presStyleIdx="5" presStyleCnt="6" custScaleX="121000" custScaleY="121000">
        <dgm:presLayoutVars>
          <dgm:bulletEnabled val="1"/>
        </dgm:presLayoutVars>
      </dgm:prSet>
      <dgm:spPr/>
    </dgm:pt>
  </dgm:ptLst>
  <dgm:cxnLst>
    <dgm:cxn modelId="{A58DA008-6782-4590-919D-DD77CFEC6755}" type="presOf" srcId="{DA49747C-BABE-46B2-AC32-11E0E800CCB9}" destId="{A83601CA-1324-4E0E-A4F7-1E8EE11AAE06}" srcOrd="1" destOrd="0" presId="urn:microsoft.com/office/officeart/2005/8/layout/radial5"/>
    <dgm:cxn modelId="{8EF45615-04BC-46BF-BD20-C422B65A059F}" type="presOf" srcId="{15A8FF5A-C270-40FC-9359-1897EBAC76C1}" destId="{99BDC185-ADF8-4D12-A144-5BCF4FC9B5FB}" srcOrd="0" destOrd="0" presId="urn:microsoft.com/office/officeart/2005/8/layout/radial5"/>
    <dgm:cxn modelId="{BD81071B-4750-4D67-80A5-34626DD493C7}" srcId="{2D53370D-86E2-42B2-AADC-4594CE9C8DD2}" destId="{9FC4271D-8077-4D73-AF88-0300CD907D93}" srcOrd="2" destOrd="0" parTransId="{32333016-16CF-4FC6-BE43-B537D887FBD0}" sibTransId="{821635C5-D3F2-440C-A0D4-62552FB40603}"/>
    <dgm:cxn modelId="{D1A23924-DA66-457A-BCCD-3394B0A6D10B}" type="presOf" srcId="{13CE7C1F-1567-46B0-907B-F8195920CB6C}" destId="{322A75CC-C0F8-484F-B83A-456A66C1A79B}" srcOrd="0" destOrd="0" presId="urn:microsoft.com/office/officeart/2005/8/layout/radial5"/>
    <dgm:cxn modelId="{6006622C-6579-4B93-B4B0-B232F9A130A0}" srcId="{F7408694-BF2B-47AF-BBF5-142727A889BB}" destId="{2D53370D-86E2-42B2-AADC-4594CE9C8DD2}" srcOrd="0" destOrd="0" parTransId="{4FBA8D06-357B-47C6-A8B9-54E815663FBD}" sibTransId="{995F4F3E-F7EB-49AA-97AA-C1D1848F7CD6}"/>
    <dgm:cxn modelId="{E9C3BA38-B4D7-4DA6-90A1-BEDFF7ABA95D}" type="presOf" srcId="{15A8FF5A-C270-40FC-9359-1897EBAC76C1}" destId="{F3F2B736-0C17-4279-B71E-42E4759D362F}" srcOrd="1" destOrd="0" presId="urn:microsoft.com/office/officeart/2005/8/layout/radial5"/>
    <dgm:cxn modelId="{4D83373D-8137-4292-95EF-FE3D48CA644A}" srcId="{2D53370D-86E2-42B2-AADC-4594CE9C8DD2}" destId="{035F3D45-32F7-41BC-B0D7-BAF0799E585D}" srcOrd="1" destOrd="0" parTransId="{4754A850-D153-4E16-A878-83FB473D9D54}" sibTransId="{380FE052-1844-4018-AB8C-FA9DF3D045C0}"/>
    <dgm:cxn modelId="{5E814143-AFAF-456F-A737-8305B9D3B593}" type="presOf" srcId="{7D575988-5D0E-48B7-81E4-F0C402B8D7C0}" destId="{1F8D7DB5-F145-4B3F-A05D-340E515DAC49}" srcOrd="0" destOrd="0" presId="urn:microsoft.com/office/officeart/2005/8/layout/radial5"/>
    <dgm:cxn modelId="{EABD6347-C6C8-4B6D-89A0-1FE2A3596664}" srcId="{2D53370D-86E2-42B2-AADC-4594CE9C8DD2}" destId="{A3702BEE-F8E5-450F-90FD-AFDCED30E4C6}" srcOrd="0" destOrd="0" parTransId="{DA49747C-BABE-46B2-AC32-11E0E800CCB9}" sibTransId="{D9DB649C-2C18-4F99-BB00-1D5578A9274A}"/>
    <dgm:cxn modelId="{0FFFEA6B-C15B-4976-B3BA-79877C716BB9}" type="presOf" srcId="{035F3D45-32F7-41BC-B0D7-BAF0799E585D}" destId="{9AAF2F64-62C7-447B-8DEE-AFA5A5E82452}" srcOrd="0" destOrd="0" presId="urn:microsoft.com/office/officeart/2005/8/layout/radial5"/>
    <dgm:cxn modelId="{10FB9C6F-AAE9-4ECF-875C-CF8967ED94EB}" type="presOf" srcId="{2D53370D-86E2-42B2-AADC-4594CE9C8DD2}" destId="{F53ECD2D-8B99-460D-AC8A-0C1D123D2A93}" srcOrd="0" destOrd="0" presId="urn:microsoft.com/office/officeart/2005/8/layout/radial5"/>
    <dgm:cxn modelId="{5FA43872-06BF-451A-A8E9-AF22C9863878}" type="presOf" srcId="{F61DC123-CED2-4104-AC54-0EC4D60969D3}" destId="{5B971403-FBFD-4477-A7EB-8D2485FA3974}" srcOrd="0" destOrd="0" presId="urn:microsoft.com/office/officeart/2005/8/layout/radial5"/>
    <dgm:cxn modelId="{E3DC1F73-95B0-4996-903B-1CAD6E4788DE}" type="presOf" srcId="{4754A850-D153-4E16-A878-83FB473D9D54}" destId="{DFC96977-76D5-45B9-9969-4CB76FAEEF43}" srcOrd="1" destOrd="0" presId="urn:microsoft.com/office/officeart/2005/8/layout/radial5"/>
    <dgm:cxn modelId="{F7652E75-A380-45B6-9402-2931FBDEB538}" type="presOf" srcId="{CCA3FDE2-F58D-4202-9459-5063ED78B02D}" destId="{3BD8F1E6-1812-4793-B37D-390CFFAB9958}" srcOrd="1" destOrd="0" presId="urn:microsoft.com/office/officeart/2005/8/layout/radial5"/>
    <dgm:cxn modelId="{C75ED055-6FDA-4940-9CDE-FA3EC1DEB46E}" type="presOf" srcId="{F61DC123-CED2-4104-AC54-0EC4D60969D3}" destId="{FBD2CFCA-484D-4EB4-947B-B55FA9A0E906}" srcOrd="1" destOrd="0" presId="urn:microsoft.com/office/officeart/2005/8/layout/radial5"/>
    <dgm:cxn modelId="{BEE38057-41B4-4BC3-A4D1-26DB9F29A3AD}" type="presOf" srcId="{4754A850-D153-4E16-A878-83FB473D9D54}" destId="{1D2AD259-4D3D-4744-87F6-2EBD756C54AF}" srcOrd="0" destOrd="0" presId="urn:microsoft.com/office/officeart/2005/8/layout/radial5"/>
    <dgm:cxn modelId="{342F607D-FBA8-463D-9CD6-A6F59327DD8C}" type="presOf" srcId="{A3702BEE-F8E5-450F-90FD-AFDCED30E4C6}" destId="{F5533A2F-396D-40C2-B9AD-8C861E6E7421}" srcOrd="0" destOrd="0" presId="urn:microsoft.com/office/officeart/2005/8/layout/radial5"/>
    <dgm:cxn modelId="{3F93A782-1B6A-4423-95BE-E4319257E430}" type="presOf" srcId="{F7408694-BF2B-47AF-BBF5-142727A889BB}" destId="{6764826D-3EE5-441E-B325-0C31EF356D60}" srcOrd="0" destOrd="0" presId="urn:microsoft.com/office/officeart/2005/8/layout/radial5"/>
    <dgm:cxn modelId="{4F693B85-1F89-4D27-981A-D319A041BA07}" type="presOf" srcId="{DA49747C-BABE-46B2-AC32-11E0E800CCB9}" destId="{7B795BD6-1898-4714-B043-6C035933D8F2}" srcOrd="0" destOrd="0" presId="urn:microsoft.com/office/officeart/2005/8/layout/radial5"/>
    <dgm:cxn modelId="{D0F4D895-1042-46C2-BCDE-93D9002A7EB5}" srcId="{2D53370D-86E2-42B2-AADC-4594CE9C8DD2}" destId="{3843C264-4EDE-4A4F-A505-96579D5D39B6}" srcOrd="5" destOrd="0" parTransId="{F61DC123-CED2-4104-AC54-0EC4D60969D3}" sibTransId="{94914A45-EA34-43C3-A91D-B52E698AA288}"/>
    <dgm:cxn modelId="{B969C797-36F6-49E5-995D-FAA5183E6660}" srcId="{2D53370D-86E2-42B2-AADC-4594CE9C8DD2}" destId="{13CE7C1F-1567-46B0-907B-F8195920CB6C}" srcOrd="4" destOrd="0" parTransId="{CCA3FDE2-F58D-4202-9459-5063ED78B02D}" sibTransId="{B43CF6F1-750B-4CDF-9E1F-8EFD81D1ECC0}"/>
    <dgm:cxn modelId="{9FBD25A0-2CCB-4B1F-843D-6F49A5FC3FCB}" type="presOf" srcId="{3843C264-4EDE-4A4F-A505-96579D5D39B6}" destId="{43662680-A7E7-44D8-AF12-80F79626B081}" srcOrd="0" destOrd="0" presId="urn:microsoft.com/office/officeart/2005/8/layout/radial5"/>
    <dgm:cxn modelId="{618C73C9-13CD-4894-B801-461C9A4C7016}" type="presOf" srcId="{32333016-16CF-4FC6-BE43-B537D887FBD0}" destId="{3AC34108-3268-4619-BD58-1C40F020810C}" srcOrd="1" destOrd="0" presId="urn:microsoft.com/office/officeart/2005/8/layout/radial5"/>
    <dgm:cxn modelId="{6C86A8D1-B31D-4252-9C0B-9BD9E72F41B7}" type="presOf" srcId="{9FC4271D-8077-4D73-AF88-0300CD907D93}" destId="{6B50A9F4-7984-47AA-BA09-5E0E75BA1830}" srcOrd="0" destOrd="0" presId="urn:microsoft.com/office/officeart/2005/8/layout/radial5"/>
    <dgm:cxn modelId="{701D56D3-917A-43B5-BDD2-E4185852A20B}" type="presOf" srcId="{32333016-16CF-4FC6-BE43-B537D887FBD0}" destId="{B10DD029-4E0A-401D-9D54-55D05830BE21}" srcOrd="0" destOrd="0" presId="urn:microsoft.com/office/officeart/2005/8/layout/radial5"/>
    <dgm:cxn modelId="{7FA044F0-1029-4CC6-8D65-5A15A3836B8F}" srcId="{2D53370D-86E2-42B2-AADC-4594CE9C8DD2}" destId="{7D575988-5D0E-48B7-81E4-F0C402B8D7C0}" srcOrd="3" destOrd="0" parTransId="{15A8FF5A-C270-40FC-9359-1897EBAC76C1}" sibTransId="{5A0A2E64-83CE-40D6-8FCF-BA4077171466}"/>
    <dgm:cxn modelId="{E617FBFB-C743-401F-B574-883D2D0C4159}" type="presOf" srcId="{CCA3FDE2-F58D-4202-9459-5063ED78B02D}" destId="{7C761C4F-4ABD-49AA-B21A-12B40C6AF1C0}" srcOrd="0" destOrd="0" presId="urn:microsoft.com/office/officeart/2005/8/layout/radial5"/>
    <dgm:cxn modelId="{1F13A9E3-27B0-444B-BBAD-F3D2A7EBFAC5}" type="presParOf" srcId="{6764826D-3EE5-441E-B325-0C31EF356D60}" destId="{F53ECD2D-8B99-460D-AC8A-0C1D123D2A93}" srcOrd="0" destOrd="0" presId="urn:microsoft.com/office/officeart/2005/8/layout/radial5"/>
    <dgm:cxn modelId="{19F0B540-C721-49BE-AA6D-CA341E2BFB36}" type="presParOf" srcId="{6764826D-3EE5-441E-B325-0C31EF356D60}" destId="{7B795BD6-1898-4714-B043-6C035933D8F2}" srcOrd="1" destOrd="0" presId="urn:microsoft.com/office/officeart/2005/8/layout/radial5"/>
    <dgm:cxn modelId="{63D62181-41D9-4951-9DAB-2613B60C283A}" type="presParOf" srcId="{7B795BD6-1898-4714-B043-6C035933D8F2}" destId="{A83601CA-1324-4E0E-A4F7-1E8EE11AAE06}" srcOrd="0" destOrd="0" presId="urn:microsoft.com/office/officeart/2005/8/layout/radial5"/>
    <dgm:cxn modelId="{4008604B-E7EA-458D-94B0-49CEED41BE2E}" type="presParOf" srcId="{6764826D-3EE5-441E-B325-0C31EF356D60}" destId="{F5533A2F-396D-40C2-B9AD-8C861E6E7421}" srcOrd="2" destOrd="0" presId="urn:microsoft.com/office/officeart/2005/8/layout/radial5"/>
    <dgm:cxn modelId="{38B23F17-0DF8-49BF-A5B6-45A4650412FA}" type="presParOf" srcId="{6764826D-3EE5-441E-B325-0C31EF356D60}" destId="{1D2AD259-4D3D-4744-87F6-2EBD756C54AF}" srcOrd="3" destOrd="0" presId="urn:microsoft.com/office/officeart/2005/8/layout/radial5"/>
    <dgm:cxn modelId="{C5368856-87EC-4AD0-ADFE-95A25919B898}" type="presParOf" srcId="{1D2AD259-4D3D-4744-87F6-2EBD756C54AF}" destId="{DFC96977-76D5-45B9-9969-4CB76FAEEF43}" srcOrd="0" destOrd="0" presId="urn:microsoft.com/office/officeart/2005/8/layout/radial5"/>
    <dgm:cxn modelId="{6BDDFB15-6ED8-494C-8834-1DC7AF4EF293}" type="presParOf" srcId="{6764826D-3EE5-441E-B325-0C31EF356D60}" destId="{9AAF2F64-62C7-447B-8DEE-AFA5A5E82452}" srcOrd="4" destOrd="0" presId="urn:microsoft.com/office/officeart/2005/8/layout/radial5"/>
    <dgm:cxn modelId="{B281E972-EE00-45AC-942A-CFDA92740B4A}" type="presParOf" srcId="{6764826D-3EE5-441E-B325-0C31EF356D60}" destId="{B10DD029-4E0A-401D-9D54-55D05830BE21}" srcOrd="5" destOrd="0" presId="urn:microsoft.com/office/officeart/2005/8/layout/radial5"/>
    <dgm:cxn modelId="{09A4F207-E16A-4D7F-972A-45AACB8D7005}" type="presParOf" srcId="{B10DD029-4E0A-401D-9D54-55D05830BE21}" destId="{3AC34108-3268-4619-BD58-1C40F020810C}" srcOrd="0" destOrd="0" presId="urn:microsoft.com/office/officeart/2005/8/layout/radial5"/>
    <dgm:cxn modelId="{B8FAE5A7-177E-474E-B0CC-667BC8A4DCD0}" type="presParOf" srcId="{6764826D-3EE5-441E-B325-0C31EF356D60}" destId="{6B50A9F4-7984-47AA-BA09-5E0E75BA1830}" srcOrd="6" destOrd="0" presId="urn:microsoft.com/office/officeart/2005/8/layout/radial5"/>
    <dgm:cxn modelId="{682CD49F-5A64-4E5A-9268-F5B38E5C9F2F}" type="presParOf" srcId="{6764826D-3EE5-441E-B325-0C31EF356D60}" destId="{99BDC185-ADF8-4D12-A144-5BCF4FC9B5FB}" srcOrd="7" destOrd="0" presId="urn:microsoft.com/office/officeart/2005/8/layout/radial5"/>
    <dgm:cxn modelId="{19B59C38-7E0D-44F5-8F48-A399AE4703A4}" type="presParOf" srcId="{99BDC185-ADF8-4D12-A144-5BCF4FC9B5FB}" destId="{F3F2B736-0C17-4279-B71E-42E4759D362F}" srcOrd="0" destOrd="0" presId="urn:microsoft.com/office/officeart/2005/8/layout/radial5"/>
    <dgm:cxn modelId="{E0E40D4D-CB34-4049-BA10-679FD4AC09A3}" type="presParOf" srcId="{6764826D-3EE5-441E-B325-0C31EF356D60}" destId="{1F8D7DB5-F145-4B3F-A05D-340E515DAC49}" srcOrd="8" destOrd="0" presId="urn:microsoft.com/office/officeart/2005/8/layout/radial5"/>
    <dgm:cxn modelId="{4EB3241D-2887-4B9D-A973-0CD34D7ABE4D}" type="presParOf" srcId="{6764826D-3EE5-441E-B325-0C31EF356D60}" destId="{7C761C4F-4ABD-49AA-B21A-12B40C6AF1C0}" srcOrd="9" destOrd="0" presId="urn:microsoft.com/office/officeart/2005/8/layout/radial5"/>
    <dgm:cxn modelId="{372E9EB6-EABD-478B-A052-D83AE7DE223E}" type="presParOf" srcId="{7C761C4F-4ABD-49AA-B21A-12B40C6AF1C0}" destId="{3BD8F1E6-1812-4793-B37D-390CFFAB9958}" srcOrd="0" destOrd="0" presId="urn:microsoft.com/office/officeart/2005/8/layout/radial5"/>
    <dgm:cxn modelId="{A4F24D48-0A0B-4732-AC2D-0AE27FE7B52B}" type="presParOf" srcId="{6764826D-3EE5-441E-B325-0C31EF356D60}" destId="{322A75CC-C0F8-484F-B83A-456A66C1A79B}" srcOrd="10" destOrd="0" presId="urn:microsoft.com/office/officeart/2005/8/layout/radial5"/>
    <dgm:cxn modelId="{22BE87F5-B23A-4672-8155-86B8AF78EF00}" type="presParOf" srcId="{6764826D-3EE5-441E-B325-0C31EF356D60}" destId="{5B971403-FBFD-4477-A7EB-8D2485FA3974}" srcOrd="11" destOrd="0" presId="urn:microsoft.com/office/officeart/2005/8/layout/radial5"/>
    <dgm:cxn modelId="{525EC44D-7C82-42B8-916B-2954892AFE79}" type="presParOf" srcId="{5B971403-FBFD-4477-A7EB-8D2485FA3974}" destId="{FBD2CFCA-484D-4EB4-947B-B55FA9A0E906}" srcOrd="0" destOrd="0" presId="urn:microsoft.com/office/officeart/2005/8/layout/radial5"/>
    <dgm:cxn modelId="{28009C43-3B3E-4BDD-B757-CEE99FFF7868}" type="presParOf" srcId="{6764826D-3EE5-441E-B325-0C31EF356D60}" destId="{43662680-A7E7-44D8-AF12-80F79626B081}" srcOrd="1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3ECD2D-8B99-460D-AC8A-0C1D123D2A93}">
      <dsp:nvSpPr>
        <dsp:cNvPr id="0" name=""/>
        <dsp:cNvSpPr/>
      </dsp:nvSpPr>
      <dsp:spPr>
        <a:xfrm>
          <a:off x="3309746" y="1617320"/>
          <a:ext cx="1065727" cy="1065727"/>
        </a:xfrm>
        <a:prstGeom prst="ellipse">
          <a:avLst/>
        </a:prstGeom>
        <a:solidFill>
          <a:srgbClr val="00B0F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b="0"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挑战</a:t>
          </a:r>
          <a:r>
            <a:rPr lang="zh-CN" altLang="en-US" sz="1400" b="1"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endParaRPr lang="zh-CN" sz="1400" b="1"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dsp:txBody>
      <dsp:txXfrm>
        <a:off x="3465818" y="1773392"/>
        <a:ext cx="753583" cy="753583"/>
      </dsp:txXfrm>
    </dsp:sp>
    <dsp:sp modelId="{7B795BD6-1898-4714-B043-6C035933D8F2}">
      <dsp:nvSpPr>
        <dsp:cNvPr id="0" name=""/>
        <dsp:cNvSpPr/>
      </dsp:nvSpPr>
      <dsp:spPr>
        <a:xfrm rot="16200000">
          <a:off x="3745564" y="1247690"/>
          <a:ext cx="194090" cy="384035"/>
        </a:xfrm>
        <a:prstGeom prst="rightArrow">
          <a:avLst>
            <a:gd name="adj1" fmla="val 60000"/>
            <a:gd name="adj2" fmla="val 50000"/>
          </a:avLst>
        </a:prstGeom>
        <a:solidFill>
          <a:srgbClr val="56C4D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3774678" y="1353611"/>
        <a:ext cx="135863" cy="230421"/>
      </dsp:txXfrm>
    </dsp:sp>
    <dsp:sp modelId="{F5533A2F-396D-40C2-B9AD-8C861E6E7421}">
      <dsp:nvSpPr>
        <dsp:cNvPr id="0" name=""/>
        <dsp:cNvSpPr/>
      </dsp:nvSpPr>
      <dsp:spPr>
        <a:xfrm>
          <a:off x="3159252" y="-115605"/>
          <a:ext cx="1366715" cy="1366715"/>
        </a:xfrm>
        <a:prstGeom prst="ellipse">
          <a:avLst/>
        </a:prstGeom>
        <a:solidFill>
          <a:srgbClr val="56C4D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zh-CN" altLang="en-US" sz="1600"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业务</a:t>
          </a:r>
          <a:endParaRPr lang="en-US" altLang="zh-CN" sz="1600"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0" lvl="0" indent="0" algn="ctr" defTabSz="711200" rtl="0">
            <a:lnSpc>
              <a:spcPct val="90000"/>
            </a:lnSpc>
            <a:spcBef>
              <a:spcPct val="0"/>
            </a:spcBef>
            <a:spcAft>
              <a:spcPct val="35000"/>
            </a:spcAft>
            <a:buNone/>
          </a:pPr>
          <a:r>
            <a:rPr lang="zh-CN" altLang="en-US" sz="1600"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上线慢</a:t>
          </a:r>
        </a:p>
      </dsp:txBody>
      <dsp:txXfrm>
        <a:off x="3359403" y="84546"/>
        <a:ext cx="966413" cy="966413"/>
      </dsp:txXfrm>
    </dsp:sp>
    <dsp:sp modelId="{1D2AD259-4D3D-4744-87F6-2EBD756C54AF}">
      <dsp:nvSpPr>
        <dsp:cNvPr id="0" name=""/>
        <dsp:cNvSpPr/>
      </dsp:nvSpPr>
      <dsp:spPr>
        <a:xfrm rot="19800000">
          <a:off x="4360854" y="1602928"/>
          <a:ext cx="194090" cy="384035"/>
        </a:xfrm>
        <a:prstGeom prst="rightArrow">
          <a:avLst>
            <a:gd name="adj1" fmla="val 60000"/>
            <a:gd name="adj2" fmla="val 50000"/>
          </a:avLst>
        </a:prstGeom>
        <a:solidFill>
          <a:srgbClr val="94DAE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4364754" y="1694292"/>
        <a:ext cx="135863" cy="230421"/>
      </dsp:txXfrm>
    </dsp:sp>
    <dsp:sp modelId="{9AAF2F64-62C7-447B-8DEE-AFA5A5E82452}">
      <dsp:nvSpPr>
        <dsp:cNvPr id="0" name=""/>
        <dsp:cNvSpPr/>
      </dsp:nvSpPr>
      <dsp:spPr>
        <a:xfrm>
          <a:off x="4529677" y="675610"/>
          <a:ext cx="1366715" cy="1366715"/>
        </a:xfrm>
        <a:prstGeom prst="ellipse">
          <a:avLst/>
        </a:prstGeom>
        <a:solidFill>
          <a:srgbClr val="94DAE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扩展困难</a:t>
          </a:r>
        </a:p>
      </dsp:txBody>
      <dsp:txXfrm>
        <a:off x="4729828" y="875761"/>
        <a:ext cx="966413" cy="966413"/>
      </dsp:txXfrm>
    </dsp:sp>
    <dsp:sp modelId="{B10DD029-4E0A-401D-9D54-55D05830BE21}">
      <dsp:nvSpPr>
        <dsp:cNvPr id="0" name=""/>
        <dsp:cNvSpPr/>
      </dsp:nvSpPr>
      <dsp:spPr>
        <a:xfrm rot="1800000">
          <a:off x="4360854" y="2313403"/>
          <a:ext cx="194090" cy="384035"/>
        </a:xfrm>
        <a:prstGeom prst="rightArrow">
          <a:avLst>
            <a:gd name="adj1" fmla="val 60000"/>
            <a:gd name="adj2" fmla="val 50000"/>
          </a:avLst>
        </a:prstGeom>
        <a:solidFill>
          <a:srgbClr val="E28198"/>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4364754" y="2375653"/>
        <a:ext cx="135863" cy="230421"/>
      </dsp:txXfrm>
    </dsp:sp>
    <dsp:sp modelId="{6B50A9F4-7984-47AA-BA09-5E0E75BA1830}">
      <dsp:nvSpPr>
        <dsp:cNvPr id="0" name=""/>
        <dsp:cNvSpPr/>
      </dsp:nvSpPr>
      <dsp:spPr>
        <a:xfrm>
          <a:off x="4529677" y="2258041"/>
          <a:ext cx="1366715" cy="1366715"/>
        </a:xfrm>
        <a:prstGeom prst="ellipse">
          <a:avLst/>
        </a:prstGeom>
        <a:solidFill>
          <a:srgbClr val="E2819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生命周期管理复杂</a:t>
          </a:r>
        </a:p>
      </dsp:txBody>
      <dsp:txXfrm>
        <a:off x="4729828" y="2458192"/>
        <a:ext cx="966413" cy="966413"/>
      </dsp:txXfrm>
    </dsp:sp>
    <dsp:sp modelId="{99BDC185-ADF8-4D12-A144-5BCF4FC9B5FB}">
      <dsp:nvSpPr>
        <dsp:cNvPr id="0" name=""/>
        <dsp:cNvSpPr/>
      </dsp:nvSpPr>
      <dsp:spPr>
        <a:xfrm rot="5400000">
          <a:off x="3745564" y="2668641"/>
          <a:ext cx="194090" cy="384035"/>
        </a:xfrm>
        <a:prstGeom prst="rightArrow">
          <a:avLst>
            <a:gd name="adj1" fmla="val 60000"/>
            <a:gd name="adj2" fmla="val 50000"/>
          </a:avLst>
        </a:prstGeom>
        <a:solidFill>
          <a:srgbClr val="E6A8A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3774678" y="2716335"/>
        <a:ext cx="135863" cy="230421"/>
      </dsp:txXfrm>
    </dsp:sp>
    <dsp:sp modelId="{1F8D7DB5-F145-4B3F-A05D-340E515DAC49}">
      <dsp:nvSpPr>
        <dsp:cNvPr id="0" name=""/>
        <dsp:cNvSpPr/>
      </dsp:nvSpPr>
      <dsp:spPr>
        <a:xfrm>
          <a:off x="3159252" y="3049257"/>
          <a:ext cx="1366715" cy="1366715"/>
        </a:xfrm>
        <a:prstGeom prst="ellipse">
          <a:avLst/>
        </a:prstGeom>
        <a:solidFill>
          <a:srgbClr val="E6A8A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可靠性</a:t>
          </a:r>
          <a:endParaRPr lang="en-US" altLang="zh-CN" sz="1600"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0" lvl="0" indent="0" algn="ctr" defTabSz="711200">
            <a:lnSpc>
              <a:spcPct val="90000"/>
            </a:lnSpc>
            <a:spcBef>
              <a:spcPct val="0"/>
            </a:spcBef>
            <a:spcAft>
              <a:spcPct val="35000"/>
            </a:spcAft>
            <a:buNone/>
          </a:pPr>
          <a:r>
            <a:rPr lang="zh-CN" altLang="en-US" sz="1600"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不强</a:t>
          </a:r>
        </a:p>
      </dsp:txBody>
      <dsp:txXfrm>
        <a:off x="3359403" y="3249408"/>
        <a:ext cx="966413" cy="966413"/>
      </dsp:txXfrm>
    </dsp:sp>
    <dsp:sp modelId="{7C761C4F-4ABD-49AA-B21A-12B40C6AF1C0}">
      <dsp:nvSpPr>
        <dsp:cNvPr id="0" name=""/>
        <dsp:cNvSpPr/>
      </dsp:nvSpPr>
      <dsp:spPr>
        <a:xfrm rot="9000000">
          <a:off x="3130274" y="2313403"/>
          <a:ext cx="194090" cy="384035"/>
        </a:xfrm>
        <a:prstGeom prst="rightArrow">
          <a:avLst>
            <a:gd name="adj1" fmla="val 60000"/>
            <a:gd name="adj2" fmla="val 50000"/>
          </a:avLst>
        </a:prstGeom>
        <a:solidFill>
          <a:srgbClr val="E6A8A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rot="10800000">
        <a:off x="3184601" y="2375653"/>
        <a:ext cx="135863" cy="230421"/>
      </dsp:txXfrm>
    </dsp:sp>
    <dsp:sp modelId="{322A75CC-C0F8-484F-B83A-456A66C1A79B}">
      <dsp:nvSpPr>
        <dsp:cNvPr id="0" name=""/>
        <dsp:cNvSpPr/>
      </dsp:nvSpPr>
      <dsp:spPr>
        <a:xfrm>
          <a:off x="1788826" y="2258041"/>
          <a:ext cx="1366715" cy="1366715"/>
        </a:xfrm>
        <a:prstGeom prst="ellipse">
          <a:avLst/>
        </a:prstGeom>
        <a:solidFill>
          <a:srgbClr val="EEB3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I/O</a:t>
          </a:r>
          <a:r>
            <a:rPr lang="zh-CN" altLang="en-US" sz="1600"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瓶颈</a:t>
          </a:r>
          <a:endParaRPr lang="en-US" altLang="zh-CN" sz="1600"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0" lvl="0" indent="0" algn="ctr" defTabSz="711200">
            <a:lnSpc>
              <a:spcPct val="90000"/>
            </a:lnSpc>
            <a:spcBef>
              <a:spcPct val="0"/>
            </a:spcBef>
            <a:spcAft>
              <a:spcPct val="35000"/>
            </a:spcAft>
            <a:buNone/>
          </a:pPr>
          <a:r>
            <a:rPr lang="zh-CN" altLang="en-US" sz="1600"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导致延迟</a:t>
          </a:r>
        </a:p>
      </dsp:txBody>
      <dsp:txXfrm>
        <a:off x="1988977" y="2458192"/>
        <a:ext cx="966413" cy="966413"/>
      </dsp:txXfrm>
    </dsp:sp>
    <dsp:sp modelId="{5B971403-FBFD-4477-A7EB-8D2485FA3974}">
      <dsp:nvSpPr>
        <dsp:cNvPr id="0" name=""/>
        <dsp:cNvSpPr/>
      </dsp:nvSpPr>
      <dsp:spPr>
        <a:xfrm rot="12600000">
          <a:off x="3130274" y="1602928"/>
          <a:ext cx="194090" cy="384035"/>
        </a:xfrm>
        <a:prstGeom prst="rightArrow">
          <a:avLst>
            <a:gd name="adj1" fmla="val 60000"/>
            <a:gd name="adj2" fmla="val 50000"/>
          </a:avLst>
        </a:prstGeom>
        <a:solidFill>
          <a:srgbClr val="30B5C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rot="10800000">
        <a:off x="3184601" y="1694292"/>
        <a:ext cx="135863" cy="230421"/>
      </dsp:txXfrm>
    </dsp:sp>
    <dsp:sp modelId="{43662680-A7E7-44D8-AF12-80F79626B081}">
      <dsp:nvSpPr>
        <dsp:cNvPr id="0" name=""/>
        <dsp:cNvSpPr/>
      </dsp:nvSpPr>
      <dsp:spPr>
        <a:xfrm>
          <a:off x="1788826" y="675610"/>
          <a:ext cx="1366715" cy="1366715"/>
        </a:xfrm>
        <a:prstGeom prst="ellipse">
          <a:avLst/>
        </a:prstGeom>
        <a:solidFill>
          <a:srgbClr val="30B5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TCO</a:t>
          </a:r>
        </a:p>
        <a:p>
          <a:pPr marL="0" lvl="0" indent="0" algn="ctr" defTabSz="711200">
            <a:lnSpc>
              <a:spcPct val="90000"/>
            </a:lnSpc>
            <a:spcBef>
              <a:spcPct val="0"/>
            </a:spcBef>
            <a:spcAft>
              <a:spcPct val="35000"/>
            </a:spcAft>
            <a:buNone/>
          </a:pPr>
          <a:r>
            <a:rPr lang="zh-CN" altLang="en-US" sz="1600"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居高不下</a:t>
          </a:r>
        </a:p>
      </dsp:txBody>
      <dsp:txXfrm>
        <a:off x="1988977" y="875761"/>
        <a:ext cx="966413" cy="966413"/>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3037840" cy="466435"/>
          </a:xfrm>
          <a:prstGeom prst="rect">
            <a:avLst/>
          </a:prstGeom>
        </p:spPr>
        <p:txBody>
          <a:bodyPr vert="horz" lIns="91440" tIns="45720" rIns="91440" bIns="45720" rtlCol="0"/>
          <a:lstStyle>
            <a:lvl1pPr algn="l">
              <a:defRPr sz="1200"/>
            </a:lvl1pPr>
          </a:lstStyle>
          <a:p>
            <a:endParaRPr lang="en-US" dirty="0">
              <a:latin typeface="Huawei Sans" panose="020C0503030203020204" pitchFamily="34" charset="0"/>
            </a:endParaRPr>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970938" y="0"/>
            <a:ext cx="3037840" cy="466435"/>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C0503030203020204" pitchFamily="34" charset="0"/>
              </a:rPr>
              <a:t>7/9/2024</a:t>
            </a:fld>
            <a:endParaRPr lang="en-US" dirty="0">
              <a:latin typeface="Huawei Sans" panose="020C0503030203020204" pitchFamily="34" charset="0"/>
            </a:endParaRPr>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829968"/>
            <a:ext cx="3037840" cy="466434"/>
          </a:xfrm>
          <a:prstGeom prst="rect">
            <a:avLst/>
          </a:prstGeom>
        </p:spPr>
        <p:txBody>
          <a:bodyPr vert="horz" lIns="91440" tIns="45720" rIns="91440" bIns="45720" rtlCol="0" anchor="b"/>
          <a:lstStyle>
            <a:lvl1pPr algn="l">
              <a:defRPr sz="1200"/>
            </a:lvl1pPr>
          </a:lstStyle>
          <a:p>
            <a:endParaRPr lang="en-US" dirty="0">
              <a:latin typeface="Huawei Sans" panose="020C0503030203020204" pitchFamily="34" charset="0"/>
            </a:endParaRPr>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970938" y="8829968"/>
            <a:ext cx="3037840" cy="466434"/>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C0503030203020204" pitchFamily="34" charset="0"/>
              </a:rPr>
              <a:t>‹#›</a:t>
            </a:fld>
            <a:endParaRPr lang="en-US" dirty="0">
              <a:latin typeface="Huawei Sans" panose="020C0503030203020204" pitchFamily="34" charset="0"/>
            </a:endParaRPr>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31838" y="717550"/>
            <a:ext cx="5580062" cy="3125788"/>
          </a:xfrm>
          <a:prstGeom prst="rect">
            <a:avLst/>
          </a:prstGeom>
          <a:noFill/>
          <a:ln w="12700">
            <a:solidFill>
              <a:prstClr val="black"/>
            </a:solidFill>
          </a:ln>
        </p:spPr>
        <p:txBody>
          <a:bodyPr vert="horz" lIns="91440" tIns="45720" rIns="91440" bIns="45720" rtlCol="0" anchor="ctr"/>
          <a:lstStyle/>
          <a:p>
            <a:pPr marL="0" lvl="0"/>
            <a:endParaRPr lang="en-US"/>
          </a:p>
        </p:txBody>
      </p:sp>
      <p:sp>
        <p:nvSpPr>
          <p:cNvPr id="5" name="Notes Placeholder 4"/>
          <p:cNvSpPr>
            <a:spLocks noGrp="1"/>
          </p:cNvSpPr>
          <p:nvPr>
            <p:ph type="body" sz="quarter" idx="3"/>
          </p:nvPr>
        </p:nvSpPr>
        <p:spPr>
          <a:xfrm>
            <a:off x="731838" y="4310765"/>
            <a:ext cx="5580062" cy="4784070"/>
          </a:xfrm>
          <a:prstGeom prst="rect">
            <a:avLst/>
          </a:prstGeom>
        </p:spPr>
        <p:txBody>
          <a:bodyPr vert="horz" lIns="97200" tIns="45720" rIns="9720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180000" indent="-180000" algn="l" defTabSz="1219304" rtl="0" eaLnBrk="1" fontAlgn="ctr" latinLnBrk="0" hangingPunct="1">
      <a:lnSpc>
        <a:spcPct val="125000"/>
      </a:lnSpc>
      <a:spcAft>
        <a:spcPts val="600"/>
      </a:spcAft>
      <a:buFont typeface="Huawei Sans" panose="020C0503030203020204" pitchFamily="34" charset="0"/>
      <a:buChar char="•"/>
      <a:defRPr lang="en-US" sz="1100" kern="1200" baseline="0">
        <a:solidFill>
          <a:schemeClr val="tx1"/>
        </a:solidFill>
        <a:latin typeface="Huawei Sans" panose="020C0503030203020204" pitchFamily="34" charset="0"/>
        <a:ea typeface="方正兰亭黑简体" panose="02000000000000000000" pitchFamily="2" charset="-122"/>
        <a:cs typeface="+mn-cs"/>
      </a:defRPr>
    </a:lvl1pPr>
    <a:lvl2pPr marL="540000" indent="-180000" algn="l" defTabSz="1219304" rtl="0" eaLnBrk="1" fontAlgn="ctr" latinLnBrk="0" hangingPunct="1">
      <a:lnSpc>
        <a:spcPct val="125000"/>
      </a:lnSpc>
      <a:spcAft>
        <a:spcPts val="600"/>
      </a:spcAft>
      <a:buClrTx/>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2pPr>
    <a:lvl3pPr marL="900000" indent="-180000" algn="l" defTabSz="1219304" rtl="0" eaLnBrk="1" fontAlgn="ctr" latinLnBrk="0" hangingPunct="1">
      <a:lnSpc>
        <a:spcPct val="125000"/>
      </a:lnSpc>
      <a:spcAft>
        <a:spcPts val="600"/>
      </a:spcAft>
      <a:buFont typeface="微软雅黑" panose="020B0503020204020204" pitchFamily="34" charset="-122"/>
      <a:buChar char="▪"/>
      <a:defRPr sz="1100" kern="1200" baseline="0">
        <a:solidFill>
          <a:schemeClr val="tx1"/>
        </a:solidFill>
        <a:latin typeface="Huawei Sans" panose="020C0503030203020204" pitchFamily="34" charset="0"/>
        <a:ea typeface="方正兰亭黑简体" panose="02000000000000000000" pitchFamily="2" charset="-122"/>
        <a:cs typeface="+mn-cs"/>
      </a:defRPr>
    </a:lvl3pPr>
    <a:lvl4pPr marL="126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4pPr>
    <a:lvl5pPr marL="162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extLst>
    <p:ext uri="{620B2872-D7B9-4A21-9093-7833F8D536E1}">
      <p15:sldGuideLst xmlns:p15="http://schemas.microsoft.com/office/powerpoint/2012/main">
        <p15:guide id="2" orient="horz" pos="2704" userDrawn="1">
          <p15:clr>
            <a:srgbClr val="F26B43"/>
          </p15:clr>
        </p15:guide>
        <p15:guide id="3" orient="horz" pos="459" userDrawn="1">
          <p15:clr>
            <a:srgbClr val="F26B43"/>
          </p15:clr>
        </p15:guide>
        <p15:guide id="4" orient="horz" pos="2432" userDrawn="1">
          <p15:clr>
            <a:srgbClr val="F26B43"/>
          </p15:clr>
        </p15:guide>
        <p15:guide id="7" pos="461" userDrawn="1">
          <p15:clr>
            <a:srgbClr val="F26B43"/>
          </p15:clr>
        </p15:guide>
        <p15:guide id="9" pos="2207" userDrawn="1">
          <p15:clr>
            <a:srgbClr val="F26B43"/>
          </p15:clr>
        </p15:guide>
        <p15:guide id="10" pos="397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幻灯片图像占位符 7"/>
          <p:cNvSpPr>
            <a:spLocks noGrp="1" noRot="1" noChangeAspect="1"/>
          </p:cNvSpPr>
          <p:nvPr>
            <p:ph type="sldImg"/>
          </p:nvPr>
        </p:nvSpPr>
        <p:spPr>
          <a:xfrm>
            <a:off x="742950" y="717550"/>
            <a:ext cx="5557838" cy="3125788"/>
          </a:xfrm>
        </p:spPr>
      </p:sp>
      <p:sp>
        <p:nvSpPr>
          <p:cNvPr id="9" name="备注占位符 8"/>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33729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迅速攀升的互联网普及率</a:t>
            </a:r>
            <a:r>
              <a:rPr lang="zh-CN" altLang="en-US" dirty="0"/>
              <a:t>给企业带来了大量的流量，用户以及数据，为了能够匹配企业高速发展的进度，就需要不断地采购传统</a:t>
            </a:r>
            <a:r>
              <a:rPr lang="en-US" altLang="zh-CN" dirty="0"/>
              <a:t>IT</a:t>
            </a:r>
            <a:r>
              <a:rPr lang="zh-CN" altLang="en-US" dirty="0"/>
              <a:t>设备，时间一长，传统</a:t>
            </a:r>
            <a:r>
              <a:rPr lang="en-US" altLang="zh-CN" dirty="0"/>
              <a:t>IT</a:t>
            </a:r>
            <a:r>
              <a:rPr lang="zh-CN" altLang="en-US" dirty="0"/>
              <a:t>设备的弊端就逐渐显示出来：</a:t>
            </a:r>
            <a:endParaRPr lang="en-US" altLang="zh-CN" dirty="0"/>
          </a:p>
          <a:p>
            <a:pPr marL="539750">
              <a:buFontTx/>
              <a:buChar char="▫"/>
            </a:pPr>
            <a:r>
              <a:rPr lang="zh-CN" altLang="en-US" dirty="0"/>
              <a:t>采购周期长等原因，导致新业务系统上线慢；</a:t>
            </a:r>
            <a:endParaRPr lang="en-US" altLang="zh-CN" dirty="0"/>
          </a:p>
          <a:p>
            <a:pPr marL="539750">
              <a:buFontTx/>
              <a:buChar char="▫"/>
            </a:pPr>
            <a:r>
              <a:rPr lang="zh-CN" altLang="en-US" dirty="0"/>
              <a:t>集中式架构扩展性差，纵向扩展只能增加单机处理性能；</a:t>
            </a:r>
            <a:endParaRPr lang="en-US" altLang="zh-CN" dirty="0"/>
          </a:p>
          <a:p>
            <a:pPr marL="539750">
              <a:buFontTx/>
              <a:buChar char="▫"/>
            </a:pPr>
            <a:r>
              <a:rPr lang="zh-CN" altLang="en-US" dirty="0"/>
              <a:t>传统硬件设备孤立存在，可靠性只能依赖软件侧；</a:t>
            </a:r>
            <a:endParaRPr lang="en-US" altLang="zh-CN" dirty="0"/>
          </a:p>
          <a:p>
            <a:pPr marL="539750">
              <a:buFontTx/>
              <a:buChar char="▫"/>
            </a:pPr>
            <a:r>
              <a:rPr lang="zh-CN" altLang="en-US" dirty="0"/>
              <a:t>设备种类多，厂商多，导致管理十分复杂；</a:t>
            </a:r>
            <a:endParaRPr lang="en-US" altLang="zh-CN" dirty="0"/>
          </a:p>
          <a:p>
            <a:pPr marL="539750">
              <a:buFontTx/>
              <a:buChar char="▫"/>
            </a:pPr>
            <a:r>
              <a:rPr lang="zh-CN" altLang="en-US" dirty="0"/>
              <a:t>单个设备性能有限；</a:t>
            </a:r>
            <a:endParaRPr lang="en-US" altLang="zh-CN" dirty="0"/>
          </a:p>
          <a:p>
            <a:pPr marL="539750">
              <a:buFontTx/>
              <a:buChar char="▫"/>
            </a:pPr>
            <a:r>
              <a:rPr lang="zh-CN" altLang="en-US" dirty="0"/>
              <a:t>设备整体利用率不高，企业总成本支出居高不下。</a:t>
            </a:r>
          </a:p>
          <a:p>
            <a:endParaRPr lang="zh-CN" altLang="en-US" dirty="0"/>
          </a:p>
        </p:txBody>
      </p:sp>
    </p:spTree>
    <p:extLst>
      <p:ext uri="{BB962C8B-B14F-4D97-AF65-F5344CB8AC3E}">
        <p14:creationId xmlns:p14="http://schemas.microsoft.com/office/powerpoint/2010/main" val="1576380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dirty="0"/>
              <a:t>研讨环节</a:t>
            </a:r>
            <a:endParaRPr lang="en-US" altLang="zh-CN" dirty="0"/>
          </a:p>
          <a:p>
            <a:pPr marL="539750">
              <a:buFontTx/>
              <a:buChar char="▫"/>
            </a:pPr>
            <a:r>
              <a:rPr lang="zh-CN" altLang="en-US" dirty="0"/>
              <a:t>这些痛点该如何解决（学员可基于上节所讲的挑战与痛点进行发散，以便更好理解知识点）。</a:t>
            </a:r>
          </a:p>
          <a:p>
            <a:endParaRPr lang="zh-CN" altLang="en-US" dirty="0"/>
          </a:p>
        </p:txBody>
      </p:sp>
    </p:spTree>
    <p:extLst>
      <p:ext uri="{BB962C8B-B14F-4D97-AF65-F5344CB8AC3E}">
        <p14:creationId xmlns:p14="http://schemas.microsoft.com/office/powerpoint/2010/main" val="4214218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93168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dirty="0"/>
              <a:t>传统</a:t>
            </a:r>
            <a:r>
              <a:rPr lang="en-US" altLang="zh-CN" dirty="0"/>
              <a:t>IT</a:t>
            </a:r>
            <a:r>
              <a:rPr lang="zh-CN" altLang="en-US" dirty="0"/>
              <a:t>基础架构由通常的硬件和软件组件组成：设施、数据中心、服务器、网络硬件、台式计算机和企业应用软件解决方案。 与其他基础架构类型相比，这种基础架构设置通常需要更多的电力、物理空间和资金。 传统基础架构往往安装在本地，仅供企业或专有使用。</a:t>
            </a:r>
            <a:endParaRPr lang="en-US" altLang="zh-CN" dirty="0"/>
          </a:p>
          <a:p>
            <a:r>
              <a:rPr lang="zh-CN" altLang="en-US" dirty="0"/>
              <a:t>虚拟化是指计算机元件在虚拟的基础上而不是真实的基础上运行。虚拟化技术可以扩大硬件的容量，简化软件的重新配置过程。</a:t>
            </a:r>
            <a:endParaRPr lang="en-US" altLang="zh-CN" dirty="0"/>
          </a:p>
          <a:p>
            <a:r>
              <a:rPr lang="zh-CN" altLang="en-US" dirty="0"/>
              <a:t>企业数据中心“云化”转型的要点：</a:t>
            </a:r>
            <a:endParaRPr lang="en-US" altLang="zh-CN" dirty="0"/>
          </a:p>
          <a:p>
            <a:pPr marL="539750">
              <a:buFont typeface="Huawei Sans" panose="020C0503030203020204" pitchFamily="34" charset="0"/>
              <a:buChar char="▫"/>
            </a:pPr>
            <a:r>
              <a:rPr lang="zh-CN" altLang="en-US" dirty="0"/>
              <a:t>从资源孤岛到真正资源池化；</a:t>
            </a:r>
            <a:endParaRPr lang="en-US" altLang="zh-CN" dirty="0"/>
          </a:p>
          <a:p>
            <a:pPr marL="539750">
              <a:buFont typeface="Huawei Sans" panose="020C0503030203020204" pitchFamily="34" charset="0"/>
              <a:buChar char="▫"/>
            </a:pPr>
            <a:r>
              <a:rPr lang="zh-CN" altLang="en-US" dirty="0"/>
              <a:t>从集中式向分布式架构转型；</a:t>
            </a:r>
            <a:endParaRPr lang="en-US" altLang="zh-CN" dirty="0"/>
          </a:p>
          <a:p>
            <a:pPr marL="539750">
              <a:buFont typeface="Huawei Sans" panose="020C0503030203020204" pitchFamily="34" charset="0"/>
              <a:buChar char="▫"/>
            </a:pPr>
            <a:r>
              <a:rPr lang="zh-CN" altLang="en-US" dirty="0"/>
              <a:t>从专用硬件向开放的软件定义模式转型；</a:t>
            </a:r>
            <a:endParaRPr lang="en-US" altLang="zh-CN" dirty="0"/>
          </a:p>
          <a:p>
            <a:pPr marL="539750">
              <a:buFont typeface="Huawei Sans" panose="020C0503030203020204" pitchFamily="34" charset="0"/>
              <a:buChar char="▫"/>
            </a:pPr>
            <a:r>
              <a:rPr lang="zh-CN" altLang="en-US" dirty="0"/>
              <a:t>从人工处理向自助、自动服务转型；</a:t>
            </a:r>
            <a:endParaRPr lang="en-US" altLang="zh-CN" dirty="0"/>
          </a:p>
          <a:p>
            <a:pPr marL="539750">
              <a:buFont typeface="Huawei Sans" panose="020C0503030203020204" pitchFamily="34" charset="0"/>
              <a:buChar char="▫"/>
            </a:pPr>
            <a:r>
              <a:rPr lang="zh-CN" altLang="en-US" dirty="0"/>
              <a:t>从分散统计到统一计量转型。</a:t>
            </a:r>
          </a:p>
          <a:p>
            <a:endParaRPr lang="zh-CN" altLang="en-US" dirty="0"/>
          </a:p>
        </p:txBody>
      </p:sp>
    </p:spTree>
    <p:extLst>
      <p:ext uri="{BB962C8B-B14F-4D97-AF65-F5344CB8AC3E}">
        <p14:creationId xmlns:p14="http://schemas.microsoft.com/office/powerpoint/2010/main" val="691422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lvl="0"/>
            <a:r>
              <a:rPr lang="en-US" altLang="zh-CN" dirty="0"/>
              <a:t>2015</a:t>
            </a:r>
            <a:r>
              <a:rPr lang="zh-CN" altLang="en-US" dirty="0"/>
              <a:t>年，第二平台陷入衰退，第三平台不再是概念。</a:t>
            </a:r>
          </a:p>
          <a:p>
            <a:pPr lvl="0"/>
            <a:r>
              <a:rPr lang="zh-CN" altLang="en-US" dirty="0"/>
              <a:t>全球</a:t>
            </a:r>
            <a:r>
              <a:rPr lang="en-US" altLang="zh-CN" dirty="0"/>
              <a:t>IT Spending</a:t>
            </a:r>
            <a:r>
              <a:rPr lang="zh-CN" altLang="en-US" dirty="0"/>
              <a:t>的</a:t>
            </a:r>
            <a:r>
              <a:rPr lang="en-US" altLang="zh-CN" dirty="0"/>
              <a:t>1/3</a:t>
            </a:r>
            <a:r>
              <a:rPr lang="zh-CN" altLang="en-US" dirty="0"/>
              <a:t>来自第三平台，</a:t>
            </a:r>
            <a:r>
              <a:rPr lang="en-US" altLang="zh-CN" dirty="0"/>
              <a:t>IT Spending</a:t>
            </a:r>
            <a:r>
              <a:rPr lang="zh-CN" altLang="en-US" dirty="0"/>
              <a:t>增长</a:t>
            </a:r>
            <a:r>
              <a:rPr lang="en-US" altLang="zh-CN" dirty="0"/>
              <a:t>100%</a:t>
            </a:r>
            <a:r>
              <a:rPr lang="zh-CN" altLang="en-US" dirty="0"/>
              <a:t>由第三平台。</a:t>
            </a:r>
            <a:endParaRPr lang="en-US" altLang="zh-CN" dirty="0"/>
          </a:p>
          <a:p>
            <a:pPr lvl="0"/>
            <a:r>
              <a:rPr lang="zh-CN" altLang="en-US" dirty="0"/>
              <a:t>云计算改变了</a:t>
            </a:r>
            <a:r>
              <a:rPr lang="en-US" altLang="zh-CN" dirty="0"/>
              <a:t>IT</a:t>
            </a:r>
            <a:r>
              <a:rPr lang="zh-CN" altLang="en-US" dirty="0"/>
              <a:t>产业的商业模式和建设模式，大数据帮助企业挖掘商业价值和促进企业进行第二数据平面的建设。</a:t>
            </a:r>
          </a:p>
          <a:p>
            <a:endParaRPr lang="zh-CN" altLang="en-US" dirty="0"/>
          </a:p>
        </p:txBody>
      </p:sp>
    </p:spTree>
    <p:extLst>
      <p:ext uri="{BB962C8B-B14F-4D97-AF65-F5344CB8AC3E}">
        <p14:creationId xmlns:p14="http://schemas.microsoft.com/office/powerpoint/2010/main" val="2832675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dirty="0"/>
              <a:t>刚才的讲解中已经介绍到，以云计算为基础的第三平台成为</a:t>
            </a:r>
            <a:r>
              <a:rPr lang="en-US" altLang="zh-CN" dirty="0"/>
              <a:t>IT</a:t>
            </a:r>
            <a:r>
              <a:rPr lang="zh-CN" altLang="en-US" dirty="0"/>
              <a:t>产业主流，而这个平台的基石就是计算机和虚拟化技术，在讲解云计算之前让我们首先来简单了解下计算机和虚拟化技术的发展。</a:t>
            </a:r>
            <a:endParaRPr lang="en-US" altLang="zh-CN" dirty="0"/>
          </a:p>
          <a:p>
            <a:endParaRPr lang="zh-CN" altLang="en-US" dirty="0"/>
          </a:p>
        </p:txBody>
      </p:sp>
    </p:spTree>
    <p:extLst>
      <p:ext uri="{BB962C8B-B14F-4D97-AF65-F5344CB8AC3E}">
        <p14:creationId xmlns:p14="http://schemas.microsoft.com/office/powerpoint/2010/main" val="2819401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dirty="0"/>
              <a:t>提到计算机，我们首先想到的就是台式、笔记本电脑以及服务器，实际上数据中心里的存储设备、网络设备、安全设备等都是计算机设备。</a:t>
            </a:r>
            <a:endParaRPr lang="en-US" altLang="zh-CN" dirty="0"/>
          </a:p>
          <a:p>
            <a:endParaRPr lang="zh-CN" altLang="en-US" dirty="0"/>
          </a:p>
        </p:txBody>
      </p:sp>
    </p:spTree>
    <p:extLst>
      <p:ext uri="{BB962C8B-B14F-4D97-AF65-F5344CB8AC3E}">
        <p14:creationId xmlns:p14="http://schemas.microsoft.com/office/powerpoint/2010/main" val="1980400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a:lnSpc>
                <a:spcPct val="100000"/>
              </a:lnSpc>
            </a:pPr>
            <a:r>
              <a:rPr lang="zh-CN" altLang="en-US" dirty="0"/>
              <a:t>计算工具的演化经历了由简单到复杂、从低级到高级的不同阶段，例如从“结绳记事”中的绳结到算筹、算盘计算尺、机械计算机等。它们在不同的历史时期发挥了各自的历史作用，同时也启发了现代电子计算机的研制思想。</a:t>
            </a:r>
            <a:endParaRPr lang="en-US" altLang="zh-CN" dirty="0"/>
          </a:p>
          <a:p>
            <a:pPr>
              <a:lnSpc>
                <a:spcPct val="100000"/>
              </a:lnSpc>
            </a:pPr>
            <a:r>
              <a:rPr lang="en-US" altLang="zh-CN" dirty="0"/>
              <a:t>1889</a:t>
            </a:r>
            <a:r>
              <a:rPr lang="zh-CN" altLang="en-US" dirty="0"/>
              <a:t>年，美国科学家赫尔曼</a:t>
            </a:r>
            <a:r>
              <a:rPr lang="en-US" altLang="zh-CN" dirty="0"/>
              <a:t>·</a:t>
            </a:r>
            <a:r>
              <a:rPr lang="zh-CN" altLang="en-US" dirty="0"/>
              <a:t>何乐礼研制出以电力为基础的电动制表机，用以储存计算资料。</a:t>
            </a:r>
            <a:endParaRPr lang="en-US" altLang="zh-CN" dirty="0"/>
          </a:p>
          <a:p>
            <a:pPr>
              <a:lnSpc>
                <a:spcPct val="100000"/>
              </a:lnSpc>
            </a:pPr>
            <a:r>
              <a:rPr lang="en-US" altLang="zh-CN" dirty="0"/>
              <a:t>1930</a:t>
            </a:r>
            <a:r>
              <a:rPr lang="zh-CN" altLang="en-US" dirty="0"/>
              <a:t>年，美国科学家范内瓦</a:t>
            </a:r>
            <a:r>
              <a:rPr lang="en-US" altLang="zh-CN" dirty="0"/>
              <a:t>·</a:t>
            </a:r>
            <a:r>
              <a:rPr lang="zh-CN" altLang="en-US" dirty="0"/>
              <a:t>布什造出世界上首台模拟电子计算机。</a:t>
            </a:r>
            <a:endParaRPr lang="en-US" altLang="zh-CN" dirty="0"/>
          </a:p>
          <a:p>
            <a:pPr>
              <a:lnSpc>
                <a:spcPct val="100000"/>
              </a:lnSpc>
            </a:pPr>
            <a:r>
              <a:rPr lang="en-US" altLang="zh-CN" dirty="0"/>
              <a:t>1946</a:t>
            </a:r>
            <a:r>
              <a:rPr lang="zh-CN" altLang="en-US" dirty="0"/>
              <a:t>年，美国军方定制了世界上第一台电子计算机“电子数字积分计算机”。</a:t>
            </a:r>
            <a:endParaRPr lang="en-US" altLang="zh-CN" dirty="0"/>
          </a:p>
          <a:p>
            <a:pPr>
              <a:lnSpc>
                <a:spcPct val="100000"/>
              </a:lnSpc>
            </a:pPr>
            <a:r>
              <a:rPr lang="en-US" altLang="zh-CN" dirty="0"/>
              <a:t>1950</a:t>
            </a:r>
            <a:r>
              <a:rPr lang="zh-CN" altLang="en-US" dirty="0"/>
              <a:t>年，第一台并行计算机问世，实现了计算机之父“冯</a:t>
            </a:r>
            <a:r>
              <a:rPr lang="en-US" altLang="zh-CN" dirty="0"/>
              <a:t>.</a:t>
            </a:r>
            <a:r>
              <a:rPr lang="zh-CN" altLang="en-US" dirty="0"/>
              <a:t>诺伊曼”的两个设想：采用二进制和存储程序。</a:t>
            </a:r>
            <a:endParaRPr lang="en-US" altLang="zh-CN" dirty="0"/>
          </a:p>
          <a:p>
            <a:pPr>
              <a:lnSpc>
                <a:spcPct val="100000"/>
              </a:lnSpc>
            </a:pPr>
            <a:r>
              <a:rPr lang="en-US" altLang="zh-CN" dirty="0"/>
              <a:t>1954</a:t>
            </a:r>
            <a:r>
              <a:rPr lang="zh-CN" altLang="en-US" dirty="0"/>
              <a:t>年，</a:t>
            </a:r>
            <a:r>
              <a:rPr lang="en-US" altLang="zh-CN" dirty="0"/>
              <a:t>IBM</a:t>
            </a:r>
            <a:r>
              <a:rPr lang="zh-CN" altLang="en-US" dirty="0"/>
              <a:t>公司制造的第一台使用晶体管的计算机，增加了浮点运算，使计算能力有了很大提高。</a:t>
            </a:r>
            <a:endParaRPr lang="en-US" altLang="zh-CN" dirty="0"/>
          </a:p>
          <a:p>
            <a:endParaRPr lang="zh-CN" altLang="en-US" dirty="0"/>
          </a:p>
        </p:txBody>
      </p:sp>
    </p:spTree>
    <p:extLst>
      <p:ext uri="{BB962C8B-B14F-4D97-AF65-F5344CB8AC3E}">
        <p14:creationId xmlns:p14="http://schemas.microsoft.com/office/powerpoint/2010/main" val="2067910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731838" y="739861"/>
            <a:ext cx="5580062" cy="4784070"/>
          </a:xfrm>
        </p:spPr>
        <p:txBody>
          <a:bodyPr/>
          <a:lstStyle/>
          <a:p>
            <a:pPr>
              <a:lnSpc>
                <a:spcPct val="100000"/>
              </a:lnSpc>
            </a:pPr>
            <a:r>
              <a:rPr lang="en-US" altLang="zh-CN" dirty="0"/>
              <a:t>1970</a:t>
            </a:r>
            <a:r>
              <a:rPr lang="zh-CN" altLang="en-US" dirty="0"/>
              <a:t>年，</a:t>
            </a:r>
            <a:r>
              <a:rPr lang="en-US" altLang="zh-CN" dirty="0"/>
              <a:t>IBM S/370</a:t>
            </a:r>
            <a:r>
              <a:rPr lang="zh-CN" altLang="en-US" dirty="0"/>
              <a:t>，这是</a:t>
            </a:r>
            <a:r>
              <a:rPr lang="en-US" altLang="zh-CN" dirty="0"/>
              <a:t>IBM</a:t>
            </a:r>
            <a:r>
              <a:rPr lang="zh-CN" altLang="en-US" dirty="0"/>
              <a:t>的更新换代的重要产品，采用了大规模集成电路代替磁芯存储，小规模集成电路作为逻辑元件，并使用虚拟存储器技术，将硬件和软件分离开来，从而明确了软件的价值。</a:t>
            </a:r>
            <a:endParaRPr lang="en-US" altLang="zh-CN" dirty="0"/>
          </a:p>
          <a:p>
            <a:pPr>
              <a:lnSpc>
                <a:spcPct val="100000"/>
              </a:lnSpc>
            </a:pPr>
            <a:r>
              <a:rPr lang="en-US" altLang="zh-CN" dirty="0"/>
              <a:t>1975</a:t>
            </a:r>
            <a:r>
              <a:rPr lang="zh-CN" altLang="en-US" dirty="0"/>
              <a:t>年，</a:t>
            </a:r>
            <a:r>
              <a:rPr lang="en-US" altLang="zh-CN" dirty="0"/>
              <a:t>MITS</a:t>
            </a:r>
            <a:r>
              <a:rPr lang="zh-CN" altLang="en-US" dirty="0"/>
              <a:t>制造世界上第一台微型计算机。</a:t>
            </a:r>
            <a:endParaRPr lang="en-US" altLang="zh-CN" dirty="0"/>
          </a:p>
          <a:p>
            <a:pPr>
              <a:lnSpc>
                <a:spcPct val="100000"/>
              </a:lnSpc>
            </a:pPr>
            <a:r>
              <a:rPr lang="en-US" altLang="zh-CN" dirty="0"/>
              <a:t>1977</a:t>
            </a:r>
            <a:r>
              <a:rPr lang="zh-CN" altLang="en-US" dirty="0"/>
              <a:t>年，第一个带有彩色图形的个人计算机。</a:t>
            </a:r>
            <a:endParaRPr lang="en-US" altLang="zh-CN" dirty="0"/>
          </a:p>
          <a:p>
            <a:pPr>
              <a:lnSpc>
                <a:spcPct val="100000"/>
              </a:lnSpc>
            </a:pPr>
            <a:r>
              <a:rPr lang="en-US" altLang="zh-CN" dirty="0"/>
              <a:t>1998</a:t>
            </a:r>
            <a:r>
              <a:rPr lang="zh-CN" altLang="en-US" dirty="0"/>
              <a:t>年，带有</a:t>
            </a:r>
            <a:r>
              <a:rPr lang="en-US" altLang="zh-CN" dirty="0"/>
              <a:t>128K</a:t>
            </a:r>
            <a:r>
              <a:rPr lang="zh-CN" altLang="en-US" dirty="0"/>
              <a:t>二级高速缓存的赛扬处理器成为广大装机者的最爱，同时</a:t>
            </a:r>
            <a:r>
              <a:rPr lang="en-US" altLang="zh-CN" dirty="0"/>
              <a:t>64M</a:t>
            </a:r>
            <a:r>
              <a:rPr lang="zh-CN" altLang="en-US" dirty="0"/>
              <a:t>内存和</a:t>
            </a:r>
            <a:r>
              <a:rPr lang="en-US" altLang="zh-CN" dirty="0"/>
              <a:t>15</a:t>
            </a:r>
            <a:r>
              <a:rPr lang="zh-CN" altLang="en-US" dirty="0"/>
              <a:t>寸显示器开始成为标准配置。</a:t>
            </a:r>
            <a:endParaRPr lang="en-US" altLang="zh-CN" dirty="0"/>
          </a:p>
          <a:p>
            <a:pPr>
              <a:lnSpc>
                <a:spcPct val="100000"/>
              </a:lnSpc>
            </a:pPr>
            <a:r>
              <a:rPr lang="en-US" altLang="zh-CN" dirty="0"/>
              <a:t>1999</a:t>
            </a:r>
            <a:r>
              <a:rPr lang="zh-CN" altLang="en-US" dirty="0"/>
              <a:t>年，部分品牌厂商开始将</a:t>
            </a:r>
            <a:r>
              <a:rPr lang="en-US" altLang="zh-CN" dirty="0"/>
              <a:t>Pentium III CPU</a:t>
            </a:r>
            <a:r>
              <a:rPr lang="zh-CN" altLang="en-US" dirty="0"/>
              <a:t>作为电脑的一个卖点，</a:t>
            </a:r>
            <a:r>
              <a:rPr lang="en-US" altLang="zh-CN" dirty="0"/>
              <a:t>64M</a:t>
            </a:r>
            <a:r>
              <a:rPr lang="zh-CN" altLang="en-US" dirty="0"/>
              <a:t>内存和</a:t>
            </a:r>
            <a:r>
              <a:rPr lang="en-US" altLang="zh-CN" dirty="0"/>
              <a:t>6.4G</a:t>
            </a:r>
            <a:r>
              <a:rPr lang="zh-CN" altLang="en-US" dirty="0"/>
              <a:t>硬盘开始成为电脑的标准配置。</a:t>
            </a:r>
            <a:endParaRPr lang="en-US" altLang="zh-CN" dirty="0"/>
          </a:p>
          <a:p>
            <a:pPr>
              <a:lnSpc>
                <a:spcPct val="100000"/>
              </a:lnSpc>
            </a:pPr>
            <a:r>
              <a:rPr lang="en-US" altLang="zh-CN" dirty="0"/>
              <a:t>2001</a:t>
            </a:r>
            <a:r>
              <a:rPr lang="zh-CN" altLang="en-US" dirty="0"/>
              <a:t>年至今，</a:t>
            </a:r>
            <a:r>
              <a:rPr lang="en-US" altLang="zh-CN" dirty="0"/>
              <a:t>Pentium 4 CPU</a:t>
            </a:r>
            <a:r>
              <a:rPr lang="zh-CN" altLang="en-US" dirty="0"/>
              <a:t>和</a:t>
            </a:r>
            <a:r>
              <a:rPr lang="en-US" altLang="zh-CN" dirty="0"/>
              <a:t>Pentium 4</a:t>
            </a:r>
            <a:r>
              <a:rPr lang="zh-CN" altLang="en-US" dirty="0"/>
              <a:t>赛扬</a:t>
            </a:r>
            <a:r>
              <a:rPr lang="en-US" altLang="zh-CN" dirty="0"/>
              <a:t>CPU</a:t>
            </a:r>
            <a:r>
              <a:rPr lang="zh-CN" altLang="en-US" dirty="0"/>
              <a:t>开始成为电脑的标准配置，内存由</a:t>
            </a:r>
            <a:r>
              <a:rPr lang="en-US" altLang="zh-CN" dirty="0"/>
              <a:t>SDRAM</a:t>
            </a:r>
            <a:r>
              <a:rPr lang="zh-CN" altLang="en-US" dirty="0"/>
              <a:t>实现了向</a:t>
            </a:r>
            <a:r>
              <a:rPr lang="en-US" altLang="zh-CN" dirty="0"/>
              <a:t>DDR</a:t>
            </a:r>
            <a:r>
              <a:rPr lang="zh-CN" altLang="en-US" dirty="0"/>
              <a:t>的过渡，同时</a:t>
            </a:r>
            <a:r>
              <a:rPr lang="en-US" altLang="zh-CN" dirty="0"/>
              <a:t>17</a:t>
            </a:r>
            <a:r>
              <a:rPr lang="zh-CN" altLang="en-US" dirty="0"/>
              <a:t>寸</a:t>
            </a:r>
            <a:r>
              <a:rPr lang="en-US" altLang="zh-CN" dirty="0"/>
              <a:t>CRT</a:t>
            </a:r>
            <a:r>
              <a:rPr lang="zh-CN" altLang="en-US" dirty="0"/>
              <a:t>显示器或者</a:t>
            </a:r>
            <a:r>
              <a:rPr lang="en-US" altLang="zh-CN" dirty="0"/>
              <a:t>15</a:t>
            </a:r>
            <a:r>
              <a:rPr lang="zh-CN" altLang="en-US" dirty="0"/>
              <a:t>寸液晶显示器开始成为用户的首选，硬盘逐渐向</a:t>
            </a:r>
            <a:r>
              <a:rPr lang="en-US" altLang="zh-CN" dirty="0"/>
              <a:t>40G</a:t>
            </a:r>
            <a:r>
              <a:rPr lang="zh-CN" altLang="en-US" dirty="0"/>
              <a:t>以上的容量发展。</a:t>
            </a:r>
            <a:endParaRPr lang="en-US" altLang="zh-CN" dirty="0"/>
          </a:p>
          <a:p>
            <a:endParaRPr lang="zh-CN" altLang="en-US" dirty="0"/>
          </a:p>
        </p:txBody>
      </p:sp>
    </p:spTree>
    <p:extLst>
      <p:ext uri="{BB962C8B-B14F-4D97-AF65-F5344CB8AC3E}">
        <p14:creationId xmlns:p14="http://schemas.microsoft.com/office/powerpoint/2010/main" val="1886270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1646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幻灯片图像占位符 16"/>
          <p:cNvSpPr>
            <a:spLocks noGrp="1" noRot="1" noChangeAspect="1"/>
          </p:cNvSpPr>
          <p:nvPr>
            <p:ph type="sldImg"/>
          </p:nvPr>
        </p:nvSpPr>
        <p:spPr>
          <a:xfrm>
            <a:off x="742950" y="717550"/>
            <a:ext cx="5557838" cy="3125788"/>
          </a:xfrm>
        </p:spPr>
      </p:sp>
      <p:sp>
        <p:nvSpPr>
          <p:cNvPr id="18" name="备注占位符 17"/>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65977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dirty="0"/>
              <a:t>虚拟化是云计算的基础。简单地说，虚拟化使得在一台物理服务器上可以跑多台虚拟机，虚拟机共享物理机的</a:t>
            </a:r>
            <a:r>
              <a:rPr lang="en-US" altLang="zh-CN" dirty="0"/>
              <a:t>CPU</a:t>
            </a:r>
            <a:r>
              <a:rPr lang="zh-CN" altLang="en-US" dirty="0"/>
              <a:t>、内存、</a:t>
            </a:r>
            <a:r>
              <a:rPr lang="en-US" altLang="zh-CN" dirty="0"/>
              <a:t>IO </a:t>
            </a:r>
            <a:r>
              <a:rPr lang="zh-CN" altLang="en-US" dirty="0"/>
              <a:t>硬件资源，但逻辑上虚拟机之间是相互隔离的。</a:t>
            </a:r>
            <a:endParaRPr lang="en-US" altLang="zh-CN" dirty="0"/>
          </a:p>
          <a:p>
            <a:r>
              <a:rPr lang="zh-CN" altLang="en-US" dirty="0"/>
              <a:t>在计算机方面，虚拟化一般指通过对计算机物理资源的抽象，提供一个或多个操作环境，实现资源的模拟、隔离或共享等。</a:t>
            </a:r>
            <a:endParaRPr lang="en-US" altLang="zh-CN" dirty="0"/>
          </a:p>
          <a:p>
            <a:pPr lvl="0"/>
            <a:r>
              <a:rPr lang="zh-CN" altLang="zh-CN" dirty="0"/>
              <a:t>本质上</a:t>
            </a:r>
            <a:r>
              <a:rPr lang="zh-CN" altLang="en-US" dirty="0"/>
              <a:t>，</a:t>
            </a:r>
            <a:r>
              <a:rPr lang="zh-CN" altLang="zh-CN" dirty="0"/>
              <a:t>虚拟化就是由位于下层的软件模块，通过向上一层软件模块提供一个与它原先所期待的运行环境完全一致的接口的方法，抽象出一个虚拟的软件或硬件接口，使得上层软件可以直接运行在虚拟环境上。通过空间上的分割、时间上的分时以及模拟，虚拟化可将一份资源抽象成多份，亦可将多份资源抽象成一份</a:t>
            </a:r>
            <a:r>
              <a:rPr lang="zh-CN" altLang="en-US" dirty="0"/>
              <a:t>。</a:t>
            </a:r>
            <a:endParaRPr lang="en-US" altLang="zh-CN" dirty="0"/>
          </a:p>
          <a:p>
            <a:r>
              <a:rPr lang="zh-CN" altLang="en-US" dirty="0"/>
              <a:t>虚拟化创建了一层隔离层，把硬件和上层应用分离开来，允许在一个硬件资源上运行多个逻辑应用。</a:t>
            </a:r>
          </a:p>
          <a:p>
            <a:endParaRPr lang="zh-CN" altLang="en-US" dirty="0"/>
          </a:p>
        </p:txBody>
      </p:sp>
    </p:spTree>
    <p:extLst>
      <p:ext uri="{BB962C8B-B14F-4D97-AF65-F5344CB8AC3E}">
        <p14:creationId xmlns:p14="http://schemas.microsoft.com/office/powerpoint/2010/main" val="1829921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a:lnSpc>
                <a:spcPct val="100000"/>
              </a:lnSpc>
            </a:pPr>
            <a:r>
              <a:rPr lang="en-US" altLang="zh-CN" dirty="0"/>
              <a:t>1964</a:t>
            </a:r>
            <a:r>
              <a:rPr lang="zh-CN" altLang="en-US" dirty="0"/>
              <a:t>年，</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“蓝色巨人”</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IBM</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就开始尝试在大型机上实现虚拟化</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a:t>
            </a:r>
            <a:endPar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pPr>
              <a:lnSpc>
                <a:spcPct val="100000"/>
              </a:lnSpc>
            </a:pP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1972</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年，</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IBM</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正式将</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system370</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机的分时系统命名为虚拟机</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a:t>
            </a:r>
            <a:endPar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pPr>
              <a:lnSpc>
                <a:spcPct val="100000"/>
              </a:lnSpc>
            </a:pP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1999</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年，</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VMware</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推出了最早的能在</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x86</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架构上运行的虚拟化产品。</a:t>
            </a:r>
            <a:endPar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pPr>
              <a:lnSpc>
                <a:spcPct val="100000"/>
              </a:lnSpc>
            </a:pPr>
            <a:r>
              <a:rPr lang="en-US" altLang="zh-CN" dirty="0"/>
              <a:t>2002</a:t>
            </a:r>
            <a:r>
              <a:rPr lang="zh-CN" altLang="en-US" dirty="0"/>
              <a:t>年</a:t>
            </a:r>
            <a:r>
              <a:rPr lang="en-US" altLang="zh-CN" dirty="0"/>
              <a:t>Xen</a:t>
            </a:r>
            <a:r>
              <a:rPr lang="zh-CN" altLang="en-US" dirty="0"/>
              <a:t>正式被开源，并先后推出了</a:t>
            </a:r>
            <a:r>
              <a:rPr lang="en-US" altLang="zh-CN" dirty="0"/>
              <a:t>1.0</a:t>
            </a:r>
            <a:r>
              <a:rPr lang="zh-CN" altLang="en-US" dirty="0"/>
              <a:t>和</a:t>
            </a:r>
            <a:r>
              <a:rPr lang="en-US" altLang="zh-CN" dirty="0"/>
              <a:t>2.0</a:t>
            </a:r>
            <a:r>
              <a:rPr lang="zh-CN" altLang="en-US" dirty="0"/>
              <a:t>版本。在这之后，</a:t>
            </a:r>
            <a:r>
              <a:rPr lang="en-US" altLang="zh-CN" dirty="0"/>
              <a:t>Xen</a:t>
            </a:r>
            <a:r>
              <a:rPr lang="zh-CN" altLang="en-US" dirty="0"/>
              <a:t>作为虚拟化解决方案，开始被诸如</a:t>
            </a:r>
            <a:r>
              <a:rPr lang="en-US" altLang="zh-CN" dirty="0"/>
              <a:t>Redhat</a:t>
            </a:r>
            <a:r>
              <a:rPr lang="zh-CN" altLang="en-US" dirty="0"/>
              <a:t>、</a:t>
            </a:r>
            <a:r>
              <a:rPr lang="en-US" altLang="zh-CN" dirty="0"/>
              <a:t>Novell</a:t>
            </a:r>
            <a:r>
              <a:rPr lang="zh-CN" altLang="en-US" dirty="0"/>
              <a:t>和</a:t>
            </a:r>
            <a:r>
              <a:rPr lang="en-US" altLang="zh-CN" dirty="0"/>
              <a:t>Sun</a:t>
            </a:r>
            <a:r>
              <a:rPr lang="zh-CN" altLang="en-US" dirty="0"/>
              <a:t>的</a:t>
            </a:r>
            <a:r>
              <a:rPr lang="en-US" altLang="zh-CN" dirty="0"/>
              <a:t>Linux</a:t>
            </a:r>
            <a:r>
              <a:rPr lang="zh-CN" altLang="en-US" dirty="0"/>
              <a:t>发行版集成。</a:t>
            </a:r>
            <a:r>
              <a:rPr lang="en-US" altLang="zh-CN" dirty="0"/>
              <a:t>2004</a:t>
            </a:r>
            <a:r>
              <a:rPr lang="zh-CN" altLang="en-US" dirty="0"/>
              <a:t>年，</a:t>
            </a:r>
            <a:r>
              <a:rPr lang="en-US" altLang="zh-CN" dirty="0"/>
              <a:t>Intel</a:t>
            </a:r>
            <a:r>
              <a:rPr lang="zh-CN" altLang="en-US" dirty="0"/>
              <a:t>的工程师开始为</a:t>
            </a:r>
            <a:r>
              <a:rPr lang="en-US" altLang="zh-CN" dirty="0"/>
              <a:t>Xen</a:t>
            </a:r>
            <a:r>
              <a:rPr lang="zh-CN" altLang="en-US" dirty="0"/>
              <a:t>添加硬件虚拟化的支持，从而为即将上市的新款处理器做必需的软件准备。在他们的努力下，</a:t>
            </a:r>
            <a:r>
              <a:rPr lang="en-US" altLang="zh-CN" dirty="0"/>
              <a:t>2005</a:t>
            </a:r>
            <a:r>
              <a:rPr lang="zh-CN" altLang="en-US" dirty="0"/>
              <a:t>年发布的</a:t>
            </a:r>
            <a:r>
              <a:rPr lang="en-US" altLang="zh-CN" dirty="0"/>
              <a:t>Xen 3.0</a:t>
            </a:r>
            <a:r>
              <a:rPr lang="zh-CN" altLang="en-US" dirty="0"/>
              <a:t>，开始正式支持</a:t>
            </a:r>
            <a:r>
              <a:rPr lang="en-US" altLang="zh-CN" dirty="0"/>
              <a:t>Intel</a:t>
            </a:r>
            <a:r>
              <a:rPr lang="zh-CN" altLang="en-US" dirty="0"/>
              <a:t>的</a:t>
            </a:r>
            <a:r>
              <a:rPr lang="en-US" altLang="zh-CN" dirty="0"/>
              <a:t>VT</a:t>
            </a:r>
            <a:r>
              <a:rPr lang="zh-CN" altLang="en-US" dirty="0"/>
              <a:t>技术和</a:t>
            </a:r>
            <a:r>
              <a:rPr lang="en-US" altLang="zh-CN" dirty="0"/>
              <a:t>IA64</a:t>
            </a:r>
            <a:r>
              <a:rPr lang="zh-CN" altLang="en-US" dirty="0"/>
              <a:t>架构，因此</a:t>
            </a:r>
            <a:r>
              <a:rPr lang="en-US" altLang="zh-CN" dirty="0"/>
              <a:t>Xen</a:t>
            </a:r>
            <a:r>
              <a:rPr lang="zh-CN" altLang="en-US" dirty="0"/>
              <a:t>虚拟机就可以运行完全没有修改的操作系统了。</a:t>
            </a:r>
            <a:endParaRPr lang="en-US" altLang="zh-CN" dirty="0"/>
          </a:p>
          <a:p>
            <a:pPr>
              <a:lnSpc>
                <a:spcPct val="100000"/>
              </a:lnSpc>
            </a:pPr>
            <a:r>
              <a:rPr lang="en-US" altLang="zh-CN" dirty="0"/>
              <a:t>2006</a:t>
            </a:r>
            <a:r>
              <a:rPr lang="zh-CN" altLang="en-US" dirty="0"/>
              <a:t>年</a:t>
            </a:r>
            <a:r>
              <a:rPr lang="en-US" altLang="zh-CN" dirty="0"/>
              <a:t>10</a:t>
            </a:r>
            <a:r>
              <a:rPr lang="zh-CN" altLang="en-US" dirty="0"/>
              <a:t>月，在完成基本功能、动态迁移以及主要的功能和性能的优化后，</a:t>
            </a:r>
            <a:r>
              <a:rPr lang="en-US" altLang="zh-CN" dirty="0" err="1"/>
              <a:t>Qumranet</a:t>
            </a:r>
            <a:r>
              <a:rPr lang="zh-CN" altLang="en-US" dirty="0"/>
              <a:t>正式对外宣布</a:t>
            </a:r>
            <a:r>
              <a:rPr lang="en-US" altLang="zh-CN" dirty="0"/>
              <a:t>KVM</a:t>
            </a:r>
            <a:r>
              <a:rPr lang="zh-CN" altLang="en-US" dirty="0"/>
              <a:t>的诞生。同年</a:t>
            </a:r>
            <a:r>
              <a:rPr lang="en-US" altLang="zh-CN" dirty="0"/>
              <a:t>10</a:t>
            </a:r>
            <a:r>
              <a:rPr lang="zh-CN" altLang="en-US" dirty="0"/>
              <a:t>月，</a:t>
            </a:r>
            <a:r>
              <a:rPr lang="en-US" altLang="zh-CN" dirty="0"/>
              <a:t>KVM</a:t>
            </a:r>
            <a:r>
              <a:rPr lang="zh-CN" altLang="en-US" dirty="0"/>
              <a:t>模块的源代码被正式纳入</a:t>
            </a:r>
            <a:r>
              <a:rPr lang="en-US" altLang="zh-CN" dirty="0"/>
              <a:t>Linux Kernel</a:t>
            </a:r>
            <a:r>
              <a:rPr lang="zh-CN" altLang="en-US" dirty="0"/>
              <a:t>，成为内核源代码的一部分。</a:t>
            </a:r>
            <a:endParaRPr lang="en-US" altLang="zh-CN" dirty="0"/>
          </a:p>
          <a:p>
            <a:pPr>
              <a:lnSpc>
                <a:spcPct val="100000"/>
              </a:lnSpc>
            </a:pPr>
            <a:r>
              <a:rPr lang="zh-CN" altLang="en-US" dirty="0"/>
              <a:t>在</a:t>
            </a:r>
            <a:r>
              <a:rPr lang="en-US" altLang="zh-CN" dirty="0"/>
              <a:t>2006</a:t>
            </a:r>
            <a:r>
              <a:rPr lang="zh-CN" altLang="en-US" dirty="0"/>
              <a:t>年至</a:t>
            </a:r>
            <a:r>
              <a:rPr lang="en-US" altLang="zh-CN" dirty="0"/>
              <a:t>2010</a:t>
            </a:r>
            <a:r>
              <a:rPr lang="zh-CN" altLang="en-US" dirty="0"/>
              <a:t>年期间，各大传统</a:t>
            </a:r>
            <a:r>
              <a:rPr lang="en-US" altLang="zh-CN" dirty="0"/>
              <a:t>IT</a:t>
            </a:r>
            <a:r>
              <a:rPr lang="zh-CN" altLang="en-US" dirty="0"/>
              <a:t>厂商在虚拟化方面都推出了自己的产品。</a:t>
            </a:r>
            <a:r>
              <a:rPr lang="en-US" altLang="zh-CN" dirty="0"/>
              <a:t>2007</a:t>
            </a:r>
            <a:r>
              <a:rPr lang="zh-CN" altLang="en-US" dirty="0"/>
              <a:t>年，</a:t>
            </a:r>
            <a:r>
              <a:rPr lang="en-US" altLang="zh-CN" dirty="0"/>
              <a:t>HP</a:t>
            </a:r>
            <a:r>
              <a:rPr lang="zh-CN" altLang="en-US" dirty="0"/>
              <a:t>推出了</a:t>
            </a:r>
            <a:r>
              <a:rPr lang="en-US" altLang="zh-CN" dirty="0"/>
              <a:t>Integrity</a:t>
            </a:r>
            <a:r>
              <a:rPr lang="zh-CN" altLang="en-US" dirty="0"/>
              <a:t>虚拟机，微软在</a:t>
            </a:r>
            <a:r>
              <a:rPr lang="en-US" altLang="zh-CN" dirty="0"/>
              <a:t>Windows Server 2008 R2</a:t>
            </a:r>
            <a:r>
              <a:rPr lang="zh-CN" altLang="en-US" dirty="0"/>
              <a:t>中加入了</a:t>
            </a:r>
            <a:r>
              <a:rPr lang="en-US" altLang="zh-CN" dirty="0"/>
              <a:t>Hyper-V</a:t>
            </a:r>
            <a:r>
              <a:rPr lang="zh-CN" altLang="en-US" dirty="0"/>
              <a:t>。</a:t>
            </a:r>
            <a:r>
              <a:rPr lang="en-US" altLang="zh-CN" dirty="0"/>
              <a:t>2010</a:t>
            </a:r>
            <a:r>
              <a:rPr lang="zh-CN" altLang="en-US" dirty="0"/>
              <a:t>年</a:t>
            </a:r>
            <a:r>
              <a:rPr lang="en-US" altLang="zh-CN" dirty="0"/>
              <a:t>11</a:t>
            </a:r>
            <a:r>
              <a:rPr lang="zh-CN" altLang="en-US" dirty="0"/>
              <a:t>月，</a:t>
            </a:r>
            <a:r>
              <a:rPr lang="en-US" altLang="zh-CN" dirty="0"/>
              <a:t>Redhat</a:t>
            </a:r>
            <a:r>
              <a:rPr lang="zh-CN" altLang="en-US" dirty="0"/>
              <a:t>公司推出了新的企业版</a:t>
            </a:r>
            <a:r>
              <a:rPr lang="en-US" altLang="zh-CN" dirty="0"/>
              <a:t>Linux——RHEL 6</a:t>
            </a:r>
            <a:r>
              <a:rPr lang="zh-CN" altLang="en-US" dirty="0"/>
              <a:t>，该发行版集成了最新的</a:t>
            </a:r>
            <a:r>
              <a:rPr lang="en-US" altLang="zh-CN" dirty="0"/>
              <a:t>KVM</a:t>
            </a:r>
            <a:r>
              <a:rPr lang="zh-CN" altLang="en-US" dirty="0"/>
              <a:t>虚拟机，替换了在</a:t>
            </a:r>
            <a:r>
              <a:rPr lang="en-US" altLang="zh-CN" dirty="0"/>
              <a:t>RHEL 5.x</a:t>
            </a:r>
            <a:r>
              <a:rPr lang="zh-CN" altLang="en-US" dirty="0"/>
              <a:t>系列中集成的</a:t>
            </a:r>
            <a:r>
              <a:rPr lang="en-US" altLang="zh-CN" dirty="0"/>
              <a:t>Xen</a:t>
            </a:r>
            <a:r>
              <a:rPr lang="zh-CN" altLang="en-US" dirty="0"/>
              <a:t>。</a:t>
            </a:r>
            <a:endParaRPr lang="en-US" altLang="zh-CN" dirty="0"/>
          </a:p>
          <a:p>
            <a:pPr>
              <a:lnSpc>
                <a:spcPct val="100000"/>
              </a:lnSpc>
            </a:pPr>
            <a:r>
              <a:rPr lang="en-US" altLang="zh-CN" dirty="0"/>
              <a:t>2011</a:t>
            </a:r>
            <a:r>
              <a:rPr lang="zh-CN" altLang="en-US" dirty="0"/>
              <a:t>年</a:t>
            </a:r>
            <a:r>
              <a:rPr lang="en-US" altLang="zh-CN" dirty="0"/>
              <a:t>IBM</a:t>
            </a:r>
            <a:r>
              <a:rPr lang="zh-CN" altLang="en-US" dirty="0"/>
              <a:t>、红帽、惠普和英特尔成立开放虚拟化联盟，加速</a:t>
            </a:r>
            <a:r>
              <a:rPr lang="en-US" altLang="zh-CN" dirty="0"/>
              <a:t>KVM</a:t>
            </a:r>
            <a:r>
              <a:rPr lang="zh-CN" altLang="en-US" dirty="0"/>
              <a:t>推广。</a:t>
            </a:r>
            <a:endParaRPr lang="en-US" altLang="zh-CN" dirty="0"/>
          </a:p>
          <a:p>
            <a:pPr>
              <a:lnSpc>
                <a:spcPct val="100000"/>
              </a:lnSpc>
            </a:pPr>
            <a:r>
              <a:rPr lang="en-US" altLang="zh-CN" dirty="0"/>
              <a:t>2013</a:t>
            </a:r>
            <a:r>
              <a:rPr lang="zh-CN" altLang="en-US" dirty="0"/>
              <a:t>年，推出了</a:t>
            </a:r>
            <a:r>
              <a:rPr lang="en-US" altLang="zh-CN" dirty="0"/>
              <a:t>Docker</a:t>
            </a:r>
            <a:r>
              <a:rPr lang="zh-CN" altLang="en-US" dirty="0"/>
              <a:t>容器项目。</a:t>
            </a:r>
            <a:r>
              <a:rPr lang="en-US" altLang="zh-CN" dirty="0"/>
              <a:t>Docker</a:t>
            </a:r>
            <a:r>
              <a:rPr lang="zh-CN" altLang="en-US" dirty="0"/>
              <a:t>引入了一整套与容器管理相关的生态系统。其中包括一套高效的分层式容器镜像模型、一套全局及本地容器注册表、一个精简化</a:t>
            </a:r>
            <a:r>
              <a:rPr lang="en-US" altLang="zh-CN" dirty="0"/>
              <a:t>REST API</a:t>
            </a:r>
            <a:r>
              <a:rPr lang="zh-CN" altLang="en-US" dirty="0"/>
              <a:t>以及一套命令行界面等等。</a:t>
            </a:r>
            <a:r>
              <a:rPr lang="en-US" altLang="zh-CN" dirty="0"/>
              <a:t>Docker</a:t>
            </a:r>
            <a:r>
              <a:rPr lang="zh-CN" altLang="en-US" dirty="0"/>
              <a:t>公司还构建出一套名为</a:t>
            </a:r>
            <a:r>
              <a:rPr lang="en-US" altLang="zh-CN" dirty="0"/>
              <a:t>Docker Swarm</a:t>
            </a:r>
            <a:r>
              <a:rPr lang="zh-CN" altLang="en-US" dirty="0"/>
              <a:t>的容器集群管理解决方案。</a:t>
            </a:r>
            <a:r>
              <a:rPr lang="en-US" altLang="zh-CN" dirty="0"/>
              <a:t>2014</a:t>
            </a:r>
            <a:r>
              <a:rPr lang="zh-CN" altLang="en-US" dirty="0"/>
              <a:t>年，</a:t>
            </a:r>
            <a:r>
              <a:rPr lang="en-US" altLang="zh-CN" dirty="0"/>
              <a:t>Rocket</a:t>
            </a:r>
            <a:r>
              <a:rPr lang="zh-CN" altLang="en-US" dirty="0"/>
              <a:t>推出，它最初是由</a:t>
            </a:r>
            <a:r>
              <a:rPr lang="en-US" altLang="zh-CN" dirty="0"/>
              <a:t>CoreOS</a:t>
            </a:r>
            <a:r>
              <a:rPr lang="zh-CN" altLang="en-US" dirty="0"/>
              <a:t>开发的，专门用于解决</a:t>
            </a:r>
            <a:r>
              <a:rPr lang="en-US" altLang="zh-CN" dirty="0"/>
              <a:t>Docker</a:t>
            </a:r>
            <a:r>
              <a:rPr lang="zh-CN" altLang="en-US" dirty="0"/>
              <a:t>中存在的部分缺陷。</a:t>
            </a:r>
            <a:r>
              <a:rPr lang="en-US" altLang="zh-CN" dirty="0"/>
              <a:t>CoreOS</a:t>
            </a:r>
            <a:r>
              <a:rPr lang="zh-CN" altLang="en-US" dirty="0"/>
              <a:t>目标是在满足安全性与生产要求能力上超越</a:t>
            </a:r>
            <a:r>
              <a:rPr lang="en-US" altLang="zh-CN" dirty="0"/>
              <a:t>Docker</a:t>
            </a:r>
            <a:r>
              <a:rPr lang="zh-CN" altLang="en-US" dirty="0"/>
              <a:t>。</a:t>
            </a:r>
            <a:r>
              <a:rPr lang="en-US" altLang="zh-CN" dirty="0"/>
              <a:t>Rocket</a:t>
            </a:r>
            <a:r>
              <a:rPr lang="zh-CN" altLang="en-US" dirty="0"/>
              <a:t>基于</a:t>
            </a:r>
            <a:r>
              <a:rPr lang="en-US" altLang="zh-CN" dirty="0"/>
              <a:t>App Container</a:t>
            </a:r>
            <a:r>
              <a:rPr lang="zh-CN" altLang="en-US" dirty="0"/>
              <a:t>规范，并使其成为一项更为开放的标准。</a:t>
            </a:r>
          </a:p>
          <a:p>
            <a:pPr>
              <a:lnSpc>
                <a:spcPct val="100000"/>
              </a:lnSpc>
            </a:pPr>
            <a:endParaRPr lang="en-US" altLang="zh-CN" dirty="0"/>
          </a:p>
          <a:p>
            <a:pPr>
              <a:lnSpc>
                <a:spcPct val="100000"/>
              </a:lnSpc>
            </a:pPr>
            <a:endParaRPr lang="zh-CN" altLang="en-US" dirty="0"/>
          </a:p>
        </p:txBody>
      </p:sp>
    </p:spTree>
    <p:extLst>
      <p:ext uri="{BB962C8B-B14F-4D97-AF65-F5344CB8AC3E}">
        <p14:creationId xmlns:p14="http://schemas.microsoft.com/office/powerpoint/2010/main" val="1585292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21807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zh-CN" dirty="0"/>
              <a:t>定义中的重点：</a:t>
            </a:r>
          </a:p>
          <a:p>
            <a:pPr marL="539750">
              <a:buFont typeface="Huawei Sans" panose="020C0503030203020204" pitchFamily="34" charset="0"/>
              <a:buChar char="▫"/>
            </a:pPr>
            <a:r>
              <a:rPr lang="zh-CN" altLang="zh-CN" dirty="0"/>
              <a:t>云计算不是技术，而是一种模型；</a:t>
            </a:r>
          </a:p>
          <a:p>
            <a:pPr marL="539750">
              <a:buFont typeface="Huawei Sans" panose="020C0503030203020204" pitchFamily="34" charset="0"/>
              <a:buChar char="▫"/>
            </a:pPr>
            <a:r>
              <a:rPr lang="zh-CN" altLang="zh-CN" dirty="0"/>
              <a:t>通过云计算，用户可以使用的资源包括网络、服务器、存储、应用及服务等，这些资源全部属于</a:t>
            </a:r>
            <a:r>
              <a:rPr lang="en-US" altLang="zh-CN" dirty="0"/>
              <a:t>IT</a:t>
            </a:r>
            <a:r>
              <a:rPr lang="zh-CN" altLang="zh-CN" dirty="0"/>
              <a:t>领域，云计算的目标就是让大众像获取水电一样获取到</a:t>
            </a:r>
            <a:r>
              <a:rPr lang="en-US" altLang="zh-CN" dirty="0"/>
              <a:t>IT</a:t>
            </a:r>
            <a:r>
              <a:rPr lang="zh-CN" altLang="zh-CN" dirty="0"/>
              <a:t>服务；</a:t>
            </a:r>
          </a:p>
          <a:p>
            <a:pPr marL="539750">
              <a:buFont typeface="Huawei Sans" panose="020C0503030203020204" pitchFamily="34" charset="0"/>
              <a:buChar char="▫"/>
            </a:pPr>
            <a:r>
              <a:rPr lang="zh-CN" altLang="zh-CN" dirty="0"/>
              <a:t>通俗</a:t>
            </a:r>
            <a:r>
              <a:rPr lang="zh-CN" altLang="en-US" dirty="0"/>
              <a:t>地</a:t>
            </a:r>
            <a:r>
              <a:rPr lang="zh-CN" altLang="zh-CN" dirty="0"/>
              <a:t>讲</a:t>
            </a:r>
            <a:r>
              <a:rPr lang="zh-CN" altLang="en-US" dirty="0"/>
              <a:t>，“</a:t>
            </a:r>
            <a:r>
              <a:rPr lang="zh-CN" altLang="zh-CN" dirty="0"/>
              <a:t>云</a:t>
            </a:r>
            <a:r>
              <a:rPr lang="zh-CN" altLang="en-US" dirty="0"/>
              <a:t>”</a:t>
            </a:r>
            <a:r>
              <a:rPr lang="zh-CN" altLang="zh-CN" dirty="0"/>
              <a:t>是网络、互联网的一种比喻说法，即互联网与建立互联网所需要的底层基础设施的抽象体。“计算”指的是一台足够强大的计算机提供的计算服务（包括各种功能，资源，存储）。“云计算”可以理解为：通过互联网可以使用足够强大的计算机为用户提供的服务，这种服务的使用量可以使用统一的单位来描述。</a:t>
            </a:r>
            <a:endParaRPr lang="en-US" altLang="zh-CN" dirty="0"/>
          </a:p>
          <a:p>
            <a:endParaRPr lang="zh-CN" altLang="en-US" dirty="0"/>
          </a:p>
        </p:txBody>
      </p:sp>
    </p:spTree>
    <p:extLst>
      <p:ext uri="{BB962C8B-B14F-4D97-AF65-F5344CB8AC3E}">
        <p14:creationId xmlns:p14="http://schemas.microsoft.com/office/powerpoint/2010/main" val="3561103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dirty="0"/>
              <a:t>生活中，云计算的数据具体来源有哪些：</a:t>
            </a:r>
            <a:endParaRPr lang="en-US" altLang="zh-CN" dirty="0"/>
          </a:p>
          <a:p>
            <a:pPr marL="539750">
              <a:buFont typeface="Huawei Sans" panose="020C0503030203020204" pitchFamily="34" charset="0"/>
              <a:buChar char="▫"/>
            </a:pPr>
            <a:r>
              <a:rPr lang="zh-CN" altLang="en-US" dirty="0"/>
              <a:t>云相册：百度云，苹果云相册</a:t>
            </a:r>
            <a:endParaRPr lang="en-US" altLang="zh-CN" dirty="0"/>
          </a:p>
          <a:p>
            <a:pPr marL="539750">
              <a:buFont typeface="Huawei Sans" panose="020C0503030203020204" pitchFamily="34" charset="0"/>
              <a:buChar char="▫"/>
            </a:pPr>
            <a:r>
              <a:rPr lang="zh-CN" altLang="en-US" dirty="0"/>
              <a:t>云音乐：网易云音乐，酷狗，酷我，虾米</a:t>
            </a:r>
            <a:endParaRPr lang="en-US" altLang="zh-CN" dirty="0"/>
          </a:p>
          <a:p>
            <a:pPr marL="539750" lvl="0">
              <a:buFont typeface="Huawei Sans" panose="020C0503030203020204" pitchFamily="34" charset="0"/>
              <a:buChar char="▫"/>
            </a:pPr>
            <a:r>
              <a:rPr lang="zh-CN" altLang="en-US" dirty="0"/>
              <a:t>云视频：百度云，腾讯云视频</a:t>
            </a:r>
            <a:endParaRPr lang="en-US" altLang="zh-CN" dirty="0"/>
          </a:p>
          <a:p>
            <a:pPr marL="539750" lvl="0">
              <a:buFont typeface="Huawei Sans" panose="020C0503030203020204" pitchFamily="34" charset="0"/>
              <a:buChar char="▫"/>
            </a:pPr>
            <a:r>
              <a:rPr lang="zh-CN" altLang="en-US" dirty="0"/>
              <a:t>云文档：有道云笔记，石墨文档</a:t>
            </a:r>
            <a:endParaRPr lang="en-US" altLang="zh-CN" dirty="0"/>
          </a:p>
          <a:p>
            <a:r>
              <a:rPr lang="zh-CN" altLang="en-US" dirty="0"/>
              <a:t>通过生活中我们使用的应用就可以发现，云计算让我们的生活更加方便。企业也通过云计算的方式，让自己的产品能够提供更好的体验，从而收获更多的用户。</a:t>
            </a:r>
            <a:endParaRPr lang="en-US" altLang="zh-CN" dirty="0"/>
          </a:p>
          <a:p>
            <a:endParaRPr lang="zh-CN" altLang="en-US" dirty="0"/>
          </a:p>
        </p:txBody>
      </p:sp>
    </p:spTree>
    <p:extLst>
      <p:ext uri="{BB962C8B-B14F-4D97-AF65-F5344CB8AC3E}">
        <p14:creationId xmlns:p14="http://schemas.microsoft.com/office/powerpoint/2010/main" val="27992421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dirty="0"/>
              <a:t>在政府、交通、电力、医疗、教育、金融、军队等行业领域及企业需求的共同带动下，我国的视频会议市场呈现稳定的增长趋势，平均年增长在</a:t>
            </a:r>
            <a:r>
              <a:rPr lang="en-US" altLang="zh-CN" dirty="0"/>
              <a:t>20%</a:t>
            </a:r>
            <a:r>
              <a:rPr lang="zh-CN" altLang="en-US" dirty="0"/>
              <a:t>以上。考虑到中国现阶段只有不到</a:t>
            </a:r>
            <a:r>
              <a:rPr lang="en-US" altLang="zh-CN" dirty="0"/>
              <a:t>5%</a:t>
            </a:r>
            <a:r>
              <a:rPr lang="zh-CN" altLang="en-US" dirty="0"/>
              <a:t>的企业拥有视频会议室，而且越来越多的企业开始意识到高效协作的重要性，视频会议系统已逐渐成为企业高效办公的“标配”。</a:t>
            </a:r>
            <a:endParaRPr lang="en-US" altLang="zh-CN" dirty="0"/>
          </a:p>
          <a:p>
            <a:r>
              <a:rPr lang="zh-CN" altLang="en-US" dirty="0"/>
              <a:t>云会议的应用场景：企业办公、远程医疗、智慧教育、企业组织建设等。</a:t>
            </a:r>
            <a:endParaRPr lang="en-US" altLang="zh-CN" dirty="0"/>
          </a:p>
          <a:p>
            <a:endParaRPr lang="zh-CN" altLang="en-US" dirty="0"/>
          </a:p>
        </p:txBody>
      </p:sp>
    </p:spTree>
    <p:extLst>
      <p:ext uri="{BB962C8B-B14F-4D97-AF65-F5344CB8AC3E}">
        <p14:creationId xmlns:p14="http://schemas.microsoft.com/office/powerpoint/2010/main" val="3580922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97539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lvl="0"/>
            <a:r>
              <a:rPr lang="zh-CN" altLang="en-US" dirty="0"/>
              <a:t>随着云计算技术在各行各业日新月异的发展与突破，云计算的应用与价值挖掘已全面渗透到企业</a:t>
            </a:r>
            <a:r>
              <a:rPr lang="en-US" altLang="zh-CN" dirty="0"/>
              <a:t>IT</a:t>
            </a:r>
            <a:r>
              <a:rPr lang="zh-CN" altLang="en-US" dirty="0"/>
              <a:t>信息化以及电信网络转型变革的方方面面。各行业、各企业依据自身业务现状、竞争形式与信息化变革程度的不同，不断持续深化企业</a:t>
            </a:r>
            <a:r>
              <a:rPr lang="en-US" altLang="zh-CN" dirty="0"/>
              <a:t>IT</a:t>
            </a:r>
            <a:r>
              <a:rPr lang="zh-CN" altLang="en-US" dirty="0"/>
              <a:t>云化的程度，并从一个里程碑走向下一个里程碑。</a:t>
            </a:r>
            <a:endParaRPr lang="en-US" altLang="zh-CN" dirty="0"/>
          </a:p>
          <a:p>
            <a:pPr lvl="0"/>
            <a:r>
              <a:rPr lang="zh-CN" altLang="en-US" dirty="0"/>
              <a:t>从云计算理念最初诞生至今，企业</a:t>
            </a:r>
            <a:r>
              <a:rPr lang="en-US" altLang="zh-CN" dirty="0"/>
              <a:t>IT</a:t>
            </a:r>
            <a:r>
              <a:rPr lang="zh-CN" altLang="en-US" dirty="0"/>
              <a:t>架构从传统非云架构，向目标云化架构的演进，可总结为经历了如下三大里程碑发展阶段。</a:t>
            </a:r>
            <a:endParaRPr lang="zh-CN" altLang="zh-CN" dirty="0"/>
          </a:p>
          <a:p>
            <a:pPr lvl="1"/>
            <a:r>
              <a:rPr lang="zh-CN" altLang="en-US" dirty="0"/>
              <a:t>云计算</a:t>
            </a:r>
            <a:r>
              <a:rPr lang="en-US" altLang="zh-CN" dirty="0"/>
              <a:t>1.0</a:t>
            </a:r>
            <a:r>
              <a:rPr lang="zh-CN" altLang="en-US" dirty="0"/>
              <a:t>：面向数据中心管理员的</a:t>
            </a:r>
            <a:r>
              <a:rPr lang="en-US" altLang="zh-CN" dirty="0"/>
              <a:t>IT</a:t>
            </a:r>
            <a:r>
              <a:rPr lang="zh-CN" altLang="en-US" dirty="0"/>
              <a:t>基础设施资源虚拟化阶段；</a:t>
            </a:r>
            <a:endParaRPr lang="en-US" altLang="zh-CN" dirty="0"/>
          </a:p>
          <a:p>
            <a:pPr lvl="1"/>
            <a:r>
              <a:rPr lang="zh-CN" altLang="en-US" dirty="0"/>
              <a:t>云计算</a:t>
            </a:r>
            <a:r>
              <a:rPr lang="en-US" altLang="zh-CN" dirty="0"/>
              <a:t>2.0</a:t>
            </a:r>
            <a:r>
              <a:rPr lang="zh-CN" altLang="en-US" dirty="0"/>
              <a:t>：面向基础设施云租户和云用户的资源服务化和管理自动化阶段；</a:t>
            </a:r>
            <a:endParaRPr lang="en-US" altLang="zh-CN" dirty="0"/>
          </a:p>
          <a:p>
            <a:pPr lvl="1"/>
            <a:r>
              <a:rPr lang="zh-CN" altLang="en-US" dirty="0"/>
              <a:t>云计算</a:t>
            </a:r>
            <a:r>
              <a:rPr lang="en-US" altLang="zh-CN" dirty="0"/>
              <a:t>3.0</a:t>
            </a:r>
            <a:r>
              <a:rPr lang="zh-CN" altLang="en-US" dirty="0"/>
              <a:t>：面向企业</a:t>
            </a:r>
            <a:r>
              <a:rPr lang="en-US" altLang="zh-CN" dirty="0"/>
              <a:t>IT</a:t>
            </a:r>
            <a:r>
              <a:rPr lang="zh-CN" altLang="en-US" dirty="0"/>
              <a:t>应用开发者及管理维护者的企业应用架构的分布式微服务化和企业数据架构的互联网化重构及大数据智能化阶段。</a:t>
            </a:r>
            <a:endParaRPr lang="en-US" altLang="zh-CN" dirty="0"/>
          </a:p>
        </p:txBody>
      </p:sp>
    </p:spTree>
    <p:extLst>
      <p:ext uri="{BB962C8B-B14F-4D97-AF65-F5344CB8AC3E}">
        <p14:creationId xmlns:p14="http://schemas.microsoft.com/office/powerpoint/2010/main" val="3616230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50487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lvl="0">
              <a:lnSpc>
                <a:spcPct val="100000"/>
              </a:lnSpc>
            </a:pPr>
            <a:r>
              <a:rPr lang="zh-CN" altLang="en-US" dirty="0"/>
              <a:t>云计算通过将硬件资源以软件的方式整合为一个整体，然后再以软件的方式动态分配给应用，大大地提高了资源的使用率，并且还能够弹性扩容，极大地优化了工作效率。通过建设高规格的云数据中心，引入自动化调度技术，让数据存储更加集中，数据资产也就能够更加有效利用，也更加节能减排和易于维护。从各个维度都起到了降本增效的作用。</a:t>
            </a:r>
            <a:endParaRPr lang="en-US" altLang="zh-CN" dirty="0"/>
          </a:p>
          <a:p>
            <a:pPr lvl="0">
              <a:lnSpc>
                <a:spcPct val="100000"/>
              </a:lnSpc>
            </a:pPr>
            <a:r>
              <a:rPr lang="zh-CN" altLang="en-US" dirty="0"/>
              <a:t>五个主要特征：</a:t>
            </a:r>
            <a:endParaRPr lang="en-US" altLang="zh-CN" dirty="0"/>
          </a:p>
          <a:p>
            <a:pPr marL="539750">
              <a:lnSpc>
                <a:spcPct val="100000"/>
              </a:lnSpc>
              <a:buFont typeface="Huawei Sans" panose="020C0503030203020204" pitchFamily="34" charset="0"/>
              <a:buChar char="▫"/>
            </a:pPr>
            <a:r>
              <a:rPr lang="zh-CN" altLang="en-US" dirty="0"/>
              <a:t>按需自助服务</a:t>
            </a:r>
            <a:r>
              <a:rPr lang="zh-CN" altLang="en-US" dirty="0">
                <a:sym typeface="Arial" panose="020B0604020202020204" pitchFamily="34" charset="0"/>
              </a:rPr>
              <a:t>：</a:t>
            </a:r>
            <a:r>
              <a:rPr lang="zh-CN" altLang="en-US" dirty="0"/>
              <a:t>消费者可以按需部署处理能力，如服务器时间和网络存储，而不需要与每个服务供应商进行人工交互。</a:t>
            </a:r>
            <a:endParaRPr lang="en-US" altLang="zh-CN" dirty="0">
              <a:sym typeface="Arial" panose="020B0604020202020204" pitchFamily="34" charset="0"/>
            </a:endParaRPr>
          </a:p>
          <a:p>
            <a:pPr marL="539750">
              <a:lnSpc>
                <a:spcPct val="100000"/>
              </a:lnSpc>
              <a:buFont typeface="Huawei Sans" panose="020C0503030203020204" pitchFamily="34" charset="0"/>
              <a:buChar char="▫"/>
            </a:pPr>
            <a:r>
              <a:rPr lang="zh-CN" altLang="en-US" dirty="0"/>
              <a:t>广泛网络接入：可以通过互联网获取各种能力</a:t>
            </a:r>
            <a:r>
              <a:rPr lang="en-US" altLang="zh-CN" dirty="0"/>
              <a:t>, </a:t>
            </a:r>
            <a:r>
              <a:rPr lang="zh-CN" altLang="en-US" dirty="0"/>
              <a:t>并可以通过标准方式访问，通过各种客户端接入使用。例如移动电话，笔记本电脑，</a:t>
            </a:r>
            <a:r>
              <a:rPr lang="en-US" altLang="zh-CN" dirty="0"/>
              <a:t>PAD</a:t>
            </a:r>
            <a:r>
              <a:rPr lang="zh-CN" altLang="en-US" dirty="0"/>
              <a:t>等。</a:t>
            </a:r>
          </a:p>
          <a:p>
            <a:pPr marL="539750" lvl="0">
              <a:lnSpc>
                <a:spcPct val="100000"/>
              </a:lnSpc>
              <a:buFont typeface="Huawei Sans" panose="020C0503030203020204" pitchFamily="34" charset="0"/>
              <a:buChar char="▫"/>
            </a:pPr>
            <a:r>
              <a:rPr lang="zh-CN" altLang="en-US" dirty="0">
                <a:sym typeface="+mn-lt"/>
              </a:rPr>
              <a:t>资源池化</a:t>
            </a:r>
            <a:r>
              <a:rPr lang="zh-CN" altLang="en-US" dirty="0"/>
              <a:t>：供应商的计算资源被集中起来，以便以多用户租用模式服务所有客户，同时不同的物理和虚拟资源可根据客户需求动态分配和重新分配。客户一般无法控制或知道资源的确切位置。这些资源包括存储、处理器、内存、网络带宽和虚拟机等。</a:t>
            </a:r>
            <a:endParaRPr lang="en-US" altLang="zh-CN" dirty="0">
              <a:sym typeface="Arial" panose="020B0604020202020204" pitchFamily="34" charset="0"/>
            </a:endParaRPr>
          </a:p>
          <a:p>
            <a:pPr marL="539750">
              <a:lnSpc>
                <a:spcPct val="100000"/>
              </a:lnSpc>
              <a:buFont typeface="Huawei Sans" panose="020C0503030203020204" pitchFamily="34" charset="0"/>
              <a:buChar char="▫"/>
            </a:pPr>
            <a:r>
              <a:rPr lang="zh-CN" altLang="en-US" dirty="0"/>
              <a:t>快速弹性伸缩：云计算可以迅速、弹性地提供能力，能快速扩展，也可以快速释放实现快速缩小。对客户来说，可以租用的资源看起来似乎是无限的，并且可在任何时间购买任何数量的资源。</a:t>
            </a:r>
            <a:endParaRPr lang="en-US" altLang="zh-CN" dirty="0"/>
          </a:p>
          <a:p>
            <a:pPr marL="539750" lvl="0">
              <a:lnSpc>
                <a:spcPct val="100000"/>
              </a:lnSpc>
              <a:buFont typeface="Huawei Sans" panose="020C0503030203020204" pitchFamily="34" charset="0"/>
              <a:buChar char="▫"/>
            </a:pPr>
            <a:r>
              <a:rPr lang="zh-CN" altLang="en-US" dirty="0"/>
              <a:t>可计量服务：云服务的收费是基于用户实际使用的资源进行计量，比如云主机的</a:t>
            </a:r>
            <a:r>
              <a:rPr lang="en-US" altLang="zh-CN" dirty="0"/>
              <a:t>CPU</a:t>
            </a:r>
            <a:r>
              <a:rPr lang="zh-CN" altLang="en-US" dirty="0"/>
              <a:t>、内存、存储容量，网络带宽的消耗，按小时计费或者包年包月。</a:t>
            </a:r>
            <a:endParaRPr lang="en-US" altLang="zh-CN" dirty="0"/>
          </a:p>
          <a:p>
            <a:pPr>
              <a:lnSpc>
                <a:spcPct val="100000"/>
              </a:lnSpc>
            </a:pPr>
            <a:endParaRPr lang="zh-CN" altLang="en-US" dirty="0"/>
          </a:p>
        </p:txBody>
      </p:sp>
    </p:spTree>
    <p:extLst>
      <p:ext uri="{BB962C8B-B14F-4D97-AF65-F5344CB8AC3E}">
        <p14:creationId xmlns:p14="http://schemas.microsoft.com/office/powerpoint/2010/main" val="546280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742950" y="717550"/>
            <a:ext cx="5557838" cy="3125788"/>
          </a:xfrm>
        </p:spPr>
      </p:sp>
      <p:sp>
        <p:nvSpPr>
          <p:cNvPr id="7" name="备注占位符 6"/>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859480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683953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en-US" altLang="zh-CN" dirty="0" err="1"/>
              <a:t>IaaS</a:t>
            </a:r>
            <a:r>
              <a:rPr lang="zh-CN" altLang="en-US" dirty="0"/>
              <a:t>：</a:t>
            </a:r>
            <a:r>
              <a:rPr lang="en-US" altLang="zh-CN" dirty="0"/>
              <a:t>Infrastructure as a Service</a:t>
            </a:r>
            <a:r>
              <a:rPr lang="zh-CN" altLang="en-US" dirty="0"/>
              <a:t>，基础设施即服务，就是由云平台提供基础设施（如：服务器、存储、网络、虚拟化资源）以及负责相关资源的维护，用户只需要关注系统和应用层面的部分即可。</a:t>
            </a:r>
            <a:endParaRPr lang="en-US" altLang="zh-CN" dirty="0"/>
          </a:p>
          <a:p>
            <a:r>
              <a:rPr lang="zh-CN" altLang="en-US" dirty="0"/>
              <a:t>在</a:t>
            </a:r>
            <a:r>
              <a:rPr lang="en-US" altLang="zh-CN" dirty="0"/>
              <a:t>IaaS</a:t>
            </a:r>
            <a:r>
              <a:rPr lang="zh-CN" altLang="en-US" dirty="0"/>
              <a:t>中，一般情况，我们认为云服务提供商是不提供操作系统给用户的，但是如果用户在云计算平台申请一台云服务器时，如果不提供操作系统，用户是无法直接使用的。所以现实场景中，一般操作系统是与</a:t>
            </a:r>
            <a:r>
              <a:rPr lang="en-US" altLang="zh-CN" dirty="0"/>
              <a:t>IaaS</a:t>
            </a:r>
            <a:r>
              <a:rPr lang="zh-CN" altLang="en-US" dirty="0"/>
              <a:t>绑定提供的。故这里</a:t>
            </a:r>
            <a:r>
              <a:rPr lang="en-US" altLang="zh-CN" dirty="0"/>
              <a:t>IaaS</a:t>
            </a:r>
            <a:r>
              <a:rPr lang="zh-CN" altLang="en-US" dirty="0"/>
              <a:t>图中自营部分和云服务提供商部分分界点是在操作系统上。</a:t>
            </a:r>
            <a:endParaRPr lang="en-US" altLang="zh-CN" dirty="0"/>
          </a:p>
          <a:p>
            <a:r>
              <a:rPr lang="en-US" altLang="zh-CN" dirty="0" err="1"/>
              <a:t>PaaS</a:t>
            </a:r>
            <a:r>
              <a:rPr lang="zh-CN" altLang="en-US" dirty="0"/>
              <a:t>：</a:t>
            </a:r>
            <a:r>
              <a:rPr lang="en-US" altLang="zh-CN" dirty="0"/>
              <a:t>Platform as a Service</a:t>
            </a:r>
            <a:r>
              <a:rPr lang="zh-CN" altLang="en-US" dirty="0"/>
              <a:t>，平台即服务，就是由云平台提供基础设施（如：服务器、存储、网络、虚拟化资源）</a:t>
            </a:r>
            <a:r>
              <a:rPr lang="en-US" altLang="zh-CN" dirty="0"/>
              <a:t>+</a:t>
            </a:r>
            <a:r>
              <a:rPr lang="zh-CN" altLang="en-US" dirty="0"/>
              <a:t>应用部署环境（如：操作系统、中间件、软件运行环境）以及负责相关资源的维护，用户只需要关注应用和数据本身即可。</a:t>
            </a:r>
            <a:endParaRPr lang="en-US" altLang="zh-CN" dirty="0"/>
          </a:p>
          <a:p>
            <a:r>
              <a:rPr lang="en-US" altLang="zh-CN" dirty="0"/>
              <a:t>SaaS</a:t>
            </a:r>
            <a:r>
              <a:rPr lang="zh-CN" altLang="en-US" dirty="0"/>
              <a:t>：</a:t>
            </a:r>
            <a:r>
              <a:rPr lang="en-US" altLang="zh-CN" dirty="0"/>
              <a:t>Software as a Service</a:t>
            </a:r>
            <a:r>
              <a:rPr lang="zh-CN" altLang="en-US" dirty="0"/>
              <a:t>，软件即服务，就是由云平台提供全部资源服务以及维护，用户只管使用应用即可。</a:t>
            </a:r>
            <a:endParaRPr lang="en-US" altLang="zh-CN" dirty="0"/>
          </a:p>
          <a:p>
            <a:r>
              <a:rPr lang="zh-CN" altLang="en-US" dirty="0"/>
              <a:t>相比于传统</a:t>
            </a:r>
            <a:r>
              <a:rPr lang="en-US" altLang="zh-CN" dirty="0"/>
              <a:t>IT</a:t>
            </a:r>
            <a:r>
              <a:rPr lang="zh-CN" altLang="en-US" dirty="0"/>
              <a:t>全流程全设备采购的方式，云服务模式将</a:t>
            </a:r>
            <a:r>
              <a:rPr lang="en-US" altLang="zh-CN" dirty="0"/>
              <a:t>IT</a:t>
            </a:r>
            <a:r>
              <a:rPr lang="zh-CN" altLang="en-US" dirty="0"/>
              <a:t>设备服务化地销售，让客户按需选择，在使用灵活性和成本上比传统</a:t>
            </a:r>
            <a:r>
              <a:rPr lang="en-US" altLang="zh-CN" dirty="0"/>
              <a:t>IT</a:t>
            </a:r>
            <a:r>
              <a:rPr lang="zh-CN" altLang="en-US" dirty="0"/>
              <a:t>更有优势。</a:t>
            </a:r>
          </a:p>
          <a:p>
            <a:endParaRPr lang="zh-CN" altLang="en-US" dirty="0"/>
          </a:p>
        </p:txBody>
      </p:sp>
    </p:spTree>
    <p:extLst>
      <p:ext uri="{BB962C8B-B14F-4D97-AF65-F5344CB8AC3E}">
        <p14:creationId xmlns:p14="http://schemas.microsoft.com/office/powerpoint/2010/main" val="30645157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dirty="0"/>
              <a:t>私有云：私有云通常部署在企业或单位内部，运行在私有云上的数据全部保存在企业自有的数据中心内，如果需要访问这些数据，就需要经过部署在数据中心入口的防火墙，这样可以在最大程度上保护数据。</a:t>
            </a:r>
          </a:p>
          <a:p>
            <a:r>
              <a:rPr lang="zh-CN" altLang="en-US" dirty="0"/>
              <a:t>公有云：公有云通常是由云服务提供商搭建，从最终用户的角度来说，用户只需要购买云计算资源或者服务，而云计算所用到的硬件及相应的管理工作都由第三方服务商负责。公有云的资源向公众开放，使用公有云需依赖互联网，用户可以通过互联网像使用水电一样使用</a:t>
            </a:r>
            <a:r>
              <a:rPr lang="en-US" altLang="zh-CN" dirty="0"/>
              <a:t>IT</a:t>
            </a:r>
            <a:r>
              <a:rPr lang="zh-CN" altLang="en-US" dirty="0"/>
              <a:t>服务。</a:t>
            </a:r>
          </a:p>
          <a:p>
            <a:r>
              <a:rPr lang="zh-CN" altLang="en-US" dirty="0"/>
              <a:t>混合云：混合云是一种比较灵活的云计算模式，它可能包含了公有云、私有云或者行业云中的两种或两种以上的云，用户的业务可以根据需求在这几种云上切换。</a:t>
            </a:r>
            <a:endParaRPr lang="en-US" altLang="zh-CN" dirty="0"/>
          </a:p>
          <a:p>
            <a:r>
              <a:rPr lang="zh-CN" altLang="en-US" dirty="0"/>
              <a:t>行业云：由行业内或某个区域内起主导作用或者掌握关键资源的组织建立和维护，以公开或者半公开的方式，向行业内部或相关组织和公众提供有偿或无偿服务的云平台。行业云不是一个新的概念，它是一个特定的创建云的方式，和公有云和私有云不一样的地方是行业云在创建过程中就会包含一些行业特性，比如，云计算具备了医药行业特性后，可将患者的病例及急诊记录放到云端，每个医院的医生都可以从云端获取到相关的有用信息。</a:t>
            </a:r>
          </a:p>
        </p:txBody>
      </p:sp>
    </p:spTree>
    <p:extLst>
      <p:ext uri="{BB962C8B-B14F-4D97-AF65-F5344CB8AC3E}">
        <p14:creationId xmlns:p14="http://schemas.microsoft.com/office/powerpoint/2010/main" val="13764980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257073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endParaRPr lang="zh-CN" altLang="en-US" dirty="0"/>
          </a:p>
        </p:txBody>
      </p:sp>
    </p:spTree>
    <p:extLst>
      <p:ext uri="{BB962C8B-B14F-4D97-AF65-F5344CB8AC3E}">
        <p14:creationId xmlns:p14="http://schemas.microsoft.com/office/powerpoint/2010/main" val="41209029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en-US" altLang="zh-CN" dirty="0"/>
              <a:t>2017</a:t>
            </a:r>
            <a:r>
              <a:rPr lang="zh-CN" altLang="en-US" dirty="0"/>
              <a:t>年，华为正式发布华为云品牌，将华为</a:t>
            </a:r>
            <a:r>
              <a:rPr lang="en-US" altLang="zh-CN" dirty="0"/>
              <a:t>30</a:t>
            </a:r>
            <a:r>
              <a:rPr lang="zh-CN" altLang="en-US" dirty="0"/>
              <a:t>多年在</a:t>
            </a:r>
            <a:r>
              <a:rPr lang="en-US" altLang="zh-CN" dirty="0"/>
              <a:t>ICT</a:t>
            </a:r>
            <a:r>
              <a:rPr lang="zh-CN" altLang="en-US" dirty="0"/>
              <a:t>领域的技术积累和产品解决方案开放给客户，通过基础设施即服务、技术即服务和经验即服务，实现“一切皆服务”，为客户、伙伴和开发者提供稳定可靠、安全可信、可持续发展的云服务。华为云一切皆服务，全球</a:t>
            </a:r>
            <a:r>
              <a:rPr lang="en-US" altLang="zh-CN" dirty="0"/>
              <a:t>300</a:t>
            </a:r>
            <a:r>
              <a:rPr lang="zh-CN" altLang="en-US" dirty="0"/>
              <a:t>万</a:t>
            </a:r>
            <a:r>
              <a:rPr lang="en-US" altLang="zh-CN" dirty="0"/>
              <a:t>+</a:t>
            </a:r>
            <a:r>
              <a:rPr lang="zh-CN" altLang="en-US" dirty="0"/>
              <a:t>客户的选择和信赖。</a:t>
            </a:r>
          </a:p>
          <a:p>
            <a:r>
              <a:rPr lang="zh-CN" altLang="en-US" dirty="0"/>
              <a:t>几年来，华为云坚持技术创新引领产业发展，强化软件，通过系统创新和架构创新，满足客户多样化业务需求，提出了云原生</a:t>
            </a:r>
            <a:r>
              <a:rPr lang="en-US" altLang="zh-CN" dirty="0"/>
              <a:t>2.0</a:t>
            </a:r>
            <a:r>
              <a:rPr lang="zh-CN" altLang="en-US" dirty="0"/>
              <a:t>、分布式云、应用现代化等领先的技术理念及最佳实践。并且努力成为值得客户信赖的云，华为云源自华为，更懂企业，提供中立安全可信的云服务，与伙伴客户一起共创共享共赢，实现智能升级。</a:t>
            </a:r>
            <a:endParaRPr lang="en-US" altLang="zh-CN" dirty="0"/>
          </a:p>
          <a:p>
            <a:r>
              <a:rPr lang="zh-CN" altLang="en-US" dirty="0"/>
              <a:t>华为云官网：</a:t>
            </a:r>
            <a:r>
              <a:rPr lang="en-US" altLang="zh-CN" dirty="0"/>
              <a:t>https://www.huaweicloud.com</a:t>
            </a:r>
            <a:endParaRPr lang="zh-CN" altLang="en-US" dirty="0"/>
          </a:p>
          <a:p>
            <a:r>
              <a:rPr lang="zh-CN" altLang="en-US" dirty="0"/>
              <a:t>华为云平台形象视频：</a:t>
            </a:r>
            <a:r>
              <a:rPr lang="en-US" altLang="zh-CN" dirty="0"/>
              <a:t>https://bbs-video.huaweicloud.com/video/media/20200720/20200720115105_10194/%E5%8D%8E%E4%B8%BA%E4%BA%91%E5%93%81%E7%89%8C%E5%BD%A2%E8%B1%A1%E8%A7%86%E9%A2%91.mp4 </a:t>
            </a:r>
          </a:p>
          <a:p>
            <a:endParaRPr lang="zh-CN" altLang="en-US" dirty="0"/>
          </a:p>
        </p:txBody>
      </p:sp>
    </p:spTree>
    <p:extLst>
      <p:ext uri="{BB962C8B-B14F-4D97-AF65-F5344CB8AC3E}">
        <p14:creationId xmlns:p14="http://schemas.microsoft.com/office/powerpoint/2010/main" val="27428459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dirty="0"/>
              <a:t>华为云对全栈云原生技术能力，进行了持续的创新升级，华为云已上线</a:t>
            </a:r>
            <a:r>
              <a:rPr lang="en-US" altLang="zh-CN" dirty="0"/>
              <a:t>240+</a:t>
            </a:r>
            <a:r>
              <a:rPr lang="zh-CN" altLang="en-US" dirty="0"/>
              <a:t>云服务和</a:t>
            </a:r>
            <a:r>
              <a:rPr lang="en-US" altLang="zh-CN" dirty="0"/>
              <a:t>78000+APIs</a:t>
            </a:r>
            <a:r>
              <a:rPr lang="zh-CN" altLang="en-US" dirty="0"/>
              <a:t>，聚合全球超过</a:t>
            </a:r>
            <a:r>
              <a:rPr lang="en-US" altLang="zh-CN" dirty="0"/>
              <a:t>4,1000+</a:t>
            </a:r>
            <a:r>
              <a:rPr lang="zh-CN" altLang="en-US" dirty="0"/>
              <a:t>合作伙伴，发展</a:t>
            </a:r>
            <a:r>
              <a:rPr lang="en-US" altLang="zh-CN" dirty="0"/>
              <a:t>400</a:t>
            </a:r>
            <a:r>
              <a:rPr lang="zh-CN" altLang="en-US" dirty="0"/>
              <a:t>万</a:t>
            </a:r>
            <a:r>
              <a:rPr lang="en-US" altLang="zh-CN" dirty="0"/>
              <a:t>+</a:t>
            </a:r>
            <a:r>
              <a:rPr lang="zh-CN" altLang="en-US" dirty="0"/>
              <a:t>开发者，云市场上架应用超过</a:t>
            </a:r>
            <a:r>
              <a:rPr lang="en-US" altLang="zh-CN" dirty="0"/>
              <a:t>10,000</a:t>
            </a:r>
            <a:r>
              <a:rPr lang="zh-CN" altLang="en-US" dirty="0"/>
              <a:t>个。</a:t>
            </a:r>
          </a:p>
        </p:txBody>
      </p:sp>
    </p:spTree>
    <p:extLst>
      <p:ext uri="{BB962C8B-B14F-4D97-AF65-F5344CB8AC3E}">
        <p14:creationId xmlns:p14="http://schemas.microsoft.com/office/powerpoint/2010/main" val="26823721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dirty="0"/>
              <a:t>华为云持续创新，践行技术普惠，产品竞争力不断提升，获得一系列全球权威研究机构的认可，在</a:t>
            </a:r>
            <a:r>
              <a:rPr lang="en-US" altLang="zh-CN" dirty="0"/>
              <a:t>10</a:t>
            </a:r>
            <a:r>
              <a:rPr lang="zh-CN" altLang="en-US" dirty="0"/>
              <a:t>个产品和解决方案维度位居领导者象限，斩获</a:t>
            </a:r>
            <a:r>
              <a:rPr lang="en-US" altLang="zh-CN" dirty="0"/>
              <a:t>15</a:t>
            </a:r>
            <a:r>
              <a:rPr lang="zh-CN" altLang="en-US" dirty="0"/>
              <a:t>个细分领域市场第一，突破入围</a:t>
            </a:r>
            <a:r>
              <a:rPr lang="en-US" altLang="zh-CN" dirty="0"/>
              <a:t>Garter</a:t>
            </a:r>
            <a:r>
              <a:rPr lang="zh-CN" altLang="en-US" dirty="0"/>
              <a:t>云基础设施和平台服务（</a:t>
            </a:r>
            <a:r>
              <a:rPr lang="en-US" altLang="zh-CN" dirty="0"/>
              <a:t>CIPS</a:t>
            </a:r>
            <a:r>
              <a:rPr lang="zh-CN" altLang="en-US" dirty="0"/>
              <a:t>）魔力象限，同时还入选了</a:t>
            </a:r>
            <a:r>
              <a:rPr lang="en-US" altLang="zh-CN" dirty="0"/>
              <a:t>Gartner</a:t>
            </a:r>
            <a:r>
              <a:rPr lang="zh-CN" altLang="en-US" dirty="0"/>
              <a:t>安全信息和事件管理（</a:t>
            </a:r>
            <a:r>
              <a:rPr lang="en-US" altLang="zh-CN" dirty="0"/>
              <a:t>SIEM</a:t>
            </a:r>
            <a:r>
              <a:rPr lang="zh-CN" altLang="en-US" dirty="0"/>
              <a:t>）、企业集成平台即服务（</a:t>
            </a:r>
            <a:r>
              <a:rPr lang="en-US" altLang="zh-CN" dirty="0" err="1"/>
              <a:t>EiPaaS</a:t>
            </a:r>
            <a:r>
              <a:rPr lang="zh-CN" altLang="en-US" dirty="0"/>
              <a:t>）和网络防火墙魔力象限。</a:t>
            </a: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endParaRPr lang="zh-CN" altLang="en-US" dirty="0"/>
          </a:p>
        </p:txBody>
      </p:sp>
    </p:spTree>
    <p:extLst>
      <p:ext uri="{BB962C8B-B14F-4D97-AF65-F5344CB8AC3E}">
        <p14:creationId xmlns:p14="http://schemas.microsoft.com/office/powerpoint/2010/main" val="3079358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lvl="0">
              <a:lnSpc>
                <a:spcPct val="100000"/>
              </a:lnSpc>
            </a:pPr>
            <a:r>
              <a:rPr lang="zh-CN" altLang="en-US" dirty="0"/>
              <a:t>华为云</a:t>
            </a:r>
            <a:r>
              <a:rPr lang="en-US" altLang="zh-CN" dirty="0"/>
              <a:t>Stack</a:t>
            </a:r>
            <a:r>
              <a:rPr lang="zh-CN" altLang="en-US" dirty="0"/>
              <a:t>是华为面向政企打造的一朵全栈云。它源于华为公有云的全栈服务能力，在统一</a:t>
            </a:r>
            <a:r>
              <a:rPr lang="en-US" altLang="zh-CN" dirty="0"/>
              <a:t>API</a:t>
            </a:r>
            <a:r>
              <a:rPr lang="zh-CN" altLang="en-US" dirty="0"/>
              <a:t>、统一体验和统一生态的基础上，通过本地部署满足用户的合规要求，通过</a:t>
            </a:r>
            <a:r>
              <a:rPr lang="en-US" altLang="zh-CN" dirty="0"/>
              <a:t>ManageOne</a:t>
            </a:r>
            <a:r>
              <a:rPr lang="zh-CN" altLang="en-US" dirty="0"/>
              <a:t>实现用户视角一朵云，致力于成为一朵更懂政企的云。</a:t>
            </a:r>
          </a:p>
          <a:p>
            <a:pPr lvl="0">
              <a:lnSpc>
                <a:spcPct val="100000"/>
              </a:lnSpc>
            </a:pPr>
            <a:r>
              <a:rPr lang="zh-CN" altLang="en-US" dirty="0"/>
              <a:t>华为云</a:t>
            </a:r>
            <a:r>
              <a:rPr lang="en-US" altLang="zh-CN" dirty="0"/>
              <a:t>Stack</a:t>
            </a:r>
            <a:r>
              <a:rPr lang="zh-CN" altLang="en-US" dirty="0"/>
              <a:t>和华为云师出同门，华为云</a:t>
            </a:r>
            <a:r>
              <a:rPr lang="en-US" altLang="zh-CN" dirty="0"/>
              <a:t>Stack</a:t>
            </a:r>
            <a:r>
              <a:rPr lang="zh-CN" altLang="en-US" dirty="0"/>
              <a:t>做了大量的标准化、轻量化、工程化的工作，包括自动化的安装部署、升级、监控，以及南北向需求的适配，这对厂商的技术底蕴和敏捷开发提出了高要求。华为云</a:t>
            </a:r>
            <a:r>
              <a:rPr lang="en-US" altLang="zh-CN" dirty="0"/>
              <a:t>Stack</a:t>
            </a:r>
            <a:r>
              <a:rPr lang="zh-CN" altLang="en-US" dirty="0"/>
              <a:t>会保持适当的同步节奏，为客户带来最先进的服务。</a:t>
            </a:r>
            <a:endParaRPr lang="en-US" altLang="zh-CN" dirty="0"/>
          </a:p>
          <a:p>
            <a:pPr lvl="0">
              <a:lnSpc>
                <a:spcPct val="100000"/>
              </a:lnSpc>
            </a:pPr>
            <a:r>
              <a:rPr lang="zh-CN" altLang="en-US" dirty="0"/>
              <a:t>华为云</a:t>
            </a:r>
            <a:r>
              <a:rPr lang="en-US" altLang="zh-CN" dirty="0"/>
              <a:t>Stack</a:t>
            </a:r>
            <a:r>
              <a:rPr lang="zh-CN" altLang="en-US" dirty="0"/>
              <a:t>重点在以下</a:t>
            </a:r>
            <a:r>
              <a:rPr lang="en-US" altLang="zh-CN" dirty="0"/>
              <a:t>4</a:t>
            </a:r>
            <a:r>
              <a:rPr lang="zh-CN" altLang="en-US" dirty="0"/>
              <a:t>个方面提供差异化的能力：</a:t>
            </a:r>
            <a:endParaRPr lang="en-US" altLang="zh-CN" dirty="0"/>
          </a:p>
          <a:p>
            <a:pPr lvl="1">
              <a:lnSpc>
                <a:spcPct val="100000"/>
              </a:lnSpc>
            </a:pPr>
            <a:r>
              <a:rPr lang="zh-CN" altLang="en-US" dirty="0"/>
              <a:t>坚实基座：</a:t>
            </a:r>
            <a:r>
              <a:rPr lang="en-US" altLang="zh-CN" dirty="0"/>
              <a:t>HCS</a:t>
            </a:r>
            <a:r>
              <a:rPr lang="zh-CN" altLang="en-US" dirty="0"/>
              <a:t>是业界唯一的具有全栈自主创新的能力的云，从芯片（鲲鹏</a:t>
            </a:r>
            <a:r>
              <a:rPr lang="en-US" altLang="zh-CN" dirty="0"/>
              <a:t>+</a:t>
            </a:r>
            <a:r>
              <a:rPr lang="zh-CN" altLang="en-US" dirty="0"/>
              <a:t>昇腾）到云平台、操作系统（欧拉</a:t>
            </a:r>
            <a:r>
              <a:rPr lang="en-US" altLang="zh-CN" dirty="0"/>
              <a:t>OS</a:t>
            </a:r>
            <a:r>
              <a:rPr lang="zh-CN" altLang="en-US" dirty="0"/>
              <a:t>）数据库（</a:t>
            </a:r>
            <a:r>
              <a:rPr lang="en-US" altLang="zh-CN" dirty="0" err="1"/>
              <a:t>GaussDB</a:t>
            </a:r>
            <a:r>
              <a:rPr lang="zh-CN" altLang="en-US" dirty="0"/>
              <a:t>）等，实现端到端自主可控，同时，基于</a:t>
            </a:r>
            <a:r>
              <a:rPr lang="en-US" altLang="zh-CN" dirty="0"/>
              <a:t>ManageOne</a:t>
            </a:r>
            <a:r>
              <a:rPr lang="zh-CN" altLang="en-US" dirty="0"/>
              <a:t>云管平台，匹配政企治理架构，帮助客户实现用户视角一朵云。</a:t>
            </a:r>
            <a:endParaRPr lang="en-US" altLang="zh-CN" dirty="0"/>
          </a:p>
          <a:p>
            <a:pPr lvl="1">
              <a:lnSpc>
                <a:spcPct val="100000"/>
              </a:lnSpc>
            </a:pPr>
            <a:r>
              <a:rPr lang="zh-CN" altLang="en-US" dirty="0"/>
              <a:t>智能数据：在智能数据领域，华为云</a:t>
            </a:r>
            <a:r>
              <a:rPr lang="en-US" altLang="zh-CN" dirty="0" err="1"/>
              <a:t>FusionInsight</a:t>
            </a:r>
            <a:r>
              <a:rPr lang="zh-CN" altLang="en-US" dirty="0"/>
              <a:t>提供湖仓一体的大数据云产品组合，湖仓一体，加速数据在湖内流动，为客户提供可持续演进的大数据平台。</a:t>
            </a:r>
            <a:endParaRPr lang="en-US" altLang="zh-CN" dirty="0"/>
          </a:p>
          <a:p>
            <a:pPr lvl="1">
              <a:lnSpc>
                <a:spcPct val="100000"/>
              </a:lnSpc>
            </a:pPr>
            <a:r>
              <a:rPr lang="zh-CN" altLang="en-US" dirty="0"/>
              <a:t>敏捷应用：通过华为自身</a:t>
            </a:r>
            <a:r>
              <a:rPr lang="en-US" altLang="zh-CN" dirty="0"/>
              <a:t>IT</a:t>
            </a:r>
            <a:r>
              <a:rPr lang="zh-CN" altLang="en-US" dirty="0"/>
              <a:t>数字化转型孵化出</a:t>
            </a:r>
            <a:r>
              <a:rPr lang="en-US" altLang="zh-CN" dirty="0"/>
              <a:t>ROMA</a:t>
            </a:r>
            <a:r>
              <a:rPr lang="zh-CN" altLang="en-US" dirty="0"/>
              <a:t>解决方案，帮助客户应用平滑演进，基于云原生敏捷创新，立而不破。</a:t>
            </a:r>
            <a:endParaRPr lang="en-US" altLang="zh-CN" dirty="0"/>
          </a:p>
          <a:p>
            <a:pPr lvl="1">
              <a:lnSpc>
                <a:spcPct val="100000"/>
              </a:lnSpc>
            </a:pPr>
            <a:r>
              <a:rPr lang="zh-CN" altLang="en-US" dirty="0"/>
              <a:t>卓越服务：华为持续积累相关的专业服务能力，包括蓝图顶设、规划建设以及运维运营，结合华为全球一站式服务布局和专家体系，打消客户云化的顾虑，让用户从建云、上云到用云的全生命周期内都可以更顺畅安心，成为最值得信赖的伙伴。</a:t>
            </a:r>
            <a:endParaRPr lang="en-US" altLang="zh-CN" dirty="0"/>
          </a:p>
        </p:txBody>
      </p:sp>
    </p:spTree>
    <p:extLst>
      <p:ext uri="{BB962C8B-B14F-4D97-AF65-F5344CB8AC3E}">
        <p14:creationId xmlns:p14="http://schemas.microsoft.com/office/powerpoint/2010/main" val="1207686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lvl="0"/>
            <a:r>
              <a:rPr lang="en-US" altLang="zh-CN" dirty="0"/>
              <a:t>FusionCompute</a:t>
            </a:r>
            <a:r>
              <a:rPr lang="zh-CN" altLang="en-US" dirty="0"/>
              <a:t>是华为虚拟化的核心产品，它是云操作系统软件，主要负责硬件资源的虚拟化，以及对虚拟资源、业务资源、用户资源的集中管理。</a:t>
            </a:r>
            <a:endParaRPr lang="en-US" altLang="zh-CN" dirty="0"/>
          </a:p>
          <a:p>
            <a:pPr lvl="0"/>
            <a:r>
              <a:rPr lang="en-US" altLang="zh-CN" dirty="0"/>
              <a:t>FusionCompute</a:t>
            </a:r>
            <a:r>
              <a:rPr lang="zh-CN" altLang="en-US" dirty="0"/>
              <a:t>作为华为公司最早商用的云计算软件，虚拟化技术久经考验，非常成熟。虚拟化技术除了商用解决方案</a:t>
            </a:r>
            <a:r>
              <a:rPr lang="en-US" altLang="zh-CN" dirty="0"/>
              <a:t>FusionCompute</a:t>
            </a:r>
            <a:r>
              <a:rPr lang="zh-CN" altLang="en-US" dirty="0"/>
              <a:t>外，还支撑全公司云业务，包括研发计算云，超融合，桌面云等。截止目前，华为虚拟化</a:t>
            </a:r>
            <a:r>
              <a:rPr lang="en-US" altLang="zh-CN" dirty="0"/>
              <a:t>FusionCompute</a:t>
            </a:r>
            <a:r>
              <a:rPr lang="zh-CN" altLang="en-US" dirty="0"/>
              <a:t>已经累计服务于</a:t>
            </a:r>
            <a:r>
              <a:rPr lang="en-US" altLang="zh-CN" dirty="0"/>
              <a:t>150+</a:t>
            </a:r>
            <a:r>
              <a:rPr lang="zh-CN" altLang="en-US" dirty="0"/>
              <a:t>国家和地区， </a:t>
            </a:r>
            <a:r>
              <a:rPr lang="en-US" altLang="zh-CN" dirty="0"/>
              <a:t>12000+</a:t>
            </a:r>
            <a:r>
              <a:rPr lang="zh-CN" altLang="en-US" dirty="0"/>
              <a:t>客户，累计发放</a:t>
            </a:r>
            <a:r>
              <a:rPr lang="en-US" altLang="zh-CN" dirty="0"/>
              <a:t>500</a:t>
            </a:r>
            <a:r>
              <a:rPr lang="zh-CN" altLang="en-US" dirty="0"/>
              <a:t>万</a:t>
            </a:r>
            <a:r>
              <a:rPr lang="en-US" altLang="zh-CN" dirty="0"/>
              <a:t>+</a:t>
            </a:r>
            <a:r>
              <a:rPr lang="zh-CN" altLang="en-US" dirty="0"/>
              <a:t>虚拟机</a:t>
            </a:r>
          </a:p>
          <a:p>
            <a:pPr lvl="0"/>
            <a:r>
              <a:rPr lang="zh-CN" altLang="en-US" dirty="0"/>
              <a:t>后续</a:t>
            </a:r>
            <a:r>
              <a:rPr lang="en-US" altLang="zh-CN" dirty="0"/>
              <a:t>HCIA</a:t>
            </a:r>
            <a:r>
              <a:rPr lang="zh-CN" altLang="en-US" dirty="0"/>
              <a:t>课程会详细介绍华为</a:t>
            </a:r>
            <a:r>
              <a:rPr lang="en-US" altLang="zh-CN" dirty="0"/>
              <a:t>FusionCompute</a:t>
            </a:r>
            <a:r>
              <a:rPr lang="zh-CN" altLang="en-US" dirty="0"/>
              <a:t>虚拟化套件内容。</a:t>
            </a:r>
          </a:p>
        </p:txBody>
      </p:sp>
    </p:spTree>
    <p:extLst>
      <p:ext uri="{BB962C8B-B14F-4D97-AF65-F5344CB8AC3E}">
        <p14:creationId xmlns:p14="http://schemas.microsoft.com/office/powerpoint/2010/main" val="3848029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742950" y="717550"/>
            <a:ext cx="5557838" cy="3125788"/>
          </a:xfrm>
        </p:spPr>
      </p:sp>
      <p:sp>
        <p:nvSpPr>
          <p:cNvPr id="7" name="备注占位符 6"/>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813931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lvl="0"/>
            <a:r>
              <a:rPr lang="en-US" altLang="zh-CN" dirty="0"/>
              <a:t>FusionCompute</a:t>
            </a:r>
            <a:r>
              <a:rPr lang="zh-CN" altLang="en-US" dirty="0"/>
              <a:t>主要</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负责硬件资源的虚拟化，采用虚拟计算、虚拟存储、虚拟网络等技术，完成计算资源、存储资源、网络资源的虚拟化。通过在服务器上部署</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FusionCompute</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软件，将硬件资源虚拟化，从而使一台物理服务器可以承担多台服务器的工作。同时通过统一的接口，对这些虚拟资源进行集中调度和管理，从而降低业务的运行成本，保证系统的安全性和可靠性，协助运营商和企业构筑安全、绿色、节能的</a:t>
            </a:r>
            <a:r>
              <a:rPr lang="zh-CN" altLang="en-US" sz="1100" b="1" i="0" kern="1200" baseline="0" dirty="0">
                <a:solidFill>
                  <a:schemeClr val="tx1"/>
                </a:solidFill>
                <a:effectLst/>
                <a:latin typeface="Huawei Sans" panose="020C0503030203020204" pitchFamily="34" charset="0"/>
                <a:ea typeface="方正兰亭黑简体" panose="02000000000000000000" pitchFamily="2" charset="-122"/>
                <a:cs typeface="+mn-cs"/>
              </a:rPr>
              <a:t>云数据中心</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能力。</a:t>
            </a:r>
            <a:endPar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endParaRPr>
          </a:p>
          <a:p>
            <a:pPr lvl="0"/>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华为云</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Stack</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采用</a:t>
            </a:r>
            <a:r>
              <a:rPr lang="en-US" altLang="zh-CN" sz="1100" b="0" i="0" kern="1200" baseline="0" dirty="0" err="1">
                <a:solidFill>
                  <a:schemeClr val="tx1"/>
                </a:solidFill>
                <a:effectLst/>
                <a:latin typeface="Huawei Sans" panose="020C0503030203020204" pitchFamily="34" charset="0"/>
                <a:ea typeface="方正兰亭黑简体" panose="02000000000000000000" pitchFamily="2" charset="-122"/>
                <a:cs typeface="+mn-cs"/>
              </a:rPr>
              <a:t>FusionSphere</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 OpenStack</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作为云平台，对各个</a:t>
            </a:r>
            <a:r>
              <a:rPr lang="zh-CN" altLang="en-US" sz="1100" b="1" i="0" kern="1200" baseline="0" dirty="0">
                <a:solidFill>
                  <a:schemeClr val="tx1"/>
                </a:solidFill>
                <a:effectLst/>
                <a:latin typeface="Huawei Sans" panose="020C0503030203020204" pitchFamily="34" charset="0"/>
                <a:ea typeface="方正兰亭黑简体" panose="02000000000000000000" pitchFamily="2" charset="-122"/>
                <a:cs typeface="+mn-cs"/>
              </a:rPr>
              <a:t>物理数据中心</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资源进行整合；采用</a:t>
            </a:r>
            <a:r>
              <a:rPr lang="en-US" altLang="zh-CN" sz="1100" b="1" i="0" kern="1200" baseline="0" dirty="0">
                <a:solidFill>
                  <a:schemeClr val="tx1"/>
                </a:solidFill>
                <a:effectLst/>
                <a:latin typeface="Huawei Sans" panose="020C0503030203020204" pitchFamily="34" charset="0"/>
                <a:ea typeface="方正兰亭黑简体" panose="02000000000000000000" pitchFamily="2" charset="-122"/>
                <a:cs typeface="+mn-cs"/>
              </a:rPr>
              <a:t>ManageOne</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作为数据中心管理软件，</a:t>
            </a:r>
            <a:r>
              <a:rPr lang="zh-CN" altLang="en-US" sz="1100" b="1" i="0" kern="1200" baseline="0" dirty="0">
                <a:solidFill>
                  <a:schemeClr val="tx1"/>
                </a:solidFill>
                <a:effectLst/>
                <a:latin typeface="Huawei Sans" panose="020C0503030203020204" pitchFamily="34" charset="0"/>
                <a:ea typeface="方正兰亭黑简体" panose="02000000000000000000" pitchFamily="2" charset="-122"/>
                <a:cs typeface="+mn-cs"/>
              </a:rPr>
              <a:t>对多个数据中心提供统一管理</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。通过云平台和数据中心管理软件协同运作，达到</a:t>
            </a:r>
            <a:r>
              <a:rPr lang="zh-CN" altLang="en-US" sz="1100" b="1" i="0" kern="1200" baseline="0" dirty="0">
                <a:solidFill>
                  <a:schemeClr val="tx1"/>
                </a:solidFill>
                <a:effectLst/>
                <a:latin typeface="Huawei Sans" panose="020C0503030203020204" pitchFamily="34" charset="0"/>
                <a:ea typeface="方正兰亭黑简体" panose="02000000000000000000" pitchFamily="2" charset="-122"/>
                <a:cs typeface="+mn-cs"/>
              </a:rPr>
              <a:t>多数据中心</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融合、提升企业整体</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IT</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效率的目的。并基于此，提供计算、存储、网络、安全、灾备和</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PaaS</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（平台即服务）等丰富的云服务。后续</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HCIP</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课程会详细介绍。</a:t>
            </a:r>
            <a:endPar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endParaRPr>
          </a:p>
          <a:p>
            <a:pPr lvl="1"/>
            <a:endPar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endParaRPr>
          </a:p>
          <a:p>
            <a:pPr lvl="0"/>
            <a:endParaRPr lang="zh-CN" altLang="en-US" dirty="0"/>
          </a:p>
        </p:txBody>
      </p:sp>
    </p:spTree>
    <p:extLst>
      <p:ext uri="{BB962C8B-B14F-4D97-AF65-F5344CB8AC3E}">
        <p14:creationId xmlns:p14="http://schemas.microsoft.com/office/powerpoint/2010/main" val="36229160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731838" y="739856"/>
            <a:ext cx="5580062" cy="4784070"/>
          </a:xfrm>
        </p:spPr>
        <p:txBody>
          <a:bodyPr/>
          <a:lstStyle/>
          <a:p>
            <a:pPr lvl="0"/>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华为云致力于为企业和个人提供灵活、安全、高效的云计算解决方案。通过华为云，用户可以根据自己的需求弹性地调整计算资源、存储空间和网络带宽等，以满足不同业务场景下的需求。华为云的目标，是深耕数字化，一切皆服务。华为认为未来所有的设备、终端、传感器都将是联网的，未来所有的基础设施和应用都应该是云化的，都将是云化的。现在我们手里的应用能上云的就应该优先上云。另外，我们还要积极拥抱人工智能，让数据在业务决策中发挥重要作用。简单地说，就是全数字化、全云化，</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AI</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驱动，</a:t>
            </a:r>
            <a:r>
              <a:rPr lang="zh-CN" altLang="en-US" dirty="0"/>
              <a:t>通过基础设施即服务、技术即服务和经验即服务，实现“一切皆服务”</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a:t>
            </a:r>
            <a:endPar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endParaRPr>
          </a:p>
          <a:p>
            <a:pPr lvl="1"/>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基础设施即服务：通过统一架构、一致体验的全球基础设施和网络，帮助客户实现一点接入，业务全球可达。</a:t>
            </a:r>
          </a:p>
          <a:p>
            <a:pPr lvl="1"/>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技术即服务：坚持技术创新，持续突破根技术，将领先技术通过云服务的方式提供给客户与伙伴，让创新触手可及。</a:t>
            </a:r>
          </a:p>
          <a:p>
            <a:pPr lvl="1"/>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经验即服务：秉承共创、共享、共赢的理念，将华为多年来与全球各行各业合作和行业数字化转型的经验开放为云上服务，打造行业</a:t>
            </a:r>
            <a:r>
              <a:rPr lang="en-US" altLang="zh-CN" sz="1100" b="0" i="0" kern="1200" baseline="0" dirty="0" err="1">
                <a:solidFill>
                  <a:schemeClr val="tx1"/>
                </a:solidFill>
                <a:effectLst/>
                <a:latin typeface="Huawei Sans" panose="020C0503030203020204" pitchFamily="34" charset="0"/>
                <a:ea typeface="方正兰亭黑简体" panose="02000000000000000000" pitchFamily="2" charset="-122"/>
                <a:cs typeface="+mn-cs"/>
              </a:rPr>
              <a:t>aPaaS</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，让优秀得以复制。</a:t>
            </a:r>
          </a:p>
          <a:p>
            <a:pPr lvl="1"/>
            <a:endPar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endParaRPr>
          </a:p>
          <a:p>
            <a:pPr lvl="0"/>
            <a:endParaRPr lang="zh-CN" altLang="en-US" dirty="0"/>
          </a:p>
        </p:txBody>
      </p:sp>
    </p:spTree>
    <p:extLst>
      <p:ext uri="{BB962C8B-B14F-4D97-AF65-F5344CB8AC3E}">
        <p14:creationId xmlns:p14="http://schemas.microsoft.com/office/powerpoint/2010/main" val="13692302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dirty="0"/>
              <a:t>参考答案：</a:t>
            </a:r>
            <a:endParaRPr lang="en-US" altLang="zh-CN" dirty="0"/>
          </a:p>
          <a:p>
            <a:pPr marL="539750">
              <a:buFont typeface="Huawei Sans" panose="020C0503030203020204" pitchFamily="34" charset="0"/>
              <a:buChar char="▫"/>
            </a:pPr>
            <a:r>
              <a:rPr lang="en-US" altLang="zh-CN" dirty="0"/>
              <a:t>ABCD</a:t>
            </a:r>
          </a:p>
          <a:p>
            <a:pPr marL="539750">
              <a:buFont typeface="Huawei Sans" panose="020C0503030203020204" pitchFamily="34" charset="0"/>
              <a:buChar char="▫"/>
            </a:pPr>
            <a:r>
              <a:rPr lang="en-US" altLang="zh-CN" dirty="0"/>
              <a:t>A</a:t>
            </a:r>
            <a:endParaRPr lang="zh-CN" altLang="en-US" dirty="0"/>
          </a:p>
          <a:p>
            <a:endParaRPr lang="zh-CN" altLang="en-US" dirty="0"/>
          </a:p>
        </p:txBody>
      </p:sp>
    </p:spTree>
    <p:extLst>
      <p:ext uri="{BB962C8B-B14F-4D97-AF65-F5344CB8AC3E}">
        <p14:creationId xmlns:p14="http://schemas.microsoft.com/office/powerpoint/2010/main" val="13242064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413602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551909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42950" y="717550"/>
            <a:ext cx="5557838" cy="3125788"/>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383473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8804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742950" y="717550"/>
            <a:ext cx="5557838" cy="3125788"/>
          </a:xfrm>
        </p:spPr>
      </p:sp>
      <p:sp>
        <p:nvSpPr>
          <p:cNvPr id="7" name="备注占位符 6"/>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96319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39775" y="717550"/>
            <a:ext cx="5556250" cy="3125788"/>
          </a:xfrm>
        </p:spPr>
      </p:sp>
      <p:sp>
        <p:nvSpPr>
          <p:cNvPr id="3" name="备注占位符 2"/>
          <p:cNvSpPr>
            <a:spLocks noGrp="1"/>
          </p:cNvSpPr>
          <p:nvPr>
            <p:ph type="body" idx="1"/>
          </p:nvPr>
        </p:nvSpPr>
        <p:spPr/>
        <p:txBody>
          <a:bodyPr/>
          <a:lstStyle/>
          <a:p>
            <a:r>
              <a:rPr lang="zh-CN" altLang="en-US" dirty="0"/>
              <a:t>身边的</a:t>
            </a:r>
            <a:r>
              <a:rPr lang="en-US" altLang="zh-CN" dirty="0"/>
              <a:t>IT</a:t>
            </a:r>
            <a:r>
              <a:rPr lang="zh-CN" altLang="en-US" dirty="0"/>
              <a:t>技术正在改变我们的生活，例如通过</a:t>
            </a:r>
            <a:r>
              <a:rPr lang="en-US" altLang="zh-CN" dirty="0"/>
              <a:t>APP</a:t>
            </a:r>
            <a:r>
              <a:rPr lang="zh-CN" altLang="en-US" dirty="0"/>
              <a:t>承接、下发订单的打车软件，通过互联网进行实时语音通话的通讯软件，通过</a:t>
            </a:r>
            <a:r>
              <a:rPr lang="en-US" altLang="zh-CN" dirty="0"/>
              <a:t>APP</a:t>
            </a:r>
            <a:r>
              <a:rPr lang="zh-CN" altLang="en-US" dirty="0"/>
              <a:t>提供网上购物体验的电子商城等。</a:t>
            </a:r>
            <a:endParaRPr lang="en-US" altLang="zh-CN" dirty="0"/>
          </a:p>
          <a:p>
            <a:r>
              <a:rPr lang="zh-CN" altLang="en-US" dirty="0"/>
              <a:t>出租车行业：</a:t>
            </a:r>
            <a:r>
              <a:rPr lang="en-US" altLang="zh-CN" dirty="0"/>
              <a:t>UBER</a:t>
            </a:r>
            <a:r>
              <a:rPr lang="zh-CN" altLang="en-US" dirty="0"/>
              <a:t>、滴滴</a:t>
            </a:r>
            <a:endParaRPr lang="en-US" altLang="zh-CN" dirty="0"/>
          </a:p>
          <a:p>
            <a:r>
              <a:rPr lang="zh-CN" altLang="en-US" dirty="0"/>
              <a:t>酒店行业：</a:t>
            </a:r>
            <a:r>
              <a:rPr lang="en-US" altLang="zh-CN" dirty="0"/>
              <a:t>Airbnb</a:t>
            </a:r>
          </a:p>
          <a:p>
            <a:r>
              <a:rPr lang="zh-CN" altLang="en-US" dirty="0"/>
              <a:t>电信语音：微信、</a:t>
            </a:r>
            <a:r>
              <a:rPr lang="en-US" altLang="zh-CN" dirty="0" err="1"/>
              <a:t>Viber</a:t>
            </a:r>
            <a:endParaRPr lang="en-US" altLang="zh-CN" dirty="0"/>
          </a:p>
          <a:p>
            <a:r>
              <a:rPr lang="zh-CN" altLang="en-US" dirty="0"/>
              <a:t>零售行业：淘宝、</a:t>
            </a:r>
            <a:r>
              <a:rPr lang="en-US" altLang="zh-CN" dirty="0"/>
              <a:t>Amazon</a:t>
            </a:r>
            <a:endParaRPr lang="zh-CN" altLang="en-US" dirty="0"/>
          </a:p>
          <a:p>
            <a:endParaRPr lang="zh-CN" altLang="en-US" dirty="0"/>
          </a:p>
        </p:txBody>
      </p:sp>
    </p:spTree>
    <p:extLst>
      <p:ext uri="{BB962C8B-B14F-4D97-AF65-F5344CB8AC3E}">
        <p14:creationId xmlns:p14="http://schemas.microsoft.com/office/powerpoint/2010/main" val="3263182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dirty="0"/>
              <a:t>传统的</a:t>
            </a:r>
            <a:r>
              <a:rPr lang="en-US" altLang="zh-CN" dirty="0"/>
              <a:t>IT</a:t>
            </a:r>
            <a:r>
              <a:rPr lang="zh-CN" altLang="en-US" dirty="0"/>
              <a:t>基础架构由常见的硬件和软件组件构成：设施、数据中心、服务器、网络硬件、桌面计算机，以及企业应用软件解决方案。</a:t>
            </a:r>
          </a:p>
          <a:p>
            <a:endParaRPr lang="zh-CN" altLang="en-US" dirty="0"/>
          </a:p>
        </p:txBody>
      </p:sp>
    </p:spTree>
    <p:extLst>
      <p:ext uri="{BB962C8B-B14F-4D97-AF65-F5344CB8AC3E}">
        <p14:creationId xmlns:p14="http://schemas.microsoft.com/office/powerpoint/2010/main" val="2841421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5860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39775" y="717550"/>
            <a:ext cx="5556250" cy="3125788"/>
          </a:xfrm>
        </p:spPr>
      </p:sp>
      <p:sp>
        <p:nvSpPr>
          <p:cNvPr id="3" name="备注占位符 2"/>
          <p:cNvSpPr>
            <a:spLocks noGrp="1"/>
          </p:cNvSpPr>
          <p:nvPr>
            <p:ph type="body" idx="1"/>
          </p:nvPr>
        </p:nvSpPr>
        <p:spPr/>
        <p:txBody>
          <a:bodyPr/>
          <a:lstStyle/>
          <a:p>
            <a:r>
              <a:rPr lang="en-US" altLang="zh-CN" dirty="0"/>
              <a:t>PC</a:t>
            </a:r>
            <a:r>
              <a:rPr lang="zh-CN" altLang="en-US" dirty="0"/>
              <a:t>时代从本质上讲是计算机和计算机的联网，个人的电脑通过服务器彼此相连。现在，我们正处于移动时代，大家通过手机就可以互相联网。随着</a:t>
            </a:r>
            <a:r>
              <a:rPr lang="en-US" altLang="zh-CN" dirty="0"/>
              <a:t>5G</a:t>
            </a:r>
            <a:r>
              <a:rPr lang="zh-CN" altLang="en-US" dirty="0"/>
              <a:t>时代的到来，所有的电脑，手机，智能终端，都能连接到一起，进入万物互联的时代。</a:t>
            </a:r>
          </a:p>
          <a:p>
            <a:r>
              <a:rPr lang="zh-CN" altLang="en-US" dirty="0"/>
              <a:t>万物互联到来后，整个产业的布局和竞争是生态的竞争。从过去的经验看，</a:t>
            </a:r>
            <a:r>
              <a:rPr lang="en-US" altLang="zh-CN" dirty="0"/>
              <a:t>PC</a:t>
            </a:r>
            <a:r>
              <a:rPr lang="zh-CN" altLang="en-US" dirty="0"/>
              <a:t>时代到了移动时代，再到万物互联时代，每个时代形成之后，生态一开始是高速变化的，然后趋于稳态，当稳态的时候很难再改变它。</a:t>
            </a:r>
            <a:r>
              <a:rPr lang="en-US" altLang="zh-CN" dirty="0"/>
              <a:t>PC</a:t>
            </a:r>
            <a:r>
              <a:rPr lang="zh-CN" altLang="en-US" dirty="0"/>
              <a:t>时代是</a:t>
            </a:r>
            <a:r>
              <a:rPr lang="en-US" altLang="zh-CN" dirty="0"/>
              <a:t>Windows</a:t>
            </a:r>
            <a:r>
              <a:rPr lang="zh-CN" altLang="en-US" dirty="0"/>
              <a:t>、</a:t>
            </a:r>
            <a:r>
              <a:rPr lang="en-US" altLang="zh-CN" dirty="0"/>
              <a:t>Intel</a:t>
            </a:r>
            <a:r>
              <a:rPr lang="zh-CN" altLang="en-US" dirty="0"/>
              <a:t>芯片和</a:t>
            </a:r>
            <a:r>
              <a:rPr lang="en-US" altLang="zh-CN" dirty="0"/>
              <a:t>x86</a:t>
            </a:r>
            <a:r>
              <a:rPr lang="zh-CN" altLang="en-US" dirty="0"/>
              <a:t>架构，上面有许许多多的应用，互联网来了之后又有了浏览器。到了移动时代，这个时候的</a:t>
            </a:r>
            <a:r>
              <a:rPr lang="en-US" altLang="zh-CN" dirty="0"/>
              <a:t>ARM</a:t>
            </a:r>
            <a:r>
              <a:rPr lang="zh-CN" altLang="en-US" dirty="0"/>
              <a:t>上面有</a:t>
            </a:r>
            <a:r>
              <a:rPr lang="en-US" altLang="zh-CN" dirty="0"/>
              <a:t>IOS</a:t>
            </a:r>
            <a:r>
              <a:rPr lang="zh-CN" altLang="en-US" dirty="0"/>
              <a:t>、安卓系统，它们上面又有各种各样的应用。</a:t>
            </a:r>
          </a:p>
          <a:p>
            <a:r>
              <a:rPr lang="zh-CN" altLang="en-US" dirty="0"/>
              <a:t>互联网经历了两代，现在正在开启第三代，也就是万物互联。每一代互联网相比上一代，从设备的数量和市场的规模，都会有巨大的增长，这是未来的机会所在。 每一代互联网都有掌握产业链的龙头公司，从</a:t>
            </a:r>
            <a:r>
              <a:rPr lang="en-US" altLang="zh-CN" dirty="0"/>
              <a:t>PC</a:t>
            </a:r>
            <a:r>
              <a:rPr lang="zh-CN" altLang="en-US" dirty="0"/>
              <a:t>时代的英特尔和微软，到今天的</a:t>
            </a:r>
            <a:r>
              <a:rPr lang="en-US" altLang="zh-CN" dirty="0"/>
              <a:t>ARM</a:t>
            </a:r>
            <a:r>
              <a:rPr lang="zh-CN" altLang="en-US" dirty="0"/>
              <a:t>和</a:t>
            </a:r>
            <a:r>
              <a:rPr lang="en-US" altLang="zh-CN" dirty="0"/>
              <a:t>Google</a:t>
            </a:r>
            <a:r>
              <a:rPr lang="zh-CN" altLang="en-US" dirty="0"/>
              <a:t>，而未来谁能掌握核心芯片和操作系统，就会成为新的产业链霸主。</a:t>
            </a:r>
          </a:p>
          <a:p>
            <a:endParaRPr lang="zh-CN" altLang="en-US" dirty="0"/>
          </a:p>
        </p:txBody>
      </p:sp>
    </p:spTree>
    <p:extLst>
      <p:ext uri="{BB962C8B-B14F-4D97-AF65-F5344CB8AC3E}">
        <p14:creationId xmlns:p14="http://schemas.microsoft.com/office/powerpoint/2010/main" val="21686850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2#总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8" name="L 形 7"/>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baseline="0">
              <a:latin typeface="Huawei Sans" panose="020C0503030203020204" pitchFamily="34" charset="0"/>
              <a:ea typeface="方正兰亭黑简体" panose="02000000000000000000" pitchFamily="2" charset="-122"/>
            </a:endParaRPr>
          </a:p>
        </p:txBody>
      </p:sp>
      <p:sp>
        <p:nvSpPr>
          <p:cNvPr id="9"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C0503030203020204" pitchFamily="34" charset="0"/>
                <a:ea typeface="方正兰亭黑简体" panose="02000000000000000000" pitchFamily="2" charset="-122"/>
              </a:defRPr>
            </a:lvl1pPr>
          </a:lstStyle>
          <a:p>
            <a:pPr lvl="0" defTabSz="914034">
              <a:lnSpc>
                <a:spcPts val="3439"/>
              </a:lnSpc>
            </a:pPr>
            <a:r>
              <a:rPr lang="zh-CN" altLang="en-US" dirty="0"/>
              <a:t>单击此处添加标题</a:t>
            </a:r>
            <a:endParaRPr lang="en-US" dirty="0"/>
          </a:p>
        </p:txBody>
      </p:sp>
      <p:sp>
        <p:nvSpPr>
          <p:cNvPr id="10"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16561" y="1949372"/>
            <a:ext cx="8125840" cy="643926"/>
          </a:xfrm>
          <a:prstGeom prst="rect">
            <a:avLst/>
          </a:prstGeom>
        </p:spPr>
        <p:txBody>
          <a:bodyPr vert="horz" lIns="0" tIns="0" rIns="0" bIns="0" rtlCol="0">
            <a:noAutofit/>
          </a:bodyPr>
          <a:lstStyle>
            <a:lvl1pPr marL="228600" indent="-228600" fontAlgn="base">
              <a:buNone/>
              <a:defRPr lang="en-US" sz="1400" baseline="0" dirty="0">
                <a:latin typeface="Huawei Sans" panose="020C0503030203020204" pitchFamily="34" charset="0"/>
                <a:ea typeface="方正兰亭黑简体" panose="02000000000000000000" pitchFamily="2" charset="-122"/>
                <a:cs typeface="Huawei Sans" panose="020C0503030203020204" pitchFamily="34" charset="0"/>
              </a:defRPr>
            </a:lvl1pPr>
          </a:lstStyle>
          <a:p>
            <a:pPr marL="0" lvl="0" indent="0">
              <a:lnSpc>
                <a:spcPct val="100000"/>
              </a:lnSpc>
              <a:spcBef>
                <a:spcPts val="0"/>
              </a:spcBef>
            </a:pPr>
            <a:r>
              <a:rPr lang="zh-CN" altLang="en-US" dirty="0"/>
              <a:t>单击此处添加文本</a:t>
            </a:r>
            <a:endParaRPr lang="en-US" dirty="0"/>
          </a:p>
        </p:txBody>
      </p:sp>
    </p:spTree>
    <p:extLst>
      <p:ext uri="{BB962C8B-B14F-4D97-AF65-F5344CB8AC3E}">
        <p14:creationId xmlns:p14="http://schemas.microsoft.com/office/powerpoint/2010/main" val="1391813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13#更多信息(可选)">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zh-CN" altLang="en-US" dirty="0"/>
              <a:t>此版式用于提供给学员更多学习信息。</a:t>
            </a:r>
          </a:p>
        </p:txBody>
      </p:sp>
      <p:cxnSp>
        <p:nvCxnSpPr>
          <p:cNvPr id="12"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3"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a:solidFill>
                  <a:schemeClr val="tx1"/>
                </a:solidFill>
                <a:latin typeface="Huawei Sans" panose="020C0503030203020204" pitchFamily="34" charset="0"/>
                <a:ea typeface="方正兰亭黑简体" panose="02000000000000000000" pitchFamily="2" charset="-122"/>
                <a:cs typeface="Microsoft YaHei" charset="-122"/>
              </a:rPr>
              <a:t>更多信息</a:t>
            </a:r>
          </a:p>
        </p:txBody>
      </p:sp>
    </p:spTree>
    <p:extLst>
      <p:ext uri="{BB962C8B-B14F-4D97-AF65-F5344CB8AC3E}">
        <p14:creationId xmlns:p14="http://schemas.microsoft.com/office/powerpoint/2010/main" val="1051668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4#学习推荐(可选)">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5"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a:solidFill>
                  <a:schemeClr val="tx1"/>
                </a:solidFill>
                <a:latin typeface="Huawei Sans" panose="020C0503030203020204" pitchFamily="34" charset="0"/>
                <a:ea typeface="方正兰亭黑简体" panose="02000000000000000000" pitchFamily="2" charset="-122"/>
                <a:cs typeface="Microsoft YaHei" charset="-122"/>
              </a:rPr>
              <a:t>学习推荐</a:t>
            </a:r>
          </a:p>
        </p:txBody>
      </p:sp>
    </p:spTree>
    <p:extLst>
      <p:ext uri="{BB962C8B-B14F-4D97-AF65-F5344CB8AC3E}">
        <p14:creationId xmlns:p14="http://schemas.microsoft.com/office/powerpoint/2010/main" val="4259767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7#标题和内容">
    <p:spTree>
      <p:nvGrpSpPr>
        <p:cNvPr id="1" name=""/>
        <p:cNvGrpSpPr/>
        <p:nvPr/>
      </p:nvGrpSpPr>
      <p:grpSpPr>
        <a:xfrm>
          <a:off x="0" y="0"/>
          <a:ext cx="0" cy="0"/>
          <a:chOff x="0" y="0"/>
          <a:chExt cx="0" cy="0"/>
        </a:xfrm>
      </p:grpSpPr>
      <p:sp>
        <p:nvSpPr>
          <p:cNvPr id="3" name="标题 1"/>
          <p:cNvSpPr>
            <a:spLocks noGrp="1"/>
          </p:cNvSpPr>
          <p:nvPr>
            <p:ph type="title"/>
          </p:nvPr>
        </p:nvSpPr>
        <p:spPr>
          <a:xfrm>
            <a:off x="455612" y="447468"/>
            <a:ext cx="11293475" cy="1001920"/>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455612" y="1484312"/>
            <a:ext cx="11293476" cy="4443243"/>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649862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5613" y="447468"/>
            <a:ext cx="11293474"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455612" y="1047750"/>
            <a:ext cx="11293475"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1288804162"/>
      </p:ext>
    </p:extLst>
  </p:cSld>
  <p:clrMapOvr>
    <a:masterClrMapping/>
  </p:clrMapOvr>
  <p:extLst>
    <p:ext uri="{DCECCB84-F9BA-43D5-87BE-67443E8EF086}">
      <p15:sldGuideLst xmlns:p15="http://schemas.microsoft.com/office/powerpoint/2012/main">
        <p15:guide id="1" orient="horz" pos="595">
          <p15:clr>
            <a:srgbClr val="FBAE40"/>
          </p15:clr>
        </p15:guide>
        <p15:guide id="2" orient="horz" pos="66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8#仅标题（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5613" y="447468"/>
            <a:ext cx="11293475" cy="1001920"/>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3851924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2438" y="447468"/>
            <a:ext cx="11296649" cy="497095"/>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99998166"/>
      </p:ext>
    </p:extLst>
  </p:cSld>
  <p:clrMapOvr>
    <a:masterClrMapping/>
  </p:clrMapOvr>
  <p:extLst>
    <p:ext uri="{DCECCB84-F9BA-43D5-87BE-67443E8EF086}">
      <p15:sldGuideLst xmlns:p15="http://schemas.microsoft.com/office/powerpoint/2012/main">
        <p15:guide id="1" orient="horz" pos="59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9#全白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6979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pPr algn="l"/>
            <a:r>
              <a:rPr lang="en-US" sz="4940" dirty="0">
                <a:solidFill>
                  <a:schemeClr val="tx1"/>
                </a:solidFill>
              </a:rPr>
              <a:t>Thank you.</a:t>
            </a:r>
          </a:p>
        </p:txBody>
      </p:sp>
    </p:spTree>
    <p:extLst>
      <p:ext uri="{BB962C8B-B14F-4D97-AF65-F5344CB8AC3E}">
        <p14:creationId xmlns:p14="http://schemas.microsoft.com/office/powerpoint/2010/main" val="1028299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nvGraphicFramePr>
        <p:xfrm>
          <a:off x="1007140" y="1398424"/>
          <a:ext cx="10194260" cy="1082675"/>
        </p:xfrm>
        <a:graphic>
          <a:graphicData uri="http://schemas.openxmlformats.org/drawingml/2006/table">
            <a:tbl>
              <a:tblPr/>
              <a:tblGrid>
                <a:gridCol w="3119031">
                  <a:extLst>
                    <a:ext uri="{9D8B030D-6E8A-4147-A177-3AD203B41FA5}">
                      <a16:colId xmlns:a16="http://schemas.microsoft.com/office/drawing/2014/main" val="20000"/>
                    </a:ext>
                  </a:extLst>
                </a:gridCol>
                <a:gridCol w="1967450">
                  <a:extLst>
                    <a:ext uri="{9D8B030D-6E8A-4147-A177-3AD203B41FA5}">
                      <a16:colId xmlns:a16="http://schemas.microsoft.com/office/drawing/2014/main" val="20001"/>
                    </a:ext>
                  </a:extLst>
                </a:gridCol>
                <a:gridCol w="3023155">
                  <a:extLst>
                    <a:ext uri="{9D8B030D-6E8A-4147-A177-3AD203B41FA5}">
                      <a16:colId xmlns:a16="http://schemas.microsoft.com/office/drawing/2014/main" val="20002"/>
                    </a:ext>
                  </a:extLst>
                </a:gridCol>
                <a:gridCol w="2084624">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课程编码</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适用产品</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产品版本</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课程版本</a:t>
                      </a:r>
                      <a:endPar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 name="Group 21"/>
          <p:cNvGraphicFramePr>
            <a:graphicFrameLocks noGrp="1"/>
          </p:cNvGraphicFramePr>
          <p:nvPr userDrawn="1"/>
        </p:nvGraphicFramePr>
        <p:xfrm>
          <a:off x="1007140" y="2920836"/>
          <a:ext cx="10177327" cy="2549525"/>
        </p:xfrm>
        <a:graphic>
          <a:graphicData uri="http://schemas.openxmlformats.org/drawingml/2006/table">
            <a:tbl>
              <a:tblPr/>
              <a:tblGrid>
                <a:gridCol w="3119030">
                  <a:extLst>
                    <a:ext uri="{9D8B030D-6E8A-4147-A177-3AD203B41FA5}">
                      <a16:colId xmlns:a16="http://schemas.microsoft.com/office/drawing/2014/main" val="20000"/>
                    </a:ext>
                  </a:extLst>
                </a:gridCol>
                <a:gridCol w="1967450">
                  <a:extLst>
                    <a:ext uri="{9D8B030D-6E8A-4147-A177-3AD203B41FA5}">
                      <a16:colId xmlns:a16="http://schemas.microsoft.com/office/drawing/2014/main" val="20001"/>
                    </a:ext>
                  </a:extLst>
                </a:gridCol>
                <a:gridCol w="3023155">
                  <a:extLst>
                    <a:ext uri="{9D8B030D-6E8A-4147-A177-3AD203B41FA5}">
                      <a16:colId xmlns:a16="http://schemas.microsoft.com/office/drawing/2014/main" val="20002"/>
                    </a:ext>
                  </a:extLst>
                </a:gridCol>
                <a:gridCol w="2067692">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作者</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时间</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审核人</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新开发/优化</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文本占位符 7"/>
          <p:cNvSpPr>
            <a:spLocks noGrp="1"/>
          </p:cNvSpPr>
          <p:nvPr>
            <p:ph type="body" sz="quarter" idx="17" hasCustomPrompt="1"/>
          </p:nvPr>
        </p:nvSpPr>
        <p:spPr>
          <a:xfrm>
            <a:off x="1007139" y="1969626"/>
            <a:ext cx="3119030" cy="504887"/>
          </a:xfrm>
          <a:prstGeom prst="rect">
            <a:avLst/>
          </a:prstGeom>
        </p:spPr>
        <p:txBody>
          <a:bodyPr anchor="ctr"/>
          <a:lstStyle>
            <a:lvl1pPr algn="ctr" fontAlgn="base">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课程编码</a:t>
            </a:r>
          </a:p>
        </p:txBody>
      </p:sp>
      <p:sp>
        <p:nvSpPr>
          <p:cNvPr id="6" name="文本占位符 7"/>
          <p:cNvSpPr>
            <a:spLocks noGrp="1"/>
          </p:cNvSpPr>
          <p:nvPr>
            <p:ph type="body" sz="quarter" idx="18" hasCustomPrompt="1"/>
          </p:nvPr>
        </p:nvSpPr>
        <p:spPr>
          <a:xfrm>
            <a:off x="4126170" y="1969626"/>
            <a:ext cx="196745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适用的产品</a:t>
            </a:r>
          </a:p>
        </p:txBody>
      </p:sp>
      <p:sp>
        <p:nvSpPr>
          <p:cNvPr id="7" name="文本占位符 7"/>
          <p:cNvSpPr>
            <a:spLocks noGrp="1"/>
          </p:cNvSpPr>
          <p:nvPr>
            <p:ph type="body" sz="quarter" idx="19" hasCustomPrompt="1"/>
          </p:nvPr>
        </p:nvSpPr>
        <p:spPr>
          <a:xfrm>
            <a:off x="6093619" y="1969626"/>
            <a:ext cx="302315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969626"/>
            <a:ext cx="2084625" cy="504887"/>
          </a:xfrm>
          <a:prstGeom prst="rect">
            <a:avLst/>
          </a:prstGeom>
        </p:spPr>
        <p:txBody>
          <a:bodyPr anchor="ctr"/>
          <a:lstStyle>
            <a:lvl1pPr algn="ctr">
              <a:lnSpc>
                <a:spcPct val="100000"/>
              </a:lnSpc>
              <a:buNone/>
              <a:defRPr lang="zh-CN" altLang="en-US" sz="1599" kern="12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V1.0</a:t>
            </a:r>
            <a:endParaRPr lang="zh-CN" altLang="en-US" dirty="0"/>
          </a:p>
        </p:txBody>
      </p:sp>
      <p:sp>
        <p:nvSpPr>
          <p:cNvPr id="9" name="文本占位符 7"/>
          <p:cNvSpPr>
            <a:spLocks noGrp="1"/>
          </p:cNvSpPr>
          <p:nvPr>
            <p:ph type="body" sz="quarter" idx="13" hasCustomPrompt="1"/>
          </p:nvPr>
        </p:nvSpPr>
        <p:spPr>
          <a:xfrm>
            <a:off x="1007042" y="3517796"/>
            <a:ext cx="3119128" cy="468052"/>
          </a:xfrm>
          <a:prstGeom prst="rect">
            <a:avLst/>
          </a:prstGeom>
        </p:spPr>
        <p:txBody>
          <a:bodyPr anchor="ctr"/>
          <a:lstStyle>
            <a:lvl1pPr algn="ctr" fontAlgn="base">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0" name="文本占位符 7"/>
          <p:cNvSpPr>
            <a:spLocks noGrp="1"/>
          </p:cNvSpPr>
          <p:nvPr>
            <p:ph type="body" sz="quarter" idx="14" hasCustomPrompt="1"/>
          </p:nvPr>
        </p:nvSpPr>
        <p:spPr>
          <a:xfrm>
            <a:off x="4126170" y="3517796"/>
            <a:ext cx="1967450" cy="468052"/>
          </a:xfrm>
          <a:prstGeom prst="rect">
            <a:avLst/>
          </a:prstGeom>
        </p:spPr>
        <p:txBody>
          <a:bodyPr anchor="ctr"/>
          <a:lstStyle>
            <a:lvl1pPr algn="ctr" fontAlgn="base">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11" name="文本占位符 7"/>
          <p:cNvSpPr>
            <a:spLocks noGrp="1"/>
          </p:cNvSpPr>
          <p:nvPr>
            <p:ph type="body" sz="quarter" idx="15" hasCustomPrompt="1"/>
          </p:nvPr>
        </p:nvSpPr>
        <p:spPr>
          <a:xfrm>
            <a:off x="6093619" y="3517796"/>
            <a:ext cx="3023155" cy="468052"/>
          </a:xfrm>
          <a:prstGeom prst="rect">
            <a:avLst/>
          </a:prstGeom>
        </p:spPr>
        <p:txBody>
          <a:bodyPr anchor="ctr"/>
          <a:lstStyle>
            <a:lvl1pPr algn="ctr" fontAlgn="base">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2" name="文本占位符 7"/>
          <p:cNvSpPr>
            <a:spLocks noGrp="1"/>
          </p:cNvSpPr>
          <p:nvPr>
            <p:ph type="body" sz="quarter" idx="16" hasCustomPrompt="1"/>
          </p:nvPr>
        </p:nvSpPr>
        <p:spPr>
          <a:xfrm>
            <a:off x="9116775" y="3481792"/>
            <a:ext cx="2056050" cy="504056"/>
          </a:xfrm>
          <a:prstGeom prst="rect">
            <a:avLst/>
          </a:prstGeom>
        </p:spPr>
        <p:txBody>
          <a:bodyPr anchor="ctr"/>
          <a:lstStyle>
            <a:lvl1pPr algn="ctr" fontAlgn="base">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新开发</a:t>
            </a:r>
          </a:p>
        </p:txBody>
      </p:sp>
      <p:sp>
        <p:nvSpPr>
          <p:cNvPr id="13" name="Rectangle 2"/>
          <p:cNvSpPr>
            <a:spLocks noChangeArrowheads="1"/>
          </p:cNvSpPr>
          <p:nvPr userDrawn="1"/>
        </p:nvSpPr>
        <p:spPr bwMode="auto">
          <a:xfrm>
            <a:off x="952130" y="368661"/>
            <a:ext cx="2802144" cy="479425"/>
          </a:xfrm>
          <a:prstGeom prst="rect">
            <a:avLst/>
          </a:prstGeom>
          <a:noFill/>
          <a:ln w="9525">
            <a:noFill/>
            <a:miter lim="800000"/>
            <a:headEnd/>
            <a:tailEnd/>
          </a:ln>
        </p:spPr>
        <p:txBody>
          <a:bodyPr lIns="78227" tIns="39112" rIns="78227" bIns="39112" anchor="ctr"/>
          <a:lstStyle/>
          <a:p>
            <a:pPr defTabSz="1001223" eaLnBrk="0" fontAlgn="ctr" hangingPunct="0">
              <a:spcBef>
                <a:spcPct val="0"/>
              </a:spcBef>
              <a:spcAft>
                <a:spcPct val="0"/>
              </a:spcAft>
            </a:pPr>
            <a:r>
              <a:rPr lang="zh-CN" altLang="en-US" sz="3499" dirty="0">
                <a:solidFill>
                  <a:prstClr val="black">
                    <a:lumMod val="75000"/>
                    <a:lumOff val="25000"/>
                  </a:prstClr>
                </a:solidFill>
                <a:cs typeface="Huawei Sans" panose="020C0503030203020204" pitchFamily="34" charset="0"/>
              </a:rPr>
              <a:t>修订记录</a:t>
            </a:r>
          </a:p>
        </p:txBody>
      </p:sp>
      <p:sp>
        <p:nvSpPr>
          <p:cNvPr id="14" name="Text Box 58"/>
          <p:cNvSpPr txBox="1">
            <a:spLocks noChangeArrowheads="1"/>
          </p:cNvSpPr>
          <p:nvPr userDrawn="1"/>
        </p:nvSpPr>
        <p:spPr bwMode="auto">
          <a:xfrm>
            <a:off x="8900835" y="296652"/>
            <a:ext cx="2771225" cy="707886"/>
          </a:xfrm>
          <a:prstGeom prst="rect">
            <a:avLst/>
          </a:prstGeom>
          <a:noFill/>
          <a:ln w="9525" algn="ctr">
            <a:noFill/>
            <a:miter lim="800000"/>
            <a:headEnd/>
            <a:tailEnd/>
          </a:ln>
        </p:spPr>
        <p:txBody>
          <a:bodyPr wrap="square">
            <a:spAutoFit/>
          </a:bodyPr>
          <a:lstStyle/>
          <a:p>
            <a:pPr fontAlgn="ctr">
              <a:spcBef>
                <a:spcPct val="50000"/>
              </a:spcBef>
            </a:pPr>
            <a:r>
              <a:rPr lang="zh-CN" altLang="en-US" sz="3998" dirty="0">
                <a:solidFill>
                  <a:srgbClr val="E7E6E6">
                    <a:lumMod val="50000"/>
                  </a:srgbClr>
                </a:solidFill>
                <a:cs typeface="Huawei Sans" panose="020C0503030203020204" pitchFamily="34" charset="0"/>
              </a:rPr>
              <a:t>本页不打印</a:t>
            </a:r>
          </a:p>
        </p:txBody>
      </p:sp>
      <p:sp>
        <p:nvSpPr>
          <p:cNvPr id="15" name="文本占位符 7"/>
          <p:cNvSpPr>
            <a:spLocks noGrp="1"/>
          </p:cNvSpPr>
          <p:nvPr>
            <p:ph type="body" sz="quarter" idx="21" hasCustomPrompt="1"/>
          </p:nvPr>
        </p:nvSpPr>
        <p:spPr>
          <a:xfrm>
            <a:off x="1007042" y="4021852"/>
            <a:ext cx="3119128" cy="468052"/>
          </a:xfrm>
          <a:prstGeom prst="rect">
            <a:avLst/>
          </a:prstGeom>
        </p:spPr>
        <p:txBody>
          <a:bodyPr anchor="ctr"/>
          <a:lstStyle>
            <a:lvl1pPr algn="ctr" fontAlgn="base">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6" name="文本占位符 7"/>
          <p:cNvSpPr>
            <a:spLocks noGrp="1"/>
          </p:cNvSpPr>
          <p:nvPr>
            <p:ph type="body" sz="quarter" idx="22" hasCustomPrompt="1"/>
          </p:nvPr>
        </p:nvSpPr>
        <p:spPr>
          <a:xfrm>
            <a:off x="4126170" y="4021852"/>
            <a:ext cx="1967450" cy="468052"/>
          </a:xfrm>
          <a:prstGeom prst="rect">
            <a:avLst/>
          </a:prstGeom>
        </p:spPr>
        <p:txBody>
          <a:bodyPr anchor="ctr"/>
          <a:lstStyle>
            <a:lvl1pPr algn="ctr" fontAlgn="base">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17" name="文本占位符 7"/>
          <p:cNvSpPr>
            <a:spLocks noGrp="1"/>
          </p:cNvSpPr>
          <p:nvPr>
            <p:ph type="body" sz="quarter" idx="23" hasCustomPrompt="1"/>
          </p:nvPr>
        </p:nvSpPr>
        <p:spPr>
          <a:xfrm>
            <a:off x="6093619" y="4021852"/>
            <a:ext cx="3023155" cy="468052"/>
          </a:xfrm>
          <a:prstGeom prst="rect">
            <a:avLst/>
          </a:prstGeom>
        </p:spPr>
        <p:txBody>
          <a:bodyPr anchor="ctr"/>
          <a:lstStyle>
            <a:lvl1pPr algn="ctr" fontAlgn="base">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8" name="文本占位符 7"/>
          <p:cNvSpPr>
            <a:spLocks noGrp="1"/>
          </p:cNvSpPr>
          <p:nvPr>
            <p:ph type="body" sz="quarter" idx="24" hasCustomPrompt="1"/>
          </p:nvPr>
        </p:nvSpPr>
        <p:spPr>
          <a:xfrm>
            <a:off x="9116775" y="3985848"/>
            <a:ext cx="2084625" cy="504056"/>
          </a:xfrm>
          <a:prstGeom prst="rect">
            <a:avLst/>
          </a:prstGeom>
        </p:spPr>
        <p:txBody>
          <a:bodyPr anchor="ctr"/>
          <a:lstStyle>
            <a:lvl1pPr algn="ctr" fontAlgn="base">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19" name="文本占位符 7"/>
          <p:cNvSpPr>
            <a:spLocks noGrp="1"/>
          </p:cNvSpPr>
          <p:nvPr>
            <p:ph type="body" sz="quarter" idx="25" hasCustomPrompt="1"/>
          </p:nvPr>
        </p:nvSpPr>
        <p:spPr>
          <a:xfrm>
            <a:off x="1007042" y="4489904"/>
            <a:ext cx="3119128" cy="468052"/>
          </a:xfrm>
          <a:prstGeom prst="rect">
            <a:avLst/>
          </a:prstGeom>
        </p:spPr>
        <p:txBody>
          <a:bodyPr anchor="ctr"/>
          <a:lstStyle>
            <a:lvl1pPr algn="ctr" fontAlgn="base">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0" name="文本占位符 7"/>
          <p:cNvSpPr>
            <a:spLocks noGrp="1"/>
          </p:cNvSpPr>
          <p:nvPr>
            <p:ph type="body" sz="quarter" idx="26" hasCustomPrompt="1"/>
          </p:nvPr>
        </p:nvSpPr>
        <p:spPr>
          <a:xfrm>
            <a:off x="4126170" y="4489904"/>
            <a:ext cx="1967450" cy="468052"/>
          </a:xfrm>
          <a:prstGeom prst="rect">
            <a:avLst/>
          </a:prstGeom>
        </p:spPr>
        <p:txBody>
          <a:bodyPr anchor="ctr"/>
          <a:lstStyle>
            <a:lvl1pPr algn="ctr" fontAlgn="base">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1" name="文本占位符 7"/>
          <p:cNvSpPr>
            <a:spLocks noGrp="1"/>
          </p:cNvSpPr>
          <p:nvPr>
            <p:ph type="body" sz="quarter" idx="27" hasCustomPrompt="1"/>
          </p:nvPr>
        </p:nvSpPr>
        <p:spPr>
          <a:xfrm>
            <a:off x="6093619" y="4489904"/>
            <a:ext cx="3023155" cy="468052"/>
          </a:xfrm>
          <a:prstGeom prst="rect">
            <a:avLst/>
          </a:prstGeom>
        </p:spPr>
        <p:txBody>
          <a:bodyPr anchor="ctr"/>
          <a:lstStyle>
            <a:lvl1pPr algn="ctr" fontAlgn="base">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2" name="文本占位符 7"/>
          <p:cNvSpPr>
            <a:spLocks noGrp="1"/>
          </p:cNvSpPr>
          <p:nvPr>
            <p:ph type="body" sz="quarter" idx="28" hasCustomPrompt="1"/>
          </p:nvPr>
        </p:nvSpPr>
        <p:spPr>
          <a:xfrm>
            <a:off x="9116775" y="4489904"/>
            <a:ext cx="2056050" cy="468052"/>
          </a:xfrm>
          <a:prstGeom prst="rect">
            <a:avLst/>
          </a:prstGeom>
        </p:spPr>
        <p:txBody>
          <a:bodyPr anchor="ctr"/>
          <a:lstStyle>
            <a:lvl1pPr algn="ctr" fontAlgn="base">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3" name="文本占位符 7"/>
          <p:cNvSpPr>
            <a:spLocks noGrp="1"/>
          </p:cNvSpPr>
          <p:nvPr>
            <p:ph type="body" sz="quarter" idx="29" hasCustomPrompt="1"/>
          </p:nvPr>
        </p:nvSpPr>
        <p:spPr>
          <a:xfrm>
            <a:off x="1007042" y="4999074"/>
            <a:ext cx="3119128" cy="468052"/>
          </a:xfrm>
          <a:prstGeom prst="rect">
            <a:avLst/>
          </a:prstGeom>
        </p:spPr>
        <p:txBody>
          <a:bodyPr anchor="ctr"/>
          <a:lstStyle>
            <a:lvl1pPr algn="ctr" fontAlgn="base">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4" name="文本占位符 7"/>
          <p:cNvSpPr>
            <a:spLocks noGrp="1"/>
          </p:cNvSpPr>
          <p:nvPr>
            <p:ph type="body" sz="quarter" idx="30" hasCustomPrompt="1"/>
          </p:nvPr>
        </p:nvSpPr>
        <p:spPr>
          <a:xfrm>
            <a:off x="4126170" y="4999074"/>
            <a:ext cx="1967450" cy="468052"/>
          </a:xfrm>
          <a:prstGeom prst="rect">
            <a:avLst/>
          </a:prstGeom>
        </p:spPr>
        <p:txBody>
          <a:bodyPr anchor="ctr"/>
          <a:lstStyle>
            <a:lvl1pPr algn="ctr" fontAlgn="base">
              <a:lnSpc>
                <a:spcPct val="100000"/>
              </a:lnSpc>
              <a:buNone/>
              <a:defRPr lang="zh-CN" altLang="en-US" sz="1599" kern="12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5" name="文本占位符 7"/>
          <p:cNvSpPr>
            <a:spLocks noGrp="1"/>
          </p:cNvSpPr>
          <p:nvPr>
            <p:ph type="body" sz="quarter" idx="31" hasCustomPrompt="1"/>
          </p:nvPr>
        </p:nvSpPr>
        <p:spPr>
          <a:xfrm>
            <a:off x="6093619" y="4999074"/>
            <a:ext cx="3023155" cy="468052"/>
          </a:xfrm>
          <a:prstGeom prst="rect">
            <a:avLst/>
          </a:prstGeom>
        </p:spPr>
        <p:txBody>
          <a:bodyPr anchor="ctr"/>
          <a:lstStyle>
            <a:lvl1pPr algn="ctr" fontAlgn="base">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6" name="文本占位符 7"/>
          <p:cNvSpPr>
            <a:spLocks noGrp="1"/>
          </p:cNvSpPr>
          <p:nvPr>
            <p:ph type="body" sz="quarter" idx="32" hasCustomPrompt="1"/>
          </p:nvPr>
        </p:nvSpPr>
        <p:spPr>
          <a:xfrm>
            <a:off x="9116775" y="4999074"/>
            <a:ext cx="2084625" cy="468052"/>
          </a:xfrm>
          <a:prstGeom prst="rect">
            <a:avLst/>
          </a:prstGeom>
        </p:spPr>
        <p:txBody>
          <a:bodyPr anchor="ctr"/>
          <a:lstStyle>
            <a:lvl1pPr algn="ctr" fontAlgn="base">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Tree>
    <p:extLst>
      <p:ext uri="{BB962C8B-B14F-4D97-AF65-F5344CB8AC3E}">
        <p14:creationId xmlns:p14="http://schemas.microsoft.com/office/powerpoint/2010/main" val="10539355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3#前言">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本章主要讲述</a:t>
            </a:r>
            <a:r>
              <a:rPr lang="en-US" altLang="zh-CN" dirty="0"/>
              <a:t>...</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1117614" cy="651845"/>
          </a:xfrm>
          <a:prstGeom prst="rect">
            <a:avLst/>
          </a:prstGeom>
          <a:noFill/>
        </p:spPr>
        <p:txBody>
          <a:bodyPr wrap="none" rtlCol="0">
            <a:spAutoFit/>
          </a:bodyPr>
          <a:lstStyle/>
          <a:p>
            <a:r>
              <a:rPr kumimoji="1" lang="zh-CN" altLang="en-US" sz="3636" dirty="0">
                <a:solidFill>
                  <a:prstClr val="black"/>
                </a:solidFill>
                <a:cs typeface="Microsoft YaHei" charset="-122"/>
              </a:rPr>
              <a:t>前言</a:t>
            </a:r>
          </a:p>
        </p:txBody>
      </p:sp>
    </p:spTree>
    <p:extLst>
      <p:ext uri="{BB962C8B-B14F-4D97-AF65-F5344CB8AC3E}">
        <p14:creationId xmlns:p14="http://schemas.microsoft.com/office/powerpoint/2010/main" val="2757272363"/>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nvGraphicFramePr>
        <p:xfrm>
          <a:off x="1007140" y="1398424"/>
          <a:ext cx="10194260" cy="1082675"/>
        </p:xfrm>
        <a:graphic>
          <a:graphicData uri="http://schemas.openxmlformats.org/drawingml/2006/table">
            <a:tbl>
              <a:tblPr/>
              <a:tblGrid>
                <a:gridCol w="3119031">
                  <a:extLst>
                    <a:ext uri="{9D8B030D-6E8A-4147-A177-3AD203B41FA5}">
                      <a16:colId xmlns:a16="http://schemas.microsoft.com/office/drawing/2014/main" val="20000"/>
                    </a:ext>
                  </a:extLst>
                </a:gridCol>
                <a:gridCol w="1967450">
                  <a:extLst>
                    <a:ext uri="{9D8B030D-6E8A-4147-A177-3AD203B41FA5}">
                      <a16:colId xmlns:a16="http://schemas.microsoft.com/office/drawing/2014/main" val="20001"/>
                    </a:ext>
                  </a:extLst>
                </a:gridCol>
                <a:gridCol w="3023155">
                  <a:extLst>
                    <a:ext uri="{9D8B030D-6E8A-4147-A177-3AD203B41FA5}">
                      <a16:colId xmlns:a16="http://schemas.microsoft.com/office/drawing/2014/main" val="20002"/>
                    </a:ext>
                  </a:extLst>
                </a:gridCol>
                <a:gridCol w="2084624">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课程编码</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适用产品</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产品版本</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课程版本</a:t>
                      </a:r>
                      <a:endPar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 name="Group 21"/>
          <p:cNvGraphicFramePr>
            <a:graphicFrameLocks noGrp="1"/>
          </p:cNvGraphicFramePr>
          <p:nvPr userDrawn="1"/>
        </p:nvGraphicFramePr>
        <p:xfrm>
          <a:off x="1007140" y="2920836"/>
          <a:ext cx="10177327" cy="2549525"/>
        </p:xfrm>
        <a:graphic>
          <a:graphicData uri="http://schemas.openxmlformats.org/drawingml/2006/table">
            <a:tbl>
              <a:tblPr/>
              <a:tblGrid>
                <a:gridCol w="3119030">
                  <a:extLst>
                    <a:ext uri="{9D8B030D-6E8A-4147-A177-3AD203B41FA5}">
                      <a16:colId xmlns:a16="http://schemas.microsoft.com/office/drawing/2014/main" val="20000"/>
                    </a:ext>
                  </a:extLst>
                </a:gridCol>
                <a:gridCol w="1967450">
                  <a:extLst>
                    <a:ext uri="{9D8B030D-6E8A-4147-A177-3AD203B41FA5}">
                      <a16:colId xmlns:a16="http://schemas.microsoft.com/office/drawing/2014/main" val="20001"/>
                    </a:ext>
                  </a:extLst>
                </a:gridCol>
                <a:gridCol w="3023155">
                  <a:extLst>
                    <a:ext uri="{9D8B030D-6E8A-4147-A177-3AD203B41FA5}">
                      <a16:colId xmlns:a16="http://schemas.microsoft.com/office/drawing/2014/main" val="20002"/>
                    </a:ext>
                  </a:extLst>
                </a:gridCol>
                <a:gridCol w="2067692">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作者</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时间</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审核人</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新开发/优化</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文本占位符 7"/>
          <p:cNvSpPr>
            <a:spLocks noGrp="1"/>
          </p:cNvSpPr>
          <p:nvPr>
            <p:ph type="body" sz="quarter" idx="17" hasCustomPrompt="1"/>
          </p:nvPr>
        </p:nvSpPr>
        <p:spPr>
          <a:xfrm>
            <a:off x="1007139" y="1969626"/>
            <a:ext cx="3119030" cy="504887"/>
          </a:xfrm>
          <a:prstGeom prst="rect">
            <a:avLst/>
          </a:prstGeom>
        </p:spPr>
        <p:txBody>
          <a:bodyPr anchor="ctr"/>
          <a:lstStyle>
            <a:lvl1pPr algn="ctr" fontAlgn="base">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课程编码</a:t>
            </a:r>
          </a:p>
        </p:txBody>
      </p:sp>
      <p:sp>
        <p:nvSpPr>
          <p:cNvPr id="6" name="文本占位符 7"/>
          <p:cNvSpPr>
            <a:spLocks noGrp="1"/>
          </p:cNvSpPr>
          <p:nvPr>
            <p:ph type="body" sz="quarter" idx="18" hasCustomPrompt="1"/>
          </p:nvPr>
        </p:nvSpPr>
        <p:spPr>
          <a:xfrm>
            <a:off x="4126170" y="1969626"/>
            <a:ext cx="196745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适用的产品</a:t>
            </a:r>
          </a:p>
        </p:txBody>
      </p:sp>
      <p:sp>
        <p:nvSpPr>
          <p:cNvPr id="7" name="文本占位符 7"/>
          <p:cNvSpPr>
            <a:spLocks noGrp="1"/>
          </p:cNvSpPr>
          <p:nvPr>
            <p:ph type="body" sz="quarter" idx="19" hasCustomPrompt="1"/>
          </p:nvPr>
        </p:nvSpPr>
        <p:spPr>
          <a:xfrm>
            <a:off x="6093619" y="1969626"/>
            <a:ext cx="302315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969626"/>
            <a:ext cx="2084625" cy="504887"/>
          </a:xfrm>
          <a:prstGeom prst="rect">
            <a:avLst/>
          </a:prstGeom>
        </p:spPr>
        <p:txBody>
          <a:bodyPr anchor="ctr"/>
          <a:lstStyle>
            <a:lvl1pPr algn="ctr">
              <a:lnSpc>
                <a:spcPct val="100000"/>
              </a:lnSpc>
              <a:buNone/>
              <a:defRPr lang="zh-CN" altLang="en-US" sz="1599" kern="12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V1.0</a:t>
            </a:r>
            <a:endParaRPr lang="zh-CN" altLang="en-US" dirty="0"/>
          </a:p>
        </p:txBody>
      </p:sp>
      <p:sp>
        <p:nvSpPr>
          <p:cNvPr id="9" name="文本占位符 7"/>
          <p:cNvSpPr>
            <a:spLocks noGrp="1"/>
          </p:cNvSpPr>
          <p:nvPr>
            <p:ph type="body" sz="quarter" idx="13" hasCustomPrompt="1"/>
          </p:nvPr>
        </p:nvSpPr>
        <p:spPr>
          <a:xfrm>
            <a:off x="1007042" y="3517796"/>
            <a:ext cx="3119128" cy="468052"/>
          </a:xfrm>
          <a:prstGeom prst="rect">
            <a:avLst/>
          </a:prstGeom>
        </p:spPr>
        <p:txBody>
          <a:bodyPr anchor="ctr"/>
          <a:lstStyle>
            <a:lvl1pPr algn="ctr" fontAlgn="base">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0" name="文本占位符 7"/>
          <p:cNvSpPr>
            <a:spLocks noGrp="1"/>
          </p:cNvSpPr>
          <p:nvPr>
            <p:ph type="body" sz="quarter" idx="14" hasCustomPrompt="1"/>
          </p:nvPr>
        </p:nvSpPr>
        <p:spPr>
          <a:xfrm>
            <a:off x="4126170" y="3517796"/>
            <a:ext cx="1967450" cy="468052"/>
          </a:xfrm>
          <a:prstGeom prst="rect">
            <a:avLst/>
          </a:prstGeom>
        </p:spPr>
        <p:txBody>
          <a:bodyPr anchor="ctr"/>
          <a:lstStyle>
            <a:lvl1pPr algn="ctr" fontAlgn="base">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11" name="文本占位符 7"/>
          <p:cNvSpPr>
            <a:spLocks noGrp="1"/>
          </p:cNvSpPr>
          <p:nvPr>
            <p:ph type="body" sz="quarter" idx="15" hasCustomPrompt="1"/>
          </p:nvPr>
        </p:nvSpPr>
        <p:spPr>
          <a:xfrm>
            <a:off x="6093619" y="3517796"/>
            <a:ext cx="3023155" cy="468052"/>
          </a:xfrm>
          <a:prstGeom prst="rect">
            <a:avLst/>
          </a:prstGeom>
        </p:spPr>
        <p:txBody>
          <a:bodyPr anchor="ctr"/>
          <a:lstStyle>
            <a:lvl1pPr algn="ctr" fontAlgn="base">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2" name="文本占位符 7"/>
          <p:cNvSpPr>
            <a:spLocks noGrp="1"/>
          </p:cNvSpPr>
          <p:nvPr>
            <p:ph type="body" sz="quarter" idx="16" hasCustomPrompt="1"/>
          </p:nvPr>
        </p:nvSpPr>
        <p:spPr>
          <a:xfrm>
            <a:off x="9116775" y="3481792"/>
            <a:ext cx="2056050" cy="504056"/>
          </a:xfrm>
          <a:prstGeom prst="rect">
            <a:avLst/>
          </a:prstGeom>
        </p:spPr>
        <p:txBody>
          <a:bodyPr anchor="ctr"/>
          <a:lstStyle>
            <a:lvl1pPr algn="ctr" fontAlgn="base">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新开发</a:t>
            </a:r>
          </a:p>
        </p:txBody>
      </p:sp>
      <p:sp>
        <p:nvSpPr>
          <p:cNvPr id="13" name="Rectangle 2"/>
          <p:cNvSpPr>
            <a:spLocks noChangeArrowheads="1"/>
          </p:cNvSpPr>
          <p:nvPr userDrawn="1"/>
        </p:nvSpPr>
        <p:spPr bwMode="auto">
          <a:xfrm>
            <a:off x="952130" y="368661"/>
            <a:ext cx="2802144" cy="479425"/>
          </a:xfrm>
          <a:prstGeom prst="rect">
            <a:avLst/>
          </a:prstGeom>
          <a:noFill/>
          <a:ln w="9525">
            <a:noFill/>
            <a:miter lim="800000"/>
            <a:headEnd/>
            <a:tailEnd/>
          </a:ln>
        </p:spPr>
        <p:txBody>
          <a:bodyPr lIns="78227" tIns="39112" rIns="78227" bIns="39112" anchor="ctr"/>
          <a:lstStyle/>
          <a:p>
            <a:pPr algn="l" defTabSz="1001223" rtl="0" eaLnBrk="0" fontAlgn="ctr" hangingPunct="0">
              <a:spcBef>
                <a:spcPct val="0"/>
              </a:spcBef>
              <a:spcAft>
                <a:spcPct val="0"/>
              </a:spcAft>
            </a:pPr>
            <a:r>
              <a:rPr lang="zh-CN" altLang="en-US" sz="3499" b="0"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修订记录</a:t>
            </a:r>
          </a:p>
        </p:txBody>
      </p:sp>
      <p:sp>
        <p:nvSpPr>
          <p:cNvPr id="14" name="Text Box 58"/>
          <p:cNvSpPr txBox="1">
            <a:spLocks noChangeArrowheads="1"/>
          </p:cNvSpPr>
          <p:nvPr userDrawn="1"/>
        </p:nvSpPr>
        <p:spPr bwMode="auto">
          <a:xfrm>
            <a:off x="8900835" y="296652"/>
            <a:ext cx="2771225" cy="707886"/>
          </a:xfrm>
          <a:prstGeom prst="rect">
            <a:avLst/>
          </a:prstGeom>
          <a:noFill/>
          <a:ln w="9525" algn="ctr">
            <a:noFill/>
            <a:miter lim="800000"/>
            <a:headEnd/>
            <a:tailEnd/>
          </a:ln>
        </p:spPr>
        <p:txBody>
          <a:bodyPr wrap="square">
            <a:spAutoFit/>
          </a:bodyPr>
          <a:lstStyle/>
          <a:p>
            <a:pPr fontAlgn="ctr">
              <a:spcBef>
                <a:spcPct val="50000"/>
              </a:spcBef>
            </a:pPr>
            <a:r>
              <a:rPr lang="zh-CN" altLang="en-US" sz="3998" i="0" baseline="0" dirty="0">
                <a:solidFill>
                  <a:schemeClr val="bg2">
                    <a:lumMod val="50000"/>
                  </a:schemeClr>
                </a:solidFill>
                <a:latin typeface="Huawei Sans" panose="020C0503030203020204" pitchFamily="34" charset="0"/>
                <a:ea typeface="方正兰亭黑简体" panose="02000000000000000000" pitchFamily="2" charset="-122"/>
                <a:cs typeface="Huawei Sans" panose="020C0503030203020204" pitchFamily="34" charset="0"/>
              </a:rPr>
              <a:t>本页不打印</a:t>
            </a:r>
          </a:p>
        </p:txBody>
      </p:sp>
      <p:sp>
        <p:nvSpPr>
          <p:cNvPr id="15" name="文本占位符 7"/>
          <p:cNvSpPr>
            <a:spLocks noGrp="1"/>
          </p:cNvSpPr>
          <p:nvPr>
            <p:ph type="body" sz="quarter" idx="21" hasCustomPrompt="1"/>
          </p:nvPr>
        </p:nvSpPr>
        <p:spPr>
          <a:xfrm>
            <a:off x="1007042" y="4021852"/>
            <a:ext cx="3119128" cy="468052"/>
          </a:xfrm>
          <a:prstGeom prst="rect">
            <a:avLst/>
          </a:prstGeom>
        </p:spPr>
        <p:txBody>
          <a:bodyPr anchor="ctr"/>
          <a:lstStyle>
            <a:lvl1pPr algn="ctr" fontAlgn="base">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6" name="文本占位符 7"/>
          <p:cNvSpPr>
            <a:spLocks noGrp="1"/>
          </p:cNvSpPr>
          <p:nvPr>
            <p:ph type="body" sz="quarter" idx="22" hasCustomPrompt="1"/>
          </p:nvPr>
        </p:nvSpPr>
        <p:spPr>
          <a:xfrm>
            <a:off x="4126170" y="4021852"/>
            <a:ext cx="1967450" cy="468052"/>
          </a:xfrm>
          <a:prstGeom prst="rect">
            <a:avLst/>
          </a:prstGeom>
        </p:spPr>
        <p:txBody>
          <a:bodyPr anchor="ctr"/>
          <a:lstStyle>
            <a:lvl1pPr algn="ctr" fontAlgn="base">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17" name="文本占位符 7"/>
          <p:cNvSpPr>
            <a:spLocks noGrp="1"/>
          </p:cNvSpPr>
          <p:nvPr>
            <p:ph type="body" sz="quarter" idx="23" hasCustomPrompt="1"/>
          </p:nvPr>
        </p:nvSpPr>
        <p:spPr>
          <a:xfrm>
            <a:off x="6093619" y="4021852"/>
            <a:ext cx="3023155" cy="468052"/>
          </a:xfrm>
          <a:prstGeom prst="rect">
            <a:avLst/>
          </a:prstGeom>
        </p:spPr>
        <p:txBody>
          <a:bodyPr anchor="ctr"/>
          <a:lstStyle>
            <a:lvl1pPr algn="ctr" fontAlgn="base">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8" name="文本占位符 7"/>
          <p:cNvSpPr>
            <a:spLocks noGrp="1"/>
          </p:cNvSpPr>
          <p:nvPr>
            <p:ph type="body" sz="quarter" idx="24" hasCustomPrompt="1"/>
          </p:nvPr>
        </p:nvSpPr>
        <p:spPr>
          <a:xfrm>
            <a:off x="9116775" y="3985848"/>
            <a:ext cx="2084625" cy="504056"/>
          </a:xfrm>
          <a:prstGeom prst="rect">
            <a:avLst/>
          </a:prstGeom>
        </p:spPr>
        <p:txBody>
          <a:bodyPr anchor="ctr"/>
          <a:lstStyle>
            <a:lvl1pPr algn="ctr" fontAlgn="base">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19" name="文本占位符 7"/>
          <p:cNvSpPr>
            <a:spLocks noGrp="1"/>
          </p:cNvSpPr>
          <p:nvPr>
            <p:ph type="body" sz="quarter" idx="25" hasCustomPrompt="1"/>
          </p:nvPr>
        </p:nvSpPr>
        <p:spPr>
          <a:xfrm>
            <a:off x="1007042" y="4489904"/>
            <a:ext cx="3119128" cy="468052"/>
          </a:xfrm>
          <a:prstGeom prst="rect">
            <a:avLst/>
          </a:prstGeom>
        </p:spPr>
        <p:txBody>
          <a:bodyPr anchor="ctr"/>
          <a:lstStyle>
            <a:lvl1pPr algn="ctr" fontAlgn="base">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0" name="文本占位符 7"/>
          <p:cNvSpPr>
            <a:spLocks noGrp="1"/>
          </p:cNvSpPr>
          <p:nvPr>
            <p:ph type="body" sz="quarter" idx="26" hasCustomPrompt="1"/>
          </p:nvPr>
        </p:nvSpPr>
        <p:spPr>
          <a:xfrm>
            <a:off x="4126170" y="4489904"/>
            <a:ext cx="1967450" cy="468052"/>
          </a:xfrm>
          <a:prstGeom prst="rect">
            <a:avLst/>
          </a:prstGeom>
        </p:spPr>
        <p:txBody>
          <a:bodyPr anchor="ctr"/>
          <a:lstStyle>
            <a:lvl1pPr algn="ctr" fontAlgn="base">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1" name="文本占位符 7"/>
          <p:cNvSpPr>
            <a:spLocks noGrp="1"/>
          </p:cNvSpPr>
          <p:nvPr>
            <p:ph type="body" sz="quarter" idx="27" hasCustomPrompt="1"/>
          </p:nvPr>
        </p:nvSpPr>
        <p:spPr>
          <a:xfrm>
            <a:off x="6093619" y="4489904"/>
            <a:ext cx="3023155" cy="468052"/>
          </a:xfrm>
          <a:prstGeom prst="rect">
            <a:avLst/>
          </a:prstGeom>
        </p:spPr>
        <p:txBody>
          <a:bodyPr anchor="ctr"/>
          <a:lstStyle>
            <a:lvl1pPr algn="ctr" fontAlgn="base">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2" name="文本占位符 7"/>
          <p:cNvSpPr>
            <a:spLocks noGrp="1"/>
          </p:cNvSpPr>
          <p:nvPr>
            <p:ph type="body" sz="quarter" idx="28" hasCustomPrompt="1"/>
          </p:nvPr>
        </p:nvSpPr>
        <p:spPr>
          <a:xfrm>
            <a:off x="9116775" y="4489904"/>
            <a:ext cx="2056050" cy="468052"/>
          </a:xfrm>
          <a:prstGeom prst="rect">
            <a:avLst/>
          </a:prstGeom>
        </p:spPr>
        <p:txBody>
          <a:bodyPr anchor="ctr"/>
          <a:lstStyle>
            <a:lvl1pPr algn="ctr" fontAlgn="base">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3" name="文本占位符 7"/>
          <p:cNvSpPr>
            <a:spLocks noGrp="1"/>
          </p:cNvSpPr>
          <p:nvPr>
            <p:ph type="body" sz="quarter" idx="29" hasCustomPrompt="1"/>
          </p:nvPr>
        </p:nvSpPr>
        <p:spPr>
          <a:xfrm>
            <a:off x="1007042" y="4999074"/>
            <a:ext cx="3119128" cy="468052"/>
          </a:xfrm>
          <a:prstGeom prst="rect">
            <a:avLst/>
          </a:prstGeom>
        </p:spPr>
        <p:txBody>
          <a:bodyPr anchor="ctr"/>
          <a:lstStyle>
            <a:lvl1pPr algn="ctr" fontAlgn="base">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4" name="文本占位符 7"/>
          <p:cNvSpPr>
            <a:spLocks noGrp="1"/>
          </p:cNvSpPr>
          <p:nvPr>
            <p:ph type="body" sz="quarter" idx="30" hasCustomPrompt="1"/>
          </p:nvPr>
        </p:nvSpPr>
        <p:spPr>
          <a:xfrm>
            <a:off x="4126170" y="4999074"/>
            <a:ext cx="1967450" cy="468052"/>
          </a:xfrm>
          <a:prstGeom prst="rect">
            <a:avLst/>
          </a:prstGeom>
        </p:spPr>
        <p:txBody>
          <a:bodyPr anchor="ctr"/>
          <a:lstStyle>
            <a:lvl1pPr algn="ctr" fontAlgn="base">
              <a:lnSpc>
                <a:spcPct val="100000"/>
              </a:lnSpc>
              <a:buNone/>
              <a:defRPr lang="zh-CN" altLang="en-US" sz="1599" kern="12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5" name="文本占位符 7"/>
          <p:cNvSpPr>
            <a:spLocks noGrp="1"/>
          </p:cNvSpPr>
          <p:nvPr>
            <p:ph type="body" sz="quarter" idx="31" hasCustomPrompt="1"/>
          </p:nvPr>
        </p:nvSpPr>
        <p:spPr>
          <a:xfrm>
            <a:off x="6093619" y="4999074"/>
            <a:ext cx="3023155" cy="468052"/>
          </a:xfrm>
          <a:prstGeom prst="rect">
            <a:avLst/>
          </a:prstGeom>
        </p:spPr>
        <p:txBody>
          <a:bodyPr anchor="ctr"/>
          <a:lstStyle>
            <a:lvl1pPr algn="ctr" fontAlgn="base">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6" name="文本占位符 7"/>
          <p:cNvSpPr>
            <a:spLocks noGrp="1"/>
          </p:cNvSpPr>
          <p:nvPr>
            <p:ph type="body" sz="quarter" idx="32" hasCustomPrompt="1"/>
          </p:nvPr>
        </p:nvSpPr>
        <p:spPr>
          <a:xfrm>
            <a:off x="9116775" y="4999074"/>
            <a:ext cx="2084625" cy="468052"/>
          </a:xfrm>
          <a:prstGeom prst="rect">
            <a:avLst/>
          </a:prstGeom>
        </p:spPr>
        <p:txBody>
          <a:bodyPr anchor="ctr"/>
          <a:lstStyle>
            <a:lvl1pPr algn="ctr" fontAlgn="base">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Tree>
    <p:extLst>
      <p:ext uri="{BB962C8B-B14F-4D97-AF65-F5344CB8AC3E}">
        <p14:creationId xmlns:p14="http://schemas.microsoft.com/office/powerpoint/2010/main" val="8002526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4#目标">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eaLnBrk="1" fontAlgn="ctr" hangingPunct="1">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学完本课程后，您将能够：</a:t>
            </a:r>
            <a:endParaRPr lang="en-US" altLang="zh-CN"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1120820" cy="652486"/>
          </a:xfrm>
          <a:prstGeom prst="rect">
            <a:avLst/>
          </a:prstGeom>
          <a:noFill/>
        </p:spPr>
        <p:txBody>
          <a:bodyPr wrap="none" rtlCol="0">
            <a:spAutoFit/>
          </a:bodyPr>
          <a:lstStyle/>
          <a:p>
            <a:pPr defTabSz="1001223" eaLnBrk="0" fontAlgn="ctr" hangingPunct="0"/>
            <a:r>
              <a:rPr lang="zh-CN" altLang="en-US" sz="3640" dirty="0">
                <a:solidFill>
                  <a:prstClr val="black">
                    <a:lumMod val="75000"/>
                    <a:lumOff val="25000"/>
                  </a:prstClr>
                </a:solidFill>
                <a:cs typeface="Huawei Sans" panose="020C0503030203020204" pitchFamily="34" charset="0"/>
              </a:rPr>
              <a:t>目标</a:t>
            </a:r>
            <a:endParaRPr lang="en-US" altLang="zh-CN" sz="3640" dirty="0">
              <a:solidFill>
                <a:prstClr val="black">
                  <a:lumMod val="75000"/>
                  <a:lumOff val="25000"/>
                </a:prstClr>
              </a:solidFill>
              <a:cs typeface="Huawei Sans" panose="020C0503030203020204" pitchFamily="34" charset="0"/>
            </a:endParaRPr>
          </a:p>
        </p:txBody>
      </p:sp>
    </p:spTree>
    <p:extLst>
      <p:ext uri="{BB962C8B-B14F-4D97-AF65-F5344CB8AC3E}">
        <p14:creationId xmlns:p14="http://schemas.microsoft.com/office/powerpoint/2010/main" val="3727647705"/>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a:extLst>
              <a:ext uri="{FF2B5EF4-FFF2-40B4-BE49-F238E27FC236}">
                <a16:creationId xmlns:a16="http://schemas.microsoft.com/office/drawing/2014/main" id="{568EC886-2612-1F43-AB51-21A76A078357}"/>
              </a:ext>
            </a:extLst>
          </p:cNvPr>
          <p:cNvSpPr txBox="1"/>
          <p:nvPr userDrawn="1"/>
        </p:nvSpPr>
        <p:spPr>
          <a:xfrm>
            <a:off x="918916" y="630373"/>
            <a:ext cx="1147485" cy="653509"/>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solidFill>
                  <a:prstClr val="black">
                    <a:lumMod val="75000"/>
                    <a:lumOff val="25000"/>
                  </a:prstClr>
                </a:solidFill>
              </a:rPr>
              <a:t>目录</a:t>
            </a:r>
          </a:p>
        </p:txBody>
      </p:sp>
    </p:spTree>
    <p:extLst>
      <p:ext uri="{BB962C8B-B14F-4D97-AF65-F5344CB8AC3E}">
        <p14:creationId xmlns:p14="http://schemas.microsoft.com/office/powerpoint/2010/main" val="3365021406"/>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6#本节概述和学习目标(可选)">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414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4397358" cy="652486"/>
          </a:xfrm>
          <a:prstGeom prst="rect">
            <a:avLst/>
          </a:prstGeom>
          <a:noFill/>
        </p:spPr>
        <p:txBody>
          <a:bodyPr wrap="none" rtlCol="0">
            <a:spAutoFit/>
          </a:bodyPr>
          <a:lstStyle/>
          <a:p>
            <a:pPr defTabSz="1001223" eaLnBrk="0" fontAlgn="ctr" hangingPunct="0"/>
            <a:r>
              <a:rPr lang="zh-CN" altLang="en-US" sz="3640" dirty="0">
                <a:solidFill>
                  <a:prstClr val="black">
                    <a:lumMod val="75000"/>
                    <a:lumOff val="25000"/>
                  </a:prstClr>
                </a:solidFill>
                <a:cs typeface="Huawei Sans" panose="020C0503030203020204" pitchFamily="34" charset="0"/>
              </a:rPr>
              <a:t>本节概述和学习目标</a:t>
            </a:r>
          </a:p>
        </p:txBody>
      </p:sp>
    </p:spTree>
    <p:extLst>
      <p:ext uri="{BB962C8B-B14F-4D97-AF65-F5344CB8AC3E}">
        <p14:creationId xmlns:p14="http://schemas.microsoft.com/office/powerpoint/2010/main" val="1173493732"/>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1019176" y="1844675"/>
            <a:ext cx="10153650" cy="4068812"/>
          </a:xfrm>
          <a:prstGeom prst="rect">
            <a:avLst/>
          </a:prstGeom>
        </p:spPr>
        <p:txBody>
          <a:bodyPr/>
          <a:lstStyle>
            <a:lvl1pPr marL="457200" marR="0" indent="-457200" algn="just" defTabSz="801688" rtl="0" eaLnBrk="1" fontAlgn="ctr" latinLnBrk="0" hangingPunct="1">
              <a:lnSpc>
                <a:spcPct val="140000"/>
              </a:lnSpc>
              <a:spcBef>
                <a:spcPct val="30000"/>
              </a:spcBef>
              <a:spcAft>
                <a:spcPct val="0"/>
              </a:spcAft>
              <a:buClr>
                <a:schemeClr val="tx1"/>
              </a:buClr>
              <a:buSzPct val="100000"/>
              <a:buFont typeface="+mj-lt"/>
              <a:buAutoNum type="arabicPeriod"/>
              <a:tabLst/>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537" indent="-342900" algn="just" fontAlgn="ctr">
              <a:buSzPct val="100000"/>
              <a:buFont typeface="+mj-lt"/>
              <a:buAutoNum type="alphaUcPeriod"/>
              <a:defRPr sz="1800" baseline="0">
                <a:latin typeface="Huawei Sans" panose="020C0503030203020204" pitchFamily="34" charset="0"/>
              </a:defRPr>
            </a:lvl2pPr>
            <a:lvl3pPr>
              <a:defRPr/>
            </a:lvl3pPr>
            <a:lvl5pPr>
              <a:buNone/>
              <a:defRPr/>
            </a:lvl5pPr>
          </a:lstStyle>
          <a:p>
            <a:r>
              <a:rPr lang="zh-CN" altLang="en-US" dirty="0"/>
              <a:t>此版式用于思考题具体格式</a:t>
            </a:r>
            <a:endParaRPr lang="en-US" altLang="zh-CN" dirty="0"/>
          </a:p>
        </p:txBody>
      </p:sp>
      <p:cxnSp>
        <p:nvCxnSpPr>
          <p:cNvPr id="2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368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5" name="文本框 16">
            <a:extLst>
              <a:ext uri="{FF2B5EF4-FFF2-40B4-BE49-F238E27FC236}">
                <a16:creationId xmlns:a16="http://schemas.microsoft.com/office/drawing/2014/main" id="{568EC886-2612-1F43-AB51-21A76A078357}"/>
              </a:ext>
            </a:extLst>
          </p:cNvPr>
          <p:cNvSpPr txBox="1"/>
          <p:nvPr userDrawn="1"/>
        </p:nvSpPr>
        <p:spPr>
          <a:xfrm>
            <a:off x="918916" y="630373"/>
            <a:ext cx="1584088" cy="651845"/>
          </a:xfrm>
          <a:prstGeom prst="rect">
            <a:avLst/>
          </a:prstGeom>
          <a:noFill/>
        </p:spPr>
        <p:txBody>
          <a:bodyPr wrap="none" rtlCol="0">
            <a:spAutoFit/>
          </a:bodyPr>
          <a:lstStyle/>
          <a:p>
            <a:r>
              <a:rPr kumimoji="1" lang="zh-CN" altLang="en-US" sz="3636" dirty="0">
                <a:solidFill>
                  <a:prstClr val="black"/>
                </a:solidFill>
                <a:cs typeface="Microsoft YaHei" charset="-122"/>
              </a:rPr>
              <a:t>思考题</a:t>
            </a:r>
          </a:p>
        </p:txBody>
      </p:sp>
    </p:spTree>
    <p:extLst>
      <p:ext uri="{BB962C8B-B14F-4D97-AF65-F5344CB8AC3E}">
        <p14:creationId xmlns:p14="http://schemas.microsoft.com/office/powerpoint/2010/main" val="15328467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11#本节小结（可选）">
    <p:spTree>
      <p:nvGrpSpPr>
        <p:cNvPr id="1" name=""/>
        <p:cNvGrpSpPr/>
        <p:nvPr/>
      </p:nvGrpSpPr>
      <p:grpSpPr>
        <a:xfrm>
          <a:off x="0" y="0"/>
          <a:ext cx="0" cy="0"/>
          <a:chOff x="0" y="0"/>
          <a:chExt cx="0" cy="0"/>
        </a:xfrm>
      </p:grpSpPr>
      <p:sp>
        <p:nvSpPr>
          <p:cNvPr id="10"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此版式用于每一节的小结</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11"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2"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dirty="0">
                <a:solidFill>
                  <a:prstClr val="black"/>
                </a:solidFill>
                <a:cs typeface="Microsoft YaHei" charset="-122"/>
              </a:rPr>
              <a:t>本节小结</a:t>
            </a:r>
          </a:p>
        </p:txBody>
      </p:sp>
    </p:spTree>
    <p:extLst>
      <p:ext uri="{BB962C8B-B14F-4D97-AF65-F5344CB8AC3E}">
        <p14:creationId xmlns:p14="http://schemas.microsoft.com/office/powerpoint/2010/main" val="1921810377"/>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12#本章总结">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9"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1"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dirty="0">
                <a:solidFill>
                  <a:prstClr val="black"/>
                </a:solidFill>
                <a:cs typeface="Microsoft YaHei" charset="-122"/>
              </a:rPr>
              <a:t>本章总结</a:t>
            </a:r>
          </a:p>
        </p:txBody>
      </p:sp>
    </p:spTree>
    <p:extLst>
      <p:ext uri="{BB962C8B-B14F-4D97-AF65-F5344CB8AC3E}">
        <p14:creationId xmlns:p14="http://schemas.microsoft.com/office/powerpoint/2010/main" val="16068845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13#更多信息(可选)">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zh-CN" altLang="en-US" dirty="0"/>
              <a:t>此版式用于提供给学员更多学习信息。</a:t>
            </a:r>
          </a:p>
        </p:txBody>
      </p:sp>
      <p:cxnSp>
        <p:nvCxnSpPr>
          <p:cNvPr id="12"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3"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dirty="0">
                <a:solidFill>
                  <a:prstClr val="black"/>
                </a:solidFill>
                <a:cs typeface="Microsoft YaHei" charset="-122"/>
              </a:rPr>
              <a:t>更多信息</a:t>
            </a:r>
          </a:p>
        </p:txBody>
      </p:sp>
    </p:spTree>
    <p:extLst>
      <p:ext uri="{BB962C8B-B14F-4D97-AF65-F5344CB8AC3E}">
        <p14:creationId xmlns:p14="http://schemas.microsoft.com/office/powerpoint/2010/main" val="7254625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14#学习推荐(可选)">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5"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dirty="0">
                <a:solidFill>
                  <a:prstClr val="black"/>
                </a:solidFill>
                <a:cs typeface="Microsoft YaHei" charset="-122"/>
              </a:rPr>
              <a:t>学习推荐</a:t>
            </a:r>
          </a:p>
        </p:txBody>
      </p:sp>
    </p:spTree>
    <p:extLst>
      <p:ext uri="{BB962C8B-B14F-4D97-AF65-F5344CB8AC3E}">
        <p14:creationId xmlns:p14="http://schemas.microsoft.com/office/powerpoint/2010/main" val="2609478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731838" y="1047750"/>
            <a:ext cx="10728326"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1614239400"/>
      </p:ext>
    </p:extLst>
  </p:cSld>
  <p:clrMapOvr>
    <a:masterClrMapping/>
  </p:clrMapOvr>
  <p:extLst>
    <p:ext uri="{DCECCB84-F9BA-43D5-87BE-67443E8EF086}">
      <p15:sldGuideLst xmlns:p15="http://schemas.microsoft.com/office/powerpoint/2012/main">
        <p15:guide id="1" orient="horz" pos="595">
          <p15:clr>
            <a:srgbClr val="FBAE40"/>
          </p15:clr>
        </p15:guide>
        <p15:guide id="2" orient="horz" pos="66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前言">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本章主要讲述</a:t>
            </a:r>
            <a:r>
              <a:rPr lang="en-US" altLang="zh-CN" dirty="0"/>
              <a:t>...</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1117614" cy="651845"/>
          </a:xfrm>
          <a:prstGeom prst="rect">
            <a:avLst/>
          </a:prstGeom>
          <a:noFill/>
        </p:spPr>
        <p:txBody>
          <a:bodyPr wrap="none" rtlCol="0">
            <a:spAutoFit/>
          </a:bodyPr>
          <a:lstStyle/>
          <a:p>
            <a:r>
              <a:rPr kumimoji="1" lang="zh-CN" altLang="en-US" sz="3636" baseline="0" dirty="0">
                <a:solidFill>
                  <a:schemeClr val="tx1"/>
                </a:solidFill>
                <a:latin typeface="Huawei Sans" panose="020C0503030203020204" pitchFamily="34" charset="0"/>
                <a:ea typeface="方正兰亭黑简体" panose="02000000000000000000" pitchFamily="2" charset="-122"/>
                <a:cs typeface="Microsoft YaHei" charset="-122"/>
              </a:rPr>
              <a:t>前言</a:t>
            </a:r>
          </a:p>
        </p:txBody>
      </p:sp>
    </p:spTree>
    <p:extLst>
      <p:ext uri="{BB962C8B-B14F-4D97-AF65-F5344CB8AC3E}">
        <p14:creationId xmlns:p14="http://schemas.microsoft.com/office/powerpoint/2010/main" val="4191700454"/>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4#目标">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eaLnBrk="1" fontAlgn="ctr" hangingPunct="1">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学完本课程后，您将能够：</a:t>
            </a:r>
            <a:endParaRPr lang="en-US" altLang="zh-CN"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1120820" cy="652486"/>
          </a:xfrm>
          <a:prstGeom prst="rect">
            <a:avLst/>
          </a:prstGeom>
          <a:noFill/>
        </p:spPr>
        <p:txBody>
          <a:bodyPr wrap="none" rtlCol="0">
            <a:spAutoFit/>
          </a:bodyPr>
          <a:lstStyle/>
          <a:p>
            <a:pPr defTabSz="1001223" eaLnBrk="0" fontAlgn="ctr" hangingPunct="0"/>
            <a:r>
              <a:rPr lang="zh-CN" altLang="en-US" sz="3640" b="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目标</a:t>
            </a:r>
            <a:endParaRPr lang="en-US" altLang="zh-CN" sz="3640" b="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46285438"/>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a:extLst>
              <a:ext uri="{FF2B5EF4-FFF2-40B4-BE49-F238E27FC236}">
                <a16:creationId xmlns:a16="http://schemas.microsoft.com/office/drawing/2014/main" id="{568EC886-2612-1F43-AB51-21A76A078357}"/>
              </a:ext>
            </a:extLst>
          </p:cNvPr>
          <p:cNvSpPr txBox="1"/>
          <p:nvPr userDrawn="1"/>
        </p:nvSpPr>
        <p:spPr>
          <a:xfrm>
            <a:off x="918916" y="630373"/>
            <a:ext cx="1147485" cy="653509"/>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目录</a:t>
            </a:r>
          </a:p>
        </p:txBody>
      </p:sp>
    </p:spTree>
    <p:extLst>
      <p:ext uri="{BB962C8B-B14F-4D97-AF65-F5344CB8AC3E}">
        <p14:creationId xmlns:p14="http://schemas.microsoft.com/office/powerpoint/2010/main" val="3525239466"/>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本节概述和学习目标(可选)">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414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4397358" cy="652486"/>
          </a:xfrm>
          <a:prstGeom prst="rect">
            <a:avLst/>
          </a:prstGeom>
          <a:noFill/>
        </p:spPr>
        <p:txBody>
          <a:bodyPr wrap="none" rtlCol="0">
            <a:spAutoFit/>
          </a:bodyPr>
          <a:lstStyle/>
          <a:p>
            <a:pPr defTabSz="1001223" eaLnBrk="0" fontAlgn="ctr" hangingPunct="0"/>
            <a:r>
              <a:rPr lang="zh-CN" altLang="en-US" sz="3640" b="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本节概述和学习目标</a:t>
            </a:r>
          </a:p>
        </p:txBody>
      </p:sp>
    </p:spTree>
    <p:extLst>
      <p:ext uri="{BB962C8B-B14F-4D97-AF65-F5344CB8AC3E}">
        <p14:creationId xmlns:p14="http://schemas.microsoft.com/office/powerpoint/2010/main" val="1036787055"/>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1019176" y="1844675"/>
            <a:ext cx="10153650" cy="4068812"/>
          </a:xfrm>
          <a:prstGeom prst="rect">
            <a:avLst/>
          </a:prstGeom>
        </p:spPr>
        <p:txBody>
          <a:bodyPr/>
          <a:lstStyle>
            <a:lvl1pPr marL="457200" marR="0" indent="-457200" algn="just" defTabSz="801688" rtl="0" eaLnBrk="1" fontAlgn="ctr" latinLnBrk="0" hangingPunct="1">
              <a:lnSpc>
                <a:spcPct val="140000"/>
              </a:lnSpc>
              <a:spcBef>
                <a:spcPct val="30000"/>
              </a:spcBef>
              <a:spcAft>
                <a:spcPct val="0"/>
              </a:spcAft>
              <a:buClr>
                <a:schemeClr val="tx1"/>
              </a:buClr>
              <a:buSzPct val="100000"/>
              <a:buFont typeface="+mj-lt"/>
              <a:buAutoNum type="arabicPeriod"/>
              <a:tabLst/>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537" indent="-342900" algn="just" fontAlgn="ctr">
              <a:buSzPct val="100000"/>
              <a:buFont typeface="+mj-lt"/>
              <a:buAutoNum type="alphaUcPeriod"/>
              <a:defRPr sz="1800" baseline="0">
                <a:latin typeface="Huawei Sans" panose="020C0503030203020204" pitchFamily="34" charset="0"/>
              </a:defRPr>
            </a:lvl2pPr>
            <a:lvl3pPr>
              <a:defRPr/>
            </a:lvl3pPr>
            <a:lvl5pPr>
              <a:buNone/>
              <a:defRPr/>
            </a:lvl5pPr>
          </a:lstStyle>
          <a:p>
            <a:r>
              <a:rPr lang="zh-CN" altLang="en-US" dirty="0"/>
              <a:t>此版式用于思考题具体格式</a:t>
            </a:r>
            <a:endParaRPr lang="en-US" altLang="zh-CN" dirty="0"/>
          </a:p>
        </p:txBody>
      </p:sp>
      <p:cxnSp>
        <p:nvCxnSpPr>
          <p:cNvPr id="2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368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5" name="文本框 16">
            <a:extLst>
              <a:ext uri="{FF2B5EF4-FFF2-40B4-BE49-F238E27FC236}">
                <a16:creationId xmlns:a16="http://schemas.microsoft.com/office/drawing/2014/main" id="{568EC886-2612-1F43-AB51-21A76A078357}"/>
              </a:ext>
            </a:extLst>
          </p:cNvPr>
          <p:cNvSpPr txBox="1"/>
          <p:nvPr userDrawn="1"/>
        </p:nvSpPr>
        <p:spPr>
          <a:xfrm>
            <a:off x="918916" y="630373"/>
            <a:ext cx="1584088" cy="651845"/>
          </a:xfrm>
          <a:prstGeom prst="rect">
            <a:avLst/>
          </a:prstGeom>
          <a:noFill/>
        </p:spPr>
        <p:txBody>
          <a:bodyPr wrap="none" rtlCol="0">
            <a:spAutoFit/>
          </a:bodyPr>
          <a:lstStyle/>
          <a:p>
            <a:r>
              <a:rPr kumimoji="1" lang="zh-CN" altLang="en-US" sz="3636" baseline="0" dirty="0">
                <a:solidFill>
                  <a:schemeClr val="tx1"/>
                </a:solidFill>
                <a:latin typeface="Huawei Sans" panose="020C0503030203020204" pitchFamily="34" charset="0"/>
                <a:ea typeface="方正兰亭黑简体" panose="02000000000000000000" pitchFamily="2" charset="-122"/>
                <a:cs typeface="Microsoft YaHei" charset="-122"/>
              </a:rPr>
              <a:t>思考题</a:t>
            </a:r>
          </a:p>
        </p:txBody>
      </p:sp>
    </p:spTree>
    <p:extLst>
      <p:ext uri="{BB962C8B-B14F-4D97-AF65-F5344CB8AC3E}">
        <p14:creationId xmlns:p14="http://schemas.microsoft.com/office/powerpoint/2010/main" val="3557104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11#本节小结（可选）">
    <p:spTree>
      <p:nvGrpSpPr>
        <p:cNvPr id="1" name=""/>
        <p:cNvGrpSpPr/>
        <p:nvPr/>
      </p:nvGrpSpPr>
      <p:grpSpPr>
        <a:xfrm>
          <a:off x="0" y="0"/>
          <a:ext cx="0" cy="0"/>
          <a:chOff x="0" y="0"/>
          <a:chExt cx="0" cy="0"/>
        </a:xfrm>
      </p:grpSpPr>
      <p:sp>
        <p:nvSpPr>
          <p:cNvPr id="10"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此版式用于每一节的小结</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11"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2"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a:solidFill>
                  <a:schemeClr val="tx1"/>
                </a:solidFill>
                <a:latin typeface="Huawei Sans" panose="020C0503030203020204" pitchFamily="34" charset="0"/>
                <a:ea typeface="方正兰亭黑简体" panose="02000000000000000000" pitchFamily="2" charset="-122"/>
                <a:cs typeface="Microsoft YaHei" charset="-122"/>
              </a:rPr>
              <a:t>本节小结</a:t>
            </a:r>
          </a:p>
        </p:txBody>
      </p:sp>
    </p:spTree>
    <p:extLst>
      <p:ext uri="{BB962C8B-B14F-4D97-AF65-F5344CB8AC3E}">
        <p14:creationId xmlns:p14="http://schemas.microsoft.com/office/powerpoint/2010/main" val="329529313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2#本章总结">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9"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1"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a:solidFill>
                  <a:schemeClr val="tx1"/>
                </a:solidFill>
                <a:latin typeface="Huawei Sans" panose="020C0503030203020204" pitchFamily="34" charset="0"/>
                <a:ea typeface="方正兰亭黑简体" panose="02000000000000000000" pitchFamily="2" charset="-122"/>
                <a:cs typeface="Microsoft YaHei" charset="-122"/>
              </a:rPr>
              <a:t>本章总结</a:t>
            </a:r>
          </a:p>
        </p:txBody>
      </p:sp>
    </p:spTree>
    <p:extLst>
      <p:ext uri="{BB962C8B-B14F-4D97-AF65-F5344CB8AC3E}">
        <p14:creationId xmlns:p14="http://schemas.microsoft.com/office/powerpoint/2010/main" val="17337867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3.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3.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5.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03089" y="5976169"/>
            <a:ext cx="2257507" cy="482533"/>
          </a:xfrm>
          <a:prstGeom prst="rect">
            <a:avLst/>
          </a:prstGeom>
        </p:spPr>
      </p:pic>
      <p:grpSp>
        <p:nvGrpSpPr>
          <p:cNvPr id="30"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1"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Huawei Sans" panose="020C0503030203020204" pitchFamily="34" charset="0"/>
                  <a:ea typeface="Arial" charset="0"/>
                  <a:cs typeface="Huawei Sans" panose="020C0503030203020204" pitchFamily="34" charset="0"/>
                </a:rPr>
                <a:t>RGB</a:t>
              </a:r>
              <a:br>
                <a:rPr kumimoji="1" lang="en-US" altLang="zh-CN" sz="500" b="1" dirty="0">
                  <a:solidFill>
                    <a:schemeClr val="tx2"/>
                  </a:solidFill>
                  <a:latin typeface="Huawei Sans" panose="020C0503030203020204" pitchFamily="34" charset="0"/>
                  <a:ea typeface="Arial" charset="0"/>
                  <a:cs typeface="Huawei Sans" panose="020C0503030203020204" pitchFamily="34" charset="0"/>
                </a:rPr>
              </a:br>
              <a:r>
                <a:rPr kumimoji="1" lang="en-US" altLang="zh-CN" sz="500" b="1" dirty="0">
                  <a:solidFill>
                    <a:schemeClr val="tx2"/>
                  </a:solidFill>
                  <a:latin typeface="Huawei Sans" panose="020C0503030203020204" pitchFamily="34" charset="0"/>
                  <a:ea typeface="Arial" charset="0"/>
                  <a:cs typeface="Huawei Sans" panose="020C0503030203020204" pitchFamily="34" charset="0"/>
                </a:rPr>
                <a:t>196/0/84</a:t>
              </a:r>
            </a:p>
          </p:txBody>
        </p:sp>
        <p:sp>
          <p:nvSpPr>
            <p:cNvPr id="32"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方正兰亭黑简体" panose="02000000000000000000" pitchFamily="2" charset="-122"/>
                  <a:ea typeface="方正兰亭黑简体" panose="02000000000000000000" pitchFamily="2" charset="-122"/>
                </a:rPr>
                <a:t>公司辅助色</a:t>
              </a:r>
            </a:p>
          </p:txBody>
        </p:sp>
        <p:sp>
          <p:nvSpPr>
            <p:cNvPr id="33"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203/55/120</a:t>
              </a:r>
            </a:p>
          </p:txBody>
        </p:sp>
        <p:sp>
          <p:nvSpPr>
            <p:cNvPr id="34"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237/109/0</a:t>
              </a:r>
            </a:p>
          </p:txBody>
        </p:sp>
        <p:sp>
          <p:nvSpPr>
            <p:cNvPr id="35"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153/54/54</a:t>
              </a:r>
            </a:p>
          </p:txBody>
        </p:sp>
        <p:sp>
          <p:nvSpPr>
            <p:cNvPr id="36"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98/178/48</a:t>
              </a:r>
            </a:p>
          </p:txBody>
        </p:sp>
        <p:sp>
          <p:nvSpPr>
            <p:cNvPr id="37"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242/137/68</a:t>
              </a:r>
              <a:endParaRPr kumimoji="1" lang="mr-IN" altLang="zh-CN" sz="500" b="1" dirty="0">
                <a:solidFill>
                  <a:srgbClr val="FFFFFF"/>
                </a:solidFill>
                <a:latin typeface="Huawei Sans" panose="020C0503030203020204" pitchFamily="34" charset="0"/>
                <a:ea typeface="Arial" charset="0"/>
                <a:cs typeface="Arial" charset="0"/>
              </a:endParaRPr>
            </a:p>
          </p:txBody>
        </p:sp>
        <p:sp>
          <p:nvSpPr>
            <p:cNvPr id="38"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Huawei Sans" panose="020C0503030203020204" pitchFamily="34" charset="0"/>
                  <a:ea typeface="Arial" charset="0"/>
                  <a:cs typeface="Huawei Sans" panose="020C0503030203020204" pitchFamily="34" charset="0"/>
                </a:rPr>
                <a:t>PANTONE 185C</a:t>
              </a:r>
            </a:p>
            <a:p>
              <a:pPr algn="ctr">
                <a:lnSpc>
                  <a:spcPts val="620"/>
                </a:lnSpc>
                <a:spcBef>
                  <a:spcPts val="0"/>
                </a:spcBef>
              </a:pPr>
              <a:r>
                <a:rPr kumimoji="1" lang="en-US" altLang="zh-CN" sz="500" b="1" dirty="0">
                  <a:solidFill>
                    <a:schemeClr val="tx2"/>
                  </a:solidFill>
                  <a:latin typeface="Huawei Sans" panose="020C0503030203020204" pitchFamily="34" charset="0"/>
                  <a:ea typeface="Arial" charset="0"/>
                  <a:cs typeface="Huawei Sans" panose="020C0503030203020204" pitchFamily="34" charset="0"/>
                </a:rPr>
                <a:t>RGB </a:t>
              </a:r>
              <a:br>
                <a:rPr kumimoji="1" lang="en-US" altLang="zh-CN" sz="500" b="1" dirty="0">
                  <a:solidFill>
                    <a:schemeClr val="tx2"/>
                  </a:solidFill>
                  <a:latin typeface="Huawei Sans" panose="020C0503030203020204" pitchFamily="34" charset="0"/>
                  <a:ea typeface="Arial" charset="0"/>
                  <a:cs typeface="Huawei Sans" panose="020C0503030203020204" pitchFamily="34" charset="0"/>
                </a:rPr>
              </a:br>
              <a:r>
                <a:rPr kumimoji="1" lang="en-US" altLang="zh-CN" sz="500" b="1" dirty="0">
                  <a:solidFill>
                    <a:schemeClr val="tx2"/>
                  </a:solidFill>
                  <a:latin typeface="Huawei Sans" panose="020C0503030203020204" pitchFamily="34" charset="0"/>
                  <a:ea typeface="Arial" charset="0"/>
                  <a:cs typeface="Huawei Sans" panose="020C0503030203020204" pitchFamily="34" charset="0"/>
                </a:rPr>
                <a:t>199/0/11  </a:t>
              </a:r>
            </a:p>
          </p:txBody>
        </p:sp>
        <p:sp>
          <p:nvSpPr>
            <p:cNvPr id="39"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方正兰亭黑简体" panose="02000000000000000000" pitchFamily="2" charset="-122"/>
                  <a:ea typeface="方正兰亭黑简体" panose="02000000000000000000" pitchFamily="2" charset="-122"/>
                </a:rPr>
                <a:t>公司色</a:t>
              </a:r>
            </a:p>
          </p:txBody>
        </p:sp>
        <p:sp>
          <p:nvSpPr>
            <p:cNvPr id="40"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Huawei Sans" panose="020C0503030203020204" pitchFamily="34" charset="0"/>
                  <a:ea typeface="Arial" charset="0"/>
                  <a:cs typeface="Huawei Sans" panose="020C0503030203020204" pitchFamily="34" charset="0"/>
                </a:rPr>
                <a:t>PANTONE 186C</a:t>
              </a:r>
            </a:p>
            <a:p>
              <a:pPr algn="ctr">
                <a:lnSpc>
                  <a:spcPts val="620"/>
                </a:lnSpc>
              </a:pPr>
              <a:r>
                <a:rPr kumimoji="1" lang="en-US" altLang="zh-CN" sz="500" b="1" dirty="0">
                  <a:solidFill>
                    <a:schemeClr val="tx2"/>
                  </a:solidFill>
                  <a:latin typeface="Huawei Sans" panose="020C0503030203020204" pitchFamily="34" charset="0"/>
                  <a:ea typeface="Arial" charset="0"/>
                  <a:cs typeface="Huawei Sans" panose="020C0503030203020204" pitchFamily="34" charset="0"/>
                </a:rPr>
                <a:t>RGB</a:t>
              </a:r>
              <a:br>
                <a:rPr kumimoji="1" lang="en-US" altLang="zh-CN" sz="500" b="1" dirty="0">
                  <a:solidFill>
                    <a:schemeClr val="tx2"/>
                  </a:solidFill>
                  <a:latin typeface="Huawei Sans" panose="020C0503030203020204" pitchFamily="34" charset="0"/>
                  <a:ea typeface="Arial" charset="0"/>
                  <a:cs typeface="Huawei Sans" panose="020C0503030203020204" pitchFamily="34" charset="0"/>
                </a:rPr>
              </a:br>
              <a:r>
                <a:rPr kumimoji="1" lang="en-US" altLang="zh-CN" sz="500" b="1" dirty="0">
                  <a:solidFill>
                    <a:schemeClr val="tx2"/>
                  </a:solidFill>
                  <a:latin typeface="Huawei Sans" panose="020C0503030203020204" pitchFamily="34" charset="0"/>
                  <a:ea typeface="Arial" charset="0"/>
                  <a:cs typeface="Huawei Sans" panose="020C0503030203020204" pitchFamily="34" charset="0"/>
                </a:rPr>
                <a:t>200/16/46  </a:t>
              </a:r>
            </a:p>
          </p:txBody>
        </p:sp>
        <p:sp>
          <p:nvSpPr>
            <p:cNvPr id="41"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127/0/1</a:t>
              </a:r>
            </a:p>
          </p:txBody>
        </p:sp>
        <p:sp>
          <p:nvSpPr>
            <p:cNvPr id="42"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52/200/0</a:t>
              </a:r>
            </a:p>
          </p:txBody>
        </p:sp>
        <p:sp>
          <p:nvSpPr>
            <p:cNvPr id="43"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48/181/197</a:t>
              </a:r>
            </a:p>
          </p:txBody>
        </p:sp>
        <p:sp>
          <p:nvSpPr>
            <p:cNvPr id="44"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129/193/95</a:t>
              </a:r>
            </a:p>
          </p:txBody>
        </p:sp>
        <p:sp>
          <p:nvSpPr>
            <p:cNvPr id="45"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253/211/81</a:t>
              </a:r>
            </a:p>
          </p:txBody>
        </p:sp>
        <p:sp>
          <p:nvSpPr>
            <p:cNvPr id="46"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86/196/210</a:t>
              </a:r>
            </a:p>
          </p:txBody>
        </p:sp>
        <p:sp>
          <p:nvSpPr>
            <p:cNvPr id="47"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211/57/65</a:t>
              </a:r>
            </a:p>
          </p:txBody>
        </p:sp>
        <p:sp>
          <p:nvSpPr>
            <p:cNvPr id="48"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 </a:t>
              </a:r>
            </a:p>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211/56/89</a:t>
              </a:r>
            </a:p>
          </p:txBody>
        </p:sp>
        <p:sp>
          <p:nvSpPr>
            <p:cNvPr id="49"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221/128/170</a:t>
              </a:r>
            </a:p>
          </p:txBody>
        </p:sp>
        <p:sp>
          <p:nvSpPr>
            <p:cNvPr id="50"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191/128/130</a:t>
              </a:r>
            </a:p>
          </p:txBody>
        </p:sp>
        <p:sp>
          <p:nvSpPr>
            <p:cNvPr id="51"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246/183/140</a:t>
              </a:r>
              <a:endParaRPr kumimoji="1" lang="mr-IN" altLang="zh-CN" sz="500" b="1" dirty="0">
                <a:solidFill>
                  <a:srgbClr val="595757"/>
                </a:solidFill>
                <a:latin typeface="Huawei Sans" panose="020C0503030203020204" pitchFamily="34" charset="0"/>
                <a:ea typeface="Arial" charset="0"/>
                <a:cs typeface="Arial" charset="0"/>
              </a:endParaRPr>
            </a:p>
          </p:txBody>
        </p:sp>
        <p:sp>
          <p:nvSpPr>
            <p:cNvPr id="52"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176/216/156</a:t>
              </a:r>
            </a:p>
          </p:txBody>
        </p:sp>
        <p:sp>
          <p:nvSpPr>
            <p:cNvPr id="53"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253/227/181</a:t>
              </a:r>
            </a:p>
          </p:txBody>
        </p:sp>
        <p:sp>
          <p:nvSpPr>
            <p:cNvPr id="54"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148/218/226</a:t>
              </a:r>
            </a:p>
          </p:txBody>
        </p:sp>
        <p:sp>
          <p:nvSpPr>
            <p:cNvPr id="55"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226/129/137</a:t>
              </a:r>
            </a:p>
          </p:txBody>
        </p:sp>
        <p:sp>
          <p:nvSpPr>
            <p:cNvPr id="56"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226/129/152</a:t>
              </a:r>
            </a:p>
          </p:txBody>
        </p:sp>
        <p:sp>
          <p:nvSpPr>
            <p:cNvPr id="57"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235/179/204</a:t>
              </a:r>
            </a:p>
          </p:txBody>
        </p:sp>
        <p:sp>
          <p:nvSpPr>
            <p:cNvPr id="58"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216/179/179</a:t>
              </a:r>
            </a:p>
          </p:txBody>
        </p:sp>
        <p:sp>
          <p:nvSpPr>
            <p:cNvPr id="59"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250/211/187</a:t>
              </a:r>
              <a:endParaRPr kumimoji="1" lang="mr-IN" altLang="zh-CN" sz="500" b="1" dirty="0">
                <a:solidFill>
                  <a:srgbClr val="595757"/>
                </a:solidFill>
                <a:latin typeface="Huawei Sans" panose="020C0503030203020204" pitchFamily="34" charset="0"/>
                <a:ea typeface="Arial" charset="0"/>
                <a:cs typeface="Arial" charset="0"/>
              </a:endParaRPr>
            </a:p>
          </p:txBody>
        </p:sp>
        <p:sp>
          <p:nvSpPr>
            <p:cNvPr id="60"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208/232/196</a:t>
              </a:r>
            </a:p>
          </p:txBody>
        </p:sp>
        <p:sp>
          <p:nvSpPr>
            <p:cNvPr id="61"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254/238/193</a:t>
              </a:r>
            </a:p>
          </p:txBody>
        </p:sp>
        <p:sp>
          <p:nvSpPr>
            <p:cNvPr id="62"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a:t>
              </a:r>
              <a:br>
                <a:rPr kumimoji="1" lang="en-US" altLang="zh-CN" sz="500" b="1" dirty="0">
                  <a:solidFill>
                    <a:srgbClr val="595757"/>
                  </a:solidFill>
                  <a:latin typeface="Huawei Sans" panose="020C0503030203020204" pitchFamily="34" charset="0"/>
                  <a:ea typeface="Arial" charset="0"/>
                  <a:cs typeface="Huawei Sans" panose="020C0503030203020204" pitchFamily="34" charset="0"/>
                </a:rPr>
              </a:b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190/23/238</a:t>
              </a:r>
            </a:p>
          </p:txBody>
        </p:sp>
        <p:sp>
          <p:nvSpPr>
            <p:cNvPr id="63"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239/178/184</a:t>
              </a:r>
            </a:p>
          </p:txBody>
        </p:sp>
        <p:sp>
          <p:nvSpPr>
            <p:cNvPr id="64"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238/179/193</a:t>
              </a:r>
            </a:p>
          </p:txBody>
        </p:sp>
        <p:sp>
          <p:nvSpPr>
            <p:cNvPr id="65"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35/24/21</a:t>
              </a:r>
            </a:p>
          </p:txBody>
        </p:sp>
        <p:sp>
          <p:nvSpPr>
            <p:cNvPr id="66"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 </a:t>
              </a:r>
            </a:p>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89/87/87</a:t>
              </a:r>
            </a:p>
          </p:txBody>
        </p:sp>
        <p:sp>
          <p:nvSpPr>
            <p:cNvPr id="67"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a:t>
              </a:r>
            </a:p>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137/137/</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137</a:t>
              </a:r>
            </a:p>
          </p:txBody>
        </p:sp>
        <p:sp>
          <p:nvSpPr>
            <p:cNvPr id="68"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a:t>
              </a:r>
            </a:p>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181/181/</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181</a:t>
              </a:r>
            </a:p>
          </p:txBody>
        </p:sp>
        <p:sp>
          <p:nvSpPr>
            <p:cNvPr id="69"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221/221/</a:t>
              </a:r>
              <a:br>
                <a:rPr kumimoji="1" lang="en-US" altLang="zh-CN" sz="500" b="1" dirty="0">
                  <a:solidFill>
                    <a:srgbClr val="595757"/>
                  </a:solidFill>
                  <a:latin typeface="Huawei Sans" panose="020C0503030203020204" pitchFamily="34" charset="0"/>
                  <a:ea typeface="Arial" charset="0"/>
                  <a:cs typeface="Huawei Sans" panose="020C0503030203020204" pitchFamily="34" charset="0"/>
                </a:rPr>
              </a:b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221</a:t>
              </a:r>
            </a:p>
          </p:txBody>
        </p:sp>
        <p:sp>
          <p:nvSpPr>
            <p:cNvPr id="70"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a:t>
              </a:r>
            </a:p>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255/255/</a:t>
              </a:r>
              <a:br>
                <a:rPr kumimoji="1" lang="en-US" altLang="zh-CN" sz="500" b="1" dirty="0">
                  <a:solidFill>
                    <a:srgbClr val="595757"/>
                  </a:solidFill>
                  <a:latin typeface="Huawei Sans" panose="020C0503030203020204" pitchFamily="34" charset="0"/>
                  <a:ea typeface="Arial" charset="0"/>
                  <a:cs typeface="Huawei Sans" panose="020C0503030203020204" pitchFamily="34" charset="0"/>
                </a:rPr>
              </a:b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255</a:t>
              </a:r>
            </a:p>
          </p:txBody>
        </p:sp>
      </p:grpSp>
    </p:spTree>
    <p:extLst>
      <p:ext uri="{BB962C8B-B14F-4D97-AF65-F5344CB8AC3E}">
        <p14:creationId xmlns:p14="http://schemas.microsoft.com/office/powerpoint/2010/main" val="4070073675"/>
      </p:ext>
    </p:extLst>
  </p:cSld>
  <p:clrMap bg1="lt1" tx1="dk1" bg2="lt2" tx2="dk2" accent1="accent1" accent2="accent2" accent3="accent3" accent4="accent4" accent5="accent5" accent6="accent6" hlink="hlink" folHlink="folHlink"/>
  <p:sldLayoutIdLst>
    <p:sldLayoutId id="21474838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Huawei Sans" panose="020C0503030203020204" pitchFamily="34" charset="0"/>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06">
          <p15:clr>
            <a:srgbClr val="F26B43"/>
          </p15:clr>
        </p15:guide>
        <p15:guide id="2" pos="574">
          <p15:clr>
            <a:srgbClr val="F26B43"/>
          </p15:clr>
        </p15:guide>
        <p15:guide id="3" orient="horz" pos="572">
          <p15:clr>
            <a:srgbClr val="F26B43"/>
          </p15:clr>
        </p15:guide>
        <p15:guide id="4" orient="horz" pos="1230">
          <p15:clr>
            <a:srgbClr val="F26B43"/>
          </p15:clr>
        </p15:guide>
        <p15:guide id="5" orient="horz" pos="2160">
          <p15:clr>
            <a:srgbClr val="F26B43"/>
          </p15:clr>
        </p15:guide>
        <p15:guide id="6"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7"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28"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Huawei Sans" panose="020C0503030203020204" pitchFamily="34" charset="0"/>
                  <a:ea typeface="Arial" charset="0"/>
                  <a:cs typeface="Huawei Sans" panose="020C0503030203020204" pitchFamily="34" charset="0"/>
                </a:rPr>
                <a:t>RGB</a:t>
              </a:r>
              <a:br>
                <a:rPr kumimoji="1" lang="en-US" altLang="zh-CN" sz="500" b="1" dirty="0">
                  <a:solidFill>
                    <a:schemeClr val="tx2"/>
                  </a:solidFill>
                  <a:latin typeface="Huawei Sans" panose="020C0503030203020204" pitchFamily="34" charset="0"/>
                  <a:ea typeface="Arial" charset="0"/>
                  <a:cs typeface="Huawei Sans" panose="020C0503030203020204" pitchFamily="34" charset="0"/>
                </a:rPr>
              </a:br>
              <a:r>
                <a:rPr kumimoji="1" lang="en-US" altLang="zh-CN" sz="500" b="1" dirty="0">
                  <a:solidFill>
                    <a:schemeClr val="tx2"/>
                  </a:solidFill>
                  <a:latin typeface="Huawei Sans" panose="020C0503030203020204" pitchFamily="34" charset="0"/>
                  <a:ea typeface="Arial" charset="0"/>
                  <a:cs typeface="Huawei Sans" panose="020C0503030203020204" pitchFamily="34" charset="0"/>
                </a:rPr>
                <a:t>196/0/84</a:t>
              </a:r>
            </a:p>
          </p:txBody>
        </p:sp>
        <p:sp>
          <p:nvSpPr>
            <p:cNvPr id="29"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方正兰亭黑简体" panose="02000000000000000000" pitchFamily="2" charset="-122"/>
                  <a:ea typeface="方正兰亭黑简体" panose="02000000000000000000" pitchFamily="2" charset="-122"/>
                </a:rPr>
                <a:t>公司辅助色</a:t>
              </a:r>
            </a:p>
          </p:txBody>
        </p:sp>
        <p:sp>
          <p:nvSpPr>
            <p:cNvPr id="30"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203/55/120</a:t>
              </a:r>
            </a:p>
          </p:txBody>
        </p:sp>
        <p:sp>
          <p:nvSpPr>
            <p:cNvPr id="31"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237/109/0</a:t>
              </a:r>
            </a:p>
          </p:txBody>
        </p:sp>
        <p:sp>
          <p:nvSpPr>
            <p:cNvPr id="32"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153/54/54</a:t>
              </a:r>
            </a:p>
          </p:txBody>
        </p:sp>
        <p:sp>
          <p:nvSpPr>
            <p:cNvPr id="33"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98/178/48</a:t>
              </a:r>
            </a:p>
          </p:txBody>
        </p:sp>
        <p:sp>
          <p:nvSpPr>
            <p:cNvPr id="34"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242/137/68</a:t>
              </a:r>
              <a:endParaRPr kumimoji="1" lang="mr-IN" altLang="zh-CN" sz="500" b="1" dirty="0">
                <a:solidFill>
                  <a:srgbClr val="FFFFFF"/>
                </a:solidFill>
                <a:latin typeface="Huawei Sans" panose="020C0503030203020204" pitchFamily="34" charset="0"/>
                <a:ea typeface="Arial" charset="0"/>
                <a:cs typeface="Arial" charset="0"/>
              </a:endParaRPr>
            </a:p>
          </p:txBody>
        </p:sp>
        <p:sp>
          <p:nvSpPr>
            <p:cNvPr id="35"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Huawei Sans" panose="020C0503030203020204" pitchFamily="34" charset="0"/>
                  <a:ea typeface="Arial" charset="0"/>
                  <a:cs typeface="Huawei Sans" panose="020C0503030203020204" pitchFamily="34" charset="0"/>
                </a:rPr>
                <a:t>PANTONE 185C</a:t>
              </a:r>
            </a:p>
            <a:p>
              <a:pPr algn="ctr">
                <a:lnSpc>
                  <a:spcPts val="620"/>
                </a:lnSpc>
                <a:spcBef>
                  <a:spcPts val="0"/>
                </a:spcBef>
              </a:pPr>
              <a:r>
                <a:rPr kumimoji="1" lang="en-US" altLang="zh-CN" sz="500" b="1" dirty="0">
                  <a:solidFill>
                    <a:schemeClr val="tx2"/>
                  </a:solidFill>
                  <a:latin typeface="Huawei Sans" panose="020C0503030203020204" pitchFamily="34" charset="0"/>
                  <a:ea typeface="Arial" charset="0"/>
                  <a:cs typeface="Huawei Sans" panose="020C0503030203020204" pitchFamily="34" charset="0"/>
                </a:rPr>
                <a:t>RGB </a:t>
              </a:r>
              <a:br>
                <a:rPr kumimoji="1" lang="en-US" altLang="zh-CN" sz="500" b="1" dirty="0">
                  <a:solidFill>
                    <a:schemeClr val="tx2"/>
                  </a:solidFill>
                  <a:latin typeface="Huawei Sans" panose="020C0503030203020204" pitchFamily="34" charset="0"/>
                  <a:ea typeface="Arial" charset="0"/>
                  <a:cs typeface="Huawei Sans" panose="020C0503030203020204" pitchFamily="34" charset="0"/>
                </a:rPr>
              </a:br>
              <a:r>
                <a:rPr kumimoji="1" lang="en-US" altLang="zh-CN" sz="500" b="1" dirty="0">
                  <a:solidFill>
                    <a:schemeClr val="tx2"/>
                  </a:solidFill>
                  <a:latin typeface="Huawei Sans" panose="020C0503030203020204" pitchFamily="34" charset="0"/>
                  <a:ea typeface="Arial" charset="0"/>
                  <a:cs typeface="Huawei Sans" panose="020C0503030203020204" pitchFamily="34" charset="0"/>
                </a:rPr>
                <a:t>199/0/11  </a:t>
              </a:r>
            </a:p>
          </p:txBody>
        </p:sp>
        <p:sp>
          <p:nvSpPr>
            <p:cNvPr id="36"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方正兰亭黑简体" panose="02000000000000000000" pitchFamily="2" charset="-122"/>
                  <a:ea typeface="方正兰亭黑简体" panose="02000000000000000000" pitchFamily="2" charset="-122"/>
                </a:rPr>
                <a:t>公司色</a:t>
              </a:r>
            </a:p>
          </p:txBody>
        </p:sp>
        <p:sp>
          <p:nvSpPr>
            <p:cNvPr id="37"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Huawei Sans" panose="020C0503030203020204" pitchFamily="34" charset="0"/>
                  <a:ea typeface="Arial" charset="0"/>
                  <a:cs typeface="Huawei Sans" panose="020C0503030203020204" pitchFamily="34" charset="0"/>
                </a:rPr>
                <a:t>PANTONE 186C</a:t>
              </a:r>
            </a:p>
            <a:p>
              <a:pPr algn="ctr">
                <a:lnSpc>
                  <a:spcPts val="620"/>
                </a:lnSpc>
              </a:pPr>
              <a:r>
                <a:rPr kumimoji="1" lang="en-US" altLang="zh-CN" sz="500" b="1" dirty="0">
                  <a:solidFill>
                    <a:schemeClr val="tx2"/>
                  </a:solidFill>
                  <a:latin typeface="Huawei Sans" panose="020C0503030203020204" pitchFamily="34" charset="0"/>
                  <a:ea typeface="Arial" charset="0"/>
                  <a:cs typeface="Huawei Sans" panose="020C0503030203020204" pitchFamily="34" charset="0"/>
                </a:rPr>
                <a:t>RGB</a:t>
              </a:r>
              <a:br>
                <a:rPr kumimoji="1" lang="en-US" altLang="zh-CN" sz="500" b="1" dirty="0">
                  <a:solidFill>
                    <a:schemeClr val="tx2"/>
                  </a:solidFill>
                  <a:latin typeface="Huawei Sans" panose="020C0503030203020204" pitchFamily="34" charset="0"/>
                  <a:ea typeface="Arial" charset="0"/>
                  <a:cs typeface="Huawei Sans" panose="020C0503030203020204" pitchFamily="34" charset="0"/>
                </a:rPr>
              </a:br>
              <a:r>
                <a:rPr kumimoji="1" lang="en-US" altLang="zh-CN" sz="500" b="1" dirty="0">
                  <a:solidFill>
                    <a:schemeClr val="tx2"/>
                  </a:solidFill>
                  <a:latin typeface="Huawei Sans" panose="020C0503030203020204" pitchFamily="34" charset="0"/>
                  <a:ea typeface="Arial" charset="0"/>
                  <a:cs typeface="Huawei Sans" panose="020C0503030203020204" pitchFamily="34" charset="0"/>
                </a:rPr>
                <a:t>200/16/46  </a:t>
              </a:r>
            </a:p>
          </p:txBody>
        </p:sp>
        <p:sp>
          <p:nvSpPr>
            <p:cNvPr id="38"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127/0/1</a:t>
              </a:r>
            </a:p>
          </p:txBody>
        </p:sp>
        <p:sp>
          <p:nvSpPr>
            <p:cNvPr id="39"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52/200/0</a:t>
              </a:r>
            </a:p>
          </p:txBody>
        </p:sp>
        <p:sp>
          <p:nvSpPr>
            <p:cNvPr id="40"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48/181/197</a:t>
              </a:r>
            </a:p>
          </p:txBody>
        </p:sp>
        <p:sp>
          <p:nvSpPr>
            <p:cNvPr id="41"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129/193/95</a:t>
              </a:r>
            </a:p>
          </p:txBody>
        </p:sp>
        <p:sp>
          <p:nvSpPr>
            <p:cNvPr id="42"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253/211/81</a:t>
              </a:r>
            </a:p>
          </p:txBody>
        </p:sp>
        <p:sp>
          <p:nvSpPr>
            <p:cNvPr id="43"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86/196/210</a:t>
              </a:r>
            </a:p>
          </p:txBody>
        </p:sp>
        <p:sp>
          <p:nvSpPr>
            <p:cNvPr id="44"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211/57/65</a:t>
              </a:r>
            </a:p>
          </p:txBody>
        </p:sp>
        <p:sp>
          <p:nvSpPr>
            <p:cNvPr id="65"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 </a:t>
              </a:r>
            </a:p>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211/56/89</a:t>
              </a:r>
            </a:p>
          </p:txBody>
        </p:sp>
        <p:sp>
          <p:nvSpPr>
            <p:cNvPr id="66"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221/128/170</a:t>
              </a:r>
            </a:p>
          </p:txBody>
        </p:sp>
        <p:sp>
          <p:nvSpPr>
            <p:cNvPr id="67"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191/128/130</a:t>
              </a:r>
            </a:p>
          </p:txBody>
        </p:sp>
        <p:sp>
          <p:nvSpPr>
            <p:cNvPr id="68"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246/183/140</a:t>
              </a:r>
              <a:endParaRPr kumimoji="1" lang="mr-IN" altLang="zh-CN" sz="500" b="1" dirty="0">
                <a:solidFill>
                  <a:srgbClr val="595757"/>
                </a:solidFill>
                <a:latin typeface="Huawei Sans" panose="020C0503030203020204" pitchFamily="34" charset="0"/>
                <a:ea typeface="Arial" charset="0"/>
                <a:cs typeface="Arial" charset="0"/>
              </a:endParaRPr>
            </a:p>
          </p:txBody>
        </p:sp>
        <p:sp>
          <p:nvSpPr>
            <p:cNvPr id="69"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176/216/156</a:t>
              </a:r>
            </a:p>
          </p:txBody>
        </p:sp>
        <p:sp>
          <p:nvSpPr>
            <p:cNvPr id="70"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253/227/181</a:t>
              </a:r>
            </a:p>
          </p:txBody>
        </p:sp>
        <p:sp>
          <p:nvSpPr>
            <p:cNvPr id="71"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148/218/226</a:t>
              </a:r>
            </a:p>
          </p:txBody>
        </p:sp>
        <p:sp>
          <p:nvSpPr>
            <p:cNvPr id="72"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226/129/137</a:t>
              </a:r>
            </a:p>
          </p:txBody>
        </p:sp>
        <p:sp>
          <p:nvSpPr>
            <p:cNvPr id="73"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226/129/152</a:t>
              </a:r>
            </a:p>
          </p:txBody>
        </p:sp>
        <p:sp>
          <p:nvSpPr>
            <p:cNvPr id="74"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235/179/204</a:t>
              </a:r>
            </a:p>
          </p:txBody>
        </p:sp>
        <p:sp>
          <p:nvSpPr>
            <p:cNvPr id="75"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216/179/179</a:t>
              </a:r>
            </a:p>
          </p:txBody>
        </p:sp>
        <p:sp>
          <p:nvSpPr>
            <p:cNvPr id="76"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250/211/187</a:t>
              </a:r>
              <a:endParaRPr kumimoji="1" lang="mr-IN" altLang="zh-CN" sz="500" b="1" dirty="0">
                <a:solidFill>
                  <a:srgbClr val="595757"/>
                </a:solidFill>
                <a:latin typeface="Huawei Sans" panose="020C0503030203020204" pitchFamily="34" charset="0"/>
                <a:ea typeface="Arial" charset="0"/>
                <a:cs typeface="Arial" charset="0"/>
              </a:endParaRPr>
            </a:p>
          </p:txBody>
        </p:sp>
        <p:sp>
          <p:nvSpPr>
            <p:cNvPr id="77"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208/232/196</a:t>
              </a:r>
            </a:p>
          </p:txBody>
        </p:sp>
        <p:sp>
          <p:nvSpPr>
            <p:cNvPr id="78"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254/238/193</a:t>
              </a:r>
            </a:p>
          </p:txBody>
        </p:sp>
        <p:sp>
          <p:nvSpPr>
            <p:cNvPr id="79"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a:t>
              </a:r>
              <a:br>
                <a:rPr kumimoji="1" lang="en-US" altLang="zh-CN" sz="500" b="1" dirty="0">
                  <a:solidFill>
                    <a:srgbClr val="595757"/>
                  </a:solidFill>
                  <a:latin typeface="Huawei Sans" panose="020C0503030203020204" pitchFamily="34" charset="0"/>
                  <a:ea typeface="Arial" charset="0"/>
                  <a:cs typeface="Huawei Sans" panose="020C0503030203020204" pitchFamily="34" charset="0"/>
                </a:rPr>
              </a:b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190/23/238</a:t>
              </a:r>
            </a:p>
          </p:txBody>
        </p:sp>
        <p:sp>
          <p:nvSpPr>
            <p:cNvPr id="80"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239/178/184</a:t>
              </a:r>
            </a:p>
          </p:txBody>
        </p:sp>
        <p:sp>
          <p:nvSpPr>
            <p:cNvPr id="81"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238/179/193</a:t>
              </a:r>
            </a:p>
          </p:txBody>
        </p:sp>
        <p:sp>
          <p:nvSpPr>
            <p:cNvPr id="82"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35/24/21</a:t>
              </a:r>
            </a:p>
          </p:txBody>
        </p:sp>
        <p:sp>
          <p:nvSpPr>
            <p:cNvPr id="83"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 </a:t>
              </a:r>
            </a:p>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89/87/87</a:t>
              </a:r>
            </a:p>
          </p:txBody>
        </p:sp>
        <p:sp>
          <p:nvSpPr>
            <p:cNvPr id="84"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a:t>
              </a:r>
            </a:p>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137/137/</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137</a:t>
              </a:r>
            </a:p>
          </p:txBody>
        </p:sp>
        <p:sp>
          <p:nvSpPr>
            <p:cNvPr id="85"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a:t>
              </a:r>
            </a:p>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181/181/</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181</a:t>
              </a:r>
            </a:p>
          </p:txBody>
        </p:sp>
        <p:sp>
          <p:nvSpPr>
            <p:cNvPr id="86"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221/221/</a:t>
              </a:r>
              <a:br>
                <a:rPr kumimoji="1" lang="en-US" altLang="zh-CN" sz="500" b="1" dirty="0">
                  <a:solidFill>
                    <a:srgbClr val="595757"/>
                  </a:solidFill>
                  <a:latin typeface="Huawei Sans" panose="020C0503030203020204" pitchFamily="34" charset="0"/>
                  <a:ea typeface="Arial" charset="0"/>
                  <a:cs typeface="Huawei Sans" panose="020C0503030203020204" pitchFamily="34" charset="0"/>
                </a:rPr>
              </a:b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221</a:t>
              </a:r>
            </a:p>
          </p:txBody>
        </p:sp>
        <p:sp>
          <p:nvSpPr>
            <p:cNvPr id="87"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a:t>
              </a:r>
            </a:p>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255/255/</a:t>
              </a:r>
              <a:br>
                <a:rPr kumimoji="1" lang="en-US" altLang="zh-CN" sz="500" b="1" dirty="0">
                  <a:solidFill>
                    <a:srgbClr val="595757"/>
                  </a:solidFill>
                  <a:latin typeface="Huawei Sans" panose="020C0503030203020204" pitchFamily="34" charset="0"/>
                  <a:ea typeface="Arial" charset="0"/>
                  <a:cs typeface="Huawei Sans" panose="020C0503030203020204" pitchFamily="34" charset="0"/>
                </a:rPr>
              </a:b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255</a:t>
              </a:r>
            </a:p>
          </p:txBody>
        </p:sp>
      </p:grpSp>
    </p:spTree>
    <p:extLst>
      <p:ext uri="{BB962C8B-B14F-4D97-AF65-F5344CB8AC3E}">
        <p14:creationId xmlns:p14="http://schemas.microsoft.com/office/powerpoint/2010/main" val="3970965524"/>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Lst>
  <p:txStyles>
    <p:titleStyle>
      <a:lvl1pPr algn="l" defTabSz="914034" rtl="0" eaLnBrk="1" fontAlgn="ctr"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2">
          <p15:clr>
            <a:srgbClr val="F26B43"/>
          </p15:clr>
        </p15:guide>
        <p15:guide id="2" pos="7038">
          <p15:clr>
            <a:srgbClr val="F26B43"/>
          </p15:clr>
        </p15:guide>
        <p15:guide id="4" orient="horz" pos="3906">
          <p15:clr>
            <a:srgbClr val="F26B43"/>
          </p15:clr>
        </p15:guide>
        <p15:guide id="5" orient="horz" pos="1162">
          <p15:clr>
            <a:srgbClr val="F26B43"/>
          </p15:clr>
        </p15:guide>
        <p15:guide id="6" pos="3840">
          <p15:clr>
            <a:srgbClr val="F26B43"/>
          </p15:clr>
        </p15:guide>
        <p15:guide id="7" orient="horz" pos="731">
          <p15:clr>
            <a:srgbClr val="F26B43"/>
          </p15:clr>
        </p15:guide>
        <p15:guide id="8" orient="horz" pos="867">
          <p15:clr>
            <a:srgbClr val="F26B43"/>
          </p15:clr>
        </p15:guide>
        <p15:guide id="9" orient="horz" pos="234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6"/>
          <p:cNvSpPr>
            <a:spLocks noGrp="1" noChangeArrowheads="1"/>
          </p:cNvSpPr>
          <p:nvPr>
            <p:ph type="title"/>
          </p:nvPr>
        </p:nvSpPr>
        <p:spPr bwMode="auto">
          <a:xfrm>
            <a:off x="457905" y="457499"/>
            <a:ext cx="11291061" cy="980113"/>
          </a:xfrm>
          <a:prstGeom prst="rect">
            <a:avLst/>
          </a:prstGeom>
        </p:spPr>
        <p:txBody>
          <a:bodyPr lIns="0" tIns="0" rIns="0" bIns="0" anchor="t">
            <a:normAutofit/>
          </a:body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28" name="Rectangle 57"/>
          <p:cNvSpPr>
            <a:spLocks noGrp="1" noChangeArrowheads="1"/>
          </p:cNvSpPr>
          <p:nvPr>
            <p:ph type="body" idx="1"/>
          </p:nvPr>
        </p:nvSpPr>
        <p:spPr bwMode="auto">
          <a:xfrm>
            <a:off x="455613" y="1484313"/>
            <a:ext cx="11293475" cy="4443760"/>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9"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Huawei Sans" panose="020C0503030203020204" pitchFamily="34" charset="0"/>
                  <a:ea typeface="Arial" charset="0"/>
                  <a:cs typeface="Huawei Sans" panose="020C0503030203020204" pitchFamily="34" charset="0"/>
                </a:rPr>
                <a:t>RGB</a:t>
              </a:r>
              <a:br>
                <a:rPr kumimoji="1" lang="en-US" altLang="zh-CN" sz="500" b="1" dirty="0">
                  <a:solidFill>
                    <a:schemeClr val="tx2"/>
                  </a:solidFill>
                  <a:latin typeface="Huawei Sans" panose="020C0503030203020204" pitchFamily="34" charset="0"/>
                  <a:ea typeface="Arial" charset="0"/>
                  <a:cs typeface="Huawei Sans" panose="020C0503030203020204" pitchFamily="34" charset="0"/>
                </a:rPr>
              </a:br>
              <a:r>
                <a:rPr kumimoji="1" lang="en-US" altLang="zh-CN" sz="500" b="1" dirty="0">
                  <a:solidFill>
                    <a:schemeClr val="tx2"/>
                  </a:solidFill>
                  <a:latin typeface="Huawei Sans" panose="020C0503030203020204" pitchFamily="34" charset="0"/>
                  <a:ea typeface="Arial" charset="0"/>
                  <a:cs typeface="Huawei Sans" panose="020C0503030203020204" pitchFamily="34" charset="0"/>
                </a:rPr>
                <a:t>196/0/84</a:t>
              </a:r>
            </a:p>
          </p:txBody>
        </p:sp>
        <p:sp>
          <p:nvSpPr>
            <p:cNvPr id="31"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方正兰亭黑简体" panose="02000000000000000000" pitchFamily="2" charset="-122"/>
                  <a:ea typeface="方正兰亭黑简体" panose="02000000000000000000" pitchFamily="2" charset="-122"/>
                </a:rPr>
                <a:t>公司辅助色</a:t>
              </a:r>
            </a:p>
          </p:txBody>
        </p:sp>
        <p:sp>
          <p:nvSpPr>
            <p:cNvPr id="32"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203/55/120</a:t>
              </a:r>
            </a:p>
          </p:txBody>
        </p:sp>
        <p:sp>
          <p:nvSpPr>
            <p:cNvPr id="33"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237/109/0</a:t>
              </a:r>
            </a:p>
          </p:txBody>
        </p:sp>
        <p:sp>
          <p:nvSpPr>
            <p:cNvPr id="34"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153/54/54</a:t>
              </a:r>
            </a:p>
          </p:txBody>
        </p:sp>
        <p:sp>
          <p:nvSpPr>
            <p:cNvPr id="35"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98/178/48</a:t>
              </a:r>
            </a:p>
          </p:txBody>
        </p:sp>
        <p:sp>
          <p:nvSpPr>
            <p:cNvPr id="36"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242/137/68</a:t>
              </a:r>
              <a:endParaRPr kumimoji="1" lang="mr-IN" altLang="zh-CN" sz="500" b="1" dirty="0">
                <a:solidFill>
                  <a:srgbClr val="FFFFFF"/>
                </a:solidFill>
                <a:latin typeface="Huawei Sans" panose="020C0503030203020204" pitchFamily="34" charset="0"/>
                <a:ea typeface="Arial" charset="0"/>
                <a:cs typeface="Arial" charset="0"/>
              </a:endParaRPr>
            </a:p>
          </p:txBody>
        </p:sp>
        <p:sp>
          <p:nvSpPr>
            <p:cNvPr id="37"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Huawei Sans" panose="020C0503030203020204" pitchFamily="34" charset="0"/>
                  <a:ea typeface="Arial" charset="0"/>
                  <a:cs typeface="Huawei Sans" panose="020C0503030203020204" pitchFamily="34" charset="0"/>
                </a:rPr>
                <a:t>PANTONE 185C</a:t>
              </a:r>
            </a:p>
            <a:p>
              <a:pPr algn="ctr">
                <a:lnSpc>
                  <a:spcPts val="620"/>
                </a:lnSpc>
                <a:spcBef>
                  <a:spcPts val="0"/>
                </a:spcBef>
              </a:pPr>
              <a:r>
                <a:rPr kumimoji="1" lang="en-US" altLang="zh-CN" sz="500" b="1" dirty="0">
                  <a:solidFill>
                    <a:schemeClr val="tx2"/>
                  </a:solidFill>
                  <a:latin typeface="Huawei Sans" panose="020C0503030203020204" pitchFamily="34" charset="0"/>
                  <a:ea typeface="Arial" charset="0"/>
                  <a:cs typeface="Huawei Sans" panose="020C0503030203020204" pitchFamily="34" charset="0"/>
                </a:rPr>
                <a:t>RGB </a:t>
              </a:r>
              <a:br>
                <a:rPr kumimoji="1" lang="en-US" altLang="zh-CN" sz="500" b="1" dirty="0">
                  <a:solidFill>
                    <a:schemeClr val="tx2"/>
                  </a:solidFill>
                  <a:latin typeface="Huawei Sans" panose="020C0503030203020204" pitchFamily="34" charset="0"/>
                  <a:ea typeface="Arial" charset="0"/>
                  <a:cs typeface="Huawei Sans" panose="020C0503030203020204" pitchFamily="34" charset="0"/>
                </a:rPr>
              </a:br>
              <a:r>
                <a:rPr kumimoji="1" lang="en-US" altLang="zh-CN" sz="500" b="1" dirty="0">
                  <a:solidFill>
                    <a:schemeClr val="tx2"/>
                  </a:solidFill>
                  <a:latin typeface="Huawei Sans" panose="020C0503030203020204" pitchFamily="34" charset="0"/>
                  <a:ea typeface="Arial" charset="0"/>
                  <a:cs typeface="Huawei Sans" panose="020C0503030203020204" pitchFamily="34" charset="0"/>
                </a:rPr>
                <a:t>199/0/11  </a:t>
              </a:r>
            </a:p>
          </p:txBody>
        </p:sp>
        <p:sp>
          <p:nvSpPr>
            <p:cNvPr id="38"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方正兰亭黑简体" panose="02000000000000000000" pitchFamily="2" charset="-122"/>
                  <a:ea typeface="方正兰亭黑简体" panose="02000000000000000000" pitchFamily="2" charset="-122"/>
                </a:rPr>
                <a:t>公司色</a:t>
              </a:r>
            </a:p>
          </p:txBody>
        </p:sp>
        <p:sp>
          <p:nvSpPr>
            <p:cNvPr id="39"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Huawei Sans" panose="020C0503030203020204" pitchFamily="34" charset="0"/>
                  <a:ea typeface="Arial" charset="0"/>
                  <a:cs typeface="Huawei Sans" panose="020C0503030203020204" pitchFamily="34" charset="0"/>
                </a:rPr>
                <a:t>PANTONE 186C</a:t>
              </a:r>
            </a:p>
            <a:p>
              <a:pPr algn="ctr">
                <a:lnSpc>
                  <a:spcPts val="620"/>
                </a:lnSpc>
              </a:pPr>
              <a:r>
                <a:rPr kumimoji="1" lang="en-US" altLang="zh-CN" sz="500" b="1" dirty="0">
                  <a:solidFill>
                    <a:schemeClr val="tx2"/>
                  </a:solidFill>
                  <a:latin typeface="Huawei Sans" panose="020C0503030203020204" pitchFamily="34" charset="0"/>
                  <a:ea typeface="Arial" charset="0"/>
                  <a:cs typeface="Huawei Sans" panose="020C0503030203020204" pitchFamily="34" charset="0"/>
                </a:rPr>
                <a:t>RGB</a:t>
              </a:r>
              <a:br>
                <a:rPr kumimoji="1" lang="en-US" altLang="zh-CN" sz="500" b="1" dirty="0">
                  <a:solidFill>
                    <a:schemeClr val="tx2"/>
                  </a:solidFill>
                  <a:latin typeface="Huawei Sans" panose="020C0503030203020204" pitchFamily="34" charset="0"/>
                  <a:ea typeface="Arial" charset="0"/>
                  <a:cs typeface="Huawei Sans" panose="020C0503030203020204" pitchFamily="34" charset="0"/>
                </a:rPr>
              </a:br>
              <a:r>
                <a:rPr kumimoji="1" lang="en-US" altLang="zh-CN" sz="500" b="1" dirty="0">
                  <a:solidFill>
                    <a:schemeClr val="tx2"/>
                  </a:solidFill>
                  <a:latin typeface="Huawei Sans" panose="020C0503030203020204" pitchFamily="34" charset="0"/>
                  <a:ea typeface="Arial" charset="0"/>
                  <a:cs typeface="Huawei Sans" panose="020C0503030203020204" pitchFamily="34" charset="0"/>
                </a:rPr>
                <a:t>200/16/46  </a:t>
              </a:r>
            </a:p>
          </p:txBody>
        </p:sp>
        <p:sp>
          <p:nvSpPr>
            <p:cNvPr id="40"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127/0/1</a:t>
              </a:r>
            </a:p>
          </p:txBody>
        </p:sp>
        <p:sp>
          <p:nvSpPr>
            <p:cNvPr id="41"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52/200/0</a:t>
              </a:r>
            </a:p>
          </p:txBody>
        </p:sp>
        <p:sp>
          <p:nvSpPr>
            <p:cNvPr id="42"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48/181/197</a:t>
              </a:r>
            </a:p>
          </p:txBody>
        </p:sp>
        <p:sp>
          <p:nvSpPr>
            <p:cNvPr id="43"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129/193/95</a:t>
              </a:r>
            </a:p>
          </p:txBody>
        </p:sp>
        <p:sp>
          <p:nvSpPr>
            <p:cNvPr id="44"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253/211/81</a:t>
              </a:r>
            </a:p>
          </p:txBody>
        </p:sp>
        <p:sp>
          <p:nvSpPr>
            <p:cNvPr id="65"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86/196/210</a:t>
              </a:r>
            </a:p>
          </p:txBody>
        </p:sp>
        <p:sp>
          <p:nvSpPr>
            <p:cNvPr id="66"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211/57/65</a:t>
              </a:r>
            </a:p>
          </p:txBody>
        </p:sp>
        <p:sp>
          <p:nvSpPr>
            <p:cNvPr id="67"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 </a:t>
              </a:r>
            </a:p>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211/56/89</a:t>
              </a:r>
            </a:p>
          </p:txBody>
        </p:sp>
        <p:sp>
          <p:nvSpPr>
            <p:cNvPr id="68"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221/128/170</a:t>
              </a:r>
            </a:p>
          </p:txBody>
        </p:sp>
        <p:sp>
          <p:nvSpPr>
            <p:cNvPr id="69"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191/128/130</a:t>
              </a:r>
            </a:p>
          </p:txBody>
        </p:sp>
        <p:sp>
          <p:nvSpPr>
            <p:cNvPr id="70"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246/183/140</a:t>
              </a:r>
              <a:endParaRPr kumimoji="1" lang="mr-IN" altLang="zh-CN" sz="500" b="1" dirty="0">
                <a:solidFill>
                  <a:srgbClr val="595757"/>
                </a:solidFill>
                <a:latin typeface="Huawei Sans" panose="020C0503030203020204" pitchFamily="34" charset="0"/>
                <a:ea typeface="Arial" charset="0"/>
                <a:cs typeface="Arial" charset="0"/>
              </a:endParaRPr>
            </a:p>
          </p:txBody>
        </p:sp>
        <p:sp>
          <p:nvSpPr>
            <p:cNvPr id="71"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176/216/156</a:t>
              </a:r>
            </a:p>
          </p:txBody>
        </p:sp>
        <p:sp>
          <p:nvSpPr>
            <p:cNvPr id="72"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253/227/181</a:t>
              </a:r>
            </a:p>
          </p:txBody>
        </p:sp>
        <p:sp>
          <p:nvSpPr>
            <p:cNvPr id="73"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148/218/226</a:t>
              </a:r>
            </a:p>
          </p:txBody>
        </p:sp>
        <p:sp>
          <p:nvSpPr>
            <p:cNvPr id="74"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226/129/137</a:t>
              </a:r>
            </a:p>
          </p:txBody>
        </p:sp>
        <p:sp>
          <p:nvSpPr>
            <p:cNvPr id="75"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226/129/152</a:t>
              </a:r>
            </a:p>
          </p:txBody>
        </p:sp>
        <p:sp>
          <p:nvSpPr>
            <p:cNvPr id="76"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235/179/204</a:t>
              </a:r>
            </a:p>
          </p:txBody>
        </p:sp>
        <p:sp>
          <p:nvSpPr>
            <p:cNvPr id="77"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216/179/179</a:t>
              </a:r>
            </a:p>
          </p:txBody>
        </p:sp>
        <p:sp>
          <p:nvSpPr>
            <p:cNvPr id="78"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250/211/187</a:t>
              </a:r>
              <a:endParaRPr kumimoji="1" lang="mr-IN" altLang="zh-CN" sz="500" b="1" dirty="0">
                <a:solidFill>
                  <a:srgbClr val="595757"/>
                </a:solidFill>
                <a:latin typeface="Huawei Sans" panose="020C0503030203020204" pitchFamily="34" charset="0"/>
                <a:ea typeface="Arial" charset="0"/>
                <a:cs typeface="Arial" charset="0"/>
              </a:endParaRPr>
            </a:p>
          </p:txBody>
        </p:sp>
        <p:sp>
          <p:nvSpPr>
            <p:cNvPr id="79"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208/232/196</a:t>
              </a:r>
            </a:p>
          </p:txBody>
        </p:sp>
        <p:sp>
          <p:nvSpPr>
            <p:cNvPr id="80"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254/238/193</a:t>
              </a:r>
            </a:p>
          </p:txBody>
        </p:sp>
        <p:sp>
          <p:nvSpPr>
            <p:cNvPr id="81"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a:t>
              </a:r>
              <a:br>
                <a:rPr kumimoji="1" lang="en-US" altLang="zh-CN" sz="500" b="1" dirty="0">
                  <a:solidFill>
                    <a:srgbClr val="595757"/>
                  </a:solidFill>
                  <a:latin typeface="Huawei Sans" panose="020C0503030203020204" pitchFamily="34" charset="0"/>
                  <a:ea typeface="Arial" charset="0"/>
                  <a:cs typeface="Huawei Sans" panose="020C0503030203020204" pitchFamily="34" charset="0"/>
                </a:rPr>
              </a:b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190/23/238</a:t>
              </a:r>
            </a:p>
          </p:txBody>
        </p:sp>
        <p:sp>
          <p:nvSpPr>
            <p:cNvPr id="82"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239/178/184</a:t>
              </a:r>
            </a:p>
          </p:txBody>
        </p:sp>
        <p:sp>
          <p:nvSpPr>
            <p:cNvPr id="83"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238/179/193</a:t>
              </a:r>
            </a:p>
          </p:txBody>
        </p:sp>
        <p:sp>
          <p:nvSpPr>
            <p:cNvPr id="84"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35/24/21</a:t>
              </a:r>
            </a:p>
          </p:txBody>
        </p:sp>
        <p:sp>
          <p:nvSpPr>
            <p:cNvPr id="85"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 </a:t>
              </a:r>
            </a:p>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89/87/87</a:t>
              </a:r>
            </a:p>
          </p:txBody>
        </p:sp>
        <p:sp>
          <p:nvSpPr>
            <p:cNvPr id="86"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a:t>
              </a:r>
            </a:p>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137/137/</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137</a:t>
              </a:r>
            </a:p>
          </p:txBody>
        </p:sp>
        <p:sp>
          <p:nvSpPr>
            <p:cNvPr id="87"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RGB</a:t>
              </a:r>
            </a:p>
            <a:p>
              <a:pPr algn="ctr">
                <a:lnSpc>
                  <a:spcPts val="620"/>
                </a:lnSpc>
              </a:pP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181/181/</a:t>
              </a:r>
              <a:br>
                <a:rPr kumimoji="1" lang="en-US" altLang="zh-CN" sz="500" b="1" dirty="0">
                  <a:solidFill>
                    <a:srgbClr val="FFFFFF"/>
                  </a:solidFill>
                  <a:latin typeface="Huawei Sans" panose="020C0503030203020204" pitchFamily="34" charset="0"/>
                  <a:ea typeface="Arial"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charset="0"/>
                  <a:cs typeface="Huawei Sans" panose="020C0503030203020204" pitchFamily="34" charset="0"/>
                </a:rPr>
                <a:t>181</a:t>
              </a:r>
            </a:p>
          </p:txBody>
        </p:sp>
        <p:sp>
          <p:nvSpPr>
            <p:cNvPr id="88"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 221/221/</a:t>
              </a:r>
              <a:br>
                <a:rPr kumimoji="1" lang="en-US" altLang="zh-CN" sz="500" b="1" dirty="0">
                  <a:solidFill>
                    <a:srgbClr val="595757"/>
                  </a:solidFill>
                  <a:latin typeface="Huawei Sans" panose="020C0503030203020204" pitchFamily="34" charset="0"/>
                  <a:ea typeface="Arial" charset="0"/>
                  <a:cs typeface="Huawei Sans" panose="020C0503030203020204" pitchFamily="34" charset="0"/>
                </a:rPr>
              </a:b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221</a:t>
              </a:r>
            </a:p>
          </p:txBody>
        </p:sp>
        <p:sp>
          <p:nvSpPr>
            <p:cNvPr id="89"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RGB</a:t>
              </a:r>
            </a:p>
            <a:p>
              <a:pPr algn="ctr">
                <a:lnSpc>
                  <a:spcPts val="620"/>
                </a:lnSpc>
              </a:pP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255/255/</a:t>
              </a:r>
              <a:br>
                <a:rPr kumimoji="1" lang="en-US" altLang="zh-CN" sz="500" b="1" dirty="0">
                  <a:solidFill>
                    <a:srgbClr val="595757"/>
                  </a:solidFill>
                  <a:latin typeface="Huawei Sans" panose="020C0503030203020204" pitchFamily="34" charset="0"/>
                  <a:ea typeface="Arial" charset="0"/>
                  <a:cs typeface="Huawei Sans" panose="020C0503030203020204" pitchFamily="34" charset="0"/>
                </a:rPr>
              </a:br>
              <a:r>
                <a:rPr kumimoji="1" lang="en-US" altLang="zh-CN" sz="500" b="1" dirty="0">
                  <a:solidFill>
                    <a:srgbClr val="595757"/>
                  </a:solidFill>
                  <a:latin typeface="Huawei Sans" panose="020C0503030203020204" pitchFamily="34" charset="0"/>
                  <a:ea typeface="Arial" charset="0"/>
                  <a:cs typeface="Huawei Sans" panose="020C0503030203020204" pitchFamily="34" charset="0"/>
                </a:rPr>
                <a:t>255</a:t>
              </a:r>
            </a:p>
          </p:txBody>
        </p:sp>
      </p:grpSp>
    </p:spTree>
    <p:extLst>
      <p:ext uri="{BB962C8B-B14F-4D97-AF65-F5344CB8AC3E}">
        <p14:creationId xmlns:p14="http://schemas.microsoft.com/office/powerpoint/2010/main" val="3855767675"/>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Lst>
  <p:txStyles>
    <p:titleStyle>
      <a:lvl1pPr algn="l" defTabSz="914034"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9">
          <p15:clr>
            <a:srgbClr val="F26B43"/>
          </p15:clr>
        </p15:guide>
        <p15:guide id="2" pos="7401">
          <p15:clr>
            <a:srgbClr val="F26B43"/>
          </p15:clr>
        </p15:guide>
        <p15:guide id="3" orient="horz" pos="2341">
          <p15:clr>
            <a:srgbClr val="F26B43"/>
          </p15:clr>
        </p15:guide>
        <p15:guide id="4" orient="horz" pos="3906">
          <p15:clr>
            <a:srgbClr val="F26B43"/>
          </p15:clr>
        </p15:guide>
        <p15:guide id="5" orient="horz" pos="935">
          <p15:clr>
            <a:srgbClr val="F26B43"/>
          </p15:clr>
        </p15:guide>
        <p15:guide id="6" pos="3840">
          <p15:clr>
            <a:srgbClr val="F26B43"/>
          </p15:clr>
        </p15:guide>
        <p15:guide id="7" orient="horz" pos="278">
          <p15:clr>
            <a:srgbClr val="F26B43"/>
          </p15:clr>
        </p15:guide>
        <p15:guide id="8" orient="horz" pos="91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9"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1"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2"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3"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4"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5"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6"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8"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9"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0"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1"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2"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3"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4"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5"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6"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47"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48"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49"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50"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51"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52"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53"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54"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55"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56"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57"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58"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59"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60"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61"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62"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63"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64"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65"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66"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67"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68"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69"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
        <p:nvSpPr>
          <p:cNvPr id="70"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71"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en-US" altLang="zh-CN" sz="850" b="1" baseline="0">
                <a:solidFill>
                  <a:srgbClr val="1D1D1B"/>
                </a:solidFill>
                <a:latin typeface="+mj-lt"/>
              </a:rPr>
              <a:t>©2023 </a:t>
            </a:r>
            <a:r>
              <a:rPr kumimoji="1" lang="en-US" altLang="zh-CN" sz="850" b="1" baseline="0" dirty="0">
                <a:solidFill>
                  <a:srgbClr val="1D1D1B"/>
                </a:solidFill>
                <a:latin typeface="+mj-lt"/>
              </a:rPr>
              <a:t>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72"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3"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74" name="图片 7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5497" y="5251150"/>
            <a:ext cx="1869596" cy="399462"/>
          </a:xfrm>
          <a:prstGeom prst="rect">
            <a:avLst/>
          </a:prstGeom>
        </p:spPr>
      </p:pic>
    </p:spTree>
    <p:extLst>
      <p:ext uri="{BB962C8B-B14F-4D97-AF65-F5344CB8AC3E}">
        <p14:creationId xmlns:p14="http://schemas.microsoft.com/office/powerpoint/2010/main" val="3019321380"/>
      </p:ext>
    </p:extLst>
  </p:cSld>
  <p:clrMap bg1="lt1" tx1="dk1" bg2="lt2" tx2="dk2" accent1="accent1" accent2="accent2" accent3="accent3" accent4="accent4" accent5="accent5" accent6="accent6" hlink="hlink" folHlink="folHlink"/>
  <p:sldLayoutIdLst>
    <p:sldLayoutId id="2147483892" r:id="rId1"/>
  </p:sldLayoutIdLst>
  <p:hf hdr="0" ftr="0" dt="0"/>
  <p:txStyles>
    <p:titleStyle>
      <a:lvl1pPr algn="l" defTabSz="1187323" rtl="0" eaLnBrk="1" latinLnBrk="0" hangingPunct="1">
        <a:lnSpc>
          <a:spcPct val="90000"/>
        </a:lnSpc>
        <a:spcBef>
          <a:spcPct val="0"/>
        </a:spcBef>
        <a:buNone/>
        <a:defRPr sz="4998" b="0" kern="12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p:titleStyle>
    <p:bodyStyle>
      <a:lvl1pPr marL="0" indent="0" algn="l" defTabSz="1187323" rtl="0" eaLnBrk="1" latinLnBrk="0" hangingPunct="1">
        <a:lnSpc>
          <a:spcPct val="90000"/>
        </a:lnSpc>
        <a:spcBef>
          <a:spcPts val="1298"/>
        </a:spcBef>
        <a:buFont typeface="Arial" panose="020B0604020202020204" pitchFamily="34" charset="0"/>
        <a:buNone/>
        <a:defRPr sz="1818" kern="1200">
          <a:solidFill>
            <a:srgbClr val="FFFFFF"/>
          </a:solidFill>
          <a:latin typeface="Microsoft YaHei" panose="020B0503020204020204" pitchFamily="34" charset="-122"/>
          <a:ea typeface="Microsoft YaHei" panose="020B0503020204020204" pitchFamily="34" charset="-122"/>
          <a:cs typeface="+mn-cs"/>
        </a:defRPr>
      </a:lvl1pPr>
      <a:lvl2pPr marL="593662" indent="0" algn="l" defTabSz="1187323" rtl="0" eaLnBrk="1" latinLnBrk="0" hangingPunct="1">
        <a:lnSpc>
          <a:spcPct val="90000"/>
        </a:lnSpc>
        <a:spcBef>
          <a:spcPts val="650"/>
        </a:spcBef>
        <a:buFont typeface="Arial" panose="020B0604020202020204" pitchFamily="34" charset="0"/>
        <a:buNone/>
        <a:defRPr sz="3117" kern="1200">
          <a:solidFill>
            <a:schemeClr val="tx1"/>
          </a:solidFill>
          <a:latin typeface="+mn-lt"/>
          <a:ea typeface="+mn-ea"/>
          <a:cs typeface="+mn-cs"/>
        </a:defRPr>
      </a:lvl2pPr>
      <a:lvl3pPr marL="1187323" indent="0" algn="l" defTabSz="1187323" rtl="0" eaLnBrk="1" latinLnBrk="0" hangingPunct="1">
        <a:lnSpc>
          <a:spcPct val="90000"/>
        </a:lnSpc>
        <a:spcBef>
          <a:spcPts val="650"/>
        </a:spcBef>
        <a:buFont typeface="Arial" panose="020B0604020202020204" pitchFamily="34" charset="0"/>
        <a:buNone/>
        <a:defRPr sz="2597" kern="1200">
          <a:solidFill>
            <a:schemeClr val="tx1"/>
          </a:solidFill>
          <a:latin typeface="+mn-lt"/>
          <a:ea typeface="+mn-ea"/>
          <a:cs typeface="+mn-cs"/>
        </a:defRPr>
      </a:lvl3pPr>
      <a:lvl4pPr marL="1780986"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4pPr>
      <a:lvl5pPr marL="2374648"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61">
          <p15:clr>
            <a:srgbClr val="F26B43"/>
          </p15:clr>
        </p15:guide>
        <p15:guide id="4" pos="7197">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dirty="0">
                <a:solidFill>
                  <a:srgbClr val="1D1D1B"/>
                </a:solidFill>
                <a:cs typeface="Huawei Sans" panose="020C0503030203020204" pitchFamily="34" charset="0"/>
              </a:rPr>
              <a:t>Huawei Confidential</a:t>
            </a:r>
          </a:p>
        </p:txBody>
      </p:sp>
      <p:sp>
        <p:nvSpPr>
          <p:cNvPr id="24"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defTabSz="890849">
              <a:defRPr/>
            </a:pPr>
            <a:fld id="{C3837181-38C6-AD4F-B8BA-B444770388BB}" type="slidenum">
              <a:rPr lang="en-US" sz="974" smtClean="0">
                <a:solidFill>
                  <a:srgbClr val="1D1D1B"/>
                </a:solidFill>
                <a:cs typeface="Huawei Sans" panose="020C0503030203020204" pitchFamily="34" charset="0"/>
              </a:rPr>
              <a:pPr defTabSz="890849">
                <a:defRPr/>
              </a:pPr>
              <a:t>‹#›</a:t>
            </a:fld>
            <a:endParaRPr lang="en-US" sz="974" dirty="0">
              <a:solidFill>
                <a:srgbClr val="1D1D1B"/>
              </a:solidFill>
              <a:cs typeface="Huawei Sans" panose="020C0503030203020204" pitchFamily="34" charset="0"/>
            </a:endParaRPr>
          </a:p>
        </p:txBody>
      </p:sp>
      <p:pic>
        <p:nvPicPr>
          <p:cNvPr id="25" name="图片 24"/>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7"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28"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44546A"/>
                  </a:solidFill>
                  <a:ea typeface="Arial" charset="0"/>
                  <a:cs typeface="Huawei Sans" panose="020C0503030203020204" pitchFamily="34" charset="0"/>
                </a:rPr>
                <a:t>RGB</a:t>
              </a:r>
              <a:br>
                <a:rPr kumimoji="1" lang="en-US" altLang="zh-CN" sz="500" b="1" dirty="0">
                  <a:solidFill>
                    <a:srgbClr val="44546A"/>
                  </a:solidFill>
                  <a:ea typeface="Arial" charset="0"/>
                  <a:cs typeface="Huawei Sans" panose="020C0503030203020204" pitchFamily="34" charset="0"/>
                </a:rPr>
              </a:br>
              <a:r>
                <a:rPr kumimoji="1" lang="en-US" altLang="zh-CN" sz="500" b="1" dirty="0">
                  <a:solidFill>
                    <a:srgbClr val="44546A"/>
                  </a:solidFill>
                  <a:ea typeface="Arial" charset="0"/>
                  <a:cs typeface="Huawei Sans" panose="020C0503030203020204" pitchFamily="34" charset="0"/>
                </a:rPr>
                <a:t>196/0/84</a:t>
              </a:r>
            </a:p>
          </p:txBody>
        </p:sp>
        <p:sp>
          <p:nvSpPr>
            <p:cNvPr id="29"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prstClr val="black"/>
                  </a:solidFill>
                  <a:latin typeface="方正兰亭黑简体" panose="02000000000000000000" pitchFamily="2" charset="-122"/>
                </a:rPr>
                <a:t>公司辅助色</a:t>
              </a:r>
            </a:p>
          </p:txBody>
        </p:sp>
        <p:sp>
          <p:nvSpPr>
            <p:cNvPr id="30"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ea typeface="Arial" charset="0"/>
                  <a:cs typeface="Huawei Sans" panose="020C0503030203020204" pitchFamily="34" charset="0"/>
                </a:rPr>
                <a:t>RGB</a:t>
              </a:r>
              <a:br>
                <a:rPr kumimoji="1" lang="en-US" altLang="zh-CN" sz="500" b="1" dirty="0">
                  <a:solidFill>
                    <a:srgbClr val="FFFFFF"/>
                  </a:solidFill>
                  <a:ea typeface="Arial" charset="0"/>
                  <a:cs typeface="Huawei Sans" panose="020C0503030203020204" pitchFamily="34" charset="0"/>
                </a:rPr>
              </a:br>
              <a:r>
                <a:rPr kumimoji="1" lang="en-US" altLang="zh-CN" sz="500" b="1" dirty="0">
                  <a:solidFill>
                    <a:srgbClr val="FFFFFF"/>
                  </a:solidFill>
                  <a:ea typeface="Arial" charset="0"/>
                  <a:cs typeface="Huawei Sans" panose="020C0503030203020204" pitchFamily="34" charset="0"/>
                </a:rPr>
                <a:t>203/55/120</a:t>
              </a:r>
            </a:p>
          </p:txBody>
        </p:sp>
        <p:sp>
          <p:nvSpPr>
            <p:cNvPr id="31"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ea typeface="Arial" charset="0"/>
                  <a:cs typeface="Huawei Sans" panose="020C0503030203020204" pitchFamily="34" charset="0"/>
                </a:rPr>
                <a:t>RGB</a:t>
              </a:r>
              <a:br>
                <a:rPr kumimoji="1" lang="en-US" altLang="zh-CN" sz="500" b="1" dirty="0">
                  <a:solidFill>
                    <a:srgbClr val="FFFFFF"/>
                  </a:solidFill>
                  <a:ea typeface="Arial" charset="0"/>
                  <a:cs typeface="Huawei Sans" panose="020C0503030203020204" pitchFamily="34" charset="0"/>
                </a:rPr>
              </a:br>
              <a:r>
                <a:rPr kumimoji="1" lang="en-US" altLang="zh-CN" sz="500" b="1" dirty="0">
                  <a:solidFill>
                    <a:srgbClr val="FFFFFF"/>
                  </a:solidFill>
                  <a:ea typeface="Arial" charset="0"/>
                  <a:cs typeface="Huawei Sans" panose="020C0503030203020204" pitchFamily="34" charset="0"/>
                </a:rPr>
                <a:t>237/109/0</a:t>
              </a:r>
            </a:p>
          </p:txBody>
        </p:sp>
        <p:sp>
          <p:nvSpPr>
            <p:cNvPr id="32"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ea typeface="Arial" charset="0"/>
                  <a:cs typeface="Huawei Sans" panose="020C0503030203020204" pitchFamily="34" charset="0"/>
                </a:rPr>
                <a:t>RGB</a:t>
              </a:r>
              <a:br>
                <a:rPr kumimoji="1" lang="en-US" altLang="zh-CN" sz="500" b="1" dirty="0">
                  <a:solidFill>
                    <a:srgbClr val="FFFFFF"/>
                  </a:solidFill>
                  <a:ea typeface="Arial" charset="0"/>
                  <a:cs typeface="Huawei Sans" panose="020C0503030203020204" pitchFamily="34" charset="0"/>
                </a:rPr>
              </a:br>
              <a:r>
                <a:rPr kumimoji="1" lang="en-US" altLang="zh-CN" sz="500" b="1" dirty="0">
                  <a:solidFill>
                    <a:srgbClr val="FFFFFF"/>
                  </a:solidFill>
                  <a:ea typeface="Arial" charset="0"/>
                  <a:cs typeface="Huawei Sans" panose="020C0503030203020204" pitchFamily="34" charset="0"/>
                </a:rPr>
                <a:t>153/54/54</a:t>
              </a:r>
            </a:p>
          </p:txBody>
        </p:sp>
        <p:sp>
          <p:nvSpPr>
            <p:cNvPr id="33"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ea typeface="Arial" charset="0"/>
                  <a:cs typeface="Huawei Sans" panose="020C0503030203020204" pitchFamily="34" charset="0"/>
                </a:rPr>
                <a:t>RGB </a:t>
              </a:r>
              <a:br>
                <a:rPr kumimoji="1" lang="en-US" altLang="zh-CN" sz="500" b="1" dirty="0">
                  <a:solidFill>
                    <a:srgbClr val="FFFFFF"/>
                  </a:solidFill>
                  <a:ea typeface="Arial" charset="0"/>
                  <a:cs typeface="Huawei Sans" panose="020C0503030203020204" pitchFamily="34" charset="0"/>
                </a:rPr>
              </a:br>
              <a:r>
                <a:rPr kumimoji="1" lang="en-US" altLang="zh-CN" sz="500" b="1" dirty="0">
                  <a:solidFill>
                    <a:srgbClr val="FFFFFF"/>
                  </a:solidFill>
                  <a:ea typeface="Arial" charset="0"/>
                  <a:cs typeface="Huawei Sans" panose="020C0503030203020204" pitchFamily="34" charset="0"/>
                </a:rPr>
                <a:t>98/178/48</a:t>
              </a:r>
            </a:p>
          </p:txBody>
        </p:sp>
        <p:sp>
          <p:nvSpPr>
            <p:cNvPr id="34"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ea typeface="Arial" charset="0"/>
                  <a:cs typeface="Huawei Sans" panose="020C0503030203020204" pitchFamily="34" charset="0"/>
                </a:rPr>
                <a:t>RGB</a:t>
              </a:r>
              <a:br>
                <a:rPr kumimoji="1" lang="en-US" altLang="zh-CN" sz="500" b="1" dirty="0">
                  <a:solidFill>
                    <a:srgbClr val="FFFFFF"/>
                  </a:solidFill>
                  <a:ea typeface="Arial" charset="0"/>
                  <a:cs typeface="Huawei Sans" panose="020C0503030203020204" pitchFamily="34" charset="0"/>
                </a:rPr>
              </a:br>
              <a:r>
                <a:rPr kumimoji="1" lang="en-US" altLang="zh-CN" sz="500" b="1" dirty="0">
                  <a:solidFill>
                    <a:srgbClr val="FFFFFF"/>
                  </a:solidFill>
                  <a:ea typeface="Arial" charset="0"/>
                  <a:cs typeface="Huawei Sans" panose="020C0503030203020204" pitchFamily="34" charset="0"/>
                </a:rPr>
                <a:t>242/137/68</a:t>
              </a:r>
              <a:endParaRPr kumimoji="1" lang="mr-IN" altLang="zh-CN" sz="500" b="1" dirty="0">
                <a:solidFill>
                  <a:srgbClr val="FFFFFF"/>
                </a:solidFill>
                <a:ea typeface="Arial" charset="0"/>
                <a:cs typeface="Arial" charset="0"/>
              </a:endParaRPr>
            </a:p>
          </p:txBody>
        </p:sp>
        <p:sp>
          <p:nvSpPr>
            <p:cNvPr id="35"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44546A"/>
                  </a:solidFill>
                  <a:ea typeface="Arial" charset="0"/>
                  <a:cs typeface="Huawei Sans" panose="020C0503030203020204" pitchFamily="34" charset="0"/>
                </a:rPr>
                <a:t>PANTONE 185C</a:t>
              </a:r>
            </a:p>
            <a:p>
              <a:pPr algn="ctr">
                <a:lnSpc>
                  <a:spcPts val="620"/>
                </a:lnSpc>
              </a:pPr>
              <a:r>
                <a:rPr kumimoji="1" lang="en-US" altLang="zh-CN" sz="500" b="1" dirty="0">
                  <a:solidFill>
                    <a:srgbClr val="44546A"/>
                  </a:solidFill>
                  <a:ea typeface="Arial" charset="0"/>
                  <a:cs typeface="Huawei Sans" panose="020C0503030203020204" pitchFamily="34" charset="0"/>
                </a:rPr>
                <a:t>RGB </a:t>
              </a:r>
              <a:br>
                <a:rPr kumimoji="1" lang="en-US" altLang="zh-CN" sz="500" b="1" dirty="0">
                  <a:solidFill>
                    <a:srgbClr val="44546A"/>
                  </a:solidFill>
                  <a:ea typeface="Arial" charset="0"/>
                  <a:cs typeface="Huawei Sans" panose="020C0503030203020204" pitchFamily="34" charset="0"/>
                </a:rPr>
              </a:br>
              <a:r>
                <a:rPr kumimoji="1" lang="en-US" altLang="zh-CN" sz="500" b="1" dirty="0">
                  <a:solidFill>
                    <a:srgbClr val="44546A"/>
                  </a:solidFill>
                  <a:ea typeface="Arial" charset="0"/>
                  <a:cs typeface="Huawei Sans" panose="020C0503030203020204" pitchFamily="34" charset="0"/>
                </a:rPr>
                <a:t>199/0/11  </a:t>
              </a:r>
            </a:p>
          </p:txBody>
        </p:sp>
        <p:sp>
          <p:nvSpPr>
            <p:cNvPr id="36"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prstClr val="black"/>
                  </a:solidFill>
                  <a:latin typeface="方正兰亭黑简体" panose="02000000000000000000" pitchFamily="2" charset="-122"/>
                </a:rPr>
                <a:t>公司色</a:t>
              </a:r>
            </a:p>
          </p:txBody>
        </p:sp>
        <p:sp>
          <p:nvSpPr>
            <p:cNvPr id="37"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44546A"/>
                  </a:solidFill>
                  <a:ea typeface="Arial" charset="0"/>
                  <a:cs typeface="Huawei Sans" panose="020C0503030203020204" pitchFamily="34" charset="0"/>
                </a:rPr>
                <a:t>PANTONE 186C</a:t>
              </a:r>
            </a:p>
            <a:p>
              <a:pPr algn="ctr">
                <a:lnSpc>
                  <a:spcPts val="620"/>
                </a:lnSpc>
              </a:pPr>
              <a:r>
                <a:rPr kumimoji="1" lang="en-US" altLang="zh-CN" sz="500" b="1" dirty="0">
                  <a:solidFill>
                    <a:srgbClr val="44546A"/>
                  </a:solidFill>
                  <a:ea typeface="Arial" charset="0"/>
                  <a:cs typeface="Huawei Sans" panose="020C0503030203020204" pitchFamily="34" charset="0"/>
                </a:rPr>
                <a:t>RGB</a:t>
              </a:r>
              <a:br>
                <a:rPr kumimoji="1" lang="en-US" altLang="zh-CN" sz="500" b="1" dirty="0">
                  <a:solidFill>
                    <a:srgbClr val="44546A"/>
                  </a:solidFill>
                  <a:ea typeface="Arial" charset="0"/>
                  <a:cs typeface="Huawei Sans" panose="020C0503030203020204" pitchFamily="34" charset="0"/>
                </a:rPr>
              </a:br>
              <a:r>
                <a:rPr kumimoji="1" lang="en-US" altLang="zh-CN" sz="500" b="1" dirty="0">
                  <a:solidFill>
                    <a:srgbClr val="44546A"/>
                  </a:solidFill>
                  <a:ea typeface="Arial" charset="0"/>
                  <a:cs typeface="Huawei Sans" panose="020C0503030203020204" pitchFamily="34" charset="0"/>
                </a:rPr>
                <a:t>200/16/46  </a:t>
              </a:r>
            </a:p>
          </p:txBody>
        </p:sp>
        <p:sp>
          <p:nvSpPr>
            <p:cNvPr id="38"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ea typeface="Arial" charset="0"/>
                  <a:cs typeface="Huawei Sans" panose="020C0503030203020204" pitchFamily="34" charset="0"/>
                </a:rPr>
                <a:t>RGB</a:t>
              </a:r>
              <a:br>
                <a:rPr kumimoji="1" lang="en-US" altLang="zh-CN" sz="500" b="1" dirty="0">
                  <a:solidFill>
                    <a:srgbClr val="FFFFFF"/>
                  </a:solidFill>
                  <a:ea typeface="Arial" charset="0"/>
                  <a:cs typeface="Huawei Sans" panose="020C0503030203020204" pitchFamily="34" charset="0"/>
                </a:rPr>
              </a:br>
              <a:r>
                <a:rPr kumimoji="1" lang="en-US" altLang="zh-CN" sz="500" b="1" dirty="0">
                  <a:solidFill>
                    <a:srgbClr val="FFFFFF"/>
                  </a:solidFill>
                  <a:ea typeface="Arial" charset="0"/>
                  <a:cs typeface="Huawei Sans" panose="020C0503030203020204" pitchFamily="34" charset="0"/>
                </a:rPr>
                <a:t>127/0/1</a:t>
              </a:r>
            </a:p>
          </p:txBody>
        </p:sp>
        <p:sp>
          <p:nvSpPr>
            <p:cNvPr id="39"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ea typeface="Arial" charset="0"/>
                  <a:cs typeface="Huawei Sans" panose="020C0503030203020204" pitchFamily="34" charset="0"/>
                </a:rPr>
                <a:t>RGB</a:t>
              </a:r>
              <a:br>
                <a:rPr kumimoji="1" lang="en-US" altLang="zh-CN" sz="500" b="1" dirty="0">
                  <a:solidFill>
                    <a:srgbClr val="FFFFFF"/>
                  </a:solidFill>
                  <a:ea typeface="Arial" charset="0"/>
                  <a:cs typeface="Huawei Sans" panose="020C0503030203020204" pitchFamily="34" charset="0"/>
                </a:rPr>
              </a:br>
              <a:r>
                <a:rPr kumimoji="1" lang="en-US" altLang="zh-CN" sz="500" b="1" dirty="0">
                  <a:solidFill>
                    <a:srgbClr val="FFFFFF"/>
                  </a:solidFill>
                  <a:ea typeface="Arial" charset="0"/>
                  <a:cs typeface="Huawei Sans" panose="020C0503030203020204" pitchFamily="34" charset="0"/>
                </a:rPr>
                <a:t>52/200/0</a:t>
              </a:r>
            </a:p>
          </p:txBody>
        </p:sp>
        <p:sp>
          <p:nvSpPr>
            <p:cNvPr id="40"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ea typeface="Arial" charset="0"/>
                  <a:cs typeface="Huawei Sans" panose="020C0503030203020204" pitchFamily="34" charset="0"/>
                </a:rPr>
                <a:t>RGB </a:t>
              </a:r>
              <a:br>
                <a:rPr kumimoji="1" lang="en-US" altLang="zh-CN" sz="500" b="1" dirty="0">
                  <a:solidFill>
                    <a:srgbClr val="FFFFFF"/>
                  </a:solidFill>
                  <a:ea typeface="Arial" charset="0"/>
                  <a:cs typeface="Huawei Sans" panose="020C0503030203020204" pitchFamily="34" charset="0"/>
                </a:rPr>
              </a:br>
              <a:r>
                <a:rPr kumimoji="1" lang="en-US" altLang="zh-CN" sz="500" b="1" dirty="0">
                  <a:solidFill>
                    <a:srgbClr val="FFFFFF"/>
                  </a:solidFill>
                  <a:ea typeface="Arial" charset="0"/>
                  <a:cs typeface="Huawei Sans" panose="020C0503030203020204" pitchFamily="34" charset="0"/>
                </a:rPr>
                <a:t>48/181/197</a:t>
              </a:r>
            </a:p>
          </p:txBody>
        </p:sp>
        <p:sp>
          <p:nvSpPr>
            <p:cNvPr id="41"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ea typeface="Arial" charset="0"/>
                  <a:cs typeface="Huawei Sans" panose="020C0503030203020204" pitchFamily="34" charset="0"/>
                </a:rPr>
                <a:t>RGB</a:t>
              </a:r>
              <a:br>
                <a:rPr kumimoji="1" lang="en-US" altLang="zh-CN" sz="500" b="1" dirty="0">
                  <a:solidFill>
                    <a:srgbClr val="FFFFFF"/>
                  </a:solidFill>
                  <a:ea typeface="Arial" charset="0"/>
                  <a:cs typeface="Huawei Sans" panose="020C0503030203020204" pitchFamily="34" charset="0"/>
                </a:rPr>
              </a:br>
              <a:r>
                <a:rPr kumimoji="1" lang="en-US" altLang="zh-CN" sz="500" b="1" dirty="0">
                  <a:solidFill>
                    <a:srgbClr val="FFFFFF"/>
                  </a:solidFill>
                  <a:ea typeface="Arial" charset="0"/>
                  <a:cs typeface="Huawei Sans" panose="020C0503030203020204" pitchFamily="34" charset="0"/>
                </a:rPr>
                <a:t>129/193/95</a:t>
              </a:r>
            </a:p>
          </p:txBody>
        </p:sp>
        <p:sp>
          <p:nvSpPr>
            <p:cNvPr id="42"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ea typeface="Arial" charset="0"/>
                  <a:cs typeface="Huawei Sans" panose="020C0503030203020204" pitchFamily="34" charset="0"/>
                </a:rPr>
                <a:t>RGB</a:t>
              </a:r>
              <a:br>
                <a:rPr kumimoji="1" lang="en-US" altLang="zh-CN" sz="500" b="1" dirty="0">
                  <a:solidFill>
                    <a:srgbClr val="FFFFFF"/>
                  </a:solidFill>
                  <a:ea typeface="Arial" charset="0"/>
                  <a:cs typeface="Huawei Sans" panose="020C0503030203020204" pitchFamily="34" charset="0"/>
                </a:rPr>
              </a:br>
              <a:r>
                <a:rPr kumimoji="1" lang="en-US" altLang="zh-CN" sz="500" b="1" dirty="0">
                  <a:solidFill>
                    <a:srgbClr val="FFFFFF"/>
                  </a:solidFill>
                  <a:ea typeface="Arial" charset="0"/>
                  <a:cs typeface="Huawei Sans" panose="020C0503030203020204" pitchFamily="34" charset="0"/>
                </a:rPr>
                <a:t>253/211/81</a:t>
              </a:r>
            </a:p>
          </p:txBody>
        </p:sp>
        <p:sp>
          <p:nvSpPr>
            <p:cNvPr id="43"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ea typeface="Arial" charset="0"/>
                  <a:cs typeface="Huawei Sans" panose="020C0503030203020204" pitchFamily="34" charset="0"/>
                </a:rPr>
                <a:t>RGB </a:t>
              </a:r>
              <a:br>
                <a:rPr kumimoji="1" lang="en-US" altLang="zh-CN" sz="500" b="1" dirty="0">
                  <a:solidFill>
                    <a:srgbClr val="FFFFFF"/>
                  </a:solidFill>
                  <a:ea typeface="Arial" charset="0"/>
                  <a:cs typeface="Huawei Sans" panose="020C0503030203020204" pitchFamily="34" charset="0"/>
                </a:rPr>
              </a:br>
              <a:r>
                <a:rPr kumimoji="1" lang="en-US" altLang="zh-CN" sz="500" b="1" dirty="0">
                  <a:solidFill>
                    <a:srgbClr val="FFFFFF"/>
                  </a:solidFill>
                  <a:ea typeface="Arial" charset="0"/>
                  <a:cs typeface="Huawei Sans" panose="020C0503030203020204" pitchFamily="34" charset="0"/>
                </a:rPr>
                <a:t>86/196/210</a:t>
              </a:r>
            </a:p>
          </p:txBody>
        </p:sp>
        <p:sp>
          <p:nvSpPr>
            <p:cNvPr id="44"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ea typeface="Arial" charset="0"/>
                  <a:cs typeface="Huawei Sans" panose="020C0503030203020204" pitchFamily="34" charset="0"/>
                </a:rPr>
                <a:t>RGB </a:t>
              </a:r>
              <a:br>
                <a:rPr kumimoji="1" lang="en-US" altLang="zh-CN" sz="500" b="1" dirty="0">
                  <a:solidFill>
                    <a:srgbClr val="FFFFFF"/>
                  </a:solidFill>
                  <a:ea typeface="Arial" charset="0"/>
                  <a:cs typeface="Huawei Sans" panose="020C0503030203020204" pitchFamily="34" charset="0"/>
                </a:rPr>
              </a:br>
              <a:r>
                <a:rPr kumimoji="1" lang="en-US" altLang="zh-CN" sz="500" b="1" dirty="0">
                  <a:solidFill>
                    <a:srgbClr val="FFFFFF"/>
                  </a:solidFill>
                  <a:ea typeface="Arial" charset="0"/>
                  <a:cs typeface="Huawei Sans" panose="020C0503030203020204" pitchFamily="34" charset="0"/>
                </a:rPr>
                <a:t>211/57/65</a:t>
              </a:r>
            </a:p>
          </p:txBody>
        </p:sp>
        <p:sp>
          <p:nvSpPr>
            <p:cNvPr id="65"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ea typeface="Arial" charset="0"/>
                  <a:cs typeface="Huawei Sans" panose="020C0503030203020204" pitchFamily="34" charset="0"/>
                </a:rPr>
                <a:t>RGB </a:t>
              </a:r>
            </a:p>
            <a:p>
              <a:pPr algn="ctr">
                <a:lnSpc>
                  <a:spcPts val="620"/>
                </a:lnSpc>
              </a:pPr>
              <a:r>
                <a:rPr kumimoji="1" lang="en-US" altLang="zh-CN" sz="500" b="1" dirty="0">
                  <a:solidFill>
                    <a:srgbClr val="FFFFFF"/>
                  </a:solidFill>
                  <a:ea typeface="Arial" charset="0"/>
                  <a:cs typeface="Huawei Sans" panose="020C0503030203020204" pitchFamily="34" charset="0"/>
                </a:rPr>
                <a:t>211/56/89</a:t>
              </a:r>
            </a:p>
          </p:txBody>
        </p:sp>
        <p:sp>
          <p:nvSpPr>
            <p:cNvPr id="66"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ea typeface="Arial" charset="0"/>
                  <a:cs typeface="Huawei Sans" panose="020C0503030203020204" pitchFamily="34" charset="0"/>
                </a:rPr>
                <a:t>RGB 221/128/170</a:t>
              </a:r>
            </a:p>
          </p:txBody>
        </p:sp>
        <p:sp>
          <p:nvSpPr>
            <p:cNvPr id="67"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ea typeface="Arial" charset="0"/>
                  <a:cs typeface="Huawei Sans" panose="020C0503030203020204" pitchFamily="34" charset="0"/>
                </a:rPr>
                <a:t>RGB 191/128/130</a:t>
              </a:r>
            </a:p>
          </p:txBody>
        </p:sp>
        <p:sp>
          <p:nvSpPr>
            <p:cNvPr id="68"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ea typeface="Arial" charset="0"/>
                  <a:cs typeface="Huawei Sans" panose="020C0503030203020204" pitchFamily="34" charset="0"/>
                </a:rPr>
                <a:t>RGB 246/183/140</a:t>
              </a:r>
              <a:endParaRPr kumimoji="1" lang="mr-IN" altLang="zh-CN" sz="500" b="1" dirty="0">
                <a:solidFill>
                  <a:srgbClr val="595757"/>
                </a:solidFill>
                <a:ea typeface="Arial" charset="0"/>
                <a:cs typeface="Arial" charset="0"/>
              </a:endParaRPr>
            </a:p>
          </p:txBody>
        </p:sp>
        <p:sp>
          <p:nvSpPr>
            <p:cNvPr id="69"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ea typeface="Arial" charset="0"/>
                  <a:cs typeface="Huawei Sans" panose="020C0503030203020204" pitchFamily="34" charset="0"/>
                </a:rPr>
                <a:t>RGB 176/216/156</a:t>
              </a:r>
            </a:p>
          </p:txBody>
        </p:sp>
        <p:sp>
          <p:nvSpPr>
            <p:cNvPr id="70"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ea typeface="Arial" charset="0"/>
                  <a:cs typeface="Huawei Sans" panose="020C0503030203020204" pitchFamily="34" charset="0"/>
                </a:rPr>
                <a:t>RGB 253/227/181</a:t>
              </a:r>
            </a:p>
          </p:txBody>
        </p:sp>
        <p:sp>
          <p:nvSpPr>
            <p:cNvPr id="71"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ea typeface="Arial" charset="0"/>
                  <a:cs typeface="Huawei Sans" panose="020C0503030203020204" pitchFamily="34" charset="0"/>
                </a:rPr>
                <a:t>RGB 148/218/226</a:t>
              </a:r>
            </a:p>
          </p:txBody>
        </p:sp>
        <p:sp>
          <p:nvSpPr>
            <p:cNvPr id="72"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ea typeface="Arial" charset="0"/>
                  <a:cs typeface="Huawei Sans" panose="020C0503030203020204" pitchFamily="34" charset="0"/>
                </a:rPr>
                <a:t>RGB 226/129/137</a:t>
              </a:r>
            </a:p>
          </p:txBody>
        </p:sp>
        <p:sp>
          <p:nvSpPr>
            <p:cNvPr id="73"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ea typeface="Arial" charset="0"/>
                  <a:cs typeface="Huawei Sans" panose="020C0503030203020204" pitchFamily="34" charset="0"/>
                </a:rPr>
                <a:t>RGB 226/129/152</a:t>
              </a:r>
            </a:p>
          </p:txBody>
        </p:sp>
        <p:sp>
          <p:nvSpPr>
            <p:cNvPr id="74"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ea typeface="Arial" charset="0"/>
                  <a:cs typeface="Huawei Sans" panose="020C0503030203020204" pitchFamily="34" charset="0"/>
                </a:rPr>
                <a:t>RGB 235/179/204</a:t>
              </a:r>
            </a:p>
          </p:txBody>
        </p:sp>
        <p:sp>
          <p:nvSpPr>
            <p:cNvPr id="75"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ea typeface="Arial" charset="0"/>
                  <a:cs typeface="Huawei Sans" panose="020C0503030203020204" pitchFamily="34" charset="0"/>
                </a:rPr>
                <a:t>RGB 216/179/179</a:t>
              </a:r>
            </a:p>
          </p:txBody>
        </p:sp>
        <p:sp>
          <p:nvSpPr>
            <p:cNvPr id="76"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ea typeface="Arial" charset="0"/>
                  <a:cs typeface="Huawei Sans" panose="020C0503030203020204" pitchFamily="34" charset="0"/>
                </a:rPr>
                <a:t>RGB 250/211/187</a:t>
              </a:r>
              <a:endParaRPr kumimoji="1" lang="mr-IN" altLang="zh-CN" sz="500" b="1" dirty="0">
                <a:solidFill>
                  <a:srgbClr val="595757"/>
                </a:solidFill>
                <a:ea typeface="Arial" charset="0"/>
                <a:cs typeface="Arial" charset="0"/>
              </a:endParaRPr>
            </a:p>
          </p:txBody>
        </p:sp>
        <p:sp>
          <p:nvSpPr>
            <p:cNvPr id="77"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ea typeface="Arial" charset="0"/>
                  <a:cs typeface="Huawei Sans" panose="020C0503030203020204" pitchFamily="34" charset="0"/>
                </a:rPr>
                <a:t>RGB 208/232/196</a:t>
              </a:r>
            </a:p>
          </p:txBody>
        </p:sp>
        <p:sp>
          <p:nvSpPr>
            <p:cNvPr id="78"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ea typeface="Arial" charset="0"/>
                  <a:cs typeface="Huawei Sans" panose="020C0503030203020204" pitchFamily="34" charset="0"/>
                </a:rPr>
                <a:t>RGB 254/238/193</a:t>
              </a:r>
            </a:p>
          </p:txBody>
        </p:sp>
        <p:sp>
          <p:nvSpPr>
            <p:cNvPr id="79"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ea typeface="Arial" charset="0"/>
                  <a:cs typeface="Huawei Sans" panose="020C0503030203020204" pitchFamily="34" charset="0"/>
                </a:rPr>
                <a:t>RGB</a:t>
              </a:r>
              <a:br>
                <a:rPr kumimoji="1" lang="en-US" altLang="zh-CN" sz="500" b="1" dirty="0">
                  <a:solidFill>
                    <a:srgbClr val="595757"/>
                  </a:solidFill>
                  <a:ea typeface="Arial" charset="0"/>
                  <a:cs typeface="Huawei Sans" panose="020C0503030203020204" pitchFamily="34" charset="0"/>
                </a:rPr>
              </a:br>
              <a:r>
                <a:rPr kumimoji="1" lang="en-US" altLang="zh-CN" sz="500" b="1" dirty="0">
                  <a:solidFill>
                    <a:srgbClr val="595757"/>
                  </a:solidFill>
                  <a:ea typeface="Arial" charset="0"/>
                  <a:cs typeface="Huawei Sans" panose="020C0503030203020204" pitchFamily="34" charset="0"/>
                </a:rPr>
                <a:t>190/23/238</a:t>
              </a:r>
            </a:p>
          </p:txBody>
        </p:sp>
        <p:sp>
          <p:nvSpPr>
            <p:cNvPr id="80"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ea typeface="Arial" charset="0"/>
                  <a:cs typeface="Huawei Sans" panose="020C0503030203020204" pitchFamily="34" charset="0"/>
                </a:rPr>
                <a:t>RGB 239/178/184</a:t>
              </a:r>
            </a:p>
          </p:txBody>
        </p:sp>
        <p:sp>
          <p:nvSpPr>
            <p:cNvPr id="81"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ea typeface="Arial" charset="0"/>
                  <a:cs typeface="Huawei Sans" panose="020C0503030203020204" pitchFamily="34" charset="0"/>
                </a:rPr>
                <a:t>RGB 238/179/193</a:t>
              </a:r>
            </a:p>
          </p:txBody>
        </p:sp>
        <p:sp>
          <p:nvSpPr>
            <p:cNvPr id="82"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ea typeface="Arial" charset="0"/>
                  <a:cs typeface="Huawei Sans" panose="020C0503030203020204" pitchFamily="34" charset="0"/>
                </a:rPr>
                <a:t>RGB </a:t>
              </a:r>
              <a:br>
                <a:rPr kumimoji="1" lang="en-US" altLang="zh-CN" sz="500" b="1" dirty="0">
                  <a:solidFill>
                    <a:srgbClr val="FFFFFF"/>
                  </a:solidFill>
                  <a:ea typeface="Arial" charset="0"/>
                  <a:cs typeface="Huawei Sans" panose="020C0503030203020204" pitchFamily="34" charset="0"/>
                </a:rPr>
              </a:br>
              <a:r>
                <a:rPr kumimoji="1" lang="en-US" altLang="zh-CN" sz="500" b="1" dirty="0">
                  <a:solidFill>
                    <a:srgbClr val="FFFFFF"/>
                  </a:solidFill>
                  <a:ea typeface="Arial" charset="0"/>
                  <a:cs typeface="Huawei Sans" panose="020C0503030203020204" pitchFamily="34" charset="0"/>
                </a:rPr>
                <a:t>35/24/21</a:t>
              </a:r>
            </a:p>
          </p:txBody>
        </p:sp>
        <p:sp>
          <p:nvSpPr>
            <p:cNvPr id="83"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ea typeface="Arial" charset="0"/>
                  <a:cs typeface="Huawei Sans" panose="020C0503030203020204" pitchFamily="34" charset="0"/>
                </a:rPr>
                <a:t>RGB </a:t>
              </a:r>
            </a:p>
            <a:p>
              <a:pPr algn="ctr">
                <a:lnSpc>
                  <a:spcPts val="620"/>
                </a:lnSpc>
              </a:pPr>
              <a:r>
                <a:rPr kumimoji="1" lang="en-US" altLang="zh-CN" sz="500" b="1" dirty="0">
                  <a:solidFill>
                    <a:srgbClr val="FFFFFF"/>
                  </a:solidFill>
                  <a:ea typeface="Arial" charset="0"/>
                  <a:cs typeface="Huawei Sans" panose="020C0503030203020204" pitchFamily="34" charset="0"/>
                </a:rPr>
                <a:t>89/87/87</a:t>
              </a:r>
            </a:p>
          </p:txBody>
        </p:sp>
        <p:sp>
          <p:nvSpPr>
            <p:cNvPr id="84"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ea typeface="Arial" charset="0"/>
                  <a:cs typeface="Huawei Sans" panose="020C0503030203020204" pitchFamily="34" charset="0"/>
                </a:rPr>
                <a:t>RGB</a:t>
              </a:r>
            </a:p>
            <a:p>
              <a:pPr algn="ctr">
                <a:lnSpc>
                  <a:spcPts val="620"/>
                </a:lnSpc>
              </a:pPr>
              <a:r>
                <a:rPr kumimoji="1" lang="en-US" altLang="zh-CN" sz="500" b="1" dirty="0">
                  <a:solidFill>
                    <a:srgbClr val="FFFFFF"/>
                  </a:solidFill>
                  <a:ea typeface="Arial" charset="0"/>
                  <a:cs typeface="Huawei Sans" panose="020C0503030203020204" pitchFamily="34" charset="0"/>
                </a:rPr>
                <a:t>137/137/</a:t>
              </a:r>
              <a:br>
                <a:rPr kumimoji="1" lang="en-US" altLang="zh-CN" sz="500" b="1" dirty="0">
                  <a:solidFill>
                    <a:srgbClr val="FFFFFF"/>
                  </a:solidFill>
                  <a:ea typeface="Arial" charset="0"/>
                  <a:cs typeface="Huawei Sans" panose="020C0503030203020204" pitchFamily="34" charset="0"/>
                </a:rPr>
              </a:br>
              <a:r>
                <a:rPr kumimoji="1" lang="en-US" altLang="zh-CN" sz="500" b="1" dirty="0">
                  <a:solidFill>
                    <a:srgbClr val="FFFFFF"/>
                  </a:solidFill>
                  <a:ea typeface="Arial" charset="0"/>
                  <a:cs typeface="Huawei Sans" panose="020C0503030203020204" pitchFamily="34" charset="0"/>
                </a:rPr>
                <a:t>137</a:t>
              </a:r>
            </a:p>
          </p:txBody>
        </p:sp>
        <p:sp>
          <p:nvSpPr>
            <p:cNvPr id="85"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ea typeface="Arial" charset="0"/>
                  <a:cs typeface="Huawei Sans" panose="020C0503030203020204" pitchFamily="34" charset="0"/>
                </a:rPr>
                <a:t>RGB</a:t>
              </a:r>
            </a:p>
            <a:p>
              <a:pPr algn="ctr">
                <a:lnSpc>
                  <a:spcPts val="620"/>
                </a:lnSpc>
              </a:pPr>
              <a:r>
                <a:rPr kumimoji="1" lang="en-US" altLang="zh-CN" sz="500" b="1" dirty="0">
                  <a:solidFill>
                    <a:srgbClr val="FFFFFF"/>
                  </a:solidFill>
                  <a:ea typeface="Arial" charset="0"/>
                  <a:cs typeface="Huawei Sans" panose="020C0503030203020204" pitchFamily="34" charset="0"/>
                </a:rPr>
                <a:t>181/181/</a:t>
              </a:r>
              <a:br>
                <a:rPr kumimoji="1" lang="en-US" altLang="zh-CN" sz="500" b="1" dirty="0">
                  <a:solidFill>
                    <a:srgbClr val="FFFFFF"/>
                  </a:solidFill>
                  <a:ea typeface="Arial" charset="0"/>
                  <a:cs typeface="Huawei Sans" panose="020C0503030203020204" pitchFamily="34" charset="0"/>
                </a:rPr>
              </a:br>
              <a:r>
                <a:rPr kumimoji="1" lang="en-US" altLang="zh-CN" sz="500" b="1" dirty="0">
                  <a:solidFill>
                    <a:srgbClr val="FFFFFF"/>
                  </a:solidFill>
                  <a:ea typeface="Arial" charset="0"/>
                  <a:cs typeface="Huawei Sans" panose="020C0503030203020204" pitchFamily="34" charset="0"/>
                </a:rPr>
                <a:t>181</a:t>
              </a:r>
            </a:p>
          </p:txBody>
        </p:sp>
        <p:sp>
          <p:nvSpPr>
            <p:cNvPr id="86"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ea typeface="Arial" charset="0"/>
                  <a:cs typeface="Huawei Sans" panose="020C0503030203020204" pitchFamily="34" charset="0"/>
                </a:rPr>
                <a:t>RGB 221/221/</a:t>
              </a:r>
              <a:br>
                <a:rPr kumimoji="1" lang="en-US" altLang="zh-CN" sz="500" b="1" dirty="0">
                  <a:solidFill>
                    <a:srgbClr val="595757"/>
                  </a:solidFill>
                  <a:ea typeface="Arial" charset="0"/>
                  <a:cs typeface="Huawei Sans" panose="020C0503030203020204" pitchFamily="34" charset="0"/>
                </a:rPr>
              </a:br>
              <a:r>
                <a:rPr kumimoji="1" lang="en-US" altLang="zh-CN" sz="500" b="1" dirty="0">
                  <a:solidFill>
                    <a:srgbClr val="595757"/>
                  </a:solidFill>
                  <a:ea typeface="Arial" charset="0"/>
                  <a:cs typeface="Huawei Sans" panose="020C0503030203020204" pitchFamily="34" charset="0"/>
                </a:rPr>
                <a:t>221</a:t>
              </a:r>
            </a:p>
          </p:txBody>
        </p:sp>
        <p:sp>
          <p:nvSpPr>
            <p:cNvPr id="87"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ea typeface="Arial" charset="0"/>
                  <a:cs typeface="Huawei Sans" panose="020C0503030203020204" pitchFamily="34" charset="0"/>
                </a:rPr>
                <a:t>RGB</a:t>
              </a:r>
            </a:p>
            <a:p>
              <a:pPr algn="ctr">
                <a:lnSpc>
                  <a:spcPts val="620"/>
                </a:lnSpc>
              </a:pPr>
              <a:r>
                <a:rPr kumimoji="1" lang="en-US" altLang="zh-CN" sz="500" b="1" dirty="0">
                  <a:solidFill>
                    <a:srgbClr val="595757"/>
                  </a:solidFill>
                  <a:ea typeface="Arial" charset="0"/>
                  <a:cs typeface="Huawei Sans" panose="020C0503030203020204" pitchFamily="34" charset="0"/>
                </a:rPr>
                <a:t>255/255/</a:t>
              </a:r>
              <a:br>
                <a:rPr kumimoji="1" lang="en-US" altLang="zh-CN" sz="500" b="1" dirty="0">
                  <a:solidFill>
                    <a:srgbClr val="595757"/>
                  </a:solidFill>
                  <a:ea typeface="Arial" charset="0"/>
                  <a:cs typeface="Huawei Sans" panose="020C0503030203020204" pitchFamily="34" charset="0"/>
                </a:rPr>
              </a:br>
              <a:r>
                <a:rPr kumimoji="1" lang="en-US" altLang="zh-CN" sz="500" b="1" dirty="0">
                  <a:solidFill>
                    <a:srgbClr val="595757"/>
                  </a:solidFill>
                  <a:ea typeface="Arial" charset="0"/>
                  <a:cs typeface="Huawei Sans" panose="020C0503030203020204" pitchFamily="34" charset="0"/>
                </a:rPr>
                <a:t>255</a:t>
              </a:r>
            </a:p>
          </p:txBody>
        </p:sp>
      </p:grpSp>
    </p:spTree>
    <p:extLst>
      <p:ext uri="{BB962C8B-B14F-4D97-AF65-F5344CB8AC3E}">
        <p14:creationId xmlns:p14="http://schemas.microsoft.com/office/powerpoint/2010/main" val="830481863"/>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Lst>
  <p:txStyles>
    <p:titleStyle>
      <a:lvl1pPr algn="l" defTabSz="914034" rtl="0" eaLnBrk="1" fontAlgn="ctr"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2">
          <p15:clr>
            <a:srgbClr val="F26B43"/>
          </p15:clr>
        </p15:guide>
        <p15:guide id="2" pos="7038">
          <p15:clr>
            <a:srgbClr val="F26B43"/>
          </p15:clr>
        </p15:guide>
        <p15:guide id="3" orient="horz" pos="3906">
          <p15:clr>
            <a:srgbClr val="F26B43"/>
          </p15:clr>
        </p15:guide>
        <p15:guide id="4" orient="horz" pos="1162">
          <p15:clr>
            <a:srgbClr val="F26B43"/>
          </p15:clr>
        </p15:guide>
        <p15:guide id="5" pos="3840">
          <p15:clr>
            <a:srgbClr val="F26B43"/>
          </p15:clr>
        </p15:guide>
        <p15:guide id="6" orient="horz" pos="731">
          <p15:clr>
            <a:srgbClr val="F26B43"/>
          </p15:clr>
        </p15:guide>
        <p15:guide id="7" orient="horz" pos="867">
          <p15:clr>
            <a:srgbClr val="F26B43"/>
          </p15:clr>
        </p15:guide>
        <p15:guide id="8" orient="horz" pos="234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16.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tif"/><Relationship Id="rId2" Type="http://schemas.openxmlformats.org/officeDocument/2006/relationships/notesSlide" Target="../notesSlides/notesSlide35.xml"/><Relationship Id="rId1" Type="http://schemas.openxmlformats.org/officeDocument/2006/relationships/slideLayout" Target="../slideLayouts/slideLayout15.xml"/><Relationship Id="rId6" Type="http://schemas.microsoft.com/office/2007/relationships/hdphoto" Target="../media/hdphoto2.wdp"/><Relationship Id="rId5" Type="http://schemas.openxmlformats.org/officeDocument/2006/relationships/image" Target="../media/image18.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文本占位符 49"/>
          <p:cNvSpPr>
            <a:spLocks noGrp="1"/>
          </p:cNvSpPr>
          <p:nvPr>
            <p:ph type="body" sz="quarter" idx="17"/>
          </p:nvPr>
        </p:nvSpPr>
        <p:spPr/>
        <p:txBody>
          <a:bodyPr/>
          <a:lstStyle/>
          <a:p>
            <a:endParaRPr lang="zh-CN" altLang="en-US" dirty="0"/>
          </a:p>
        </p:txBody>
      </p:sp>
      <p:sp>
        <p:nvSpPr>
          <p:cNvPr id="51" name="文本占位符 50"/>
          <p:cNvSpPr>
            <a:spLocks noGrp="1"/>
          </p:cNvSpPr>
          <p:nvPr>
            <p:ph type="body" sz="quarter" idx="18"/>
          </p:nvPr>
        </p:nvSpPr>
        <p:spPr/>
        <p:txBody>
          <a:bodyPr/>
          <a:lstStyle/>
          <a:p>
            <a:r>
              <a:rPr lang="en-US" altLang="zh-CN" dirty="0">
                <a:cs typeface="+mn-ea"/>
                <a:sym typeface="+mn-lt"/>
              </a:rPr>
              <a:t>FusionCompute</a:t>
            </a:r>
            <a:endParaRPr lang="zh-CN" altLang="en-US" dirty="0">
              <a:cs typeface="+mn-ea"/>
              <a:sym typeface="+mn-lt"/>
            </a:endParaRPr>
          </a:p>
        </p:txBody>
      </p:sp>
      <p:sp>
        <p:nvSpPr>
          <p:cNvPr id="52" name="文本占位符 51"/>
          <p:cNvSpPr>
            <a:spLocks noGrp="1"/>
          </p:cNvSpPr>
          <p:nvPr>
            <p:ph type="body" sz="quarter" idx="19"/>
          </p:nvPr>
        </p:nvSpPr>
        <p:spPr/>
        <p:txBody>
          <a:bodyPr/>
          <a:lstStyle/>
          <a:p>
            <a:r>
              <a:rPr lang="en-US" altLang="zh-CN" dirty="0">
                <a:cs typeface="+mn-ea"/>
                <a:sym typeface="+mn-lt"/>
              </a:rPr>
              <a:t>V8.3.0</a:t>
            </a:r>
            <a:endParaRPr lang="zh-CN" altLang="en-US" dirty="0"/>
          </a:p>
        </p:txBody>
      </p:sp>
      <p:sp>
        <p:nvSpPr>
          <p:cNvPr id="53" name="文本占位符 52"/>
          <p:cNvSpPr>
            <a:spLocks noGrp="1"/>
          </p:cNvSpPr>
          <p:nvPr>
            <p:ph type="body" sz="quarter" idx="20"/>
          </p:nvPr>
        </p:nvSpPr>
        <p:spPr/>
        <p:txBody>
          <a:bodyPr/>
          <a:lstStyle/>
          <a:p>
            <a:r>
              <a:rPr lang="en-US" altLang="zh-CN" dirty="0">
                <a:cs typeface="+mn-ea"/>
                <a:sym typeface="+mn-lt"/>
              </a:rPr>
              <a:t>V5.5</a:t>
            </a:r>
            <a:endParaRPr lang="zh-CN" altLang="en-US" dirty="0"/>
          </a:p>
        </p:txBody>
      </p:sp>
      <p:sp>
        <p:nvSpPr>
          <p:cNvPr id="46" name="文本占位符 45"/>
          <p:cNvSpPr>
            <a:spLocks noGrp="1"/>
          </p:cNvSpPr>
          <p:nvPr>
            <p:ph type="body" sz="quarter" idx="13"/>
          </p:nvPr>
        </p:nvSpPr>
        <p:spPr/>
        <p:txBody>
          <a:bodyPr/>
          <a:lstStyle/>
          <a:p>
            <a:r>
              <a:rPr lang="zh-CN" altLang="en-US" dirty="0">
                <a:cs typeface="+mn-ea"/>
                <a:sym typeface="+mn-lt"/>
              </a:rPr>
              <a:t>吴庭廷</a:t>
            </a:r>
            <a:r>
              <a:rPr lang="en-US" altLang="zh-CN" dirty="0">
                <a:cs typeface="+mn-ea"/>
                <a:sym typeface="+mn-lt"/>
              </a:rPr>
              <a:t>/WX1032621</a:t>
            </a:r>
            <a:endParaRPr lang="zh-CN" altLang="en-US" dirty="0">
              <a:cs typeface="+mn-ea"/>
              <a:sym typeface="+mn-lt"/>
            </a:endParaRPr>
          </a:p>
        </p:txBody>
      </p:sp>
      <p:sp>
        <p:nvSpPr>
          <p:cNvPr id="47" name="文本占位符 46"/>
          <p:cNvSpPr>
            <a:spLocks noGrp="1"/>
          </p:cNvSpPr>
          <p:nvPr>
            <p:ph type="body" sz="quarter" idx="14"/>
          </p:nvPr>
        </p:nvSpPr>
        <p:spPr/>
        <p:txBody>
          <a:bodyPr/>
          <a:lstStyle/>
          <a:p>
            <a:r>
              <a:rPr lang="en-US" altLang="zh-CN" dirty="0">
                <a:cs typeface="+mn-ea"/>
                <a:sym typeface="+mn-lt"/>
              </a:rPr>
              <a:t>2023.8</a:t>
            </a:r>
            <a:endParaRPr lang="zh-CN" altLang="en-US" dirty="0"/>
          </a:p>
        </p:txBody>
      </p:sp>
      <p:sp>
        <p:nvSpPr>
          <p:cNvPr id="49" name="文本占位符 48"/>
          <p:cNvSpPr>
            <a:spLocks noGrp="1"/>
          </p:cNvSpPr>
          <p:nvPr>
            <p:ph type="body" sz="quarter" idx="16"/>
          </p:nvPr>
        </p:nvSpPr>
        <p:spPr/>
        <p:txBody>
          <a:bodyPr/>
          <a:lstStyle/>
          <a:p>
            <a:r>
              <a:rPr lang="zh-CN" altLang="en-US" dirty="0"/>
              <a:t>新开发</a:t>
            </a:r>
          </a:p>
        </p:txBody>
      </p:sp>
      <p:sp>
        <p:nvSpPr>
          <p:cNvPr id="24" name="文本占位符 47">
            <a:extLst>
              <a:ext uri="{FF2B5EF4-FFF2-40B4-BE49-F238E27FC236}">
                <a16:creationId xmlns:a16="http://schemas.microsoft.com/office/drawing/2014/main" id="{6B67B40A-B6FA-4F70-AA4F-956769E83F4E}"/>
              </a:ext>
            </a:extLst>
          </p:cNvPr>
          <p:cNvSpPr txBox="1">
            <a:spLocks/>
          </p:cNvSpPr>
          <p:nvPr/>
        </p:nvSpPr>
        <p:spPr>
          <a:xfrm>
            <a:off x="6712136" y="3553800"/>
            <a:ext cx="2056050" cy="468052"/>
          </a:xfrm>
          <a:prstGeom prst="rect">
            <a:avLst/>
          </a:prstGeom>
        </p:spPr>
        <p:txBody>
          <a:bodyPr anchor="ctr"/>
          <a:lstStyle>
            <a:lvl1pPr marL="302260" indent="-302260" algn="ctr" defTabSz="913765" rtl="0" eaLnBrk="1" fontAlgn="base" latinLnBrk="0" hangingPunct="1">
              <a:lnSpc>
                <a:spcPct val="100000"/>
              </a:lnSpc>
              <a:spcBef>
                <a:spcPts val="790"/>
              </a:spcBef>
              <a:buSzPct val="50000"/>
              <a:buFont typeface="Wingdings" panose="05000000000000000000" pitchFamily="2" charset="2"/>
              <a:buNone/>
              <a:defRPr sz="1600"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a:solidFill>
                  <a:schemeClr val="tx1"/>
                </a:solidFill>
                <a:latin typeface="Huawei Sans" panose="020C0503030203020204" pitchFamily="34" charset="0"/>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a:solidFill>
                  <a:schemeClr val="tx1"/>
                </a:solidFill>
                <a:latin typeface="Huawei Sans" panose="020C0503030203020204" pitchFamily="34" charset="0"/>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C0503030203020204" pitchFamily="34" charset="0"/>
              <a:buChar char="−"/>
              <a:defRPr sz="1600" kern="1200">
                <a:solidFill>
                  <a:schemeClr val="tx1"/>
                </a:solidFill>
                <a:latin typeface="Huawei Sans" panose="020C0503030203020204" pitchFamily="34" charset="0"/>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C0503030203020204" pitchFamily="34" charset="0"/>
              <a:buChar char="~"/>
              <a:defRPr sz="1400" kern="1200">
                <a:solidFill>
                  <a:schemeClr val="tx1"/>
                </a:solidFill>
                <a:latin typeface="Huawei Sans" panose="020C0503030203020204" pitchFamily="34" charset="0"/>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1200"/>
              </a:lnSpc>
            </a:pPr>
            <a:r>
              <a:rPr lang="zh-CN" altLang="en-US" dirty="0">
                <a:cs typeface="+mn-ea"/>
                <a:sym typeface="+mn-lt"/>
              </a:rPr>
              <a:t>马斯盛</a:t>
            </a:r>
            <a:r>
              <a:rPr lang="en-US" altLang="zh-CN" dirty="0">
                <a:cs typeface="+mn-ea"/>
                <a:sym typeface="+mn-lt"/>
              </a:rPr>
              <a:t>/00490950</a:t>
            </a:r>
            <a:endParaRPr lang="zh-CN" altLang="en-US" dirty="0">
              <a:cs typeface="+mn-ea"/>
              <a:sym typeface="+mn-lt"/>
            </a:endParaRPr>
          </a:p>
        </p:txBody>
      </p:sp>
    </p:spTree>
    <p:extLst>
      <p:ext uri="{BB962C8B-B14F-4D97-AF65-F5344CB8AC3E}">
        <p14:creationId xmlns:p14="http://schemas.microsoft.com/office/powerpoint/2010/main" val="642780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cs typeface="+mn-ea"/>
                <a:sym typeface="Huawei Sans" panose="020C0503030203020204" pitchFamily="34" charset="0"/>
              </a:rPr>
              <a:t>传统</a:t>
            </a:r>
            <a:r>
              <a:rPr lang="en-US" altLang="zh-CN" dirty="0">
                <a:cs typeface="+mn-ea"/>
                <a:sym typeface="Huawei Sans" panose="020C0503030203020204" pitchFamily="34" charset="0"/>
              </a:rPr>
              <a:t>IT</a:t>
            </a:r>
            <a:r>
              <a:rPr lang="zh-CN" altLang="en-US" dirty="0">
                <a:cs typeface="+mn-ea"/>
                <a:sym typeface="Huawei Sans" panose="020C0503030203020204" pitchFamily="34" charset="0"/>
              </a:rPr>
              <a:t>面临的挑战</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dirty="0">
                <a:sym typeface="Huawei Sans" panose="020C0503030203020204" pitchFamily="34" charset="0"/>
              </a:rPr>
              <a:t>中国迅速攀升的互联网普及率</a:t>
            </a:r>
            <a:r>
              <a:rPr lang="zh-CN" altLang="en-US" sz="2200" dirty="0">
                <a:cs typeface="+mn-ea"/>
                <a:sym typeface="Huawei Sans" panose="020C0503030203020204" pitchFamily="34" charset="0"/>
              </a:rPr>
              <a:t>带来了大量的流量、用户以及数据，传统</a:t>
            </a:r>
            <a:r>
              <a:rPr lang="en-US" altLang="zh-CN" sz="2200" dirty="0">
                <a:cs typeface="+mn-ea"/>
                <a:sym typeface="Huawei Sans" panose="020C0503030203020204" pitchFamily="34" charset="0"/>
              </a:rPr>
              <a:t>IT</a:t>
            </a:r>
            <a:r>
              <a:rPr lang="zh-CN" altLang="en-US" sz="2200" dirty="0">
                <a:cs typeface="+mn-ea"/>
                <a:sym typeface="Huawei Sans" panose="020C0503030203020204" pitchFamily="34" charset="0"/>
              </a:rPr>
              <a:t>架构已经不能满足企业高速发展的需求</a:t>
            </a:r>
            <a:endParaRPr lang="en-US" altLang="zh-CN" sz="2200" dirty="0">
              <a:cs typeface="+mn-ea"/>
              <a:sym typeface="Huawei Sans" panose="020C0503030203020204" pitchFamily="34" charset="0"/>
            </a:endParaRPr>
          </a:p>
          <a:p>
            <a:endParaRPr lang="zh-CN" altLang="en-US" dirty="0">
              <a:sym typeface="Huawei Sans" panose="020C0503030203020204" pitchFamily="34" charset="0"/>
            </a:endParaRPr>
          </a:p>
        </p:txBody>
      </p:sp>
      <p:graphicFrame>
        <p:nvGraphicFramePr>
          <p:cNvPr id="6" name="图示 5">
            <a:extLst>
              <a:ext uri="{FF2B5EF4-FFF2-40B4-BE49-F238E27FC236}">
                <a16:creationId xmlns:a16="http://schemas.microsoft.com/office/drawing/2014/main" id="{7F5B934F-CB17-4126-B681-AD3A288E7C15}"/>
              </a:ext>
            </a:extLst>
          </p:cNvPr>
          <p:cNvGraphicFramePr/>
          <p:nvPr>
            <p:extLst>
              <p:ext uri="{D42A27DB-BD31-4B8C-83A1-F6EECF244321}">
                <p14:modId xmlns:p14="http://schemas.microsoft.com/office/powerpoint/2010/main" val="2927529806"/>
              </p:ext>
            </p:extLst>
          </p:nvPr>
        </p:nvGraphicFramePr>
        <p:xfrm>
          <a:off x="2259740" y="1741487"/>
          <a:ext cx="7685220" cy="4300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11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F53ECD2D-8B99-460D-AC8A-0C1D123D2A9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7B795BD6-1898-4714-B043-6C035933D8F2}"/>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graphicEl>
                                              <a:dgm id="{F5533A2F-396D-40C2-B9AD-8C861E6E7421}"/>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graphicEl>
                                              <a:dgm id="{1D2AD259-4D3D-4744-87F6-2EBD756C54AF}"/>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9AAF2F64-62C7-447B-8DEE-AFA5A5E8245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B10DD029-4E0A-401D-9D54-55D05830BE21}"/>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6B50A9F4-7984-47AA-BA09-5E0E75BA1830}"/>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graphicEl>
                                              <a:dgm id="{99BDC185-ADF8-4D12-A144-5BCF4FC9B5FB}"/>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graphicEl>
                                              <a:dgm id="{1F8D7DB5-F145-4B3F-A05D-340E515DAC49}"/>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dgm id="{7C761C4F-4ABD-49AA-B21A-12B40C6AF1C0}"/>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graphicEl>
                                              <a:dgm id="{322A75CC-C0F8-484F-B83A-456A66C1A79B}"/>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graphicEl>
                                              <a:dgm id="{5B971403-FBFD-4477-A7EB-8D2485FA3974}"/>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graphicEl>
                                              <a:dgm id="{43662680-A7E7-44D8-AF12-80F79626B08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cs typeface="+mn-ea"/>
                <a:sym typeface="Huawei Sans" panose="020C0503030203020204" pitchFamily="34" charset="0"/>
              </a:rPr>
              <a:t>问题研讨：</a:t>
            </a:r>
            <a:endParaRPr lang="zh-CN" altLang="en-US" dirty="0">
              <a:sym typeface="Huawei Sans" panose="020C0503030203020204" pitchFamily="34" charset="0"/>
            </a:endParaRPr>
          </a:p>
        </p:txBody>
      </p:sp>
      <p:sp>
        <p:nvSpPr>
          <p:cNvPr id="4" name="文本占位符 3"/>
          <p:cNvSpPr>
            <a:spLocks noGrp="1"/>
          </p:cNvSpPr>
          <p:nvPr>
            <p:ph type="body" sz="quarter" idx="10"/>
          </p:nvPr>
        </p:nvSpPr>
        <p:spPr/>
        <p:txBody>
          <a:bodyPr/>
          <a:lstStyle/>
          <a:p>
            <a:r>
              <a:rPr lang="zh-CN" altLang="en-US" dirty="0">
                <a:cs typeface="+mn-ea"/>
                <a:sym typeface="Huawei Sans" panose="020C0503030203020204" pitchFamily="34" charset="0"/>
              </a:rPr>
              <a:t>企业</a:t>
            </a:r>
            <a:r>
              <a:rPr lang="en-US" altLang="zh-CN" dirty="0">
                <a:cs typeface="+mn-ea"/>
                <a:sym typeface="Huawei Sans" panose="020C0503030203020204" pitchFamily="34" charset="0"/>
              </a:rPr>
              <a:t>IT</a:t>
            </a:r>
            <a:r>
              <a:rPr lang="zh-CN" altLang="en-US" dirty="0">
                <a:cs typeface="+mn-ea"/>
                <a:sym typeface="Huawei Sans" panose="020C0503030203020204" pitchFamily="34" charset="0"/>
              </a:rPr>
              <a:t>架构该如何应对这些挑战？</a:t>
            </a:r>
          </a:p>
          <a:p>
            <a:endParaRPr lang="zh-CN" altLang="en-US" dirty="0">
              <a:sym typeface="Huawei Sans" panose="020C0503030203020204" pitchFamily="34" charset="0"/>
            </a:endParaRPr>
          </a:p>
        </p:txBody>
      </p:sp>
      <p:sp>
        <p:nvSpPr>
          <p:cNvPr id="5" name="文本框 4"/>
          <p:cNvSpPr txBox="1"/>
          <p:nvPr/>
        </p:nvSpPr>
        <p:spPr>
          <a:xfrm>
            <a:off x="1207008" y="2126722"/>
            <a:ext cx="4693920" cy="1477328"/>
          </a:xfrm>
          <a:prstGeom prst="rect">
            <a:avLst/>
          </a:prstGeom>
          <a:noFill/>
        </p:spPr>
        <p:txBody>
          <a:bodyPr wrap="square" rtlCol="0">
            <a:spAutoFit/>
          </a:bodyPr>
          <a:lstStyle/>
          <a:p>
            <a:pPr marL="285750" indent="-285750" defTabSz="914400" fontAlgn="auto">
              <a:spcBef>
                <a:spcPts val="0"/>
              </a:spcBef>
              <a:spcAft>
                <a:spcPts val="0"/>
              </a:spcAft>
              <a:buFont typeface="Wingdings" panose="05000000000000000000" pitchFamily="2" charset="2"/>
              <a:buChar char="Ø"/>
            </a:pPr>
            <a:r>
              <a:rPr lang="en-US" altLang="zh-CN" sz="1800" b="1"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IT</a:t>
            </a:r>
            <a:r>
              <a:rPr lang="zh-CN" altLang="en-US" sz="1800" b="1"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基础架构整合</a:t>
            </a:r>
            <a:endParaRPr lang="en-US" altLang="zh-CN" sz="1800" b="1"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85750" indent="-285750" defTabSz="914400" fontAlgn="auto">
              <a:spcBef>
                <a:spcPts val="0"/>
              </a:spcBef>
              <a:spcAft>
                <a:spcPts val="0"/>
              </a:spcAft>
              <a:buFont typeface="Wingdings" panose="05000000000000000000" pitchFamily="2" charset="2"/>
              <a:buChar char="Ø"/>
            </a:pPr>
            <a:endParaRPr lang="en-US" altLang="zh-CN" sz="1800" b="1"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85750" indent="-285750" defTabSz="914400" fontAlgn="auto">
              <a:spcBef>
                <a:spcPts val="0"/>
              </a:spcBef>
              <a:spcAft>
                <a:spcPts val="0"/>
              </a:spcAft>
              <a:buFont typeface="Wingdings" panose="05000000000000000000" pitchFamily="2" charset="2"/>
              <a:buChar char="Ø"/>
            </a:pPr>
            <a:r>
              <a:rPr lang="zh-CN" altLang="en-US" sz="1800" b="1"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资源整合以及综合利用</a:t>
            </a:r>
            <a:endParaRPr lang="en-US" altLang="zh-CN" sz="1800" b="1"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85750" indent="-285750" defTabSz="914400" fontAlgn="auto">
              <a:spcBef>
                <a:spcPts val="0"/>
              </a:spcBef>
              <a:spcAft>
                <a:spcPts val="0"/>
              </a:spcAft>
              <a:buFont typeface="Wingdings" panose="05000000000000000000" pitchFamily="2" charset="2"/>
              <a:buChar char="Ø"/>
            </a:pPr>
            <a:endParaRPr lang="en-US" altLang="zh-CN" sz="1800" b="1"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85750" indent="-285750" defTabSz="914400" fontAlgn="auto">
              <a:spcBef>
                <a:spcPts val="0"/>
              </a:spcBef>
              <a:spcAft>
                <a:spcPts val="0"/>
              </a:spcAft>
              <a:buFont typeface="Wingdings" panose="05000000000000000000" pitchFamily="2" charset="2"/>
              <a:buChar char="Ø"/>
            </a:pPr>
            <a:r>
              <a:rPr lang="zh-CN" altLang="en-US" sz="1800" b="1"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业务协同和持续优化</a:t>
            </a:r>
            <a:endParaRPr lang="en-US"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6" name="组合 5"/>
          <p:cNvGrpSpPr/>
          <p:nvPr/>
        </p:nvGrpSpPr>
        <p:grpSpPr>
          <a:xfrm>
            <a:off x="7949182" y="1769382"/>
            <a:ext cx="1872208" cy="4217303"/>
            <a:chOff x="5802054" y="1117793"/>
            <a:chExt cx="2035933" cy="5019482"/>
          </a:xfrm>
        </p:grpSpPr>
        <p:sp>
          <p:nvSpPr>
            <p:cNvPr id="7" name="ïŝ1îḑè"/>
            <p:cNvSpPr/>
            <p:nvPr/>
          </p:nvSpPr>
          <p:spPr bwMode="auto">
            <a:xfrm>
              <a:off x="6934943" y="3804242"/>
              <a:ext cx="204082" cy="270178"/>
            </a:xfrm>
            <a:custGeom>
              <a:avLst/>
              <a:gdLst>
                <a:gd name="T0" fmla="*/ 47 w 99"/>
                <a:gd name="T1" fmla="*/ 0 h 131"/>
                <a:gd name="T2" fmla="*/ 0 w 99"/>
                <a:gd name="T3" fmla="*/ 32 h 131"/>
                <a:gd name="T4" fmla="*/ 65 w 99"/>
                <a:gd name="T5" fmla="*/ 125 h 131"/>
                <a:gd name="T6" fmla="*/ 97 w 99"/>
                <a:gd name="T7" fmla="*/ 78 h 131"/>
                <a:gd name="T8" fmla="*/ 75 w 99"/>
                <a:gd name="T9" fmla="*/ 92 h 131"/>
                <a:gd name="T10" fmla="*/ 77 w 99"/>
                <a:gd name="T11" fmla="*/ 64 h 131"/>
                <a:gd name="T12" fmla="*/ 61 w 99"/>
                <a:gd name="T13" fmla="*/ 72 h 131"/>
                <a:gd name="T14" fmla="*/ 47 w 99"/>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31">
                  <a:moveTo>
                    <a:pt x="47" y="0"/>
                  </a:moveTo>
                  <a:cubicBezTo>
                    <a:pt x="47" y="0"/>
                    <a:pt x="2" y="10"/>
                    <a:pt x="0" y="32"/>
                  </a:cubicBezTo>
                  <a:cubicBezTo>
                    <a:pt x="0" y="54"/>
                    <a:pt x="39" y="113"/>
                    <a:pt x="65" y="125"/>
                  </a:cubicBezTo>
                  <a:cubicBezTo>
                    <a:pt x="79" y="131"/>
                    <a:pt x="99" y="84"/>
                    <a:pt x="97" y="78"/>
                  </a:cubicBezTo>
                  <a:cubicBezTo>
                    <a:pt x="95" y="72"/>
                    <a:pt x="75" y="92"/>
                    <a:pt x="75" y="92"/>
                  </a:cubicBezTo>
                  <a:cubicBezTo>
                    <a:pt x="77" y="64"/>
                    <a:pt x="77" y="64"/>
                    <a:pt x="77" y="64"/>
                  </a:cubicBezTo>
                  <a:cubicBezTo>
                    <a:pt x="61" y="72"/>
                    <a:pt x="61" y="72"/>
                    <a:pt x="61" y="72"/>
                  </a:cubicBezTo>
                  <a:cubicBezTo>
                    <a:pt x="61" y="72"/>
                    <a:pt x="73" y="14"/>
                    <a:pt x="47" y="0"/>
                  </a:cubicBezTo>
                  <a:close/>
                </a:path>
              </a:pathLst>
            </a:custGeom>
            <a:solidFill>
              <a:srgbClr val="E5AE8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14400" fontAlgn="auto">
                <a:spcBef>
                  <a:spcPts val="0"/>
                </a:spcBef>
                <a:spcAft>
                  <a:spcPts val="0"/>
                </a:spcAft>
              </a:pPr>
              <a:endParaRPr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 name="íšľíďe"/>
            <p:cNvSpPr/>
            <p:nvPr/>
          </p:nvSpPr>
          <p:spPr bwMode="auto">
            <a:xfrm>
              <a:off x="6417780" y="1693846"/>
              <a:ext cx="229593" cy="419760"/>
            </a:xfrm>
            <a:custGeom>
              <a:avLst/>
              <a:gdLst>
                <a:gd name="T0" fmla="*/ 27 w 111"/>
                <a:gd name="T1" fmla="*/ 188 h 203"/>
                <a:gd name="T2" fmla="*/ 82 w 111"/>
                <a:gd name="T3" fmla="*/ 174 h 203"/>
                <a:gd name="T4" fmla="*/ 103 w 111"/>
                <a:gd name="T5" fmla="*/ 98 h 203"/>
                <a:gd name="T6" fmla="*/ 69 w 111"/>
                <a:gd name="T7" fmla="*/ 140 h 203"/>
                <a:gd name="T8" fmla="*/ 72 w 111"/>
                <a:gd name="T9" fmla="*/ 100 h 203"/>
                <a:gd name="T10" fmla="*/ 72 w 111"/>
                <a:gd name="T11" fmla="*/ 24 h 203"/>
                <a:gd name="T12" fmla="*/ 50 w 111"/>
                <a:gd name="T13" fmla="*/ 84 h 203"/>
                <a:gd name="T14" fmla="*/ 11 w 111"/>
                <a:gd name="T15" fmla="*/ 151 h 203"/>
                <a:gd name="T16" fmla="*/ 27 w 111"/>
                <a:gd name="T17" fmla="*/ 18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203">
                  <a:moveTo>
                    <a:pt x="27" y="188"/>
                  </a:moveTo>
                  <a:cubicBezTo>
                    <a:pt x="27" y="188"/>
                    <a:pt x="74" y="203"/>
                    <a:pt x="82" y="174"/>
                  </a:cubicBezTo>
                  <a:cubicBezTo>
                    <a:pt x="90" y="145"/>
                    <a:pt x="111" y="103"/>
                    <a:pt x="103" y="98"/>
                  </a:cubicBezTo>
                  <a:cubicBezTo>
                    <a:pt x="95" y="92"/>
                    <a:pt x="69" y="140"/>
                    <a:pt x="69" y="140"/>
                  </a:cubicBezTo>
                  <a:cubicBezTo>
                    <a:pt x="72" y="100"/>
                    <a:pt x="72" y="100"/>
                    <a:pt x="72" y="100"/>
                  </a:cubicBezTo>
                  <a:cubicBezTo>
                    <a:pt x="72" y="100"/>
                    <a:pt x="88" y="47"/>
                    <a:pt x="72" y="24"/>
                  </a:cubicBezTo>
                  <a:cubicBezTo>
                    <a:pt x="56" y="0"/>
                    <a:pt x="61" y="61"/>
                    <a:pt x="50" y="84"/>
                  </a:cubicBezTo>
                  <a:cubicBezTo>
                    <a:pt x="40" y="108"/>
                    <a:pt x="21" y="143"/>
                    <a:pt x="11" y="151"/>
                  </a:cubicBezTo>
                  <a:cubicBezTo>
                    <a:pt x="0" y="158"/>
                    <a:pt x="27" y="188"/>
                    <a:pt x="27" y="188"/>
                  </a:cubicBezTo>
                  <a:close/>
                </a:path>
              </a:pathLst>
            </a:custGeom>
            <a:solidFill>
              <a:srgbClr val="E5AE8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14400" fontAlgn="auto">
                <a:spcBef>
                  <a:spcPts val="0"/>
                </a:spcBef>
                <a:spcAft>
                  <a:spcPts val="0"/>
                </a:spcAft>
              </a:pPr>
              <a:endParaRPr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 name="îsľíďe"/>
            <p:cNvSpPr/>
            <p:nvPr/>
          </p:nvSpPr>
          <p:spPr bwMode="auto">
            <a:xfrm>
              <a:off x="6555767" y="1865460"/>
              <a:ext cx="240029" cy="427878"/>
            </a:xfrm>
            <a:custGeom>
              <a:avLst/>
              <a:gdLst>
                <a:gd name="T0" fmla="*/ 58 w 116"/>
                <a:gd name="T1" fmla="*/ 0 h 207"/>
                <a:gd name="T2" fmla="*/ 3 w 116"/>
                <a:gd name="T3" fmla="*/ 67 h 207"/>
                <a:gd name="T4" fmla="*/ 29 w 116"/>
                <a:gd name="T5" fmla="*/ 207 h 207"/>
                <a:gd name="T6" fmla="*/ 58 w 116"/>
                <a:gd name="T7" fmla="*/ 0 h 207"/>
              </a:gdLst>
              <a:ahLst/>
              <a:cxnLst>
                <a:cxn ang="0">
                  <a:pos x="T0" y="T1"/>
                </a:cxn>
                <a:cxn ang="0">
                  <a:pos x="T2" y="T3"/>
                </a:cxn>
                <a:cxn ang="0">
                  <a:pos x="T4" y="T5"/>
                </a:cxn>
                <a:cxn ang="0">
                  <a:pos x="T6" y="T7"/>
                </a:cxn>
              </a:cxnLst>
              <a:rect l="0" t="0" r="r" b="b"/>
              <a:pathLst>
                <a:path w="116" h="207">
                  <a:moveTo>
                    <a:pt x="58" y="0"/>
                  </a:moveTo>
                  <a:cubicBezTo>
                    <a:pt x="58" y="0"/>
                    <a:pt x="5" y="29"/>
                    <a:pt x="3" y="67"/>
                  </a:cubicBezTo>
                  <a:cubicBezTo>
                    <a:pt x="0" y="105"/>
                    <a:pt x="29" y="207"/>
                    <a:pt x="29" y="207"/>
                  </a:cubicBezTo>
                  <a:cubicBezTo>
                    <a:pt x="29" y="207"/>
                    <a:pt x="116" y="54"/>
                    <a:pt x="58" y="0"/>
                  </a:cubicBezTo>
                  <a:close/>
                </a:path>
              </a:pathLst>
            </a:custGeom>
            <a:solidFill>
              <a:srgbClr val="7E474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14400" fontAlgn="auto">
                <a:spcBef>
                  <a:spcPts val="0"/>
                </a:spcBef>
                <a:spcAft>
                  <a:spcPts val="0"/>
                </a:spcAft>
              </a:pPr>
              <a:endParaRPr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 name="íṣḷîḍè"/>
            <p:cNvSpPr/>
            <p:nvPr/>
          </p:nvSpPr>
          <p:spPr bwMode="auto">
            <a:xfrm>
              <a:off x="6498949" y="1693846"/>
              <a:ext cx="967072" cy="1064475"/>
            </a:xfrm>
            <a:custGeom>
              <a:avLst/>
              <a:gdLst>
                <a:gd name="T0" fmla="*/ 336 w 468"/>
                <a:gd name="T1" fmla="*/ 394 h 515"/>
                <a:gd name="T2" fmla="*/ 102 w 468"/>
                <a:gd name="T3" fmla="*/ 490 h 515"/>
                <a:gd name="T4" fmla="*/ 25 w 468"/>
                <a:gd name="T5" fmla="*/ 336 h 515"/>
                <a:gd name="T6" fmla="*/ 56 w 468"/>
                <a:gd name="T7" fmla="*/ 169 h 515"/>
                <a:gd name="T8" fmla="*/ 129 w 468"/>
                <a:gd name="T9" fmla="*/ 62 h 515"/>
                <a:gd name="T10" fmla="*/ 362 w 468"/>
                <a:gd name="T11" fmla="*/ 101 h 515"/>
                <a:gd name="T12" fmla="*/ 336 w 468"/>
                <a:gd name="T13" fmla="*/ 394 h 515"/>
              </a:gdLst>
              <a:ahLst/>
              <a:cxnLst>
                <a:cxn ang="0">
                  <a:pos x="T0" y="T1"/>
                </a:cxn>
                <a:cxn ang="0">
                  <a:pos x="T2" y="T3"/>
                </a:cxn>
                <a:cxn ang="0">
                  <a:pos x="T4" y="T5"/>
                </a:cxn>
                <a:cxn ang="0">
                  <a:pos x="T6" y="T7"/>
                </a:cxn>
                <a:cxn ang="0">
                  <a:pos x="T8" y="T9"/>
                </a:cxn>
                <a:cxn ang="0">
                  <a:pos x="T10" y="T11"/>
                </a:cxn>
                <a:cxn ang="0">
                  <a:pos x="T12" y="T13"/>
                </a:cxn>
              </a:cxnLst>
              <a:rect l="0" t="0" r="r" b="b"/>
              <a:pathLst>
                <a:path w="468" h="515">
                  <a:moveTo>
                    <a:pt x="336" y="394"/>
                  </a:moveTo>
                  <a:cubicBezTo>
                    <a:pt x="272" y="503"/>
                    <a:pt x="155" y="515"/>
                    <a:pt x="102" y="490"/>
                  </a:cubicBezTo>
                  <a:cubicBezTo>
                    <a:pt x="49" y="466"/>
                    <a:pt x="0" y="390"/>
                    <a:pt x="25" y="336"/>
                  </a:cubicBezTo>
                  <a:cubicBezTo>
                    <a:pt x="49" y="283"/>
                    <a:pt x="52" y="241"/>
                    <a:pt x="56" y="169"/>
                  </a:cubicBezTo>
                  <a:cubicBezTo>
                    <a:pt x="60" y="98"/>
                    <a:pt x="129" y="62"/>
                    <a:pt x="129" y="62"/>
                  </a:cubicBezTo>
                  <a:cubicBezTo>
                    <a:pt x="129" y="62"/>
                    <a:pt x="256" y="0"/>
                    <a:pt x="362" y="101"/>
                  </a:cubicBezTo>
                  <a:cubicBezTo>
                    <a:pt x="468" y="203"/>
                    <a:pt x="336" y="394"/>
                    <a:pt x="336" y="394"/>
                  </a:cubicBezTo>
                  <a:close/>
                </a:path>
              </a:pathLst>
            </a:custGeom>
            <a:solidFill>
              <a:srgbClr val="E5AE8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14400" fontAlgn="auto">
                <a:spcBef>
                  <a:spcPts val="0"/>
                </a:spcBef>
                <a:spcAft>
                  <a:spcPts val="0"/>
                </a:spcAft>
              </a:pPr>
              <a:endParaRPr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î$1îḋé"/>
            <p:cNvSpPr/>
            <p:nvPr/>
          </p:nvSpPr>
          <p:spPr bwMode="auto">
            <a:xfrm>
              <a:off x="7075250" y="2289859"/>
              <a:ext cx="282932" cy="367580"/>
            </a:xfrm>
            <a:custGeom>
              <a:avLst/>
              <a:gdLst>
                <a:gd name="T0" fmla="*/ 60 w 137"/>
                <a:gd name="T1" fmla="*/ 64 h 178"/>
                <a:gd name="T2" fmla="*/ 133 w 137"/>
                <a:gd name="T3" fmla="*/ 58 h 178"/>
                <a:gd name="T4" fmla="*/ 60 w 137"/>
                <a:gd name="T5" fmla="*/ 64 h 178"/>
              </a:gdLst>
              <a:ahLst/>
              <a:cxnLst>
                <a:cxn ang="0">
                  <a:pos x="T0" y="T1"/>
                </a:cxn>
                <a:cxn ang="0">
                  <a:pos x="T2" y="T3"/>
                </a:cxn>
                <a:cxn ang="0">
                  <a:pos x="T4" y="T5"/>
                </a:cxn>
              </a:cxnLst>
              <a:rect l="0" t="0" r="r" b="b"/>
              <a:pathLst>
                <a:path w="137" h="178">
                  <a:moveTo>
                    <a:pt x="60" y="64"/>
                  </a:moveTo>
                  <a:cubicBezTo>
                    <a:pt x="60" y="64"/>
                    <a:pt x="130" y="0"/>
                    <a:pt x="133" y="58"/>
                  </a:cubicBezTo>
                  <a:cubicBezTo>
                    <a:pt x="137" y="117"/>
                    <a:pt x="0" y="178"/>
                    <a:pt x="60" y="64"/>
                  </a:cubicBezTo>
                  <a:close/>
                </a:path>
              </a:pathLst>
            </a:custGeom>
            <a:solidFill>
              <a:srgbClr val="DA896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14400" fontAlgn="auto">
                <a:spcBef>
                  <a:spcPts val="0"/>
                </a:spcBef>
                <a:spcAft>
                  <a:spcPts val="0"/>
                </a:spcAft>
              </a:pPr>
              <a:endParaRPr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iṩḻíḑè"/>
            <p:cNvSpPr/>
            <p:nvPr/>
          </p:nvSpPr>
          <p:spPr bwMode="auto">
            <a:xfrm>
              <a:off x="6594032" y="2092734"/>
              <a:ext cx="731682" cy="663268"/>
            </a:xfrm>
            <a:custGeom>
              <a:avLst/>
              <a:gdLst>
                <a:gd name="T0" fmla="*/ 275 w 354"/>
                <a:gd name="T1" fmla="*/ 0 h 321"/>
                <a:gd name="T2" fmla="*/ 271 w 354"/>
                <a:gd name="T3" fmla="*/ 140 h 321"/>
                <a:gd name="T4" fmla="*/ 101 w 354"/>
                <a:gd name="T5" fmla="*/ 295 h 321"/>
                <a:gd name="T6" fmla="*/ 0 w 354"/>
                <a:gd name="T7" fmla="*/ 250 h 321"/>
                <a:gd name="T8" fmla="*/ 91 w 354"/>
                <a:gd name="T9" fmla="*/ 312 h 321"/>
                <a:gd name="T10" fmla="*/ 289 w 354"/>
                <a:gd name="T11" fmla="*/ 214 h 321"/>
                <a:gd name="T12" fmla="*/ 354 w 354"/>
                <a:gd name="T13" fmla="*/ 21 h 321"/>
                <a:gd name="T14" fmla="*/ 275 w 354"/>
                <a:gd name="T15" fmla="*/ 0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321">
                  <a:moveTo>
                    <a:pt x="275" y="0"/>
                  </a:moveTo>
                  <a:cubicBezTo>
                    <a:pt x="275" y="0"/>
                    <a:pt x="279" y="97"/>
                    <a:pt x="271" y="140"/>
                  </a:cubicBezTo>
                  <a:cubicBezTo>
                    <a:pt x="263" y="184"/>
                    <a:pt x="230" y="274"/>
                    <a:pt x="101" y="295"/>
                  </a:cubicBezTo>
                  <a:cubicBezTo>
                    <a:pt x="55" y="286"/>
                    <a:pt x="0" y="250"/>
                    <a:pt x="0" y="250"/>
                  </a:cubicBezTo>
                  <a:cubicBezTo>
                    <a:pt x="0" y="250"/>
                    <a:pt x="26" y="303"/>
                    <a:pt x="91" y="312"/>
                  </a:cubicBezTo>
                  <a:cubicBezTo>
                    <a:pt x="157" y="321"/>
                    <a:pt x="243" y="289"/>
                    <a:pt x="289" y="214"/>
                  </a:cubicBezTo>
                  <a:cubicBezTo>
                    <a:pt x="324" y="147"/>
                    <a:pt x="354" y="21"/>
                    <a:pt x="354" y="21"/>
                  </a:cubicBezTo>
                  <a:lnTo>
                    <a:pt x="275" y="0"/>
                  </a:lnTo>
                  <a:close/>
                </a:path>
              </a:pathLst>
            </a:custGeom>
            <a:solidFill>
              <a:srgbClr val="DA896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14400" fontAlgn="auto">
                <a:spcBef>
                  <a:spcPts val="0"/>
                </a:spcBef>
                <a:spcAft>
                  <a:spcPts val="0"/>
                </a:spcAft>
              </a:pPr>
              <a:endParaRPr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 name="iŝľiḑé"/>
            <p:cNvSpPr/>
            <p:nvPr/>
          </p:nvSpPr>
          <p:spPr bwMode="auto">
            <a:xfrm>
              <a:off x="6467641" y="1431785"/>
              <a:ext cx="921850" cy="1059837"/>
            </a:xfrm>
            <a:custGeom>
              <a:avLst/>
              <a:gdLst>
                <a:gd name="T0" fmla="*/ 251 w 446"/>
                <a:gd name="T1" fmla="*/ 258 h 513"/>
                <a:gd name="T2" fmla="*/ 116 w 446"/>
                <a:gd name="T3" fmla="*/ 285 h 513"/>
                <a:gd name="T4" fmla="*/ 80 w 446"/>
                <a:gd name="T5" fmla="*/ 67 h 513"/>
                <a:gd name="T6" fmla="*/ 442 w 446"/>
                <a:gd name="T7" fmla="*/ 240 h 513"/>
                <a:gd name="T8" fmla="*/ 409 w 446"/>
                <a:gd name="T9" fmla="*/ 263 h 513"/>
                <a:gd name="T10" fmla="*/ 445 w 446"/>
                <a:gd name="T11" fmla="*/ 327 h 513"/>
                <a:gd name="T12" fmla="*/ 392 w 446"/>
                <a:gd name="T13" fmla="*/ 457 h 513"/>
                <a:gd name="T14" fmla="*/ 333 w 446"/>
                <a:gd name="T15" fmla="*/ 513 h 513"/>
                <a:gd name="T16" fmla="*/ 316 w 446"/>
                <a:gd name="T17" fmla="*/ 501 h 513"/>
                <a:gd name="T18" fmla="*/ 374 w 446"/>
                <a:gd name="T19" fmla="*/ 372 h 513"/>
                <a:gd name="T20" fmla="*/ 251 w 446"/>
                <a:gd name="T21" fmla="*/ 258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6" h="513">
                  <a:moveTo>
                    <a:pt x="251" y="258"/>
                  </a:moveTo>
                  <a:cubicBezTo>
                    <a:pt x="251" y="258"/>
                    <a:pt x="157" y="327"/>
                    <a:pt x="116" y="285"/>
                  </a:cubicBezTo>
                  <a:cubicBezTo>
                    <a:pt x="76" y="244"/>
                    <a:pt x="0" y="134"/>
                    <a:pt x="80" y="67"/>
                  </a:cubicBezTo>
                  <a:cubicBezTo>
                    <a:pt x="160" y="0"/>
                    <a:pt x="383" y="95"/>
                    <a:pt x="442" y="240"/>
                  </a:cubicBezTo>
                  <a:cubicBezTo>
                    <a:pt x="428" y="262"/>
                    <a:pt x="409" y="263"/>
                    <a:pt x="409" y="263"/>
                  </a:cubicBezTo>
                  <a:cubicBezTo>
                    <a:pt x="409" y="263"/>
                    <a:pt x="446" y="294"/>
                    <a:pt x="445" y="327"/>
                  </a:cubicBezTo>
                  <a:cubicBezTo>
                    <a:pt x="440" y="355"/>
                    <a:pt x="392" y="457"/>
                    <a:pt x="392" y="457"/>
                  </a:cubicBezTo>
                  <a:cubicBezTo>
                    <a:pt x="392" y="457"/>
                    <a:pt x="361" y="470"/>
                    <a:pt x="333" y="513"/>
                  </a:cubicBezTo>
                  <a:cubicBezTo>
                    <a:pt x="316" y="501"/>
                    <a:pt x="316" y="501"/>
                    <a:pt x="316" y="501"/>
                  </a:cubicBezTo>
                  <a:cubicBezTo>
                    <a:pt x="374" y="372"/>
                    <a:pt x="374" y="372"/>
                    <a:pt x="374" y="372"/>
                  </a:cubicBezTo>
                  <a:lnTo>
                    <a:pt x="251" y="258"/>
                  </a:lnTo>
                  <a:close/>
                </a:path>
              </a:pathLst>
            </a:custGeom>
            <a:solidFill>
              <a:srgbClr val="7E474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14400" fontAlgn="auto">
                <a:spcBef>
                  <a:spcPts val="0"/>
                </a:spcBef>
                <a:spcAft>
                  <a:spcPts val="0"/>
                </a:spcAft>
              </a:pPr>
              <a:endParaRPr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 name="ïšļiḋé"/>
            <p:cNvSpPr/>
            <p:nvPr/>
          </p:nvSpPr>
          <p:spPr bwMode="auto">
            <a:xfrm>
              <a:off x="6612585" y="1543103"/>
              <a:ext cx="674863" cy="345548"/>
            </a:xfrm>
            <a:custGeom>
              <a:avLst/>
              <a:gdLst>
                <a:gd name="T0" fmla="*/ 89 w 327"/>
                <a:gd name="T1" fmla="*/ 9 h 167"/>
                <a:gd name="T2" fmla="*/ 0 w 327"/>
                <a:gd name="T3" fmla="*/ 59 h 167"/>
                <a:gd name="T4" fmla="*/ 290 w 327"/>
                <a:gd name="T5" fmla="*/ 152 h 167"/>
                <a:gd name="T6" fmla="*/ 182 w 327"/>
                <a:gd name="T7" fmla="*/ 61 h 167"/>
                <a:gd name="T8" fmla="*/ 327 w 327"/>
                <a:gd name="T9" fmla="*/ 159 h 167"/>
                <a:gd name="T10" fmla="*/ 89 w 327"/>
                <a:gd name="T11" fmla="*/ 9 h 167"/>
              </a:gdLst>
              <a:ahLst/>
              <a:cxnLst>
                <a:cxn ang="0">
                  <a:pos x="T0" y="T1"/>
                </a:cxn>
                <a:cxn ang="0">
                  <a:pos x="T2" y="T3"/>
                </a:cxn>
                <a:cxn ang="0">
                  <a:pos x="T4" y="T5"/>
                </a:cxn>
                <a:cxn ang="0">
                  <a:pos x="T6" y="T7"/>
                </a:cxn>
                <a:cxn ang="0">
                  <a:pos x="T8" y="T9"/>
                </a:cxn>
                <a:cxn ang="0">
                  <a:pos x="T10" y="T11"/>
                </a:cxn>
              </a:cxnLst>
              <a:rect l="0" t="0" r="r" b="b"/>
              <a:pathLst>
                <a:path w="327" h="167">
                  <a:moveTo>
                    <a:pt x="89" y="9"/>
                  </a:moveTo>
                  <a:cubicBezTo>
                    <a:pt x="89" y="9"/>
                    <a:pt x="8" y="0"/>
                    <a:pt x="0" y="59"/>
                  </a:cubicBezTo>
                  <a:cubicBezTo>
                    <a:pt x="7" y="122"/>
                    <a:pt x="287" y="167"/>
                    <a:pt x="290" y="152"/>
                  </a:cubicBezTo>
                  <a:cubicBezTo>
                    <a:pt x="293" y="136"/>
                    <a:pt x="169" y="62"/>
                    <a:pt x="182" y="61"/>
                  </a:cubicBezTo>
                  <a:cubicBezTo>
                    <a:pt x="195" y="60"/>
                    <a:pt x="297" y="115"/>
                    <a:pt x="327" y="159"/>
                  </a:cubicBezTo>
                  <a:cubicBezTo>
                    <a:pt x="322" y="135"/>
                    <a:pt x="260" y="37"/>
                    <a:pt x="89" y="9"/>
                  </a:cubicBezTo>
                  <a:close/>
                </a:path>
              </a:pathLst>
            </a:custGeom>
            <a:solidFill>
              <a:srgbClr val="965C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14400" fontAlgn="auto">
                <a:spcBef>
                  <a:spcPts val="0"/>
                </a:spcBef>
                <a:spcAft>
                  <a:spcPts val="0"/>
                </a:spcAft>
              </a:pPr>
              <a:endParaRPr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 name="îṥḻiďé"/>
            <p:cNvSpPr/>
            <p:nvPr/>
          </p:nvSpPr>
          <p:spPr bwMode="auto">
            <a:xfrm>
              <a:off x="7078728" y="2002288"/>
              <a:ext cx="275975" cy="184370"/>
            </a:xfrm>
            <a:custGeom>
              <a:avLst/>
              <a:gdLst>
                <a:gd name="T0" fmla="*/ 92 w 133"/>
                <a:gd name="T1" fmla="*/ 10 h 89"/>
                <a:gd name="T2" fmla="*/ 128 w 133"/>
                <a:gd name="T3" fmla="*/ 50 h 89"/>
                <a:gd name="T4" fmla="*/ 89 w 133"/>
                <a:gd name="T5" fmla="*/ 79 h 89"/>
                <a:gd name="T6" fmla="*/ 32 w 133"/>
                <a:gd name="T7" fmla="*/ 8 h 89"/>
                <a:gd name="T8" fmla="*/ 92 w 133"/>
                <a:gd name="T9" fmla="*/ 10 h 89"/>
              </a:gdLst>
              <a:ahLst/>
              <a:cxnLst>
                <a:cxn ang="0">
                  <a:pos x="T0" y="T1"/>
                </a:cxn>
                <a:cxn ang="0">
                  <a:pos x="T2" y="T3"/>
                </a:cxn>
                <a:cxn ang="0">
                  <a:pos x="T4" y="T5"/>
                </a:cxn>
                <a:cxn ang="0">
                  <a:pos x="T6" y="T7"/>
                </a:cxn>
                <a:cxn ang="0">
                  <a:pos x="T8" y="T9"/>
                </a:cxn>
              </a:cxnLst>
              <a:rect l="0" t="0" r="r" b="b"/>
              <a:pathLst>
                <a:path w="133" h="89">
                  <a:moveTo>
                    <a:pt x="92" y="10"/>
                  </a:moveTo>
                  <a:cubicBezTo>
                    <a:pt x="92" y="10"/>
                    <a:pt x="133" y="8"/>
                    <a:pt x="128" y="50"/>
                  </a:cubicBezTo>
                  <a:cubicBezTo>
                    <a:pt x="120" y="89"/>
                    <a:pt x="101" y="88"/>
                    <a:pt x="89" y="79"/>
                  </a:cubicBezTo>
                  <a:cubicBezTo>
                    <a:pt x="76" y="69"/>
                    <a:pt x="0" y="0"/>
                    <a:pt x="32" y="8"/>
                  </a:cubicBezTo>
                  <a:cubicBezTo>
                    <a:pt x="64" y="16"/>
                    <a:pt x="92" y="10"/>
                    <a:pt x="92" y="10"/>
                  </a:cubicBezTo>
                  <a:close/>
                </a:path>
              </a:pathLst>
            </a:custGeom>
            <a:solidFill>
              <a:srgbClr val="965C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14400" fontAlgn="auto">
                <a:spcBef>
                  <a:spcPts val="0"/>
                </a:spcBef>
                <a:spcAft>
                  <a:spcPts val="0"/>
                </a:spcAft>
              </a:pPr>
              <a:endParaRPr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 name="ïślîďè"/>
            <p:cNvSpPr/>
            <p:nvPr/>
          </p:nvSpPr>
          <p:spPr bwMode="auto">
            <a:xfrm>
              <a:off x="6853774" y="2157669"/>
              <a:ext cx="184370" cy="90446"/>
            </a:xfrm>
            <a:custGeom>
              <a:avLst/>
              <a:gdLst>
                <a:gd name="T0" fmla="*/ 0 w 89"/>
                <a:gd name="T1" fmla="*/ 21 h 44"/>
                <a:gd name="T2" fmla="*/ 88 w 89"/>
                <a:gd name="T3" fmla="*/ 44 h 44"/>
                <a:gd name="T4" fmla="*/ 35 w 89"/>
                <a:gd name="T5" fmla="*/ 3 h 44"/>
                <a:gd name="T6" fmla="*/ 0 w 89"/>
                <a:gd name="T7" fmla="*/ 21 h 44"/>
              </a:gdLst>
              <a:ahLst/>
              <a:cxnLst>
                <a:cxn ang="0">
                  <a:pos x="T0" y="T1"/>
                </a:cxn>
                <a:cxn ang="0">
                  <a:pos x="T2" y="T3"/>
                </a:cxn>
                <a:cxn ang="0">
                  <a:pos x="T4" y="T5"/>
                </a:cxn>
                <a:cxn ang="0">
                  <a:pos x="T6" y="T7"/>
                </a:cxn>
              </a:cxnLst>
              <a:rect l="0" t="0" r="r" b="b"/>
              <a:pathLst>
                <a:path w="89" h="44">
                  <a:moveTo>
                    <a:pt x="0" y="21"/>
                  </a:moveTo>
                  <a:cubicBezTo>
                    <a:pt x="0" y="21"/>
                    <a:pt x="62" y="28"/>
                    <a:pt x="88" y="44"/>
                  </a:cubicBezTo>
                  <a:cubicBezTo>
                    <a:pt x="89" y="31"/>
                    <a:pt x="49" y="6"/>
                    <a:pt x="35" y="3"/>
                  </a:cubicBezTo>
                  <a:cubicBezTo>
                    <a:pt x="21" y="0"/>
                    <a:pt x="0" y="21"/>
                    <a:pt x="0" y="21"/>
                  </a:cubicBezTo>
                  <a:close/>
                </a:path>
              </a:pathLst>
            </a:custGeom>
            <a:solidFill>
              <a:srgbClr val="7E474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14400" fontAlgn="auto">
                <a:spcBef>
                  <a:spcPts val="0"/>
                </a:spcBef>
                <a:spcAft>
                  <a:spcPts val="0"/>
                </a:spcAft>
              </a:pPr>
              <a:endParaRPr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 name="íṧļîḋé"/>
            <p:cNvSpPr/>
            <p:nvPr/>
          </p:nvSpPr>
          <p:spPr bwMode="auto">
            <a:xfrm>
              <a:off x="6595192" y="2129840"/>
              <a:ext cx="139147" cy="52181"/>
            </a:xfrm>
            <a:custGeom>
              <a:avLst/>
              <a:gdLst>
                <a:gd name="T0" fmla="*/ 67 w 67"/>
                <a:gd name="T1" fmla="*/ 18 h 25"/>
                <a:gd name="T2" fmla="*/ 0 w 67"/>
                <a:gd name="T3" fmla="*/ 25 h 25"/>
                <a:gd name="T4" fmla="*/ 44 w 67"/>
                <a:gd name="T5" fmla="*/ 1 h 25"/>
                <a:gd name="T6" fmla="*/ 67 w 67"/>
                <a:gd name="T7" fmla="*/ 18 h 25"/>
              </a:gdLst>
              <a:ahLst/>
              <a:cxnLst>
                <a:cxn ang="0">
                  <a:pos x="T0" y="T1"/>
                </a:cxn>
                <a:cxn ang="0">
                  <a:pos x="T2" y="T3"/>
                </a:cxn>
                <a:cxn ang="0">
                  <a:pos x="T4" y="T5"/>
                </a:cxn>
                <a:cxn ang="0">
                  <a:pos x="T6" y="T7"/>
                </a:cxn>
              </a:cxnLst>
              <a:rect l="0" t="0" r="r" b="b"/>
              <a:pathLst>
                <a:path w="67" h="25">
                  <a:moveTo>
                    <a:pt x="67" y="18"/>
                  </a:moveTo>
                  <a:cubicBezTo>
                    <a:pt x="67" y="18"/>
                    <a:pt x="21" y="16"/>
                    <a:pt x="0" y="25"/>
                  </a:cubicBezTo>
                  <a:cubicBezTo>
                    <a:pt x="1" y="15"/>
                    <a:pt x="33" y="1"/>
                    <a:pt x="44" y="1"/>
                  </a:cubicBezTo>
                  <a:cubicBezTo>
                    <a:pt x="54" y="0"/>
                    <a:pt x="67" y="18"/>
                    <a:pt x="67" y="18"/>
                  </a:cubicBezTo>
                  <a:close/>
                </a:path>
              </a:pathLst>
            </a:custGeom>
            <a:solidFill>
              <a:srgbClr val="7E474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14400" fontAlgn="auto">
                <a:spcBef>
                  <a:spcPts val="0"/>
                </a:spcBef>
                <a:spcAft>
                  <a:spcPts val="0"/>
                </a:spcAft>
              </a:pPr>
              <a:endParaRPr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 name="iSľïḍe"/>
            <p:cNvSpPr/>
            <p:nvPr/>
          </p:nvSpPr>
          <p:spPr bwMode="auto">
            <a:xfrm>
              <a:off x="6876965" y="2253913"/>
              <a:ext cx="45223" cy="68414"/>
            </a:xfrm>
            <a:custGeom>
              <a:avLst/>
              <a:gdLst>
                <a:gd name="T0" fmla="*/ 20 w 22"/>
                <a:gd name="T1" fmla="*/ 18 h 33"/>
                <a:gd name="T2" fmla="*/ 8 w 22"/>
                <a:gd name="T3" fmla="*/ 32 h 33"/>
                <a:gd name="T4" fmla="*/ 1 w 22"/>
                <a:gd name="T5" fmla="*/ 15 h 33"/>
                <a:gd name="T6" fmla="*/ 14 w 22"/>
                <a:gd name="T7" fmla="*/ 1 h 33"/>
                <a:gd name="T8" fmla="*/ 20 w 22"/>
                <a:gd name="T9" fmla="*/ 18 h 33"/>
              </a:gdLst>
              <a:ahLst/>
              <a:cxnLst>
                <a:cxn ang="0">
                  <a:pos x="T0" y="T1"/>
                </a:cxn>
                <a:cxn ang="0">
                  <a:pos x="T2" y="T3"/>
                </a:cxn>
                <a:cxn ang="0">
                  <a:pos x="T4" y="T5"/>
                </a:cxn>
                <a:cxn ang="0">
                  <a:pos x="T6" y="T7"/>
                </a:cxn>
                <a:cxn ang="0">
                  <a:pos x="T8" y="T9"/>
                </a:cxn>
              </a:cxnLst>
              <a:rect l="0" t="0" r="r" b="b"/>
              <a:pathLst>
                <a:path w="22" h="33">
                  <a:moveTo>
                    <a:pt x="20" y="18"/>
                  </a:moveTo>
                  <a:cubicBezTo>
                    <a:pt x="19" y="27"/>
                    <a:pt x="13" y="33"/>
                    <a:pt x="8" y="32"/>
                  </a:cubicBezTo>
                  <a:cubicBezTo>
                    <a:pt x="3" y="31"/>
                    <a:pt x="0" y="23"/>
                    <a:pt x="1" y="15"/>
                  </a:cubicBezTo>
                  <a:cubicBezTo>
                    <a:pt x="3" y="6"/>
                    <a:pt x="8" y="0"/>
                    <a:pt x="14" y="1"/>
                  </a:cubicBezTo>
                  <a:cubicBezTo>
                    <a:pt x="19" y="2"/>
                    <a:pt x="22" y="10"/>
                    <a:pt x="20" y="18"/>
                  </a:cubicBezTo>
                  <a:close/>
                </a:path>
              </a:pathLst>
            </a:custGeom>
            <a:solidFill>
              <a:srgbClr val="7E474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14400" fontAlgn="auto">
                <a:spcBef>
                  <a:spcPts val="0"/>
                </a:spcBef>
                <a:spcAft>
                  <a:spcPts val="0"/>
                </a:spcAft>
              </a:pPr>
              <a:endParaRPr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 name="îśḻiḑé"/>
            <p:cNvSpPr/>
            <p:nvPr/>
          </p:nvSpPr>
          <p:spPr bwMode="auto">
            <a:xfrm>
              <a:off x="6645053" y="2211009"/>
              <a:ext cx="45223" cy="68414"/>
            </a:xfrm>
            <a:custGeom>
              <a:avLst/>
              <a:gdLst>
                <a:gd name="T0" fmla="*/ 21 w 22"/>
                <a:gd name="T1" fmla="*/ 19 h 33"/>
                <a:gd name="T2" fmla="*/ 8 w 22"/>
                <a:gd name="T3" fmla="*/ 32 h 33"/>
                <a:gd name="T4" fmla="*/ 2 w 22"/>
                <a:gd name="T5" fmla="*/ 15 h 33"/>
                <a:gd name="T6" fmla="*/ 14 w 22"/>
                <a:gd name="T7" fmla="*/ 1 h 33"/>
                <a:gd name="T8" fmla="*/ 21 w 22"/>
                <a:gd name="T9" fmla="*/ 19 h 33"/>
              </a:gdLst>
              <a:ahLst/>
              <a:cxnLst>
                <a:cxn ang="0">
                  <a:pos x="T0" y="T1"/>
                </a:cxn>
                <a:cxn ang="0">
                  <a:pos x="T2" y="T3"/>
                </a:cxn>
                <a:cxn ang="0">
                  <a:pos x="T4" y="T5"/>
                </a:cxn>
                <a:cxn ang="0">
                  <a:pos x="T6" y="T7"/>
                </a:cxn>
                <a:cxn ang="0">
                  <a:pos x="T8" y="T9"/>
                </a:cxn>
              </a:cxnLst>
              <a:rect l="0" t="0" r="r" b="b"/>
              <a:pathLst>
                <a:path w="22" h="33">
                  <a:moveTo>
                    <a:pt x="21" y="19"/>
                  </a:moveTo>
                  <a:cubicBezTo>
                    <a:pt x="19" y="27"/>
                    <a:pt x="14" y="33"/>
                    <a:pt x="8" y="32"/>
                  </a:cubicBezTo>
                  <a:cubicBezTo>
                    <a:pt x="3" y="31"/>
                    <a:pt x="0" y="24"/>
                    <a:pt x="2" y="15"/>
                  </a:cubicBezTo>
                  <a:cubicBezTo>
                    <a:pt x="3" y="6"/>
                    <a:pt x="9" y="0"/>
                    <a:pt x="14" y="1"/>
                  </a:cubicBezTo>
                  <a:cubicBezTo>
                    <a:pt x="19" y="2"/>
                    <a:pt x="22" y="10"/>
                    <a:pt x="21" y="19"/>
                  </a:cubicBezTo>
                  <a:close/>
                </a:path>
              </a:pathLst>
            </a:custGeom>
            <a:solidFill>
              <a:srgbClr val="7E474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14400" fontAlgn="auto">
                <a:spcBef>
                  <a:spcPts val="0"/>
                </a:spcBef>
                <a:spcAft>
                  <a:spcPts val="0"/>
                </a:spcAft>
              </a:pPr>
              <a:endParaRPr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 name="ïṥ1îdê"/>
            <p:cNvSpPr/>
            <p:nvPr/>
          </p:nvSpPr>
          <p:spPr bwMode="auto">
            <a:xfrm>
              <a:off x="6562725" y="2289859"/>
              <a:ext cx="153062" cy="142626"/>
            </a:xfrm>
            <a:custGeom>
              <a:avLst/>
              <a:gdLst>
                <a:gd name="T0" fmla="*/ 74 w 74"/>
                <a:gd name="T1" fmla="*/ 32 h 69"/>
                <a:gd name="T2" fmla="*/ 0 w 74"/>
                <a:gd name="T3" fmla="*/ 0 h 69"/>
                <a:gd name="T4" fmla="*/ 55 w 74"/>
                <a:gd name="T5" fmla="*/ 64 h 69"/>
                <a:gd name="T6" fmla="*/ 74 w 74"/>
                <a:gd name="T7" fmla="*/ 32 h 69"/>
              </a:gdLst>
              <a:ahLst/>
              <a:cxnLst>
                <a:cxn ang="0">
                  <a:pos x="T0" y="T1"/>
                </a:cxn>
                <a:cxn ang="0">
                  <a:pos x="T2" y="T3"/>
                </a:cxn>
                <a:cxn ang="0">
                  <a:pos x="T4" y="T5"/>
                </a:cxn>
                <a:cxn ang="0">
                  <a:pos x="T6" y="T7"/>
                </a:cxn>
              </a:cxnLst>
              <a:rect l="0" t="0" r="r" b="b"/>
              <a:pathLst>
                <a:path w="74" h="69">
                  <a:moveTo>
                    <a:pt x="74" y="32"/>
                  </a:moveTo>
                  <a:cubicBezTo>
                    <a:pt x="0" y="0"/>
                    <a:pt x="0" y="0"/>
                    <a:pt x="0" y="0"/>
                  </a:cubicBezTo>
                  <a:cubicBezTo>
                    <a:pt x="0" y="0"/>
                    <a:pt x="1" y="69"/>
                    <a:pt x="55" y="64"/>
                  </a:cubicBezTo>
                  <a:cubicBezTo>
                    <a:pt x="73" y="63"/>
                    <a:pt x="74" y="32"/>
                    <a:pt x="74" y="32"/>
                  </a:cubicBezTo>
                  <a:close/>
                </a:path>
              </a:pathLst>
            </a:custGeom>
            <a:solidFill>
              <a:srgbClr val="DA896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14400" fontAlgn="auto">
                <a:spcBef>
                  <a:spcPts val="0"/>
                </a:spcBef>
                <a:spcAft>
                  <a:spcPts val="0"/>
                </a:spcAft>
              </a:pPr>
              <a:endParaRPr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 name="ïsļíḑè"/>
            <p:cNvSpPr/>
            <p:nvPr/>
          </p:nvSpPr>
          <p:spPr bwMode="auto">
            <a:xfrm>
              <a:off x="6386472" y="3979336"/>
              <a:ext cx="860393" cy="2157939"/>
            </a:xfrm>
            <a:custGeom>
              <a:avLst/>
              <a:gdLst>
                <a:gd name="T0" fmla="*/ 0 w 416"/>
                <a:gd name="T1" fmla="*/ 32 h 1044"/>
                <a:gd name="T2" fmla="*/ 112 w 416"/>
                <a:gd name="T3" fmla="*/ 965 h 1044"/>
                <a:gd name="T4" fmla="*/ 132 w 416"/>
                <a:gd name="T5" fmla="*/ 969 h 1044"/>
                <a:gd name="T6" fmla="*/ 73 w 416"/>
                <a:gd name="T7" fmla="*/ 1008 h 1044"/>
                <a:gd name="T8" fmla="*/ 184 w 416"/>
                <a:gd name="T9" fmla="*/ 1000 h 1044"/>
                <a:gd name="T10" fmla="*/ 156 w 416"/>
                <a:gd name="T11" fmla="*/ 961 h 1044"/>
                <a:gd name="T12" fmla="*/ 150 w 416"/>
                <a:gd name="T13" fmla="*/ 207 h 1044"/>
                <a:gd name="T14" fmla="*/ 355 w 416"/>
                <a:gd name="T15" fmla="*/ 988 h 1044"/>
                <a:gd name="T16" fmla="*/ 351 w 416"/>
                <a:gd name="T17" fmla="*/ 988 h 1044"/>
                <a:gd name="T18" fmla="*/ 378 w 416"/>
                <a:gd name="T19" fmla="*/ 1004 h 1044"/>
                <a:gd name="T20" fmla="*/ 327 w 416"/>
                <a:gd name="T21" fmla="*/ 1044 h 1044"/>
                <a:gd name="T22" fmla="*/ 416 w 416"/>
                <a:gd name="T23" fmla="*/ 1024 h 1044"/>
                <a:gd name="T24" fmla="*/ 408 w 416"/>
                <a:gd name="T25" fmla="*/ 988 h 1044"/>
                <a:gd name="T26" fmla="*/ 280 w 416"/>
                <a:gd name="T27" fmla="*/ 40 h 1044"/>
                <a:gd name="T28" fmla="*/ 0 w 416"/>
                <a:gd name="T29" fmla="*/ 32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6" h="1044">
                  <a:moveTo>
                    <a:pt x="0" y="32"/>
                  </a:moveTo>
                  <a:cubicBezTo>
                    <a:pt x="0" y="32"/>
                    <a:pt x="112" y="861"/>
                    <a:pt x="112" y="965"/>
                  </a:cubicBezTo>
                  <a:cubicBezTo>
                    <a:pt x="108" y="965"/>
                    <a:pt x="132" y="969"/>
                    <a:pt x="132" y="969"/>
                  </a:cubicBezTo>
                  <a:cubicBezTo>
                    <a:pt x="132" y="969"/>
                    <a:pt x="116" y="992"/>
                    <a:pt x="73" y="1008"/>
                  </a:cubicBezTo>
                  <a:cubicBezTo>
                    <a:pt x="41" y="1024"/>
                    <a:pt x="168" y="1012"/>
                    <a:pt x="184" y="1000"/>
                  </a:cubicBezTo>
                  <a:cubicBezTo>
                    <a:pt x="180" y="988"/>
                    <a:pt x="156" y="961"/>
                    <a:pt x="156" y="961"/>
                  </a:cubicBezTo>
                  <a:cubicBezTo>
                    <a:pt x="164" y="953"/>
                    <a:pt x="150" y="207"/>
                    <a:pt x="150" y="207"/>
                  </a:cubicBezTo>
                  <a:cubicBezTo>
                    <a:pt x="150" y="207"/>
                    <a:pt x="327" y="754"/>
                    <a:pt x="355" y="988"/>
                  </a:cubicBezTo>
                  <a:cubicBezTo>
                    <a:pt x="351" y="988"/>
                    <a:pt x="351" y="988"/>
                    <a:pt x="351" y="988"/>
                  </a:cubicBezTo>
                  <a:cubicBezTo>
                    <a:pt x="378" y="1004"/>
                    <a:pt x="378" y="1004"/>
                    <a:pt x="378" y="1004"/>
                  </a:cubicBezTo>
                  <a:cubicBezTo>
                    <a:pt x="327" y="1044"/>
                    <a:pt x="327" y="1044"/>
                    <a:pt x="327" y="1044"/>
                  </a:cubicBezTo>
                  <a:cubicBezTo>
                    <a:pt x="327" y="1044"/>
                    <a:pt x="412" y="1044"/>
                    <a:pt x="416" y="1024"/>
                  </a:cubicBezTo>
                  <a:cubicBezTo>
                    <a:pt x="412" y="1004"/>
                    <a:pt x="408" y="988"/>
                    <a:pt x="408" y="988"/>
                  </a:cubicBezTo>
                  <a:cubicBezTo>
                    <a:pt x="408" y="988"/>
                    <a:pt x="290" y="115"/>
                    <a:pt x="280" y="40"/>
                  </a:cubicBezTo>
                  <a:cubicBezTo>
                    <a:pt x="232" y="0"/>
                    <a:pt x="0" y="32"/>
                    <a:pt x="0" y="32"/>
                  </a:cubicBezTo>
                  <a:close/>
                </a:path>
              </a:pathLst>
            </a:custGeom>
            <a:solidFill>
              <a:srgbClr val="28354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14400" fontAlgn="auto">
                <a:spcBef>
                  <a:spcPts val="0"/>
                </a:spcBef>
                <a:spcAft>
                  <a:spcPts val="0"/>
                </a:spcAft>
              </a:pPr>
              <a:endParaRPr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 name="iṡḷiḓê"/>
            <p:cNvSpPr/>
            <p:nvPr/>
          </p:nvSpPr>
          <p:spPr bwMode="auto">
            <a:xfrm>
              <a:off x="6309941" y="2789629"/>
              <a:ext cx="918370" cy="1392630"/>
            </a:xfrm>
            <a:custGeom>
              <a:avLst/>
              <a:gdLst>
                <a:gd name="T0" fmla="*/ 288 w 444"/>
                <a:gd name="T1" fmla="*/ 0 h 674"/>
                <a:gd name="T2" fmla="*/ 413 w 444"/>
                <a:gd name="T3" fmla="*/ 74 h 674"/>
                <a:gd name="T4" fmla="*/ 444 w 444"/>
                <a:gd name="T5" fmla="*/ 102 h 674"/>
                <a:gd name="T6" fmla="*/ 378 w 444"/>
                <a:gd name="T7" fmla="*/ 182 h 674"/>
                <a:gd name="T8" fmla="*/ 317 w 444"/>
                <a:gd name="T9" fmla="*/ 616 h 674"/>
                <a:gd name="T10" fmla="*/ 37 w 444"/>
                <a:gd name="T11" fmla="*/ 608 h 674"/>
                <a:gd name="T12" fmla="*/ 37 w 444"/>
                <a:gd name="T13" fmla="*/ 129 h 674"/>
                <a:gd name="T14" fmla="*/ 26 w 444"/>
                <a:gd name="T15" fmla="*/ 33 h 674"/>
                <a:gd name="T16" fmla="*/ 225 w 444"/>
                <a:gd name="T17" fmla="*/ 10 h 674"/>
                <a:gd name="T18" fmla="*/ 288 w 444"/>
                <a:gd name="T19" fmla="*/ 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674">
                  <a:moveTo>
                    <a:pt x="288" y="0"/>
                  </a:moveTo>
                  <a:cubicBezTo>
                    <a:pt x="288" y="0"/>
                    <a:pt x="401" y="64"/>
                    <a:pt x="413" y="74"/>
                  </a:cubicBezTo>
                  <a:cubicBezTo>
                    <a:pt x="425" y="84"/>
                    <a:pt x="444" y="102"/>
                    <a:pt x="444" y="102"/>
                  </a:cubicBezTo>
                  <a:cubicBezTo>
                    <a:pt x="378" y="182"/>
                    <a:pt x="378" y="182"/>
                    <a:pt x="378" y="182"/>
                  </a:cubicBezTo>
                  <a:cubicBezTo>
                    <a:pt x="378" y="182"/>
                    <a:pt x="262" y="449"/>
                    <a:pt x="317" y="616"/>
                  </a:cubicBezTo>
                  <a:cubicBezTo>
                    <a:pt x="317" y="616"/>
                    <a:pt x="188" y="674"/>
                    <a:pt x="37" y="608"/>
                  </a:cubicBezTo>
                  <a:cubicBezTo>
                    <a:pt x="31" y="568"/>
                    <a:pt x="0" y="552"/>
                    <a:pt x="37" y="129"/>
                  </a:cubicBezTo>
                  <a:cubicBezTo>
                    <a:pt x="42" y="94"/>
                    <a:pt x="26" y="33"/>
                    <a:pt x="26" y="33"/>
                  </a:cubicBezTo>
                  <a:cubicBezTo>
                    <a:pt x="225" y="10"/>
                    <a:pt x="225" y="10"/>
                    <a:pt x="225" y="10"/>
                  </a:cubicBezTo>
                  <a:lnTo>
                    <a:pt x="288" y="0"/>
                  </a:lnTo>
                  <a:close/>
                </a:path>
              </a:pathLst>
            </a:custGeom>
            <a:solidFill>
              <a:srgbClr val="94DAE2"/>
            </a:solidFill>
            <a:ln w="9525">
              <a:solidFill>
                <a:srgbClr val="000000"/>
              </a:solidFill>
              <a:round/>
            </a:ln>
          </p:spPr>
          <p:txBody>
            <a:bodyPr anchor="ctr"/>
            <a:lstStyle/>
            <a:p>
              <a:pPr algn="ctr" defTabSz="914400" fontAlgn="auto">
                <a:spcBef>
                  <a:spcPts val="0"/>
                </a:spcBef>
                <a:spcAft>
                  <a:spcPts val="0"/>
                </a:spcAft>
              </a:pPr>
              <a:endParaRPr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 name="iśḷiďe"/>
            <p:cNvSpPr/>
            <p:nvPr/>
          </p:nvSpPr>
          <p:spPr bwMode="auto">
            <a:xfrm>
              <a:off x="6729701" y="2704981"/>
              <a:ext cx="179732" cy="179732"/>
            </a:xfrm>
            <a:custGeom>
              <a:avLst/>
              <a:gdLst>
                <a:gd name="T0" fmla="*/ 14 w 87"/>
                <a:gd name="T1" fmla="*/ 0 h 87"/>
                <a:gd name="T2" fmla="*/ 0 w 87"/>
                <a:gd name="T3" fmla="*/ 69 h 87"/>
                <a:gd name="T4" fmla="*/ 30 w 87"/>
                <a:gd name="T5" fmla="*/ 87 h 87"/>
                <a:gd name="T6" fmla="*/ 87 w 87"/>
                <a:gd name="T7" fmla="*/ 59 h 87"/>
                <a:gd name="T8" fmla="*/ 77 w 87"/>
                <a:gd name="T9" fmla="*/ 0 h 87"/>
                <a:gd name="T10" fmla="*/ 1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14" y="0"/>
                  </a:moveTo>
                  <a:cubicBezTo>
                    <a:pt x="14" y="0"/>
                    <a:pt x="22" y="39"/>
                    <a:pt x="0" y="69"/>
                  </a:cubicBezTo>
                  <a:cubicBezTo>
                    <a:pt x="4" y="71"/>
                    <a:pt x="30" y="87"/>
                    <a:pt x="30" y="87"/>
                  </a:cubicBezTo>
                  <a:cubicBezTo>
                    <a:pt x="87" y="59"/>
                    <a:pt x="87" y="59"/>
                    <a:pt x="87" y="59"/>
                  </a:cubicBezTo>
                  <a:cubicBezTo>
                    <a:pt x="77" y="0"/>
                    <a:pt x="77" y="0"/>
                    <a:pt x="77" y="0"/>
                  </a:cubicBezTo>
                  <a:lnTo>
                    <a:pt x="14" y="0"/>
                  </a:lnTo>
                  <a:close/>
                </a:path>
              </a:pathLst>
            </a:custGeom>
            <a:solidFill>
              <a:srgbClr val="DA896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14400" fontAlgn="auto">
                <a:spcBef>
                  <a:spcPts val="0"/>
                </a:spcBef>
                <a:spcAft>
                  <a:spcPts val="0"/>
                </a:spcAft>
              </a:pPr>
              <a:endParaRPr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 name="iṣ1îḍé"/>
            <p:cNvSpPr/>
            <p:nvPr/>
          </p:nvSpPr>
          <p:spPr bwMode="auto">
            <a:xfrm>
              <a:off x="6610266" y="2831373"/>
              <a:ext cx="340910" cy="217997"/>
            </a:xfrm>
            <a:custGeom>
              <a:avLst/>
              <a:gdLst>
                <a:gd name="T0" fmla="*/ 40 w 165"/>
                <a:gd name="T1" fmla="*/ 0 h 106"/>
                <a:gd name="T2" fmla="*/ 22 w 165"/>
                <a:gd name="T3" fmla="*/ 58 h 106"/>
                <a:gd name="T4" fmla="*/ 75 w 165"/>
                <a:gd name="T5" fmla="*/ 37 h 106"/>
                <a:gd name="T6" fmla="*/ 120 w 165"/>
                <a:gd name="T7" fmla="*/ 87 h 106"/>
                <a:gd name="T8" fmla="*/ 157 w 165"/>
                <a:gd name="T9" fmla="*/ 5 h 106"/>
                <a:gd name="T10" fmla="*/ 125 w 165"/>
                <a:gd name="T11" fmla="*/ 106 h 106"/>
                <a:gd name="T12" fmla="*/ 75 w 165"/>
                <a:gd name="T13" fmla="*/ 53 h 106"/>
                <a:gd name="T14" fmla="*/ 0 w 165"/>
                <a:gd name="T15" fmla="*/ 82 h 106"/>
                <a:gd name="T16" fmla="*/ 40 w 165"/>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06">
                  <a:moveTo>
                    <a:pt x="40" y="0"/>
                  </a:moveTo>
                  <a:cubicBezTo>
                    <a:pt x="40" y="0"/>
                    <a:pt x="22" y="40"/>
                    <a:pt x="22" y="58"/>
                  </a:cubicBezTo>
                  <a:cubicBezTo>
                    <a:pt x="27" y="58"/>
                    <a:pt x="75" y="37"/>
                    <a:pt x="75" y="37"/>
                  </a:cubicBezTo>
                  <a:cubicBezTo>
                    <a:pt x="120" y="87"/>
                    <a:pt x="120" y="87"/>
                    <a:pt x="120" y="87"/>
                  </a:cubicBezTo>
                  <a:cubicBezTo>
                    <a:pt x="120" y="87"/>
                    <a:pt x="159" y="48"/>
                    <a:pt x="157" y="5"/>
                  </a:cubicBezTo>
                  <a:cubicBezTo>
                    <a:pt x="165" y="27"/>
                    <a:pt x="146" y="93"/>
                    <a:pt x="125" y="106"/>
                  </a:cubicBezTo>
                  <a:cubicBezTo>
                    <a:pt x="104" y="101"/>
                    <a:pt x="75" y="53"/>
                    <a:pt x="75" y="53"/>
                  </a:cubicBezTo>
                  <a:cubicBezTo>
                    <a:pt x="0" y="82"/>
                    <a:pt x="0" y="82"/>
                    <a:pt x="0" y="82"/>
                  </a:cubicBezTo>
                  <a:cubicBezTo>
                    <a:pt x="0" y="82"/>
                    <a:pt x="11" y="32"/>
                    <a:pt x="40" y="0"/>
                  </a:cubicBezTo>
                  <a:close/>
                </a:path>
              </a:pathLst>
            </a:custGeom>
            <a:solidFill>
              <a:srgbClr val="A3803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14400" fontAlgn="auto">
                <a:spcBef>
                  <a:spcPts val="0"/>
                </a:spcBef>
                <a:spcAft>
                  <a:spcPts val="0"/>
                </a:spcAft>
              </a:pPr>
              <a:endParaRPr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 name="îşḷîḓè"/>
            <p:cNvSpPr/>
            <p:nvPr/>
          </p:nvSpPr>
          <p:spPr bwMode="auto">
            <a:xfrm>
              <a:off x="6708829" y="2907904"/>
              <a:ext cx="95084" cy="127551"/>
            </a:xfrm>
            <a:custGeom>
              <a:avLst/>
              <a:gdLst>
                <a:gd name="T0" fmla="*/ 0 w 82"/>
                <a:gd name="T1" fmla="*/ 37 h 110"/>
                <a:gd name="T2" fmla="*/ 11 w 82"/>
                <a:gd name="T3" fmla="*/ 110 h 110"/>
                <a:gd name="T4" fmla="*/ 82 w 82"/>
                <a:gd name="T5" fmla="*/ 76 h 110"/>
                <a:gd name="T6" fmla="*/ 48 w 82"/>
                <a:gd name="T7" fmla="*/ 0 h 110"/>
                <a:gd name="T8" fmla="*/ 0 w 82"/>
                <a:gd name="T9" fmla="*/ 37 h 110"/>
              </a:gdLst>
              <a:ahLst/>
              <a:cxnLst>
                <a:cxn ang="0">
                  <a:pos x="T0" y="T1"/>
                </a:cxn>
                <a:cxn ang="0">
                  <a:pos x="T2" y="T3"/>
                </a:cxn>
                <a:cxn ang="0">
                  <a:pos x="T4" y="T5"/>
                </a:cxn>
                <a:cxn ang="0">
                  <a:pos x="T6" y="T7"/>
                </a:cxn>
                <a:cxn ang="0">
                  <a:pos x="T8" y="T9"/>
                </a:cxn>
              </a:cxnLst>
              <a:rect l="0" t="0" r="r" b="b"/>
              <a:pathLst>
                <a:path w="82" h="110">
                  <a:moveTo>
                    <a:pt x="0" y="37"/>
                  </a:moveTo>
                  <a:lnTo>
                    <a:pt x="11" y="110"/>
                  </a:lnTo>
                  <a:lnTo>
                    <a:pt x="82" y="76"/>
                  </a:lnTo>
                  <a:lnTo>
                    <a:pt x="48" y="0"/>
                  </a:lnTo>
                  <a:lnTo>
                    <a:pt x="0" y="37"/>
                  </a:lnTo>
                  <a:close/>
                </a:path>
              </a:pathLst>
            </a:custGeom>
            <a:solidFill>
              <a:srgbClr val="A3803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14400" fontAlgn="auto">
                <a:spcBef>
                  <a:spcPts val="0"/>
                </a:spcBef>
                <a:spcAft>
                  <a:spcPts val="0"/>
                </a:spcAft>
              </a:pPr>
              <a:endParaRPr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 name="íṧḷïďe"/>
            <p:cNvSpPr/>
            <p:nvPr/>
          </p:nvSpPr>
          <p:spPr bwMode="auto">
            <a:xfrm>
              <a:off x="6440971" y="2971679"/>
              <a:ext cx="323517" cy="1009976"/>
            </a:xfrm>
            <a:custGeom>
              <a:avLst/>
              <a:gdLst>
                <a:gd name="T0" fmla="*/ 157 w 157"/>
                <a:gd name="T1" fmla="*/ 12 h 489"/>
                <a:gd name="T2" fmla="*/ 85 w 157"/>
                <a:gd name="T3" fmla="*/ 440 h 489"/>
                <a:gd name="T4" fmla="*/ 35 w 157"/>
                <a:gd name="T5" fmla="*/ 489 h 489"/>
                <a:gd name="T6" fmla="*/ 0 w 157"/>
                <a:gd name="T7" fmla="*/ 418 h 489"/>
                <a:gd name="T8" fmla="*/ 137 w 157"/>
                <a:gd name="T9" fmla="*/ 0 h 489"/>
                <a:gd name="T10" fmla="*/ 157 w 157"/>
                <a:gd name="T11" fmla="*/ 12 h 489"/>
              </a:gdLst>
              <a:ahLst/>
              <a:cxnLst>
                <a:cxn ang="0">
                  <a:pos x="T0" y="T1"/>
                </a:cxn>
                <a:cxn ang="0">
                  <a:pos x="T2" y="T3"/>
                </a:cxn>
                <a:cxn ang="0">
                  <a:pos x="T4" y="T5"/>
                </a:cxn>
                <a:cxn ang="0">
                  <a:pos x="T6" y="T7"/>
                </a:cxn>
                <a:cxn ang="0">
                  <a:pos x="T8" y="T9"/>
                </a:cxn>
                <a:cxn ang="0">
                  <a:pos x="T10" y="T11"/>
                </a:cxn>
              </a:cxnLst>
              <a:rect l="0" t="0" r="r" b="b"/>
              <a:pathLst>
                <a:path w="157" h="489">
                  <a:moveTo>
                    <a:pt x="157" y="12"/>
                  </a:moveTo>
                  <a:cubicBezTo>
                    <a:pt x="157" y="12"/>
                    <a:pt x="90" y="303"/>
                    <a:pt x="85" y="440"/>
                  </a:cubicBezTo>
                  <a:cubicBezTo>
                    <a:pt x="35" y="489"/>
                    <a:pt x="35" y="489"/>
                    <a:pt x="35" y="489"/>
                  </a:cubicBezTo>
                  <a:cubicBezTo>
                    <a:pt x="0" y="418"/>
                    <a:pt x="0" y="418"/>
                    <a:pt x="0" y="418"/>
                  </a:cubicBezTo>
                  <a:cubicBezTo>
                    <a:pt x="0" y="418"/>
                    <a:pt x="98" y="95"/>
                    <a:pt x="137" y="0"/>
                  </a:cubicBezTo>
                  <a:cubicBezTo>
                    <a:pt x="149" y="10"/>
                    <a:pt x="157" y="12"/>
                    <a:pt x="157" y="12"/>
                  </a:cubicBezTo>
                  <a:close/>
                </a:path>
              </a:pathLst>
            </a:custGeom>
            <a:solidFill>
              <a:srgbClr val="A3803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14400" fontAlgn="auto">
                <a:spcBef>
                  <a:spcPts val="0"/>
                </a:spcBef>
                <a:spcAft>
                  <a:spcPts val="0"/>
                </a:spcAft>
              </a:pPr>
              <a:endParaRPr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 name="ïšļiḓê"/>
            <p:cNvSpPr/>
            <p:nvPr/>
          </p:nvSpPr>
          <p:spPr bwMode="auto">
            <a:xfrm>
              <a:off x="6473438" y="3180400"/>
              <a:ext cx="245826" cy="618045"/>
            </a:xfrm>
            <a:custGeom>
              <a:avLst/>
              <a:gdLst>
                <a:gd name="T0" fmla="*/ 72 w 119"/>
                <a:gd name="T1" fmla="*/ 299 h 299"/>
                <a:gd name="T2" fmla="*/ 119 w 119"/>
                <a:gd name="T3" fmla="*/ 14 h 299"/>
                <a:gd name="T4" fmla="*/ 85 w 119"/>
                <a:gd name="T5" fmla="*/ 0 h 299"/>
                <a:gd name="T6" fmla="*/ 0 w 119"/>
                <a:gd name="T7" fmla="*/ 267 h 299"/>
                <a:gd name="T8" fmla="*/ 72 w 119"/>
                <a:gd name="T9" fmla="*/ 299 h 299"/>
              </a:gdLst>
              <a:ahLst/>
              <a:cxnLst>
                <a:cxn ang="0">
                  <a:pos x="T0" y="T1"/>
                </a:cxn>
                <a:cxn ang="0">
                  <a:pos x="T2" y="T3"/>
                </a:cxn>
                <a:cxn ang="0">
                  <a:pos x="T4" y="T5"/>
                </a:cxn>
                <a:cxn ang="0">
                  <a:pos x="T6" y="T7"/>
                </a:cxn>
                <a:cxn ang="0">
                  <a:pos x="T8" y="T9"/>
                </a:cxn>
              </a:cxnLst>
              <a:rect l="0" t="0" r="r" b="b"/>
              <a:pathLst>
                <a:path w="119" h="299">
                  <a:moveTo>
                    <a:pt x="72" y="299"/>
                  </a:moveTo>
                  <a:cubicBezTo>
                    <a:pt x="80" y="214"/>
                    <a:pt x="101" y="97"/>
                    <a:pt x="119" y="14"/>
                  </a:cubicBezTo>
                  <a:cubicBezTo>
                    <a:pt x="85" y="0"/>
                    <a:pt x="85" y="0"/>
                    <a:pt x="85" y="0"/>
                  </a:cubicBezTo>
                  <a:cubicBezTo>
                    <a:pt x="55" y="89"/>
                    <a:pt x="19" y="203"/>
                    <a:pt x="0" y="267"/>
                  </a:cubicBezTo>
                  <a:cubicBezTo>
                    <a:pt x="23" y="277"/>
                    <a:pt x="49" y="289"/>
                    <a:pt x="72" y="299"/>
                  </a:cubicBezTo>
                  <a:close/>
                </a:path>
              </a:pathLst>
            </a:custGeom>
            <a:solidFill>
              <a:srgbClr val="7E612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14400" fontAlgn="auto">
                <a:spcBef>
                  <a:spcPts val="0"/>
                </a:spcBef>
                <a:spcAft>
                  <a:spcPts val="0"/>
                </a:spcAft>
              </a:pPr>
              <a:endParaRPr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 name="íṣļiḓè"/>
            <p:cNvSpPr/>
            <p:nvPr/>
          </p:nvSpPr>
          <p:spPr bwMode="auto">
            <a:xfrm>
              <a:off x="6372557" y="4007165"/>
              <a:ext cx="599492" cy="187849"/>
            </a:xfrm>
            <a:custGeom>
              <a:avLst/>
              <a:gdLst>
                <a:gd name="T0" fmla="*/ 0 w 290"/>
                <a:gd name="T1" fmla="*/ 0 h 91"/>
                <a:gd name="T2" fmla="*/ 283 w 290"/>
                <a:gd name="T3" fmla="*/ 4 h 91"/>
                <a:gd name="T4" fmla="*/ 290 w 290"/>
                <a:gd name="T5" fmla="*/ 48 h 91"/>
                <a:gd name="T6" fmla="*/ 10 w 290"/>
                <a:gd name="T7" fmla="*/ 40 h 91"/>
                <a:gd name="T8" fmla="*/ 0 w 290"/>
                <a:gd name="T9" fmla="*/ 0 h 91"/>
              </a:gdLst>
              <a:ahLst/>
              <a:cxnLst>
                <a:cxn ang="0">
                  <a:pos x="T0" y="T1"/>
                </a:cxn>
                <a:cxn ang="0">
                  <a:pos x="T2" y="T3"/>
                </a:cxn>
                <a:cxn ang="0">
                  <a:pos x="T4" y="T5"/>
                </a:cxn>
                <a:cxn ang="0">
                  <a:pos x="T6" y="T7"/>
                </a:cxn>
                <a:cxn ang="0">
                  <a:pos x="T8" y="T9"/>
                </a:cxn>
              </a:cxnLst>
              <a:rect l="0" t="0" r="r" b="b"/>
              <a:pathLst>
                <a:path w="290" h="91">
                  <a:moveTo>
                    <a:pt x="0" y="0"/>
                  </a:moveTo>
                  <a:cubicBezTo>
                    <a:pt x="0" y="0"/>
                    <a:pt x="151" y="53"/>
                    <a:pt x="283" y="4"/>
                  </a:cubicBezTo>
                  <a:cubicBezTo>
                    <a:pt x="288" y="28"/>
                    <a:pt x="290" y="48"/>
                    <a:pt x="290" y="48"/>
                  </a:cubicBezTo>
                  <a:cubicBezTo>
                    <a:pt x="290" y="48"/>
                    <a:pt x="141" y="91"/>
                    <a:pt x="10" y="40"/>
                  </a:cubicBezTo>
                  <a:cubicBezTo>
                    <a:pt x="7" y="40"/>
                    <a:pt x="0" y="0"/>
                    <a:pt x="0" y="0"/>
                  </a:cubicBezTo>
                  <a:close/>
                </a:path>
              </a:pathLst>
            </a:custGeom>
            <a:solidFill>
              <a:srgbClr val="242C3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14400" fontAlgn="auto">
                <a:spcBef>
                  <a:spcPts val="0"/>
                </a:spcBef>
                <a:spcAft>
                  <a:spcPts val="0"/>
                </a:spcAft>
              </a:pPr>
              <a:endParaRPr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 name="ïšļïḍè"/>
            <p:cNvSpPr/>
            <p:nvPr/>
          </p:nvSpPr>
          <p:spPr bwMode="auto">
            <a:xfrm>
              <a:off x="6430535" y="4021080"/>
              <a:ext cx="66095" cy="129871"/>
            </a:xfrm>
            <a:custGeom>
              <a:avLst/>
              <a:gdLst>
                <a:gd name="T0" fmla="*/ 10 w 32"/>
                <a:gd name="T1" fmla="*/ 49 h 63"/>
                <a:gd name="T2" fmla="*/ 0 w 32"/>
                <a:gd name="T3" fmla="*/ 0 h 63"/>
                <a:gd name="T4" fmla="*/ 26 w 32"/>
                <a:gd name="T5" fmla="*/ 8 h 63"/>
                <a:gd name="T6" fmla="*/ 32 w 32"/>
                <a:gd name="T7" fmla="*/ 63 h 63"/>
                <a:gd name="T8" fmla="*/ 10 w 32"/>
                <a:gd name="T9" fmla="*/ 49 h 63"/>
              </a:gdLst>
              <a:ahLst/>
              <a:cxnLst>
                <a:cxn ang="0">
                  <a:pos x="T0" y="T1"/>
                </a:cxn>
                <a:cxn ang="0">
                  <a:pos x="T2" y="T3"/>
                </a:cxn>
                <a:cxn ang="0">
                  <a:pos x="T4" y="T5"/>
                </a:cxn>
                <a:cxn ang="0">
                  <a:pos x="T6" y="T7"/>
                </a:cxn>
                <a:cxn ang="0">
                  <a:pos x="T8" y="T9"/>
                </a:cxn>
              </a:cxnLst>
              <a:rect l="0" t="0" r="r" b="b"/>
              <a:pathLst>
                <a:path w="32" h="63">
                  <a:moveTo>
                    <a:pt x="10" y="49"/>
                  </a:moveTo>
                  <a:cubicBezTo>
                    <a:pt x="0" y="0"/>
                    <a:pt x="0" y="0"/>
                    <a:pt x="0" y="0"/>
                  </a:cubicBezTo>
                  <a:cubicBezTo>
                    <a:pt x="26" y="8"/>
                    <a:pt x="26" y="8"/>
                    <a:pt x="26" y="8"/>
                  </a:cubicBezTo>
                  <a:cubicBezTo>
                    <a:pt x="32" y="63"/>
                    <a:pt x="32" y="63"/>
                    <a:pt x="32" y="63"/>
                  </a:cubicBezTo>
                  <a:cubicBezTo>
                    <a:pt x="32" y="63"/>
                    <a:pt x="14" y="51"/>
                    <a:pt x="10" y="49"/>
                  </a:cubicBezTo>
                  <a:close/>
                </a:path>
              </a:pathLst>
            </a:custGeom>
            <a:solidFill>
              <a:srgbClr val="28354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14400" fontAlgn="auto">
                <a:spcBef>
                  <a:spcPts val="0"/>
                </a:spcBef>
                <a:spcAft>
                  <a:spcPts val="0"/>
                </a:spcAft>
              </a:pPr>
              <a:endParaRPr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 name="îSļiḓé"/>
            <p:cNvSpPr/>
            <p:nvPr/>
          </p:nvSpPr>
          <p:spPr bwMode="auto">
            <a:xfrm>
              <a:off x="6793477" y="4041952"/>
              <a:ext cx="70733" cy="121754"/>
            </a:xfrm>
            <a:custGeom>
              <a:avLst/>
              <a:gdLst>
                <a:gd name="T0" fmla="*/ 22 w 34"/>
                <a:gd name="T1" fmla="*/ 45 h 59"/>
                <a:gd name="T2" fmla="*/ 34 w 34"/>
                <a:gd name="T3" fmla="*/ 0 h 59"/>
                <a:gd name="T4" fmla="*/ 6 w 34"/>
                <a:gd name="T5" fmla="*/ 4 h 59"/>
                <a:gd name="T6" fmla="*/ 0 w 34"/>
                <a:gd name="T7" fmla="*/ 59 h 59"/>
                <a:gd name="T8" fmla="*/ 22 w 34"/>
                <a:gd name="T9" fmla="*/ 45 h 59"/>
              </a:gdLst>
              <a:ahLst/>
              <a:cxnLst>
                <a:cxn ang="0">
                  <a:pos x="T0" y="T1"/>
                </a:cxn>
                <a:cxn ang="0">
                  <a:pos x="T2" y="T3"/>
                </a:cxn>
                <a:cxn ang="0">
                  <a:pos x="T4" y="T5"/>
                </a:cxn>
                <a:cxn ang="0">
                  <a:pos x="T6" y="T7"/>
                </a:cxn>
                <a:cxn ang="0">
                  <a:pos x="T8" y="T9"/>
                </a:cxn>
              </a:cxnLst>
              <a:rect l="0" t="0" r="r" b="b"/>
              <a:pathLst>
                <a:path w="34" h="59">
                  <a:moveTo>
                    <a:pt x="22" y="45"/>
                  </a:moveTo>
                  <a:cubicBezTo>
                    <a:pt x="34" y="0"/>
                    <a:pt x="34" y="0"/>
                    <a:pt x="34" y="0"/>
                  </a:cubicBezTo>
                  <a:cubicBezTo>
                    <a:pt x="6" y="4"/>
                    <a:pt x="6" y="4"/>
                    <a:pt x="6" y="4"/>
                  </a:cubicBezTo>
                  <a:cubicBezTo>
                    <a:pt x="0" y="59"/>
                    <a:pt x="0" y="59"/>
                    <a:pt x="0" y="59"/>
                  </a:cubicBezTo>
                  <a:cubicBezTo>
                    <a:pt x="0" y="59"/>
                    <a:pt x="18" y="47"/>
                    <a:pt x="22" y="45"/>
                  </a:cubicBezTo>
                  <a:close/>
                </a:path>
              </a:pathLst>
            </a:custGeom>
            <a:solidFill>
              <a:srgbClr val="28354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14400" fontAlgn="auto">
                <a:spcBef>
                  <a:spcPts val="0"/>
                </a:spcBef>
                <a:spcAft>
                  <a:spcPts val="0"/>
                </a:spcAft>
              </a:pPr>
              <a:endParaRPr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 name="îṩḷíḓê"/>
            <p:cNvSpPr/>
            <p:nvPr/>
          </p:nvSpPr>
          <p:spPr bwMode="auto">
            <a:xfrm>
              <a:off x="5802054" y="1977938"/>
              <a:ext cx="723565" cy="1147963"/>
            </a:xfrm>
            <a:custGeom>
              <a:avLst/>
              <a:gdLst>
                <a:gd name="T0" fmla="*/ 310 w 350"/>
                <a:gd name="T1" fmla="*/ 421 h 556"/>
                <a:gd name="T2" fmla="*/ 131 w 350"/>
                <a:gd name="T3" fmla="*/ 211 h 556"/>
                <a:gd name="T4" fmla="*/ 342 w 350"/>
                <a:gd name="T5" fmla="*/ 68 h 556"/>
                <a:gd name="T6" fmla="*/ 302 w 350"/>
                <a:gd name="T7" fmla="*/ 4 h 556"/>
                <a:gd name="T8" fmla="*/ 0 w 350"/>
                <a:gd name="T9" fmla="*/ 203 h 556"/>
                <a:gd name="T10" fmla="*/ 302 w 350"/>
                <a:gd name="T11" fmla="*/ 556 h 556"/>
                <a:gd name="T12" fmla="*/ 325 w 350"/>
                <a:gd name="T13" fmla="*/ 421 h 556"/>
              </a:gdLst>
              <a:ahLst/>
              <a:cxnLst>
                <a:cxn ang="0">
                  <a:pos x="T0" y="T1"/>
                </a:cxn>
                <a:cxn ang="0">
                  <a:pos x="T2" y="T3"/>
                </a:cxn>
                <a:cxn ang="0">
                  <a:pos x="T4" y="T5"/>
                </a:cxn>
                <a:cxn ang="0">
                  <a:pos x="T6" y="T7"/>
                </a:cxn>
                <a:cxn ang="0">
                  <a:pos x="T8" y="T9"/>
                </a:cxn>
                <a:cxn ang="0">
                  <a:pos x="T10" y="T11"/>
                </a:cxn>
                <a:cxn ang="0">
                  <a:pos x="T12" y="T13"/>
                </a:cxn>
              </a:cxnLst>
              <a:rect l="0" t="0" r="r" b="b"/>
              <a:pathLst>
                <a:path w="350" h="556">
                  <a:moveTo>
                    <a:pt x="310" y="421"/>
                  </a:moveTo>
                  <a:cubicBezTo>
                    <a:pt x="310" y="421"/>
                    <a:pt x="179" y="401"/>
                    <a:pt x="131" y="211"/>
                  </a:cubicBezTo>
                  <a:cubicBezTo>
                    <a:pt x="131" y="211"/>
                    <a:pt x="282" y="76"/>
                    <a:pt x="342" y="68"/>
                  </a:cubicBezTo>
                  <a:cubicBezTo>
                    <a:pt x="350" y="48"/>
                    <a:pt x="342" y="0"/>
                    <a:pt x="302" y="4"/>
                  </a:cubicBezTo>
                  <a:cubicBezTo>
                    <a:pt x="302" y="4"/>
                    <a:pt x="116" y="60"/>
                    <a:pt x="0" y="203"/>
                  </a:cubicBezTo>
                  <a:cubicBezTo>
                    <a:pt x="0" y="203"/>
                    <a:pt x="96" y="477"/>
                    <a:pt x="302" y="556"/>
                  </a:cubicBezTo>
                  <a:cubicBezTo>
                    <a:pt x="338" y="528"/>
                    <a:pt x="325" y="421"/>
                    <a:pt x="325" y="421"/>
                  </a:cubicBezTo>
                </a:path>
              </a:pathLst>
            </a:custGeom>
            <a:solidFill>
              <a:srgbClr val="94DAE2"/>
            </a:solidFill>
            <a:ln w="9525">
              <a:solidFill>
                <a:srgbClr val="000000"/>
              </a:solidFill>
              <a:round/>
            </a:ln>
          </p:spPr>
          <p:txBody>
            <a:bodyPr anchor="ctr"/>
            <a:lstStyle/>
            <a:p>
              <a:pPr algn="ctr" defTabSz="914400" fontAlgn="auto">
                <a:spcBef>
                  <a:spcPts val="0"/>
                </a:spcBef>
                <a:spcAft>
                  <a:spcPts val="0"/>
                </a:spcAft>
              </a:pPr>
              <a:endParaRPr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 name="iṡľîde"/>
            <p:cNvSpPr/>
            <p:nvPr/>
          </p:nvSpPr>
          <p:spPr bwMode="auto">
            <a:xfrm>
              <a:off x="6909432" y="2996030"/>
              <a:ext cx="691097" cy="909094"/>
            </a:xfrm>
            <a:custGeom>
              <a:avLst/>
              <a:gdLst>
                <a:gd name="T0" fmla="*/ 153 w 334"/>
                <a:gd name="T1" fmla="*/ 0 h 440"/>
                <a:gd name="T2" fmla="*/ 334 w 334"/>
                <a:gd name="T3" fmla="*/ 273 h 440"/>
                <a:gd name="T4" fmla="*/ 76 w 334"/>
                <a:gd name="T5" fmla="*/ 440 h 440"/>
                <a:gd name="T6" fmla="*/ 68 w 334"/>
                <a:gd name="T7" fmla="*/ 377 h 440"/>
                <a:gd name="T8" fmla="*/ 199 w 334"/>
                <a:gd name="T9" fmla="*/ 262 h 440"/>
                <a:gd name="T10" fmla="*/ 52 w 334"/>
                <a:gd name="T11" fmla="*/ 79 h 440"/>
                <a:gd name="T12" fmla="*/ 153 w 334"/>
                <a:gd name="T13" fmla="*/ 0 h 440"/>
              </a:gdLst>
              <a:ahLst/>
              <a:cxnLst>
                <a:cxn ang="0">
                  <a:pos x="T0" y="T1"/>
                </a:cxn>
                <a:cxn ang="0">
                  <a:pos x="T2" y="T3"/>
                </a:cxn>
                <a:cxn ang="0">
                  <a:pos x="T4" y="T5"/>
                </a:cxn>
                <a:cxn ang="0">
                  <a:pos x="T6" y="T7"/>
                </a:cxn>
                <a:cxn ang="0">
                  <a:pos x="T8" y="T9"/>
                </a:cxn>
                <a:cxn ang="0">
                  <a:pos x="T10" y="T11"/>
                </a:cxn>
                <a:cxn ang="0">
                  <a:pos x="T12" y="T13"/>
                </a:cxn>
              </a:cxnLst>
              <a:rect l="0" t="0" r="r" b="b"/>
              <a:pathLst>
                <a:path w="334" h="440">
                  <a:moveTo>
                    <a:pt x="153" y="0"/>
                  </a:moveTo>
                  <a:cubicBezTo>
                    <a:pt x="153" y="0"/>
                    <a:pt x="302" y="154"/>
                    <a:pt x="334" y="273"/>
                  </a:cubicBezTo>
                  <a:cubicBezTo>
                    <a:pt x="334" y="273"/>
                    <a:pt x="211" y="412"/>
                    <a:pt x="76" y="440"/>
                  </a:cubicBezTo>
                  <a:cubicBezTo>
                    <a:pt x="76" y="440"/>
                    <a:pt x="48" y="408"/>
                    <a:pt x="68" y="377"/>
                  </a:cubicBezTo>
                  <a:cubicBezTo>
                    <a:pt x="80" y="361"/>
                    <a:pt x="171" y="317"/>
                    <a:pt x="199" y="262"/>
                  </a:cubicBezTo>
                  <a:cubicBezTo>
                    <a:pt x="207" y="238"/>
                    <a:pt x="104" y="95"/>
                    <a:pt x="52" y="79"/>
                  </a:cubicBezTo>
                  <a:cubicBezTo>
                    <a:pt x="0" y="63"/>
                    <a:pt x="153" y="0"/>
                    <a:pt x="153" y="0"/>
                  </a:cubicBezTo>
                  <a:close/>
                </a:path>
              </a:pathLst>
            </a:custGeom>
            <a:solidFill>
              <a:srgbClr val="94DAE2"/>
            </a:solidFill>
            <a:ln w="9525">
              <a:solidFill>
                <a:schemeClr val="tx1"/>
              </a:solidFill>
              <a:round/>
            </a:ln>
          </p:spPr>
          <p:txBody>
            <a:bodyPr anchor="ctr"/>
            <a:lstStyle/>
            <a:p>
              <a:pPr algn="ctr" defTabSz="914400" fontAlgn="auto">
                <a:spcBef>
                  <a:spcPts val="0"/>
                </a:spcBef>
                <a:spcAft>
                  <a:spcPts val="0"/>
                </a:spcAft>
              </a:pPr>
              <a:endParaRPr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 name="îşḻiḋê"/>
            <p:cNvSpPr/>
            <p:nvPr/>
          </p:nvSpPr>
          <p:spPr bwMode="auto">
            <a:xfrm>
              <a:off x="6634617" y="2483505"/>
              <a:ext cx="223795" cy="76531"/>
            </a:xfrm>
            <a:custGeom>
              <a:avLst/>
              <a:gdLst>
                <a:gd name="T0" fmla="*/ 5 w 108"/>
                <a:gd name="T1" fmla="*/ 11 h 37"/>
                <a:gd name="T2" fmla="*/ 99 w 108"/>
                <a:gd name="T3" fmla="*/ 29 h 37"/>
                <a:gd name="T4" fmla="*/ 102 w 108"/>
                <a:gd name="T5" fmla="*/ 37 h 37"/>
                <a:gd name="T6" fmla="*/ 108 w 108"/>
                <a:gd name="T7" fmla="*/ 19 h 37"/>
                <a:gd name="T8" fmla="*/ 102 w 108"/>
                <a:gd name="T9" fmla="*/ 27 h 37"/>
                <a:gd name="T10" fmla="*/ 8 w 108"/>
                <a:gd name="T11" fmla="*/ 7 h 37"/>
                <a:gd name="T12" fmla="*/ 6 w 108"/>
                <a:gd name="T13" fmla="*/ 6 h 37"/>
                <a:gd name="T14" fmla="*/ 2 w 108"/>
                <a:gd name="T15" fmla="*/ 1 h 37"/>
                <a:gd name="T16" fmla="*/ 0 w 108"/>
                <a:gd name="T17" fmla="*/ 19 h 37"/>
                <a:gd name="T18" fmla="*/ 5 w 108"/>
                <a:gd name="T19"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37">
                  <a:moveTo>
                    <a:pt x="5" y="11"/>
                  </a:moveTo>
                  <a:cubicBezTo>
                    <a:pt x="5" y="11"/>
                    <a:pt x="69" y="13"/>
                    <a:pt x="99" y="29"/>
                  </a:cubicBezTo>
                  <a:cubicBezTo>
                    <a:pt x="99" y="29"/>
                    <a:pt x="100" y="35"/>
                    <a:pt x="102" y="37"/>
                  </a:cubicBezTo>
                  <a:cubicBezTo>
                    <a:pt x="103" y="35"/>
                    <a:pt x="105" y="24"/>
                    <a:pt x="108" y="19"/>
                  </a:cubicBezTo>
                  <a:cubicBezTo>
                    <a:pt x="106" y="19"/>
                    <a:pt x="102" y="27"/>
                    <a:pt x="102" y="27"/>
                  </a:cubicBezTo>
                  <a:cubicBezTo>
                    <a:pt x="102" y="27"/>
                    <a:pt x="60" y="5"/>
                    <a:pt x="8" y="7"/>
                  </a:cubicBezTo>
                  <a:cubicBezTo>
                    <a:pt x="6" y="6"/>
                    <a:pt x="6" y="6"/>
                    <a:pt x="6" y="6"/>
                  </a:cubicBezTo>
                  <a:cubicBezTo>
                    <a:pt x="6" y="6"/>
                    <a:pt x="3" y="0"/>
                    <a:pt x="2" y="1"/>
                  </a:cubicBezTo>
                  <a:cubicBezTo>
                    <a:pt x="2" y="7"/>
                    <a:pt x="0" y="17"/>
                    <a:pt x="0" y="19"/>
                  </a:cubicBezTo>
                  <a:cubicBezTo>
                    <a:pt x="1" y="16"/>
                    <a:pt x="5" y="11"/>
                    <a:pt x="5" y="11"/>
                  </a:cubicBezTo>
                  <a:close/>
                </a:path>
              </a:pathLst>
            </a:custGeom>
            <a:solidFill>
              <a:srgbClr val="C480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14400" fontAlgn="auto">
                <a:spcBef>
                  <a:spcPts val="0"/>
                </a:spcBef>
                <a:spcAft>
                  <a:spcPts val="0"/>
                </a:spcAft>
              </a:pPr>
              <a:endParaRPr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 name="i$lïďé"/>
            <p:cNvSpPr/>
            <p:nvPr/>
          </p:nvSpPr>
          <p:spPr bwMode="auto">
            <a:xfrm>
              <a:off x="7453266" y="2420889"/>
              <a:ext cx="384721" cy="830997"/>
            </a:xfrm>
            <a:prstGeom prst="rect">
              <a:avLst/>
            </a:prstGeom>
            <a:solidFill>
              <a:srgbClr val="FFFFFF"/>
            </a:solidFill>
            <a:ln w="9525">
              <a:solidFill>
                <a:schemeClr val="bg1"/>
              </a:solidFill>
              <a:miter lim="800000"/>
            </a:ln>
          </p:spPr>
          <p:txBody>
            <a:bodyPr vert="horz" wrap="none" lIns="0" tIns="0" rIns="0" bIns="0" anchor="t" anchorCtr="0" compatLnSpc="1">
              <a:normAutofit fontScale="92500" lnSpcReduction="10000"/>
            </a:bodyPr>
            <a:lstStyle/>
            <a:p>
              <a:pPr eaLnBrk="0" fontAlgn="base" hangingPunct="0"/>
              <a:r>
                <a:rPr lang="en-US" altLang="zh-CN" sz="5400" dirty="0">
                  <a:solidFill>
                    <a:srgbClr val="94DAE2"/>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zh-CN" altLang="zh-CN" sz="5400" dirty="0">
                <a:solidFill>
                  <a:srgbClr val="94DAE2"/>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5" name="iŝľiḋe"/>
            <p:cNvSpPr/>
            <p:nvPr/>
          </p:nvSpPr>
          <p:spPr bwMode="auto">
            <a:xfrm rot="19980000">
              <a:off x="6153144" y="1416848"/>
              <a:ext cx="256479" cy="553998"/>
            </a:xfrm>
            <a:prstGeom prst="rect">
              <a:avLst/>
            </a:prstGeom>
            <a:solidFill>
              <a:srgbClr val="FFFFFF"/>
            </a:solidFill>
            <a:ln w="9525">
              <a:solidFill>
                <a:schemeClr val="bg1"/>
              </a:solidFill>
              <a:miter lim="800000"/>
            </a:ln>
          </p:spPr>
          <p:txBody>
            <a:bodyPr vert="horz" wrap="none" lIns="0" tIns="0" rIns="0" bIns="0" anchor="t" anchorCtr="0" compatLnSpc="1">
              <a:normAutofit fontScale="92500" lnSpcReduction="10000"/>
            </a:bodyPr>
            <a:lstStyle/>
            <a:p>
              <a:pPr eaLnBrk="0" fontAlgn="base" hangingPunct="0"/>
              <a:r>
                <a:rPr lang="en-US" altLang="zh-CN" sz="3600" dirty="0">
                  <a:solidFill>
                    <a:srgbClr val="94DAE2"/>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zh-CN" altLang="zh-CN" sz="3600" dirty="0">
                <a:solidFill>
                  <a:srgbClr val="94DAE2"/>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 name="îṡlîḋè"/>
            <p:cNvSpPr/>
            <p:nvPr/>
          </p:nvSpPr>
          <p:spPr bwMode="auto">
            <a:xfrm>
              <a:off x="7096122" y="2062585"/>
              <a:ext cx="153062" cy="233072"/>
            </a:xfrm>
            <a:custGeom>
              <a:avLst/>
              <a:gdLst>
                <a:gd name="T0" fmla="*/ 74 w 74"/>
                <a:gd name="T1" fmla="*/ 0 h 113"/>
                <a:gd name="T2" fmla="*/ 29 w 74"/>
                <a:gd name="T3" fmla="*/ 73 h 113"/>
                <a:gd name="T4" fmla="*/ 74 w 74"/>
                <a:gd name="T5" fmla="*/ 0 h 113"/>
              </a:gdLst>
              <a:ahLst/>
              <a:cxnLst>
                <a:cxn ang="0">
                  <a:pos x="T0" y="T1"/>
                </a:cxn>
                <a:cxn ang="0">
                  <a:pos x="T2" y="T3"/>
                </a:cxn>
                <a:cxn ang="0">
                  <a:pos x="T4" y="T5"/>
                </a:cxn>
              </a:cxnLst>
              <a:rect l="0" t="0" r="r" b="b"/>
              <a:pathLst>
                <a:path w="74" h="113">
                  <a:moveTo>
                    <a:pt x="74" y="0"/>
                  </a:moveTo>
                  <a:cubicBezTo>
                    <a:pt x="74" y="0"/>
                    <a:pt x="57" y="113"/>
                    <a:pt x="29" y="73"/>
                  </a:cubicBezTo>
                  <a:cubicBezTo>
                    <a:pt x="0" y="33"/>
                    <a:pt x="74" y="0"/>
                    <a:pt x="74" y="0"/>
                  </a:cubicBezTo>
                  <a:close/>
                </a:path>
              </a:pathLst>
            </a:custGeom>
            <a:solidFill>
              <a:srgbClr val="F2F3C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14400" fontAlgn="auto">
                <a:spcBef>
                  <a:spcPts val="0"/>
                </a:spcBef>
                <a:spcAft>
                  <a:spcPts val="0"/>
                </a:spcAft>
              </a:pPr>
              <a:endParaRPr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 name="iṡ1íḑè"/>
            <p:cNvSpPr/>
            <p:nvPr/>
          </p:nvSpPr>
          <p:spPr bwMode="auto">
            <a:xfrm>
              <a:off x="6480050" y="1117793"/>
              <a:ext cx="1045923" cy="546152"/>
            </a:xfrm>
            <a:custGeom>
              <a:avLst/>
              <a:gdLst>
                <a:gd name="T0" fmla="*/ 493 w 506"/>
                <a:gd name="T1" fmla="*/ 200 h 264"/>
                <a:gd name="T2" fmla="*/ 366 w 506"/>
                <a:gd name="T3" fmla="*/ 113 h 264"/>
                <a:gd name="T4" fmla="*/ 190 w 506"/>
                <a:gd name="T5" fmla="*/ 56 h 264"/>
                <a:gd name="T6" fmla="*/ 188 w 506"/>
                <a:gd name="T7" fmla="*/ 56 h 264"/>
                <a:gd name="T8" fmla="*/ 249 w 506"/>
                <a:gd name="T9" fmla="*/ 15 h 264"/>
                <a:gd name="T10" fmla="*/ 344 w 506"/>
                <a:gd name="T11" fmla="*/ 13 h 264"/>
                <a:gd name="T12" fmla="*/ 434 w 506"/>
                <a:gd name="T13" fmla="*/ 38 h 264"/>
                <a:gd name="T14" fmla="*/ 436 w 506"/>
                <a:gd name="T15" fmla="*/ 35 h 264"/>
                <a:gd name="T16" fmla="*/ 266 w 506"/>
                <a:gd name="T17" fmla="*/ 7 h 264"/>
                <a:gd name="T18" fmla="*/ 184 w 506"/>
                <a:gd name="T19" fmla="*/ 55 h 264"/>
                <a:gd name="T20" fmla="*/ 101 w 506"/>
                <a:gd name="T21" fmla="*/ 41 h 264"/>
                <a:gd name="T22" fmla="*/ 60 w 506"/>
                <a:gd name="T23" fmla="*/ 43 h 264"/>
                <a:gd name="T24" fmla="*/ 25 w 506"/>
                <a:gd name="T25" fmla="*/ 55 h 264"/>
                <a:gd name="T26" fmla="*/ 29 w 506"/>
                <a:gd name="T27" fmla="*/ 126 h 264"/>
                <a:gd name="T28" fmla="*/ 98 w 506"/>
                <a:gd name="T29" fmla="*/ 189 h 264"/>
                <a:gd name="T30" fmla="*/ 278 w 506"/>
                <a:gd name="T31" fmla="*/ 263 h 264"/>
                <a:gd name="T32" fmla="*/ 279 w 506"/>
                <a:gd name="T33" fmla="*/ 260 h 264"/>
                <a:gd name="T34" fmla="*/ 127 w 506"/>
                <a:gd name="T35" fmla="*/ 203 h 264"/>
                <a:gd name="T36" fmla="*/ 61 w 506"/>
                <a:gd name="T37" fmla="*/ 153 h 264"/>
                <a:gd name="T38" fmla="*/ 15 w 506"/>
                <a:gd name="T39" fmla="*/ 84 h 264"/>
                <a:gd name="T40" fmla="*/ 94 w 506"/>
                <a:gd name="T41" fmla="*/ 45 h 264"/>
                <a:gd name="T42" fmla="*/ 182 w 506"/>
                <a:gd name="T43" fmla="*/ 59 h 264"/>
                <a:gd name="T44" fmla="*/ 173 w 506"/>
                <a:gd name="T45" fmla="*/ 94 h 264"/>
                <a:gd name="T46" fmla="*/ 258 w 506"/>
                <a:gd name="T47" fmla="*/ 203 h 264"/>
                <a:gd name="T48" fmla="*/ 416 w 506"/>
                <a:gd name="T49" fmla="*/ 249 h 264"/>
                <a:gd name="T50" fmla="*/ 487 w 506"/>
                <a:gd name="T51" fmla="*/ 242 h 264"/>
                <a:gd name="T52" fmla="*/ 502 w 506"/>
                <a:gd name="T53" fmla="*/ 226 h 264"/>
                <a:gd name="T54" fmla="*/ 493 w 506"/>
                <a:gd name="T55" fmla="*/ 200 h 264"/>
                <a:gd name="T56" fmla="*/ 471 w 506"/>
                <a:gd name="T57" fmla="*/ 243 h 264"/>
                <a:gd name="T58" fmla="*/ 426 w 506"/>
                <a:gd name="T59" fmla="*/ 245 h 264"/>
                <a:gd name="T60" fmla="*/ 339 w 506"/>
                <a:gd name="T61" fmla="*/ 232 h 264"/>
                <a:gd name="T62" fmla="*/ 193 w 506"/>
                <a:gd name="T63" fmla="*/ 143 h 264"/>
                <a:gd name="T64" fmla="*/ 184 w 506"/>
                <a:gd name="T65" fmla="*/ 64 h 264"/>
                <a:gd name="T66" fmla="*/ 186 w 506"/>
                <a:gd name="T67" fmla="*/ 59 h 264"/>
                <a:gd name="T68" fmla="*/ 189 w 506"/>
                <a:gd name="T69" fmla="*/ 60 h 264"/>
                <a:gd name="T70" fmla="*/ 367 w 506"/>
                <a:gd name="T71" fmla="*/ 118 h 264"/>
                <a:gd name="T72" fmla="*/ 439 w 506"/>
                <a:gd name="T73" fmla="*/ 156 h 264"/>
                <a:gd name="T74" fmla="*/ 471 w 506"/>
                <a:gd name="T75" fmla="*/ 181 h 264"/>
                <a:gd name="T76" fmla="*/ 499 w 506"/>
                <a:gd name="T77" fmla="*/ 221 h 264"/>
                <a:gd name="T78" fmla="*/ 471 w 506"/>
                <a:gd name="T79" fmla="*/ 24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6" h="264">
                  <a:moveTo>
                    <a:pt x="493" y="200"/>
                  </a:moveTo>
                  <a:cubicBezTo>
                    <a:pt x="461" y="159"/>
                    <a:pt x="413" y="133"/>
                    <a:pt x="366" y="113"/>
                  </a:cubicBezTo>
                  <a:cubicBezTo>
                    <a:pt x="309" y="89"/>
                    <a:pt x="250" y="71"/>
                    <a:pt x="190" y="56"/>
                  </a:cubicBezTo>
                  <a:cubicBezTo>
                    <a:pt x="189" y="56"/>
                    <a:pt x="189" y="56"/>
                    <a:pt x="188" y="56"/>
                  </a:cubicBezTo>
                  <a:cubicBezTo>
                    <a:pt x="202" y="35"/>
                    <a:pt x="225" y="21"/>
                    <a:pt x="249" y="15"/>
                  </a:cubicBezTo>
                  <a:cubicBezTo>
                    <a:pt x="280" y="7"/>
                    <a:pt x="313" y="8"/>
                    <a:pt x="344" y="13"/>
                  </a:cubicBezTo>
                  <a:cubicBezTo>
                    <a:pt x="375" y="17"/>
                    <a:pt x="405" y="26"/>
                    <a:pt x="434" y="38"/>
                  </a:cubicBezTo>
                  <a:cubicBezTo>
                    <a:pt x="436" y="39"/>
                    <a:pt x="438" y="36"/>
                    <a:pt x="436" y="35"/>
                  </a:cubicBezTo>
                  <a:cubicBezTo>
                    <a:pt x="383" y="12"/>
                    <a:pt x="323" y="0"/>
                    <a:pt x="266" y="7"/>
                  </a:cubicBezTo>
                  <a:cubicBezTo>
                    <a:pt x="234" y="12"/>
                    <a:pt x="201" y="28"/>
                    <a:pt x="184" y="55"/>
                  </a:cubicBezTo>
                  <a:cubicBezTo>
                    <a:pt x="157" y="48"/>
                    <a:pt x="129" y="43"/>
                    <a:pt x="101" y="41"/>
                  </a:cubicBezTo>
                  <a:cubicBezTo>
                    <a:pt x="87" y="40"/>
                    <a:pt x="74" y="41"/>
                    <a:pt x="60" y="43"/>
                  </a:cubicBezTo>
                  <a:cubicBezTo>
                    <a:pt x="48" y="45"/>
                    <a:pt x="35" y="48"/>
                    <a:pt x="25" y="55"/>
                  </a:cubicBezTo>
                  <a:cubicBezTo>
                    <a:pt x="0" y="75"/>
                    <a:pt x="14" y="105"/>
                    <a:pt x="29" y="126"/>
                  </a:cubicBezTo>
                  <a:cubicBezTo>
                    <a:pt x="48" y="150"/>
                    <a:pt x="73" y="171"/>
                    <a:pt x="98" y="189"/>
                  </a:cubicBezTo>
                  <a:cubicBezTo>
                    <a:pt x="151" y="227"/>
                    <a:pt x="213" y="253"/>
                    <a:pt x="278" y="263"/>
                  </a:cubicBezTo>
                  <a:cubicBezTo>
                    <a:pt x="280" y="264"/>
                    <a:pt x="282" y="260"/>
                    <a:pt x="279" y="260"/>
                  </a:cubicBezTo>
                  <a:cubicBezTo>
                    <a:pt x="225" y="251"/>
                    <a:pt x="174" y="232"/>
                    <a:pt x="127" y="203"/>
                  </a:cubicBezTo>
                  <a:cubicBezTo>
                    <a:pt x="103" y="189"/>
                    <a:pt x="81" y="172"/>
                    <a:pt x="61" y="153"/>
                  </a:cubicBezTo>
                  <a:cubicBezTo>
                    <a:pt x="41" y="135"/>
                    <a:pt x="17" y="112"/>
                    <a:pt x="15" y="84"/>
                  </a:cubicBezTo>
                  <a:cubicBezTo>
                    <a:pt x="12" y="47"/>
                    <a:pt x="69" y="45"/>
                    <a:pt x="94" y="45"/>
                  </a:cubicBezTo>
                  <a:cubicBezTo>
                    <a:pt x="124" y="45"/>
                    <a:pt x="153" y="52"/>
                    <a:pt x="182" y="59"/>
                  </a:cubicBezTo>
                  <a:cubicBezTo>
                    <a:pt x="176" y="69"/>
                    <a:pt x="173" y="81"/>
                    <a:pt x="173" y="94"/>
                  </a:cubicBezTo>
                  <a:cubicBezTo>
                    <a:pt x="171" y="144"/>
                    <a:pt x="220" y="181"/>
                    <a:pt x="258" y="203"/>
                  </a:cubicBezTo>
                  <a:cubicBezTo>
                    <a:pt x="306" y="230"/>
                    <a:pt x="361" y="246"/>
                    <a:pt x="416" y="249"/>
                  </a:cubicBezTo>
                  <a:cubicBezTo>
                    <a:pt x="439" y="250"/>
                    <a:pt x="466" y="252"/>
                    <a:pt x="487" y="242"/>
                  </a:cubicBezTo>
                  <a:cubicBezTo>
                    <a:pt x="494" y="239"/>
                    <a:pt x="500" y="234"/>
                    <a:pt x="502" y="226"/>
                  </a:cubicBezTo>
                  <a:cubicBezTo>
                    <a:pt x="506" y="217"/>
                    <a:pt x="499" y="207"/>
                    <a:pt x="493" y="200"/>
                  </a:cubicBezTo>
                  <a:close/>
                  <a:moveTo>
                    <a:pt x="471" y="243"/>
                  </a:moveTo>
                  <a:cubicBezTo>
                    <a:pt x="456" y="246"/>
                    <a:pt x="441" y="246"/>
                    <a:pt x="426" y="245"/>
                  </a:cubicBezTo>
                  <a:cubicBezTo>
                    <a:pt x="396" y="245"/>
                    <a:pt x="367" y="240"/>
                    <a:pt x="339" y="232"/>
                  </a:cubicBezTo>
                  <a:cubicBezTo>
                    <a:pt x="285" y="217"/>
                    <a:pt x="226" y="189"/>
                    <a:pt x="193" y="143"/>
                  </a:cubicBezTo>
                  <a:cubicBezTo>
                    <a:pt x="177" y="119"/>
                    <a:pt x="171" y="90"/>
                    <a:pt x="184" y="64"/>
                  </a:cubicBezTo>
                  <a:cubicBezTo>
                    <a:pt x="184" y="62"/>
                    <a:pt x="185" y="61"/>
                    <a:pt x="186" y="59"/>
                  </a:cubicBezTo>
                  <a:cubicBezTo>
                    <a:pt x="187" y="60"/>
                    <a:pt x="188" y="60"/>
                    <a:pt x="189" y="60"/>
                  </a:cubicBezTo>
                  <a:cubicBezTo>
                    <a:pt x="250" y="75"/>
                    <a:pt x="310" y="94"/>
                    <a:pt x="367" y="118"/>
                  </a:cubicBezTo>
                  <a:cubicBezTo>
                    <a:pt x="392" y="128"/>
                    <a:pt x="416" y="141"/>
                    <a:pt x="439" y="156"/>
                  </a:cubicBezTo>
                  <a:cubicBezTo>
                    <a:pt x="450" y="164"/>
                    <a:pt x="461" y="172"/>
                    <a:pt x="471" y="181"/>
                  </a:cubicBezTo>
                  <a:cubicBezTo>
                    <a:pt x="482" y="191"/>
                    <a:pt x="498" y="206"/>
                    <a:pt x="499" y="221"/>
                  </a:cubicBezTo>
                  <a:cubicBezTo>
                    <a:pt x="500" y="235"/>
                    <a:pt x="481" y="241"/>
                    <a:pt x="471" y="243"/>
                  </a:cubicBezTo>
                  <a:close/>
                </a:path>
              </a:pathLst>
            </a:custGeom>
            <a:solidFill>
              <a:schemeClr val="accent1">
                <a:lumMod val="60000"/>
                <a:lumOff val="40000"/>
              </a:schemeClr>
            </a:solidFill>
            <a:ln w="9525">
              <a:solidFill>
                <a:srgbClr val="000000"/>
              </a:solidFill>
              <a:round/>
            </a:ln>
          </p:spPr>
          <p:txBody>
            <a:bodyPr anchor="ctr"/>
            <a:lstStyle/>
            <a:p>
              <a:pPr algn="ctr" defTabSz="914400" fontAlgn="auto">
                <a:spcBef>
                  <a:spcPts val="0"/>
                </a:spcBef>
                <a:spcAft>
                  <a:spcPts val="0"/>
                </a:spcAft>
              </a:pPr>
              <a:endParaRPr sz="1800">
                <a:solidFill>
                  <a:srgbClr val="94DAD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 name="išļíḓe"/>
            <p:cNvSpPr/>
            <p:nvPr/>
          </p:nvSpPr>
          <p:spPr bwMode="auto">
            <a:xfrm>
              <a:off x="7331512" y="1130300"/>
              <a:ext cx="165817" cy="171615"/>
            </a:xfrm>
            <a:custGeom>
              <a:avLst/>
              <a:gdLst>
                <a:gd name="T0" fmla="*/ 59 w 143"/>
                <a:gd name="T1" fmla="*/ 59 h 148"/>
                <a:gd name="T2" fmla="*/ 82 w 143"/>
                <a:gd name="T3" fmla="*/ 0 h 148"/>
                <a:gd name="T4" fmla="*/ 91 w 143"/>
                <a:gd name="T5" fmla="*/ 69 h 148"/>
                <a:gd name="T6" fmla="*/ 143 w 143"/>
                <a:gd name="T7" fmla="*/ 80 h 148"/>
                <a:gd name="T8" fmla="*/ 93 w 143"/>
                <a:gd name="T9" fmla="*/ 93 h 148"/>
                <a:gd name="T10" fmla="*/ 116 w 143"/>
                <a:gd name="T11" fmla="*/ 148 h 148"/>
                <a:gd name="T12" fmla="*/ 69 w 143"/>
                <a:gd name="T13" fmla="*/ 103 h 148"/>
                <a:gd name="T14" fmla="*/ 16 w 143"/>
                <a:gd name="T15" fmla="*/ 146 h 148"/>
                <a:gd name="T16" fmla="*/ 50 w 143"/>
                <a:gd name="T17" fmla="*/ 82 h 148"/>
                <a:gd name="T18" fmla="*/ 0 w 143"/>
                <a:gd name="T19" fmla="*/ 59 h 148"/>
                <a:gd name="T20" fmla="*/ 59 w 143"/>
                <a:gd name="T21" fmla="*/ 5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148">
                  <a:moveTo>
                    <a:pt x="59" y="59"/>
                  </a:moveTo>
                  <a:lnTo>
                    <a:pt x="82" y="0"/>
                  </a:lnTo>
                  <a:lnTo>
                    <a:pt x="91" y="69"/>
                  </a:lnTo>
                  <a:lnTo>
                    <a:pt x="143" y="80"/>
                  </a:lnTo>
                  <a:lnTo>
                    <a:pt x="93" y="93"/>
                  </a:lnTo>
                  <a:lnTo>
                    <a:pt x="116" y="148"/>
                  </a:lnTo>
                  <a:lnTo>
                    <a:pt x="69" y="103"/>
                  </a:lnTo>
                  <a:lnTo>
                    <a:pt x="16" y="146"/>
                  </a:lnTo>
                  <a:lnTo>
                    <a:pt x="50" y="82"/>
                  </a:lnTo>
                  <a:lnTo>
                    <a:pt x="0" y="59"/>
                  </a:lnTo>
                  <a:lnTo>
                    <a:pt x="59" y="59"/>
                  </a:lnTo>
                  <a:close/>
                </a:path>
              </a:pathLst>
            </a:custGeom>
            <a:solidFill>
              <a:srgbClr val="94DAE2"/>
            </a:solidFill>
          </p:spPr>
          <p:style>
            <a:lnRef idx="3">
              <a:schemeClr val="lt1"/>
            </a:lnRef>
            <a:fillRef idx="1">
              <a:schemeClr val="accent1"/>
            </a:fillRef>
            <a:effectRef idx="1">
              <a:schemeClr val="accent1"/>
            </a:effectRef>
            <a:fontRef idx="minor">
              <a:schemeClr val="lt1"/>
            </a:fontRef>
          </p:style>
          <p:txBody>
            <a:bodyPr anchor="ctr"/>
            <a:lstStyle/>
            <a:p>
              <a:pPr algn="ctr" defTabSz="914400" fontAlgn="auto">
                <a:spcBef>
                  <a:spcPts val="0"/>
                </a:spcBef>
                <a:spcAft>
                  <a:spcPts val="0"/>
                </a:spcAft>
              </a:pPr>
              <a:endParaRPr sz="180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9" name="îšḷïďé"/>
            <p:cNvSpPr/>
            <p:nvPr/>
          </p:nvSpPr>
          <p:spPr bwMode="auto">
            <a:xfrm>
              <a:off x="6438652" y="1320468"/>
              <a:ext cx="164657" cy="171615"/>
            </a:xfrm>
            <a:custGeom>
              <a:avLst/>
              <a:gdLst>
                <a:gd name="T0" fmla="*/ 59 w 142"/>
                <a:gd name="T1" fmla="*/ 59 h 148"/>
                <a:gd name="T2" fmla="*/ 82 w 142"/>
                <a:gd name="T3" fmla="*/ 0 h 148"/>
                <a:gd name="T4" fmla="*/ 91 w 142"/>
                <a:gd name="T5" fmla="*/ 69 h 148"/>
                <a:gd name="T6" fmla="*/ 142 w 142"/>
                <a:gd name="T7" fmla="*/ 80 h 148"/>
                <a:gd name="T8" fmla="*/ 93 w 142"/>
                <a:gd name="T9" fmla="*/ 92 h 148"/>
                <a:gd name="T10" fmla="*/ 116 w 142"/>
                <a:gd name="T11" fmla="*/ 148 h 148"/>
                <a:gd name="T12" fmla="*/ 69 w 142"/>
                <a:gd name="T13" fmla="*/ 103 h 148"/>
                <a:gd name="T14" fmla="*/ 16 w 142"/>
                <a:gd name="T15" fmla="*/ 146 h 148"/>
                <a:gd name="T16" fmla="*/ 50 w 142"/>
                <a:gd name="T17" fmla="*/ 82 h 148"/>
                <a:gd name="T18" fmla="*/ 0 w 142"/>
                <a:gd name="T19" fmla="*/ 59 h 148"/>
                <a:gd name="T20" fmla="*/ 59 w 142"/>
                <a:gd name="T21" fmla="*/ 5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148">
                  <a:moveTo>
                    <a:pt x="59" y="59"/>
                  </a:moveTo>
                  <a:lnTo>
                    <a:pt x="82" y="0"/>
                  </a:lnTo>
                  <a:lnTo>
                    <a:pt x="91" y="69"/>
                  </a:lnTo>
                  <a:lnTo>
                    <a:pt x="142" y="80"/>
                  </a:lnTo>
                  <a:lnTo>
                    <a:pt x="93" y="92"/>
                  </a:lnTo>
                  <a:lnTo>
                    <a:pt x="116" y="148"/>
                  </a:lnTo>
                  <a:lnTo>
                    <a:pt x="69" y="103"/>
                  </a:lnTo>
                  <a:lnTo>
                    <a:pt x="16" y="146"/>
                  </a:lnTo>
                  <a:lnTo>
                    <a:pt x="50" y="82"/>
                  </a:lnTo>
                  <a:lnTo>
                    <a:pt x="0" y="59"/>
                  </a:lnTo>
                  <a:lnTo>
                    <a:pt x="59" y="59"/>
                  </a:lnTo>
                  <a:close/>
                </a:path>
              </a:pathLst>
            </a:custGeom>
            <a:solidFill>
              <a:srgbClr val="94DAE2"/>
            </a:solidFill>
          </p:spPr>
          <p:style>
            <a:lnRef idx="3">
              <a:schemeClr val="lt1"/>
            </a:lnRef>
            <a:fillRef idx="1">
              <a:schemeClr val="accent1"/>
            </a:fillRef>
            <a:effectRef idx="1">
              <a:schemeClr val="accent1"/>
            </a:effectRef>
            <a:fontRef idx="minor">
              <a:schemeClr val="lt1"/>
            </a:fontRef>
          </p:style>
          <p:txBody>
            <a:bodyPr anchor="ctr"/>
            <a:lstStyle/>
            <a:p>
              <a:pPr algn="ctr" defTabSz="914400" fontAlgn="auto">
                <a:spcBef>
                  <a:spcPts val="0"/>
                </a:spcBef>
                <a:spcAft>
                  <a:spcPts val="0"/>
                </a:spcAft>
              </a:pPr>
              <a:endParaRPr sz="1800" dirty="0">
                <a:solidFill>
                  <a:srgbClr val="5B9BD5">
                    <a:lumMod val="60000"/>
                    <a:lumOff val="40000"/>
                  </a:srgb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0" name="iṣḷîḍè"/>
            <p:cNvSpPr/>
            <p:nvPr/>
          </p:nvSpPr>
          <p:spPr bwMode="auto">
            <a:xfrm>
              <a:off x="7461382" y="1799366"/>
              <a:ext cx="83488" cy="86967"/>
            </a:xfrm>
            <a:custGeom>
              <a:avLst/>
              <a:gdLst>
                <a:gd name="T0" fmla="*/ 31 w 72"/>
                <a:gd name="T1" fmla="*/ 29 h 75"/>
                <a:gd name="T2" fmla="*/ 41 w 72"/>
                <a:gd name="T3" fmla="*/ 0 h 75"/>
                <a:gd name="T4" fmla="*/ 47 w 72"/>
                <a:gd name="T5" fmla="*/ 34 h 75"/>
                <a:gd name="T6" fmla="*/ 72 w 72"/>
                <a:gd name="T7" fmla="*/ 39 h 75"/>
                <a:gd name="T8" fmla="*/ 47 w 72"/>
                <a:gd name="T9" fmla="*/ 47 h 75"/>
                <a:gd name="T10" fmla="*/ 59 w 72"/>
                <a:gd name="T11" fmla="*/ 75 h 75"/>
                <a:gd name="T12" fmla="*/ 36 w 72"/>
                <a:gd name="T13" fmla="*/ 52 h 75"/>
                <a:gd name="T14" fmla="*/ 9 w 72"/>
                <a:gd name="T15" fmla="*/ 73 h 75"/>
                <a:gd name="T16" fmla="*/ 25 w 72"/>
                <a:gd name="T17" fmla="*/ 41 h 75"/>
                <a:gd name="T18" fmla="*/ 0 w 72"/>
                <a:gd name="T19" fmla="*/ 29 h 75"/>
                <a:gd name="T20" fmla="*/ 31 w 72"/>
                <a:gd name="T21"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5">
                  <a:moveTo>
                    <a:pt x="31" y="29"/>
                  </a:moveTo>
                  <a:lnTo>
                    <a:pt x="41" y="0"/>
                  </a:lnTo>
                  <a:lnTo>
                    <a:pt x="47" y="34"/>
                  </a:lnTo>
                  <a:lnTo>
                    <a:pt x="72" y="39"/>
                  </a:lnTo>
                  <a:lnTo>
                    <a:pt x="47" y="47"/>
                  </a:lnTo>
                  <a:lnTo>
                    <a:pt x="59" y="75"/>
                  </a:lnTo>
                  <a:lnTo>
                    <a:pt x="36" y="52"/>
                  </a:lnTo>
                  <a:lnTo>
                    <a:pt x="9" y="73"/>
                  </a:lnTo>
                  <a:lnTo>
                    <a:pt x="25" y="41"/>
                  </a:lnTo>
                  <a:lnTo>
                    <a:pt x="0" y="29"/>
                  </a:lnTo>
                  <a:lnTo>
                    <a:pt x="31" y="29"/>
                  </a:lnTo>
                  <a:close/>
                </a:path>
              </a:pathLst>
            </a:custGeom>
            <a:solidFill>
              <a:srgbClr val="F2F3C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14400" fontAlgn="auto">
                <a:spcBef>
                  <a:spcPts val="0"/>
                </a:spcBef>
                <a:spcAft>
                  <a:spcPts val="0"/>
                </a:spcAft>
              </a:pPr>
              <a:endParaRPr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Tree>
    <p:extLst>
      <p:ext uri="{BB962C8B-B14F-4D97-AF65-F5344CB8AC3E}">
        <p14:creationId xmlns:p14="http://schemas.microsoft.com/office/powerpoint/2010/main" val="83683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17" dur="500"/>
                                        <p:tgtEl>
                                          <p:spTgt spid="5">
                                            <p:txEl>
                                              <p:pRg st="4" end="4"/>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23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b="1" dirty="0">
                <a:cs typeface="+mn-ea"/>
                <a:sym typeface="Huawei Sans" panose="020C0503030203020204" pitchFamily="34" charset="0"/>
              </a:rPr>
              <a:t>IT</a:t>
            </a:r>
            <a:r>
              <a:rPr lang="zh-CN" altLang="en-US" b="1" dirty="0">
                <a:cs typeface="+mn-ea"/>
                <a:sym typeface="Huawei Sans" panose="020C0503030203020204" pitchFamily="34" charset="0"/>
              </a:rPr>
              <a:t>发展趋势</a:t>
            </a:r>
            <a:endParaRPr lang="en-US" altLang="zh-CN" b="1" dirty="0">
              <a:cs typeface="+mn-ea"/>
              <a:sym typeface="Huawei Sans" panose="020C0503030203020204" pitchFamily="34" charset="0"/>
            </a:endParaRPr>
          </a:p>
          <a:p>
            <a:pPr lvl="1">
              <a:buSzPct val="60000"/>
              <a:buFont typeface="Wingdings" panose="05000000000000000000" pitchFamily="2" charset="2"/>
              <a:buChar char="p"/>
            </a:pPr>
            <a:r>
              <a:rPr lang="zh-CN" altLang="en-US" dirty="0">
                <a:solidFill>
                  <a:schemeClr val="bg1">
                    <a:lumMod val="50000"/>
                  </a:schemeClr>
                </a:solidFill>
                <a:cs typeface="+mn-ea"/>
                <a:sym typeface="Huawei Sans" panose="020C0503030203020204" pitchFamily="34" charset="0"/>
              </a:rPr>
              <a:t>什么是</a:t>
            </a:r>
            <a:r>
              <a:rPr lang="en-US" altLang="zh-CN" dirty="0">
                <a:solidFill>
                  <a:schemeClr val="bg1">
                    <a:lumMod val="50000"/>
                  </a:schemeClr>
                </a:solidFill>
                <a:cs typeface="+mn-ea"/>
                <a:sym typeface="Huawei Sans" panose="020C0503030203020204" pitchFamily="34" charset="0"/>
              </a:rPr>
              <a:t>IT</a:t>
            </a:r>
          </a:p>
          <a:p>
            <a:pPr lvl="1">
              <a:buSzPct val="60000"/>
              <a:buFont typeface="Wingdings" panose="05000000000000000000" pitchFamily="2" charset="2"/>
              <a:buChar char="p"/>
            </a:pPr>
            <a:r>
              <a:rPr lang="zh-CN" altLang="en-US" dirty="0">
                <a:solidFill>
                  <a:schemeClr val="bg1">
                    <a:lumMod val="50000"/>
                  </a:schemeClr>
                </a:solidFill>
                <a:cs typeface="+mn-ea"/>
                <a:sym typeface="Huawei Sans" panose="020C0503030203020204" pitchFamily="34" charset="0"/>
              </a:rPr>
              <a:t>传统</a:t>
            </a:r>
            <a:r>
              <a:rPr lang="en-US" altLang="zh-CN" dirty="0">
                <a:solidFill>
                  <a:schemeClr val="bg1">
                    <a:lumMod val="50000"/>
                  </a:schemeClr>
                </a:solidFill>
                <a:cs typeface="+mn-ea"/>
                <a:sym typeface="Huawei Sans" panose="020C0503030203020204" pitchFamily="34" charset="0"/>
              </a:rPr>
              <a:t>IT</a:t>
            </a:r>
            <a:r>
              <a:rPr lang="zh-CN" altLang="en-US" dirty="0">
                <a:solidFill>
                  <a:schemeClr val="bg1">
                    <a:lumMod val="50000"/>
                  </a:schemeClr>
                </a:solidFill>
                <a:cs typeface="+mn-ea"/>
                <a:sym typeface="Huawei Sans" panose="020C0503030203020204" pitchFamily="34" charset="0"/>
              </a:rPr>
              <a:t>面临的挑战</a:t>
            </a:r>
            <a:endParaRPr lang="en-US" altLang="zh-CN" dirty="0">
              <a:solidFill>
                <a:schemeClr val="bg1">
                  <a:lumMod val="50000"/>
                </a:schemeClr>
              </a:solidFill>
              <a:cs typeface="+mn-ea"/>
              <a:sym typeface="Huawei Sans" panose="020C0503030203020204" pitchFamily="34" charset="0"/>
            </a:endParaRPr>
          </a:p>
          <a:p>
            <a:pPr lvl="1">
              <a:buSzPct val="60000"/>
              <a:buFont typeface="Wingdings" panose="05000000000000000000" pitchFamily="2" charset="2"/>
              <a:buChar char="n"/>
            </a:pPr>
            <a:r>
              <a:rPr lang="en-US" altLang="zh-CN" dirty="0">
                <a:cs typeface="+mn-ea"/>
                <a:sym typeface="Huawei Sans" panose="020C0503030203020204" pitchFamily="34" charset="0"/>
              </a:rPr>
              <a:t>IT</a:t>
            </a:r>
            <a:r>
              <a:rPr lang="zh-CN" altLang="en-US" dirty="0">
                <a:cs typeface="+mn-ea"/>
                <a:sym typeface="Huawei Sans" panose="020C0503030203020204" pitchFamily="34" charset="0"/>
              </a:rPr>
              <a:t>的发展趋势</a:t>
            </a:r>
            <a:endParaRPr lang="en-US" altLang="zh-CN" dirty="0">
              <a:cs typeface="+mn-ea"/>
              <a:sym typeface="Huawei Sans" panose="020C0503030203020204" pitchFamily="34" charset="0"/>
            </a:endParaRPr>
          </a:p>
          <a:p>
            <a:r>
              <a:rPr lang="zh-CN" altLang="en-US" dirty="0">
                <a:solidFill>
                  <a:schemeClr val="bg1">
                    <a:lumMod val="50000"/>
                  </a:schemeClr>
                </a:solidFill>
                <a:cs typeface="+mn-ea"/>
                <a:sym typeface="Huawei Sans" panose="020C0503030203020204" pitchFamily="34" charset="0"/>
              </a:rPr>
              <a:t>云计算简介</a:t>
            </a:r>
            <a:endParaRPr lang="en-US" altLang="zh-CN" dirty="0">
              <a:solidFill>
                <a:schemeClr val="bg1">
                  <a:lumMod val="50000"/>
                </a:schemeClr>
              </a:solidFill>
              <a:cs typeface="+mn-ea"/>
              <a:sym typeface="Huawei Sans" panose="020C0503030203020204" pitchFamily="34" charset="0"/>
            </a:endParaRPr>
          </a:p>
          <a:p>
            <a:r>
              <a:rPr lang="zh-CN" altLang="en-US" dirty="0">
                <a:solidFill>
                  <a:schemeClr val="bg1">
                    <a:lumMod val="50000"/>
                  </a:schemeClr>
                </a:solidFill>
                <a:cs typeface="+mn-ea"/>
                <a:sym typeface="Huawei Sans" panose="020C0503030203020204" pitchFamily="34" charset="0"/>
              </a:rPr>
              <a:t>主流云计算厂家及代表技术</a:t>
            </a:r>
            <a:endParaRPr lang="en-US" altLang="zh-CN" dirty="0">
              <a:solidFill>
                <a:schemeClr val="bg1">
                  <a:lumMod val="50000"/>
                </a:schemeClr>
              </a:solidFill>
              <a:cs typeface="+mn-ea"/>
              <a:sym typeface="Huawei Sans" panose="020C0503030203020204" pitchFamily="34" charset="0"/>
            </a:endParaRP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2312413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cs typeface="+mn-ea"/>
                <a:sym typeface="Huawei Sans" panose="020C0503030203020204" pitchFamily="34" charset="0"/>
              </a:rPr>
              <a:t>企业</a:t>
            </a:r>
            <a:r>
              <a:rPr lang="en-US" altLang="zh-CN" dirty="0">
                <a:cs typeface="+mn-ea"/>
                <a:sym typeface="Huawei Sans" panose="020C0503030203020204" pitchFamily="34" charset="0"/>
              </a:rPr>
              <a:t>IT</a:t>
            </a:r>
            <a:r>
              <a:rPr lang="zh-CN" altLang="en-US" dirty="0">
                <a:cs typeface="+mn-ea"/>
                <a:sym typeface="Huawei Sans" panose="020C0503030203020204" pitchFamily="34" charset="0"/>
              </a:rPr>
              <a:t>基础设施架构开始走向云化</a:t>
            </a:r>
            <a:endParaRPr lang="zh-CN" altLang="en-US" dirty="0">
              <a:sym typeface="Huawei Sans" panose="020C0503030203020204" pitchFamily="34" charset="0"/>
            </a:endParaRPr>
          </a:p>
        </p:txBody>
      </p:sp>
      <p:sp>
        <p:nvSpPr>
          <p:cNvPr id="4" name="TextBox 179"/>
          <p:cNvSpPr txBox="1"/>
          <p:nvPr/>
        </p:nvSpPr>
        <p:spPr bwMode="auto">
          <a:xfrm>
            <a:off x="1062346" y="3826319"/>
            <a:ext cx="866963" cy="338554"/>
          </a:xfrm>
          <a:prstGeom prst="rect">
            <a:avLst/>
          </a:prstGeom>
          <a:solidFill>
            <a:srgbClr val="94DAE2"/>
          </a:solidFill>
          <a:ln>
            <a:solidFill>
              <a:srgbClr val="94DAE2"/>
            </a:solidFill>
          </a:ln>
        </p:spPr>
        <p:txBody>
          <a:bodyPr wrap="square">
            <a:spAutoFit/>
          </a:bodyPr>
          <a:lstStyle/>
          <a:p>
            <a:pPr algn="ctr" defTabSz="685165" fontAlgn="auto">
              <a:spcBef>
                <a:spcPts val="0"/>
              </a:spcBef>
              <a:spcAft>
                <a:spcPts val="0"/>
              </a:spcAft>
              <a:defRPr/>
            </a:pPr>
            <a:r>
              <a:rPr lang="en-US" altLang="zh-CN" sz="16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OS</a:t>
            </a:r>
            <a:endParaRPr lang="zh-CN" altLang="en-US" sz="16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5" name="组 547"/>
          <p:cNvGrpSpPr/>
          <p:nvPr/>
        </p:nvGrpSpPr>
        <p:grpSpPr bwMode="auto">
          <a:xfrm>
            <a:off x="927791" y="4266212"/>
            <a:ext cx="1132300" cy="568038"/>
            <a:chOff x="2387600" y="2273300"/>
            <a:chExt cx="461963" cy="231775"/>
          </a:xfrm>
          <a:solidFill>
            <a:srgbClr val="94DAE2"/>
          </a:solidFill>
        </p:grpSpPr>
        <p:sp>
          <p:nvSpPr>
            <p:cNvPr id="6" name="Freeform 427"/>
            <p:cNvSpPr>
              <a:spLocks noChangeArrowheads="1"/>
            </p:cNvSpPr>
            <p:nvPr/>
          </p:nvSpPr>
          <p:spPr bwMode="auto">
            <a:xfrm>
              <a:off x="2749471" y="2467344"/>
              <a:ext cx="38497" cy="37731"/>
            </a:xfrm>
            <a:custGeom>
              <a:avLst/>
              <a:gdLst>
                <a:gd name="T0" fmla="*/ 19050 w 108"/>
                <a:gd name="T1" fmla="*/ 37744 h 107"/>
                <a:gd name="T2" fmla="*/ 0 w 108"/>
                <a:gd name="T3" fmla="*/ 18872 h 107"/>
                <a:gd name="T4" fmla="*/ 19050 w 108"/>
                <a:gd name="T5" fmla="*/ 0 h 107"/>
                <a:gd name="T6" fmla="*/ 37747 w 108"/>
                <a:gd name="T7" fmla="*/ 18872 h 107"/>
                <a:gd name="T8" fmla="*/ 19050 w 108"/>
                <a:gd name="T9" fmla="*/ 37744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107">
                  <a:moveTo>
                    <a:pt x="54" y="106"/>
                  </a:moveTo>
                  <a:cubicBezTo>
                    <a:pt x="24" y="106"/>
                    <a:pt x="0" y="83"/>
                    <a:pt x="0" y="53"/>
                  </a:cubicBezTo>
                  <a:cubicBezTo>
                    <a:pt x="0" y="23"/>
                    <a:pt x="24" y="0"/>
                    <a:pt x="54" y="0"/>
                  </a:cubicBezTo>
                  <a:cubicBezTo>
                    <a:pt x="84" y="0"/>
                    <a:pt x="107" y="23"/>
                    <a:pt x="107" y="53"/>
                  </a:cubicBezTo>
                  <a:cubicBezTo>
                    <a:pt x="107" y="82"/>
                    <a:pt x="84" y="106"/>
                    <a:pt x="54" y="106"/>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 name="Freeform 428"/>
            <p:cNvSpPr>
              <a:spLocks noChangeArrowheads="1"/>
            </p:cNvSpPr>
            <p:nvPr/>
          </p:nvSpPr>
          <p:spPr bwMode="auto">
            <a:xfrm>
              <a:off x="2680946" y="2467344"/>
              <a:ext cx="38497" cy="37731"/>
            </a:xfrm>
            <a:custGeom>
              <a:avLst/>
              <a:gdLst>
                <a:gd name="T0" fmla="*/ 19050 w 108"/>
                <a:gd name="T1" fmla="*/ 37744 h 107"/>
                <a:gd name="T2" fmla="*/ 0 w 108"/>
                <a:gd name="T3" fmla="*/ 18872 h 107"/>
                <a:gd name="T4" fmla="*/ 19050 w 108"/>
                <a:gd name="T5" fmla="*/ 0 h 107"/>
                <a:gd name="T6" fmla="*/ 37747 w 108"/>
                <a:gd name="T7" fmla="*/ 18872 h 107"/>
                <a:gd name="T8" fmla="*/ 19050 w 108"/>
                <a:gd name="T9" fmla="*/ 37744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107">
                  <a:moveTo>
                    <a:pt x="54" y="106"/>
                  </a:moveTo>
                  <a:cubicBezTo>
                    <a:pt x="24" y="106"/>
                    <a:pt x="0" y="83"/>
                    <a:pt x="0" y="53"/>
                  </a:cubicBezTo>
                  <a:cubicBezTo>
                    <a:pt x="0" y="23"/>
                    <a:pt x="24" y="0"/>
                    <a:pt x="54" y="0"/>
                  </a:cubicBezTo>
                  <a:cubicBezTo>
                    <a:pt x="83" y="0"/>
                    <a:pt x="107" y="23"/>
                    <a:pt x="107" y="53"/>
                  </a:cubicBezTo>
                  <a:cubicBezTo>
                    <a:pt x="107" y="82"/>
                    <a:pt x="83" y="106"/>
                    <a:pt x="54" y="106"/>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 name="Freeform 429"/>
            <p:cNvSpPr>
              <a:spLocks noChangeArrowheads="1"/>
            </p:cNvSpPr>
            <p:nvPr/>
          </p:nvSpPr>
          <p:spPr bwMode="auto">
            <a:xfrm>
              <a:off x="2387600" y="2331821"/>
              <a:ext cx="461963" cy="162474"/>
            </a:xfrm>
            <a:custGeom>
              <a:avLst/>
              <a:gdLst>
                <a:gd name="T0" fmla="*/ 438937 w 1284"/>
                <a:gd name="T1" fmla="*/ 161565 h 450"/>
                <a:gd name="T2" fmla="*/ 382451 w 1284"/>
                <a:gd name="T3" fmla="*/ 161565 h 450"/>
                <a:gd name="T4" fmla="*/ 382451 w 1284"/>
                <a:gd name="T5" fmla="*/ 146092 h 450"/>
                <a:gd name="T6" fmla="*/ 438937 w 1284"/>
                <a:gd name="T7" fmla="*/ 146092 h 450"/>
                <a:gd name="T8" fmla="*/ 446492 w 1284"/>
                <a:gd name="T9" fmla="*/ 139256 h 450"/>
                <a:gd name="T10" fmla="*/ 446492 w 1284"/>
                <a:gd name="T11" fmla="*/ 22310 h 450"/>
                <a:gd name="T12" fmla="*/ 438937 w 1284"/>
                <a:gd name="T13" fmla="*/ 15473 h 450"/>
                <a:gd name="T14" fmla="*/ 22666 w 1284"/>
                <a:gd name="T15" fmla="*/ 15473 h 450"/>
                <a:gd name="T16" fmla="*/ 15471 w 1284"/>
                <a:gd name="T17" fmla="*/ 22310 h 450"/>
                <a:gd name="T18" fmla="*/ 15471 w 1284"/>
                <a:gd name="T19" fmla="*/ 139256 h 450"/>
                <a:gd name="T20" fmla="*/ 22666 w 1284"/>
                <a:gd name="T21" fmla="*/ 146092 h 450"/>
                <a:gd name="T22" fmla="*/ 305097 w 1284"/>
                <a:gd name="T23" fmla="*/ 146092 h 450"/>
                <a:gd name="T24" fmla="*/ 305097 w 1284"/>
                <a:gd name="T25" fmla="*/ 161565 h 450"/>
                <a:gd name="T26" fmla="*/ 22666 w 1284"/>
                <a:gd name="T27" fmla="*/ 161565 h 450"/>
                <a:gd name="T28" fmla="*/ 0 w 1284"/>
                <a:gd name="T29" fmla="*/ 139256 h 450"/>
                <a:gd name="T30" fmla="*/ 0 w 1284"/>
                <a:gd name="T31" fmla="*/ 22310 h 450"/>
                <a:gd name="T32" fmla="*/ 22666 w 1284"/>
                <a:gd name="T33" fmla="*/ 0 h 450"/>
                <a:gd name="T34" fmla="*/ 438937 w 1284"/>
                <a:gd name="T35" fmla="*/ 0 h 450"/>
                <a:gd name="T36" fmla="*/ 461603 w 1284"/>
                <a:gd name="T37" fmla="*/ 22310 h 450"/>
                <a:gd name="T38" fmla="*/ 461603 w 1284"/>
                <a:gd name="T39" fmla="*/ 139256 h 450"/>
                <a:gd name="T40" fmla="*/ 438937 w 1284"/>
                <a:gd name="T41" fmla="*/ 161565 h 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84" h="450">
                  <a:moveTo>
                    <a:pt x="1220" y="449"/>
                  </a:moveTo>
                  <a:lnTo>
                    <a:pt x="1063" y="449"/>
                  </a:lnTo>
                  <a:lnTo>
                    <a:pt x="1063" y="406"/>
                  </a:lnTo>
                  <a:lnTo>
                    <a:pt x="1220" y="406"/>
                  </a:lnTo>
                  <a:cubicBezTo>
                    <a:pt x="1231" y="406"/>
                    <a:pt x="1241" y="398"/>
                    <a:pt x="1241" y="387"/>
                  </a:cubicBezTo>
                  <a:lnTo>
                    <a:pt x="1241" y="62"/>
                  </a:lnTo>
                  <a:cubicBezTo>
                    <a:pt x="1241" y="52"/>
                    <a:pt x="1232" y="43"/>
                    <a:pt x="1220" y="43"/>
                  </a:cubicBezTo>
                  <a:lnTo>
                    <a:pt x="63" y="43"/>
                  </a:lnTo>
                  <a:cubicBezTo>
                    <a:pt x="52" y="43"/>
                    <a:pt x="43" y="52"/>
                    <a:pt x="43" y="62"/>
                  </a:cubicBezTo>
                  <a:lnTo>
                    <a:pt x="43" y="387"/>
                  </a:lnTo>
                  <a:cubicBezTo>
                    <a:pt x="43" y="398"/>
                    <a:pt x="51" y="406"/>
                    <a:pt x="63" y="406"/>
                  </a:cubicBezTo>
                  <a:lnTo>
                    <a:pt x="848" y="406"/>
                  </a:lnTo>
                  <a:lnTo>
                    <a:pt x="848" y="449"/>
                  </a:lnTo>
                  <a:lnTo>
                    <a:pt x="63" y="449"/>
                  </a:lnTo>
                  <a:cubicBezTo>
                    <a:pt x="29" y="449"/>
                    <a:pt x="0" y="421"/>
                    <a:pt x="0" y="387"/>
                  </a:cubicBezTo>
                  <a:lnTo>
                    <a:pt x="0" y="62"/>
                  </a:lnTo>
                  <a:cubicBezTo>
                    <a:pt x="0" y="28"/>
                    <a:pt x="28" y="0"/>
                    <a:pt x="63" y="0"/>
                  </a:cubicBezTo>
                  <a:lnTo>
                    <a:pt x="1220" y="0"/>
                  </a:lnTo>
                  <a:cubicBezTo>
                    <a:pt x="1254" y="0"/>
                    <a:pt x="1283" y="28"/>
                    <a:pt x="1283" y="62"/>
                  </a:cubicBezTo>
                  <a:lnTo>
                    <a:pt x="1283" y="387"/>
                  </a:lnTo>
                  <a:cubicBezTo>
                    <a:pt x="1283" y="421"/>
                    <a:pt x="1254" y="449"/>
                    <a:pt x="1220" y="449"/>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 name="Freeform 430"/>
            <p:cNvSpPr>
              <a:spLocks noChangeArrowheads="1"/>
            </p:cNvSpPr>
            <p:nvPr/>
          </p:nvSpPr>
          <p:spPr bwMode="auto">
            <a:xfrm>
              <a:off x="2419167" y="2331821"/>
              <a:ext cx="95472" cy="158623"/>
            </a:xfrm>
            <a:custGeom>
              <a:avLst/>
              <a:gdLst>
                <a:gd name="T0" fmla="*/ 88369 w 263"/>
                <a:gd name="T1" fmla="*/ 158390 h 441"/>
                <a:gd name="T2" fmla="*/ 7243 w 263"/>
                <a:gd name="T3" fmla="*/ 158390 h 441"/>
                <a:gd name="T4" fmla="*/ 1811 w 263"/>
                <a:gd name="T5" fmla="*/ 155150 h 441"/>
                <a:gd name="T6" fmla="*/ 1449 w 263"/>
                <a:gd name="T7" fmla="*/ 148311 h 441"/>
                <a:gd name="T8" fmla="*/ 47806 w 263"/>
                <a:gd name="T9" fmla="*/ 3600 h 441"/>
                <a:gd name="T10" fmla="*/ 52876 w 263"/>
                <a:gd name="T11" fmla="*/ 1080 h 441"/>
                <a:gd name="T12" fmla="*/ 55412 w 263"/>
                <a:gd name="T13" fmla="*/ 5760 h 441"/>
                <a:gd name="T14" fmla="*/ 55412 w 263"/>
                <a:gd name="T15" fmla="*/ 7920 h 441"/>
                <a:gd name="T16" fmla="*/ 55412 w 263"/>
                <a:gd name="T17" fmla="*/ 8279 h 441"/>
                <a:gd name="T18" fmla="*/ 94163 w 263"/>
                <a:gd name="T19" fmla="*/ 148671 h 441"/>
                <a:gd name="T20" fmla="*/ 93801 w 263"/>
                <a:gd name="T21" fmla="*/ 155150 h 441"/>
                <a:gd name="T22" fmla="*/ 88369 w 263"/>
                <a:gd name="T23" fmla="*/ 158390 h 441"/>
                <a:gd name="T24" fmla="*/ 8692 w 263"/>
                <a:gd name="T25" fmla="*/ 150471 h 441"/>
                <a:gd name="T26" fmla="*/ 86558 w 263"/>
                <a:gd name="T27" fmla="*/ 150471 h 441"/>
                <a:gd name="T28" fmla="*/ 50341 w 263"/>
                <a:gd name="T29" fmla="*/ 20159 h 441"/>
                <a:gd name="T30" fmla="*/ 8692 w 263"/>
                <a:gd name="T31" fmla="*/ 150471 h 44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63" h="441">
                  <a:moveTo>
                    <a:pt x="244" y="440"/>
                  </a:moveTo>
                  <a:lnTo>
                    <a:pt x="20" y="440"/>
                  </a:lnTo>
                  <a:cubicBezTo>
                    <a:pt x="14" y="440"/>
                    <a:pt x="9" y="436"/>
                    <a:pt x="5" y="431"/>
                  </a:cubicBezTo>
                  <a:cubicBezTo>
                    <a:pt x="1" y="426"/>
                    <a:pt x="0" y="418"/>
                    <a:pt x="4" y="412"/>
                  </a:cubicBezTo>
                  <a:lnTo>
                    <a:pt x="132" y="10"/>
                  </a:lnTo>
                  <a:cubicBezTo>
                    <a:pt x="136" y="0"/>
                    <a:pt x="144" y="3"/>
                    <a:pt x="146" y="3"/>
                  </a:cubicBezTo>
                  <a:cubicBezTo>
                    <a:pt x="148" y="4"/>
                    <a:pt x="154" y="6"/>
                    <a:pt x="153" y="16"/>
                  </a:cubicBezTo>
                  <a:cubicBezTo>
                    <a:pt x="153" y="19"/>
                    <a:pt x="153" y="21"/>
                    <a:pt x="153" y="22"/>
                  </a:cubicBezTo>
                  <a:lnTo>
                    <a:pt x="153" y="23"/>
                  </a:lnTo>
                  <a:lnTo>
                    <a:pt x="260" y="413"/>
                  </a:lnTo>
                  <a:cubicBezTo>
                    <a:pt x="262" y="419"/>
                    <a:pt x="262" y="426"/>
                    <a:pt x="259" y="431"/>
                  </a:cubicBezTo>
                  <a:cubicBezTo>
                    <a:pt x="255" y="436"/>
                    <a:pt x="249" y="440"/>
                    <a:pt x="244" y="440"/>
                  </a:cubicBezTo>
                  <a:close/>
                  <a:moveTo>
                    <a:pt x="24" y="418"/>
                  </a:moveTo>
                  <a:lnTo>
                    <a:pt x="239" y="418"/>
                  </a:lnTo>
                  <a:lnTo>
                    <a:pt x="139" y="56"/>
                  </a:lnTo>
                  <a:lnTo>
                    <a:pt x="24" y="418"/>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 name="Freeform 431"/>
            <p:cNvSpPr>
              <a:spLocks noChangeArrowheads="1"/>
            </p:cNvSpPr>
            <p:nvPr/>
          </p:nvSpPr>
          <p:spPr bwMode="auto">
            <a:xfrm>
              <a:off x="2389140" y="2336441"/>
              <a:ext cx="65445" cy="149383"/>
            </a:xfrm>
            <a:custGeom>
              <a:avLst/>
              <a:gdLst>
                <a:gd name="T0" fmla="*/ 21340 w 183"/>
                <a:gd name="T1" fmla="*/ 148865 h 415"/>
                <a:gd name="T2" fmla="*/ 14227 w 183"/>
                <a:gd name="T3" fmla="*/ 146348 h 415"/>
                <a:gd name="T4" fmla="*/ 56907 w 183"/>
                <a:gd name="T5" fmla="*/ 7911 h 415"/>
                <a:gd name="T6" fmla="*/ 19562 w 183"/>
                <a:gd name="T7" fmla="*/ 7911 h 415"/>
                <a:gd name="T8" fmla="*/ 11381 w 183"/>
                <a:gd name="T9" fmla="*/ 15821 h 415"/>
                <a:gd name="T10" fmla="*/ 8180 w 183"/>
                <a:gd name="T11" fmla="*/ 25530 h 415"/>
                <a:gd name="T12" fmla="*/ 8180 w 183"/>
                <a:gd name="T13" fmla="*/ 136640 h 415"/>
                <a:gd name="T14" fmla="*/ 10670 w 183"/>
                <a:gd name="T15" fmla="*/ 145270 h 415"/>
                <a:gd name="T16" fmla="*/ 3201 w 183"/>
                <a:gd name="T17" fmla="*/ 147068 h 415"/>
                <a:gd name="T18" fmla="*/ 356 w 183"/>
                <a:gd name="T19" fmla="*/ 139157 h 415"/>
                <a:gd name="T20" fmla="*/ 0 w 183"/>
                <a:gd name="T21" fmla="*/ 138438 h 415"/>
                <a:gd name="T22" fmla="*/ 0 w 183"/>
                <a:gd name="T23" fmla="*/ 23732 h 415"/>
                <a:gd name="T24" fmla="*/ 356 w 183"/>
                <a:gd name="T25" fmla="*/ 22653 h 415"/>
                <a:gd name="T26" fmla="*/ 3912 w 183"/>
                <a:gd name="T27" fmla="*/ 12945 h 415"/>
                <a:gd name="T28" fmla="*/ 4268 w 183"/>
                <a:gd name="T29" fmla="*/ 11147 h 415"/>
                <a:gd name="T30" fmla="*/ 5335 w 183"/>
                <a:gd name="T31" fmla="*/ 10428 h 415"/>
                <a:gd name="T32" fmla="*/ 12804 w 183"/>
                <a:gd name="T33" fmla="*/ 2877 h 415"/>
                <a:gd name="T34" fmla="*/ 13871 w 183"/>
                <a:gd name="T35" fmla="*/ 0 h 415"/>
                <a:gd name="T36" fmla="*/ 58329 w 183"/>
                <a:gd name="T37" fmla="*/ 0 h 415"/>
                <a:gd name="T38" fmla="*/ 62953 w 183"/>
                <a:gd name="T39" fmla="*/ 2877 h 415"/>
                <a:gd name="T40" fmla="*/ 64020 w 183"/>
                <a:gd name="T41" fmla="*/ 9709 h 415"/>
                <a:gd name="T42" fmla="*/ 21340 w 183"/>
                <a:gd name="T43" fmla="*/ 148865 h 4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3" h="415">
                  <a:moveTo>
                    <a:pt x="60" y="414"/>
                  </a:moveTo>
                  <a:lnTo>
                    <a:pt x="40" y="407"/>
                  </a:lnTo>
                  <a:lnTo>
                    <a:pt x="160" y="22"/>
                  </a:lnTo>
                  <a:lnTo>
                    <a:pt x="55" y="22"/>
                  </a:lnTo>
                  <a:cubicBezTo>
                    <a:pt x="49" y="30"/>
                    <a:pt x="41" y="39"/>
                    <a:pt x="32" y="44"/>
                  </a:cubicBezTo>
                  <a:cubicBezTo>
                    <a:pt x="30" y="55"/>
                    <a:pt x="27" y="63"/>
                    <a:pt x="23" y="71"/>
                  </a:cubicBezTo>
                  <a:lnTo>
                    <a:pt x="23" y="380"/>
                  </a:lnTo>
                  <a:cubicBezTo>
                    <a:pt x="26" y="387"/>
                    <a:pt x="29" y="396"/>
                    <a:pt x="30" y="404"/>
                  </a:cubicBezTo>
                  <a:lnTo>
                    <a:pt x="9" y="409"/>
                  </a:lnTo>
                  <a:cubicBezTo>
                    <a:pt x="8" y="401"/>
                    <a:pt x="4" y="394"/>
                    <a:pt x="1" y="387"/>
                  </a:cubicBezTo>
                  <a:lnTo>
                    <a:pt x="0" y="385"/>
                  </a:lnTo>
                  <a:lnTo>
                    <a:pt x="0" y="66"/>
                  </a:lnTo>
                  <a:lnTo>
                    <a:pt x="1" y="63"/>
                  </a:lnTo>
                  <a:cubicBezTo>
                    <a:pt x="5" y="56"/>
                    <a:pt x="9" y="46"/>
                    <a:pt x="11" y="36"/>
                  </a:cubicBezTo>
                  <a:lnTo>
                    <a:pt x="12" y="31"/>
                  </a:lnTo>
                  <a:lnTo>
                    <a:pt x="15" y="29"/>
                  </a:lnTo>
                  <a:cubicBezTo>
                    <a:pt x="19" y="26"/>
                    <a:pt x="33" y="16"/>
                    <a:pt x="36" y="8"/>
                  </a:cubicBezTo>
                  <a:lnTo>
                    <a:pt x="39" y="0"/>
                  </a:lnTo>
                  <a:lnTo>
                    <a:pt x="164" y="0"/>
                  </a:lnTo>
                  <a:cubicBezTo>
                    <a:pt x="169" y="0"/>
                    <a:pt x="174" y="4"/>
                    <a:pt x="177" y="8"/>
                  </a:cubicBezTo>
                  <a:cubicBezTo>
                    <a:pt x="181" y="13"/>
                    <a:pt x="182" y="21"/>
                    <a:pt x="180" y="27"/>
                  </a:cubicBezTo>
                  <a:lnTo>
                    <a:pt x="60" y="414"/>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Freeform 432"/>
            <p:cNvSpPr>
              <a:spLocks noChangeArrowheads="1"/>
            </p:cNvSpPr>
            <p:nvPr/>
          </p:nvSpPr>
          <p:spPr bwMode="auto">
            <a:xfrm>
              <a:off x="2710204" y="2340292"/>
              <a:ext cx="104712" cy="150153"/>
            </a:xfrm>
            <a:custGeom>
              <a:avLst/>
              <a:gdLst>
                <a:gd name="T0" fmla="*/ 93690 w 293"/>
                <a:gd name="T1" fmla="*/ 150454 h 420"/>
                <a:gd name="T2" fmla="*/ 69373 w 293"/>
                <a:gd name="T3" fmla="*/ 150454 h 420"/>
                <a:gd name="T4" fmla="*/ 69373 w 293"/>
                <a:gd name="T5" fmla="*/ 142554 h 420"/>
                <a:gd name="T6" fmla="*/ 93690 w 293"/>
                <a:gd name="T7" fmla="*/ 142554 h 420"/>
                <a:gd name="T8" fmla="*/ 95478 w 293"/>
                <a:gd name="T9" fmla="*/ 141836 h 420"/>
                <a:gd name="T10" fmla="*/ 50421 w 293"/>
                <a:gd name="T11" fmla="*/ 7900 h 420"/>
                <a:gd name="T12" fmla="*/ 48990 w 293"/>
                <a:gd name="T13" fmla="*/ 7900 h 420"/>
                <a:gd name="T14" fmla="*/ 7152 w 293"/>
                <a:gd name="T15" fmla="*/ 142913 h 420"/>
                <a:gd name="T16" fmla="*/ 0 w 293"/>
                <a:gd name="T17" fmla="*/ 140759 h 420"/>
                <a:gd name="T18" fmla="*/ 42554 w 293"/>
                <a:gd name="T19" fmla="*/ 3591 h 420"/>
                <a:gd name="T20" fmla="*/ 50063 w 293"/>
                <a:gd name="T21" fmla="*/ 0 h 420"/>
                <a:gd name="T22" fmla="*/ 50063 w 293"/>
                <a:gd name="T23" fmla="*/ 0 h 420"/>
                <a:gd name="T24" fmla="*/ 57930 w 293"/>
                <a:gd name="T25" fmla="*/ 3591 h 420"/>
                <a:gd name="T26" fmla="*/ 57930 w 293"/>
                <a:gd name="T27" fmla="*/ 4309 h 420"/>
                <a:gd name="T28" fmla="*/ 103702 w 293"/>
                <a:gd name="T29" fmla="*/ 140400 h 420"/>
                <a:gd name="T30" fmla="*/ 103345 w 293"/>
                <a:gd name="T31" fmla="*/ 145427 h 420"/>
                <a:gd name="T32" fmla="*/ 93690 w 293"/>
                <a:gd name="T33" fmla="*/ 150454 h 4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3" h="420">
                  <a:moveTo>
                    <a:pt x="262" y="419"/>
                  </a:moveTo>
                  <a:lnTo>
                    <a:pt x="194" y="419"/>
                  </a:lnTo>
                  <a:lnTo>
                    <a:pt x="194" y="397"/>
                  </a:lnTo>
                  <a:lnTo>
                    <a:pt x="262" y="397"/>
                  </a:lnTo>
                  <a:cubicBezTo>
                    <a:pt x="263" y="397"/>
                    <a:pt x="265" y="396"/>
                    <a:pt x="267" y="395"/>
                  </a:cubicBezTo>
                  <a:lnTo>
                    <a:pt x="141" y="22"/>
                  </a:lnTo>
                  <a:cubicBezTo>
                    <a:pt x="140" y="22"/>
                    <a:pt x="138" y="22"/>
                    <a:pt x="137" y="22"/>
                  </a:cubicBezTo>
                  <a:lnTo>
                    <a:pt x="20" y="398"/>
                  </a:lnTo>
                  <a:lnTo>
                    <a:pt x="0" y="392"/>
                  </a:lnTo>
                  <a:lnTo>
                    <a:pt x="119" y="10"/>
                  </a:lnTo>
                  <a:cubicBezTo>
                    <a:pt x="122" y="4"/>
                    <a:pt x="129" y="0"/>
                    <a:pt x="140" y="0"/>
                  </a:cubicBezTo>
                  <a:cubicBezTo>
                    <a:pt x="151" y="0"/>
                    <a:pt x="158" y="3"/>
                    <a:pt x="162" y="10"/>
                  </a:cubicBezTo>
                  <a:lnTo>
                    <a:pt x="162" y="12"/>
                  </a:lnTo>
                  <a:lnTo>
                    <a:pt x="290" y="391"/>
                  </a:lnTo>
                  <a:cubicBezTo>
                    <a:pt x="292" y="395"/>
                    <a:pt x="291" y="400"/>
                    <a:pt x="289" y="405"/>
                  </a:cubicBezTo>
                  <a:cubicBezTo>
                    <a:pt x="282" y="412"/>
                    <a:pt x="269" y="419"/>
                    <a:pt x="262" y="419"/>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Freeform 433"/>
            <p:cNvSpPr>
              <a:spLocks noChangeArrowheads="1"/>
            </p:cNvSpPr>
            <p:nvPr/>
          </p:nvSpPr>
          <p:spPr bwMode="auto">
            <a:xfrm>
              <a:off x="2538508" y="2334901"/>
              <a:ext cx="147828" cy="155543"/>
            </a:xfrm>
            <a:custGeom>
              <a:avLst/>
              <a:gdLst>
                <a:gd name="T0" fmla="*/ 140435 w 410"/>
                <a:gd name="T1" fmla="*/ 155214 h 431"/>
                <a:gd name="T2" fmla="*/ 100105 w 410"/>
                <a:gd name="T3" fmla="*/ 155214 h 431"/>
                <a:gd name="T4" fmla="*/ 100105 w 410"/>
                <a:gd name="T5" fmla="*/ 147273 h 431"/>
                <a:gd name="T6" fmla="*/ 138635 w 410"/>
                <a:gd name="T7" fmla="*/ 147273 h 431"/>
                <a:gd name="T8" fmla="*/ 92903 w 410"/>
                <a:gd name="T9" fmla="*/ 9024 h 431"/>
                <a:gd name="T10" fmla="*/ 48612 w 410"/>
                <a:gd name="T11" fmla="*/ 9024 h 431"/>
                <a:gd name="T12" fmla="*/ 7202 w 410"/>
                <a:gd name="T13" fmla="*/ 147634 h 431"/>
                <a:gd name="T14" fmla="*/ 0 w 410"/>
                <a:gd name="T15" fmla="*/ 145468 h 431"/>
                <a:gd name="T16" fmla="*/ 42491 w 410"/>
                <a:gd name="T17" fmla="*/ 3971 h 431"/>
                <a:gd name="T18" fmla="*/ 71298 w 410"/>
                <a:gd name="T19" fmla="*/ 0 h 431"/>
                <a:gd name="T20" fmla="*/ 100105 w 410"/>
                <a:gd name="T21" fmla="*/ 3971 h 431"/>
                <a:gd name="T22" fmla="*/ 100105 w 410"/>
                <a:gd name="T23" fmla="*/ 4332 h 431"/>
                <a:gd name="T24" fmla="*/ 146557 w 410"/>
                <a:gd name="T25" fmla="*/ 145107 h 431"/>
                <a:gd name="T26" fmla="*/ 146197 w 410"/>
                <a:gd name="T27" fmla="*/ 151965 h 431"/>
                <a:gd name="T28" fmla="*/ 140435 w 410"/>
                <a:gd name="T29" fmla="*/ 155214 h 4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10" h="431">
                  <a:moveTo>
                    <a:pt x="390" y="430"/>
                  </a:moveTo>
                  <a:lnTo>
                    <a:pt x="278" y="430"/>
                  </a:lnTo>
                  <a:lnTo>
                    <a:pt x="278" y="408"/>
                  </a:lnTo>
                  <a:lnTo>
                    <a:pt x="385" y="408"/>
                  </a:lnTo>
                  <a:lnTo>
                    <a:pt x="258" y="25"/>
                  </a:lnTo>
                  <a:cubicBezTo>
                    <a:pt x="238" y="21"/>
                    <a:pt x="157" y="21"/>
                    <a:pt x="135" y="25"/>
                  </a:cubicBezTo>
                  <a:lnTo>
                    <a:pt x="20" y="409"/>
                  </a:lnTo>
                  <a:lnTo>
                    <a:pt x="0" y="403"/>
                  </a:lnTo>
                  <a:lnTo>
                    <a:pt x="118" y="11"/>
                  </a:lnTo>
                  <a:cubicBezTo>
                    <a:pt x="121" y="4"/>
                    <a:pt x="123" y="0"/>
                    <a:pt x="198" y="0"/>
                  </a:cubicBezTo>
                  <a:cubicBezTo>
                    <a:pt x="272" y="0"/>
                    <a:pt x="275" y="4"/>
                    <a:pt x="278" y="11"/>
                  </a:cubicBezTo>
                  <a:lnTo>
                    <a:pt x="278" y="12"/>
                  </a:lnTo>
                  <a:lnTo>
                    <a:pt x="407" y="402"/>
                  </a:lnTo>
                  <a:cubicBezTo>
                    <a:pt x="409" y="408"/>
                    <a:pt x="409" y="415"/>
                    <a:pt x="406" y="421"/>
                  </a:cubicBezTo>
                  <a:cubicBezTo>
                    <a:pt x="400" y="426"/>
                    <a:pt x="395" y="430"/>
                    <a:pt x="390" y="4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 name="Freeform 434"/>
            <p:cNvSpPr>
              <a:spLocks noChangeArrowheads="1"/>
            </p:cNvSpPr>
            <p:nvPr/>
          </p:nvSpPr>
          <p:spPr bwMode="auto">
            <a:xfrm>
              <a:off x="2646299" y="2340292"/>
              <a:ext cx="95472" cy="143993"/>
            </a:xfrm>
            <a:custGeom>
              <a:avLst/>
              <a:gdLst>
                <a:gd name="T0" fmla="*/ 48341 w 266"/>
                <a:gd name="T1" fmla="*/ 144104 h 402"/>
                <a:gd name="T2" fmla="*/ 42970 w 266"/>
                <a:gd name="T3" fmla="*/ 140510 h 402"/>
                <a:gd name="T4" fmla="*/ 42970 w 266"/>
                <a:gd name="T5" fmla="*/ 140151 h 402"/>
                <a:gd name="T6" fmla="*/ 716 w 266"/>
                <a:gd name="T7" fmla="*/ 9343 h 402"/>
                <a:gd name="T8" fmla="*/ 1074 w 266"/>
                <a:gd name="T9" fmla="*/ 2516 h 402"/>
                <a:gd name="T10" fmla="*/ 6087 w 266"/>
                <a:gd name="T11" fmla="*/ 0 h 402"/>
                <a:gd name="T12" fmla="*/ 6087 w 266"/>
                <a:gd name="T13" fmla="*/ 7547 h 402"/>
                <a:gd name="T14" fmla="*/ 7520 w 266"/>
                <a:gd name="T15" fmla="*/ 6828 h 402"/>
                <a:gd name="T16" fmla="*/ 7878 w 266"/>
                <a:gd name="T17" fmla="*/ 6828 h 402"/>
                <a:gd name="T18" fmla="*/ 48341 w 266"/>
                <a:gd name="T19" fmla="*/ 131885 h 402"/>
                <a:gd name="T20" fmla="*/ 87730 w 266"/>
                <a:gd name="T21" fmla="*/ 2516 h 402"/>
                <a:gd name="T22" fmla="*/ 94892 w 266"/>
                <a:gd name="T23" fmla="*/ 5031 h 402"/>
                <a:gd name="T24" fmla="*/ 53712 w 266"/>
                <a:gd name="T25" fmla="*/ 140510 h 402"/>
                <a:gd name="T26" fmla="*/ 48341 w 266"/>
                <a:gd name="T27" fmla="*/ 144104 h 402"/>
                <a:gd name="T28" fmla="*/ 7520 w 266"/>
                <a:gd name="T29" fmla="*/ 6109 h 402"/>
                <a:gd name="T30" fmla="*/ 7520 w 266"/>
                <a:gd name="T31" fmla="*/ 6468 h 402"/>
                <a:gd name="T32" fmla="*/ 7878 w 266"/>
                <a:gd name="T33" fmla="*/ 6828 h 402"/>
                <a:gd name="T34" fmla="*/ 7520 w 266"/>
                <a:gd name="T35" fmla="*/ 6109 h 40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6" h="402">
                  <a:moveTo>
                    <a:pt x="135" y="401"/>
                  </a:moveTo>
                  <a:cubicBezTo>
                    <a:pt x="128" y="401"/>
                    <a:pt x="123" y="396"/>
                    <a:pt x="120" y="391"/>
                  </a:cubicBezTo>
                  <a:lnTo>
                    <a:pt x="120" y="390"/>
                  </a:lnTo>
                  <a:lnTo>
                    <a:pt x="2" y="26"/>
                  </a:lnTo>
                  <a:cubicBezTo>
                    <a:pt x="0" y="20"/>
                    <a:pt x="0" y="13"/>
                    <a:pt x="3" y="7"/>
                  </a:cubicBezTo>
                  <a:cubicBezTo>
                    <a:pt x="6" y="2"/>
                    <a:pt x="12" y="0"/>
                    <a:pt x="17" y="0"/>
                  </a:cubicBezTo>
                  <a:lnTo>
                    <a:pt x="17" y="21"/>
                  </a:lnTo>
                  <a:cubicBezTo>
                    <a:pt x="19" y="21"/>
                    <a:pt x="20" y="20"/>
                    <a:pt x="21" y="19"/>
                  </a:cubicBezTo>
                  <a:lnTo>
                    <a:pt x="22" y="19"/>
                  </a:lnTo>
                  <a:lnTo>
                    <a:pt x="135" y="367"/>
                  </a:lnTo>
                  <a:lnTo>
                    <a:pt x="245" y="7"/>
                  </a:lnTo>
                  <a:lnTo>
                    <a:pt x="265" y="14"/>
                  </a:lnTo>
                  <a:lnTo>
                    <a:pt x="150" y="391"/>
                  </a:lnTo>
                  <a:cubicBezTo>
                    <a:pt x="148" y="397"/>
                    <a:pt x="141" y="401"/>
                    <a:pt x="135" y="401"/>
                  </a:cubicBezTo>
                  <a:close/>
                  <a:moveTo>
                    <a:pt x="21" y="17"/>
                  </a:moveTo>
                  <a:lnTo>
                    <a:pt x="21" y="18"/>
                  </a:lnTo>
                  <a:lnTo>
                    <a:pt x="22" y="19"/>
                  </a:lnTo>
                  <a:cubicBezTo>
                    <a:pt x="22" y="18"/>
                    <a:pt x="22" y="18"/>
                    <a:pt x="21" y="17"/>
                  </a:cubicBez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 name="Freeform 435"/>
            <p:cNvSpPr>
              <a:spLocks noChangeArrowheads="1"/>
            </p:cNvSpPr>
            <p:nvPr/>
          </p:nvSpPr>
          <p:spPr bwMode="auto">
            <a:xfrm>
              <a:off x="2777958" y="2336441"/>
              <a:ext cx="65445" cy="154003"/>
            </a:xfrm>
            <a:custGeom>
              <a:avLst/>
              <a:gdLst>
                <a:gd name="T0" fmla="*/ 45882 w 183"/>
                <a:gd name="T1" fmla="*/ 153627 h 426"/>
                <a:gd name="T2" fmla="*/ 44103 w 183"/>
                <a:gd name="T3" fmla="*/ 149650 h 426"/>
                <a:gd name="T4" fmla="*/ 1067 w 183"/>
                <a:gd name="T5" fmla="*/ 9760 h 426"/>
                <a:gd name="T6" fmla="*/ 1778 w 183"/>
                <a:gd name="T7" fmla="*/ 2892 h 426"/>
                <a:gd name="T8" fmla="*/ 6758 w 183"/>
                <a:gd name="T9" fmla="*/ 0 h 426"/>
                <a:gd name="T10" fmla="*/ 48371 w 183"/>
                <a:gd name="T11" fmla="*/ 0 h 426"/>
                <a:gd name="T12" fmla="*/ 48371 w 183"/>
                <a:gd name="T13" fmla="*/ 7952 h 426"/>
                <a:gd name="T14" fmla="*/ 8536 w 183"/>
                <a:gd name="T15" fmla="*/ 7952 h 426"/>
                <a:gd name="T16" fmla="*/ 50861 w 183"/>
                <a:gd name="T17" fmla="*/ 143867 h 426"/>
                <a:gd name="T18" fmla="*/ 55129 w 183"/>
                <a:gd name="T19" fmla="*/ 143505 h 426"/>
                <a:gd name="T20" fmla="*/ 57263 w 183"/>
                <a:gd name="T21" fmla="*/ 137722 h 426"/>
                <a:gd name="T22" fmla="*/ 57263 w 183"/>
                <a:gd name="T23" fmla="*/ 24942 h 426"/>
                <a:gd name="T24" fmla="*/ 64732 w 183"/>
                <a:gd name="T25" fmla="*/ 24942 h 426"/>
                <a:gd name="T26" fmla="*/ 64732 w 183"/>
                <a:gd name="T27" fmla="*/ 139168 h 426"/>
                <a:gd name="T28" fmla="*/ 64377 w 183"/>
                <a:gd name="T29" fmla="*/ 139891 h 426"/>
                <a:gd name="T30" fmla="*/ 61531 w 183"/>
                <a:gd name="T31" fmla="*/ 147843 h 426"/>
                <a:gd name="T32" fmla="*/ 60820 w 183"/>
                <a:gd name="T33" fmla="*/ 150735 h 426"/>
                <a:gd name="T34" fmla="*/ 57263 w 183"/>
                <a:gd name="T35" fmla="*/ 150735 h 426"/>
                <a:gd name="T36" fmla="*/ 49083 w 183"/>
                <a:gd name="T37" fmla="*/ 151819 h 426"/>
                <a:gd name="T38" fmla="*/ 45882 w 183"/>
                <a:gd name="T39" fmla="*/ 153627 h 4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83" h="426">
                  <a:moveTo>
                    <a:pt x="129" y="425"/>
                  </a:moveTo>
                  <a:lnTo>
                    <a:pt x="124" y="414"/>
                  </a:lnTo>
                  <a:lnTo>
                    <a:pt x="3" y="27"/>
                  </a:lnTo>
                  <a:cubicBezTo>
                    <a:pt x="0" y="21"/>
                    <a:pt x="0" y="14"/>
                    <a:pt x="5" y="8"/>
                  </a:cubicBezTo>
                  <a:cubicBezTo>
                    <a:pt x="8" y="2"/>
                    <a:pt x="13" y="0"/>
                    <a:pt x="19" y="0"/>
                  </a:cubicBezTo>
                  <a:lnTo>
                    <a:pt x="136" y="0"/>
                  </a:lnTo>
                  <a:lnTo>
                    <a:pt x="136" y="22"/>
                  </a:lnTo>
                  <a:lnTo>
                    <a:pt x="24" y="22"/>
                  </a:lnTo>
                  <a:lnTo>
                    <a:pt x="143" y="398"/>
                  </a:lnTo>
                  <a:cubicBezTo>
                    <a:pt x="147" y="397"/>
                    <a:pt x="152" y="397"/>
                    <a:pt x="155" y="397"/>
                  </a:cubicBezTo>
                  <a:cubicBezTo>
                    <a:pt x="156" y="391"/>
                    <a:pt x="159" y="386"/>
                    <a:pt x="161" y="381"/>
                  </a:cubicBezTo>
                  <a:lnTo>
                    <a:pt x="161" y="69"/>
                  </a:lnTo>
                  <a:lnTo>
                    <a:pt x="182" y="69"/>
                  </a:lnTo>
                  <a:lnTo>
                    <a:pt x="182" y="385"/>
                  </a:lnTo>
                  <a:lnTo>
                    <a:pt x="181" y="387"/>
                  </a:lnTo>
                  <a:cubicBezTo>
                    <a:pt x="178" y="394"/>
                    <a:pt x="176" y="401"/>
                    <a:pt x="173" y="409"/>
                  </a:cubicBezTo>
                  <a:lnTo>
                    <a:pt x="171" y="417"/>
                  </a:lnTo>
                  <a:lnTo>
                    <a:pt x="161" y="417"/>
                  </a:lnTo>
                  <a:cubicBezTo>
                    <a:pt x="154" y="417"/>
                    <a:pt x="140" y="418"/>
                    <a:pt x="138" y="420"/>
                  </a:cubicBezTo>
                  <a:lnTo>
                    <a:pt x="129" y="42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 name="Freeform 436"/>
            <p:cNvSpPr>
              <a:spLocks noChangeArrowheads="1"/>
            </p:cNvSpPr>
            <p:nvPr/>
          </p:nvSpPr>
          <p:spPr bwMode="auto">
            <a:xfrm>
              <a:off x="2420707" y="2273300"/>
              <a:ext cx="395748" cy="73152"/>
            </a:xfrm>
            <a:custGeom>
              <a:avLst/>
              <a:gdLst>
                <a:gd name="T0" fmla="*/ 387022 w 1100"/>
                <a:gd name="T1" fmla="*/ 72663 h 202"/>
                <a:gd name="T2" fmla="*/ 296465 w 1100"/>
                <a:gd name="T3" fmla="*/ 15545 h 202"/>
                <a:gd name="T4" fmla="*/ 98462 w 1100"/>
                <a:gd name="T5" fmla="*/ 15545 h 202"/>
                <a:gd name="T6" fmla="*/ 7906 w 1100"/>
                <a:gd name="T7" fmla="*/ 72663 h 202"/>
                <a:gd name="T8" fmla="*/ 0 w 1100"/>
                <a:gd name="T9" fmla="*/ 59649 h 202"/>
                <a:gd name="T10" fmla="*/ 94150 w 1100"/>
                <a:gd name="T11" fmla="*/ 0 h 202"/>
                <a:gd name="T12" fmla="*/ 300777 w 1100"/>
                <a:gd name="T13" fmla="*/ 0 h 202"/>
                <a:gd name="T14" fmla="*/ 394928 w 1100"/>
                <a:gd name="T15" fmla="*/ 59288 h 202"/>
                <a:gd name="T16" fmla="*/ 387022 w 1100"/>
                <a:gd name="T17" fmla="*/ 72663 h 2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00" h="202">
                  <a:moveTo>
                    <a:pt x="1077" y="201"/>
                  </a:moveTo>
                  <a:lnTo>
                    <a:pt x="825" y="43"/>
                  </a:lnTo>
                  <a:lnTo>
                    <a:pt x="274" y="43"/>
                  </a:lnTo>
                  <a:lnTo>
                    <a:pt x="22" y="201"/>
                  </a:lnTo>
                  <a:lnTo>
                    <a:pt x="0" y="165"/>
                  </a:lnTo>
                  <a:lnTo>
                    <a:pt x="262" y="0"/>
                  </a:lnTo>
                  <a:lnTo>
                    <a:pt x="837" y="0"/>
                  </a:lnTo>
                  <a:lnTo>
                    <a:pt x="1099" y="164"/>
                  </a:lnTo>
                  <a:lnTo>
                    <a:pt x="1077" y="20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 name="Freeform 437"/>
            <p:cNvSpPr>
              <a:spLocks noChangeArrowheads="1"/>
            </p:cNvSpPr>
            <p:nvPr/>
          </p:nvSpPr>
          <p:spPr bwMode="auto">
            <a:xfrm>
              <a:off x="2573155" y="2448094"/>
              <a:ext cx="11549" cy="12320"/>
            </a:xfrm>
            <a:custGeom>
              <a:avLst/>
              <a:gdLst>
                <a:gd name="T0" fmla="*/ 7886 w 31"/>
                <a:gd name="T1" fmla="*/ 4939 h 36"/>
                <a:gd name="T2" fmla="*/ 2151 w 31"/>
                <a:gd name="T3" fmla="*/ 4939 h 36"/>
                <a:gd name="T4" fmla="*/ 2151 w 31"/>
                <a:gd name="T5" fmla="*/ 0 h 36"/>
                <a:gd name="T6" fmla="*/ 0 w 31"/>
                <a:gd name="T7" fmla="*/ 0 h 36"/>
                <a:gd name="T8" fmla="*/ 0 w 31"/>
                <a:gd name="T9" fmla="*/ 12347 h 36"/>
                <a:gd name="T10" fmla="*/ 2151 w 31"/>
                <a:gd name="T11" fmla="*/ 12347 h 36"/>
                <a:gd name="T12" fmla="*/ 2151 w 31"/>
                <a:gd name="T13" fmla="*/ 7056 h 36"/>
                <a:gd name="T14" fmla="*/ 7886 w 31"/>
                <a:gd name="T15" fmla="*/ 7056 h 36"/>
                <a:gd name="T16" fmla="*/ 7886 w 31"/>
                <a:gd name="T17" fmla="*/ 12347 h 36"/>
                <a:gd name="T18" fmla="*/ 10754 w 31"/>
                <a:gd name="T19" fmla="*/ 12347 h 36"/>
                <a:gd name="T20" fmla="*/ 10754 w 31"/>
                <a:gd name="T21" fmla="*/ 0 h 36"/>
                <a:gd name="T22" fmla="*/ 7886 w 31"/>
                <a:gd name="T23" fmla="*/ 0 h 36"/>
                <a:gd name="T24" fmla="*/ 7886 w 31"/>
                <a:gd name="T25" fmla="*/ 4939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1" h="36">
                  <a:moveTo>
                    <a:pt x="22" y="14"/>
                  </a:moveTo>
                  <a:lnTo>
                    <a:pt x="6" y="14"/>
                  </a:lnTo>
                  <a:lnTo>
                    <a:pt x="6" y="0"/>
                  </a:lnTo>
                  <a:lnTo>
                    <a:pt x="0" y="0"/>
                  </a:lnTo>
                  <a:lnTo>
                    <a:pt x="0" y="35"/>
                  </a:lnTo>
                  <a:lnTo>
                    <a:pt x="6" y="35"/>
                  </a:lnTo>
                  <a:lnTo>
                    <a:pt x="6" y="20"/>
                  </a:lnTo>
                  <a:lnTo>
                    <a:pt x="22" y="20"/>
                  </a:lnTo>
                  <a:lnTo>
                    <a:pt x="22" y="35"/>
                  </a:lnTo>
                  <a:lnTo>
                    <a:pt x="30" y="35"/>
                  </a:lnTo>
                  <a:lnTo>
                    <a:pt x="30" y="0"/>
                  </a:lnTo>
                  <a:lnTo>
                    <a:pt x="22" y="0"/>
                  </a:lnTo>
                  <a:lnTo>
                    <a:pt x="22" y="14"/>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 name="Freeform 438"/>
            <p:cNvSpPr>
              <a:spLocks noChangeArrowheads="1"/>
            </p:cNvSpPr>
            <p:nvPr/>
          </p:nvSpPr>
          <p:spPr bwMode="auto">
            <a:xfrm>
              <a:off x="2587784" y="2448094"/>
              <a:ext cx="10779" cy="12320"/>
            </a:xfrm>
            <a:custGeom>
              <a:avLst/>
              <a:gdLst>
                <a:gd name="T0" fmla="*/ 8962 w 31"/>
                <a:gd name="T1" fmla="*/ 7208 h 37"/>
                <a:gd name="T2" fmla="*/ 5736 w 31"/>
                <a:gd name="T3" fmla="*/ 10297 h 37"/>
                <a:gd name="T4" fmla="*/ 2868 w 31"/>
                <a:gd name="T5" fmla="*/ 6865 h 37"/>
                <a:gd name="T6" fmla="*/ 2868 w 31"/>
                <a:gd name="T7" fmla="*/ 0 h 37"/>
                <a:gd name="T8" fmla="*/ 0 w 31"/>
                <a:gd name="T9" fmla="*/ 0 h 37"/>
                <a:gd name="T10" fmla="*/ 0 w 31"/>
                <a:gd name="T11" fmla="*/ 6865 h 37"/>
                <a:gd name="T12" fmla="*/ 5377 w 31"/>
                <a:gd name="T13" fmla="*/ 12357 h 37"/>
                <a:gd name="T14" fmla="*/ 10755 w 31"/>
                <a:gd name="T15" fmla="*/ 6865 h 37"/>
                <a:gd name="T16" fmla="*/ 10755 w 31"/>
                <a:gd name="T17" fmla="*/ 0 h 37"/>
                <a:gd name="T18" fmla="*/ 8245 w 31"/>
                <a:gd name="T19" fmla="*/ 0 h 37"/>
                <a:gd name="T20" fmla="*/ 8245 w 31"/>
                <a:gd name="T21" fmla="*/ 7208 h 37"/>
                <a:gd name="T22" fmla="*/ 8962 w 31"/>
                <a:gd name="T23" fmla="*/ 7208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1" h="37">
                  <a:moveTo>
                    <a:pt x="25" y="21"/>
                  </a:moveTo>
                  <a:cubicBezTo>
                    <a:pt x="25" y="27"/>
                    <a:pt x="21" y="30"/>
                    <a:pt x="16" y="30"/>
                  </a:cubicBezTo>
                  <a:cubicBezTo>
                    <a:pt x="10" y="30"/>
                    <a:pt x="8" y="27"/>
                    <a:pt x="8" y="20"/>
                  </a:cubicBezTo>
                  <a:lnTo>
                    <a:pt x="8" y="0"/>
                  </a:lnTo>
                  <a:lnTo>
                    <a:pt x="0" y="0"/>
                  </a:lnTo>
                  <a:lnTo>
                    <a:pt x="0" y="20"/>
                  </a:lnTo>
                  <a:cubicBezTo>
                    <a:pt x="0" y="30"/>
                    <a:pt x="5" y="36"/>
                    <a:pt x="15" y="36"/>
                  </a:cubicBezTo>
                  <a:cubicBezTo>
                    <a:pt x="24" y="36"/>
                    <a:pt x="30" y="31"/>
                    <a:pt x="30" y="20"/>
                  </a:cubicBezTo>
                  <a:lnTo>
                    <a:pt x="30" y="0"/>
                  </a:lnTo>
                  <a:lnTo>
                    <a:pt x="23" y="0"/>
                  </a:lnTo>
                  <a:lnTo>
                    <a:pt x="23" y="21"/>
                  </a:lnTo>
                  <a:lnTo>
                    <a:pt x="25" y="2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 name="Freeform 439"/>
            <p:cNvSpPr>
              <a:spLocks noChangeArrowheads="1"/>
            </p:cNvSpPr>
            <p:nvPr/>
          </p:nvSpPr>
          <p:spPr bwMode="auto">
            <a:xfrm>
              <a:off x="2613192" y="2448094"/>
              <a:ext cx="19249" cy="12320"/>
            </a:xfrm>
            <a:custGeom>
              <a:avLst/>
              <a:gdLst>
                <a:gd name="T0" fmla="*/ 13299 w 53"/>
                <a:gd name="T1" fmla="*/ 8819 h 36"/>
                <a:gd name="T2" fmla="*/ 10783 w 53"/>
                <a:gd name="T3" fmla="*/ 0 h 36"/>
                <a:gd name="T4" fmla="*/ 8267 w 53"/>
                <a:gd name="T5" fmla="*/ 0 h 36"/>
                <a:gd name="T6" fmla="*/ 5751 w 53"/>
                <a:gd name="T7" fmla="*/ 8819 h 36"/>
                <a:gd name="T8" fmla="*/ 2516 w 53"/>
                <a:gd name="T9" fmla="*/ 0 h 36"/>
                <a:gd name="T10" fmla="*/ 0 w 53"/>
                <a:gd name="T11" fmla="*/ 0 h 36"/>
                <a:gd name="T12" fmla="*/ 4673 w 53"/>
                <a:gd name="T13" fmla="*/ 12347 h 36"/>
                <a:gd name="T14" fmla="*/ 6470 w 53"/>
                <a:gd name="T15" fmla="*/ 12347 h 36"/>
                <a:gd name="T16" fmla="*/ 9705 w 53"/>
                <a:gd name="T17" fmla="*/ 4233 h 36"/>
                <a:gd name="T18" fmla="*/ 12221 w 53"/>
                <a:gd name="T19" fmla="*/ 12347 h 36"/>
                <a:gd name="T20" fmla="*/ 14377 w 53"/>
                <a:gd name="T21" fmla="*/ 12347 h 36"/>
                <a:gd name="T22" fmla="*/ 18691 w 53"/>
                <a:gd name="T23" fmla="*/ 0 h 36"/>
                <a:gd name="T24" fmla="*/ 16534 w 53"/>
                <a:gd name="T25" fmla="*/ 0 h 36"/>
                <a:gd name="T26" fmla="*/ 13299 w 53"/>
                <a:gd name="T27" fmla="*/ 8819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3" h="36">
                  <a:moveTo>
                    <a:pt x="37" y="25"/>
                  </a:moveTo>
                  <a:lnTo>
                    <a:pt x="30" y="0"/>
                  </a:lnTo>
                  <a:lnTo>
                    <a:pt x="23" y="0"/>
                  </a:lnTo>
                  <a:lnTo>
                    <a:pt x="16" y="25"/>
                  </a:lnTo>
                  <a:lnTo>
                    <a:pt x="7" y="0"/>
                  </a:lnTo>
                  <a:lnTo>
                    <a:pt x="0" y="0"/>
                  </a:lnTo>
                  <a:lnTo>
                    <a:pt x="13" y="35"/>
                  </a:lnTo>
                  <a:lnTo>
                    <a:pt x="18" y="35"/>
                  </a:lnTo>
                  <a:lnTo>
                    <a:pt x="27" y="12"/>
                  </a:lnTo>
                  <a:lnTo>
                    <a:pt x="34" y="35"/>
                  </a:lnTo>
                  <a:lnTo>
                    <a:pt x="40" y="35"/>
                  </a:lnTo>
                  <a:lnTo>
                    <a:pt x="52" y="0"/>
                  </a:lnTo>
                  <a:lnTo>
                    <a:pt x="46" y="0"/>
                  </a:lnTo>
                  <a:lnTo>
                    <a:pt x="37" y="2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 name="Freeform 440"/>
            <p:cNvSpPr>
              <a:spLocks noChangeArrowheads="1"/>
            </p:cNvSpPr>
            <p:nvPr/>
          </p:nvSpPr>
          <p:spPr bwMode="auto">
            <a:xfrm>
              <a:off x="2633980" y="2448094"/>
              <a:ext cx="9239" cy="12320"/>
            </a:xfrm>
            <a:custGeom>
              <a:avLst/>
              <a:gdLst>
                <a:gd name="T0" fmla="*/ 2469 w 27"/>
                <a:gd name="T1" fmla="*/ 7056 h 36"/>
                <a:gd name="T2" fmla="*/ 7056 w 27"/>
                <a:gd name="T3" fmla="*/ 7056 h 36"/>
                <a:gd name="T4" fmla="*/ 7056 w 27"/>
                <a:gd name="T5" fmla="*/ 4939 h 36"/>
                <a:gd name="T6" fmla="*/ 2469 w 27"/>
                <a:gd name="T7" fmla="*/ 4939 h 36"/>
                <a:gd name="T8" fmla="*/ 2469 w 27"/>
                <a:gd name="T9" fmla="*/ 2469 h 36"/>
                <a:gd name="T10" fmla="*/ 8819 w 27"/>
                <a:gd name="T11" fmla="*/ 2469 h 36"/>
                <a:gd name="T12" fmla="*/ 8819 w 27"/>
                <a:gd name="T13" fmla="*/ 0 h 36"/>
                <a:gd name="T14" fmla="*/ 0 w 27"/>
                <a:gd name="T15" fmla="*/ 0 h 36"/>
                <a:gd name="T16" fmla="*/ 0 w 27"/>
                <a:gd name="T17" fmla="*/ 12347 h 36"/>
                <a:gd name="T18" fmla="*/ 9172 w 27"/>
                <a:gd name="T19" fmla="*/ 12347 h 36"/>
                <a:gd name="T20" fmla="*/ 9172 w 27"/>
                <a:gd name="T21" fmla="*/ 10231 h 36"/>
                <a:gd name="T22" fmla="*/ 2469 w 27"/>
                <a:gd name="T23" fmla="*/ 10231 h 36"/>
                <a:gd name="T24" fmla="*/ 2469 w 27"/>
                <a:gd name="T25" fmla="*/ 7056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7" h="36">
                  <a:moveTo>
                    <a:pt x="7" y="20"/>
                  </a:moveTo>
                  <a:lnTo>
                    <a:pt x="20" y="20"/>
                  </a:lnTo>
                  <a:lnTo>
                    <a:pt x="20" y="14"/>
                  </a:lnTo>
                  <a:lnTo>
                    <a:pt x="7" y="14"/>
                  </a:lnTo>
                  <a:lnTo>
                    <a:pt x="7" y="7"/>
                  </a:lnTo>
                  <a:lnTo>
                    <a:pt x="25" y="7"/>
                  </a:lnTo>
                  <a:lnTo>
                    <a:pt x="25" y="0"/>
                  </a:lnTo>
                  <a:lnTo>
                    <a:pt x="0" y="0"/>
                  </a:lnTo>
                  <a:lnTo>
                    <a:pt x="0" y="35"/>
                  </a:lnTo>
                  <a:lnTo>
                    <a:pt x="26" y="35"/>
                  </a:lnTo>
                  <a:lnTo>
                    <a:pt x="26" y="29"/>
                  </a:lnTo>
                  <a:lnTo>
                    <a:pt x="7" y="29"/>
                  </a:lnTo>
                  <a:lnTo>
                    <a:pt x="7" y="2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 name="Freeform 441"/>
            <p:cNvSpPr>
              <a:spLocks noChangeArrowheads="1"/>
            </p:cNvSpPr>
            <p:nvPr/>
          </p:nvSpPr>
          <p:spPr bwMode="auto">
            <a:xfrm>
              <a:off x="2646299" y="2448094"/>
              <a:ext cx="3080" cy="12320"/>
            </a:xfrm>
            <a:custGeom>
              <a:avLst/>
              <a:gdLst>
                <a:gd name="T0" fmla="*/ 1588 w 8"/>
                <a:gd name="T1" fmla="*/ 12347 h 36"/>
                <a:gd name="T2" fmla="*/ 0 w 8"/>
                <a:gd name="T3" fmla="*/ 12347 h 36"/>
                <a:gd name="T4" fmla="*/ 0 w 8"/>
                <a:gd name="T5" fmla="*/ 0 h 36"/>
                <a:gd name="T6" fmla="*/ 2778 w 8"/>
                <a:gd name="T7" fmla="*/ 0 h 36"/>
                <a:gd name="T8" fmla="*/ 2778 w 8"/>
                <a:gd name="T9" fmla="*/ 12347 h 36"/>
                <a:gd name="T10" fmla="*/ 1588 w 8"/>
                <a:gd name="T11" fmla="*/ 12347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36">
                  <a:moveTo>
                    <a:pt x="4" y="35"/>
                  </a:moveTo>
                  <a:lnTo>
                    <a:pt x="0" y="35"/>
                  </a:lnTo>
                  <a:lnTo>
                    <a:pt x="0" y="0"/>
                  </a:lnTo>
                  <a:lnTo>
                    <a:pt x="7" y="0"/>
                  </a:lnTo>
                  <a:lnTo>
                    <a:pt x="7" y="35"/>
                  </a:lnTo>
                  <a:lnTo>
                    <a:pt x="4" y="3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 name="Freeform 442"/>
            <p:cNvSpPr>
              <a:spLocks noChangeArrowheads="1"/>
            </p:cNvSpPr>
            <p:nvPr/>
          </p:nvSpPr>
          <p:spPr bwMode="auto">
            <a:xfrm>
              <a:off x="2600103" y="2448094"/>
              <a:ext cx="14629" cy="12320"/>
            </a:xfrm>
            <a:custGeom>
              <a:avLst/>
              <a:gdLst>
                <a:gd name="T0" fmla="*/ 9776 w 38"/>
                <a:gd name="T1" fmla="*/ 9878 h 36"/>
                <a:gd name="T2" fmla="*/ 11280 w 38"/>
                <a:gd name="T3" fmla="*/ 12347 h 36"/>
                <a:gd name="T4" fmla="*/ 13912 w 38"/>
                <a:gd name="T5" fmla="*/ 12347 h 36"/>
                <a:gd name="T6" fmla="*/ 8272 w 38"/>
                <a:gd name="T7" fmla="*/ 0 h 36"/>
                <a:gd name="T8" fmla="*/ 8272 w 38"/>
                <a:gd name="T9" fmla="*/ 0 h 36"/>
                <a:gd name="T10" fmla="*/ 6016 w 38"/>
                <a:gd name="T11" fmla="*/ 0 h 36"/>
                <a:gd name="T12" fmla="*/ 0 w 38"/>
                <a:gd name="T13" fmla="*/ 12347 h 36"/>
                <a:gd name="T14" fmla="*/ 2632 w 38"/>
                <a:gd name="T15" fmla="*/ 12347 h 36"/>
                <a:gd name="T16" fmla="*/ 3760 w 38"/>
                <a:gd name="T17" fmla="*/ 10231 h 36"/>
                <a:gd name="T18" fmla="*/ 3760 w 38"/>
                <a:gd name="T19" fmla="*/ 10231 h 36"/>
                <a:gd name="T20" fmla="*/ 3760 w 38"/>
                <a:gd name="T21" fmla="*/ 10231 h 36"/>
                <a:gd name="T22" fmla="*/ 9776 w 38"/>
                <a:gd name="T23" fmla="*/ 10231 h 36"/>
                <a:gd name="T24" fmla="*/ 9776 w 38"/>
                <a:gd name="T25" fmla="*/ 9878 h 36"/>
                <a:gd name="T26" fmla="*/ 6768 w 38"/>
                <a:gd name="T27" fmla="*/ 3175 h 36"/>
                <a:gd name="T28" fmla="*/ 8648 w 38"/>
                <a:gd name="T29" fmla="*/ 7056 h 36"/>
                <a:gd name="T30" fmla="*/ 8648 w 38"/>
                <a:gd name="T31" fmla="*/ 7056 h 36"/>
                <a:gd name="T32" fmla="*/ 8648 w 38"/>
                <a:gd name="T33" fmla="*/ 7761 h 36"/>
                <a:gd name="T34" fmla="*/ 4888 w 38"/>
                <a:gd name="T35" fmla="*/ 7761 h 36"/>
                <a:gd name="T36" fmla="*/ 4888 w 38"/>
                <a:gd name="T37" fmla="*/ 7056 h 36"/>
                <a:gd name="T38" fmla="*/ 4888 w 38"/>
                <a:gd name="T39" fmla="*/ 7056 h 36"/>
                <a:gd name="T40" fmla="*/ 6768 w 38"/>
                <a:gd name="T41" fmla="*/ 3175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8" h="36">
                  <a:moveTo>
                    <a:pt x="26" y="28"/>
                  </a:moveTo>
                  <a:lnTo>
                    <a:pt x="30" y="35"/>
                  </a:lnTo>
                  <a:lnTo>
                    <a:pt x="37" y="35"/>
                  </a:lnTo>
                  <a:lnTo>
                    <a:pt x="22" y="0"/>
                  </a:lnTo>
                  <a:lnTo>
                    <a:pt x="16" y="0"/>
                  </a:lnTo>
                  <a:lnTo>
                    <a:pt x="0" y="35"/>
                  </a:lnTo>
                  <a:lnTo>
                    <a:pt x="7" y="35"/>
                  </a:lnTo>
                  <a:lnTo>
                    <a:pt x="10" y="29"/>
                  </a:lnTo>
                  <a:lnTo>
                    <a:pt x="26" y="29"/>
                  </a:lnTo>
                  <a:lnTo>
                    <a:pt x="26" y="28"/>
                  </a:lnTo>
                  <a:close/>
                  <a:moveTo>
                    <a:pt x="18" y="9"/>
                  </a:moveTo>
                  <a:lnTo>
                    <a:pt x="23" y="20"/>
                  </a:lnTo>
                  <a:lnTo>
                    <a:pt x="23" y="22"/>
                  </a:lnTo>
                  <a:lnTo>
                    <a:pt x="13" y="22"/>
                  </a:lnTo>
                  <a:lnTo>
                    <a:pt x="13" y="20"/>
                  </a:lnTo>
                  <a:lnTo>
                    <a:pt x="18" y="9"/>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 name="Freeform 443"/>
            <p:cNvSpPr>
              <a:spLocks noChangeArrowheads="1"/>
            </p:cNvSpPr>
            <p:nvPr/>
          </p:nvSpPr>
          <p:spPr bwMode="auto">
            <a:xfrm>
              <a:off x="2577775" y="2394193"/>
              <a:ext cx="29258" cy="34650"/>
            </a:xfrm>
            <a:custGeom>
              <a:avLst/>
              <a:gdLst>
                <a:gd name="T0" fmla="*/ 4286 w 80"/>
                <a:gd name="T1" fmla="*/ 19957 h 98"/>
                <a:gd name="T2" fmla="*/ 27861 w 80"/>
                <a:gd name="T3" fmla="*/ 34569 h 98"/>
                <a:gd name="T4" fmla="*/ 28218 w 80"/>
                <a:gd name="T5" fmla="*/ 34569 h 98"/>
                <a:gd name="T6" fmla="*/ 28218 w 80"/>
                <a:gd name="T7" fmla="*/ 34212 h 98"/>
                <a:gd name="T8" fmla="*/ 6787 w 80"/>
                <a:gd name="T9" fmla="*/ 0 h 98"/>
                <a:gd name="T10" fmla="*/ 714 w 80"/>
                <a:gd name="T11" fmla="*/ 12473 h 98"/>
                <a:gd name="T12" fmla="*/ 4286 w 80"/>
                <a:gd name="T13" fmla="*/ 19957 h 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 h="98">
                  <a:moveTo>
                    <a:pt x="12" y="56"/>
                  </a:moveTo>
                  <a:cubicBezTo>
                    <a:pt x="29" y="72"/>
                    <a:pt x="68" y="93"/>
                    <a:pt x="78" y="97"/>
                  </a:cubicBezTo>
                  <a:lnTo>
                    <a:pt x="79" y="97"/>
                  </a:lnTo>
                  <a:lnTo>
                    <a:pt x="79" y="96"/>
                  </a:lnTo>
                  <a:cubicBezTo>
                    <a:pt x="54" y="41"/>
                    <a:pt x="19" y="0"/>
                    <a:pt x="19" y="0"/>
                  </a:cubicBezTo>
                  <a:cubicBezTo>
                    <a:pt x="19" y="0"/>
                    <a:pt x="0" y="17"/>
                    <a:pt x="2" y="35"/>
                  </a:cubicBezTo>
                  <a:cubicBezTo>
                    <a:pt x="3" y="49"/>
                    <a:pt x="12" y="56"/>
                    <a:pt x="12" y="56"/>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 name="Freeform 445"/>
            <p:cNvSpPr>
              <a:spLocks noChangeArrowheads="1"/>
            </p:cNvSpPr>
            <p:nvPr/>
          </p:nvSpPr>
          <p:spPr bwMode="auto">
            <a:xfrm>
              <a:off x="2579314" y="2433463"/>
              <a:ext cx="23868" cy="10010"/>
            </a:xfrm>
            <a:custGeom>
              <a:avLst/>
              <a:gdLst>
                <a:gd name="T0" fmla="*/ 0 w 67"/>
                <a:gd name="T1" fmla="*/ 1099 h 26"/>
                <a:gd name="T2" fmla="*/ 11373 w 67"/>
                <a:gd name="T3" fmla="*/ 8060 h 26"/>
                <a:gd name="T4" fmla="*/ 23457 w 67"/>
                <a:gd name="T5" fmla="*/ 733 h 26"/>
                <a:gd name="T6" fmla="*/ 23457 w 67"/>
                <a:gd name="T7" fmla="*/ 733 h 26"/>
                <a:gd name="T8" fmla="*/ 23457 w 67"/>
                <a:gd name="T9" fmla="*/ 366 h 26"/>
                <a:gd name="T10" fmla="*/ 23101 w 67"/>
                <a:gd name="T11" fmla="*/ 0 h 26"/>
                <a:gd name="T12" fmla="*/ 23101 w 67"/>
                <a:gd name="T13" fmla="*/ 0 h 26"/>
                <a:gd name="T14" fmla="*/ 0 w 67"/>
                <a:gd name="T15" fmla="*/ 1099 h 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7" h="26">
                  <a:moveTo>
                    <a:pt x="0" y="3"/>
                  </a:moveTo>
                  <a:cubicBezTo>
                    <a:pt x="7" y="16"/>
                    <a:pt x="19" y="25"/>
                    <a:pt x="32" y="22"/>
                  </a:cubicBezTo>
                  <a:cubicBezTo>
                    <a:pt x="41" y="20"/>
                    <a:pt x="60" y="6"/>
                    <a:pt x="66" y="2"/>
                  </a:cubicBezTo>
                  <a:lnTo>
                    <a:pt x="66" y="1"/>
                  </a:lnTo>
                  <a:cubicBezTo>
                    <a:pt x="66" y="0"/>
                    <a:pt x="65" y="0"/>
                    <a:pt x="65" y="0"/>
                  </a:cubicBezTo>
                  <a:lnTo>
                    <a:pt x="0" y="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 name="Freeform 447"/>
            <p:cNvSpPr>
              <a:spLocks noChangeArrowheads="1"/>
            </p:cNvSpPr>
            <p:nvPr/>
          </p:nvSpPr>
          <p:spPr bwMode="auto">
            <a:xfrm>
              <a:off x="2571615" y="2414213"/>
              <a:ext cx="33108" cy="19250"/>
            </a:xfrm>
            <a:custGeom>
              <a:avLst/>
              <a:gdLst>
                <a:gd name="T0" fmla="*/ 9891 w 91"/>
                <a:gd name="T1" fmla="*/ 17556 h 51"/>
                <a:gd name="T2" fmla="*/ 14654 w 91"/>
                <a:gd name="T3" fmla="*/ 18676 h 51"/>
                <a:gd name="T4" fmla="*/ 32605 w 91"/>
                <a:gd name="T5" fmla="*/ 18676 h 51"/>
                <a:gd name="T6" fmla="*/ 32972 w 91"/>
                <a:gd name="T7" fmla="*/ 18676 h 51"/>
                <a:gd name="T8" fmla="*/ 32972 w 91"/>
                <a:gd name="T9" fmla="*/ 18303 h 51"/>
                <a:gd name="T10" fmla="*/ 2198 w 91"/>
                <a:gd name="T11" fmla="*/ 0 h 51"/>
                <a:gd name="T12" fmla="*/ 2564 w 91"/>
                <a:gd name="T13" fmla="*/ 10459 h 51"/>
                <a:gd name="T14" fmla="*/ 9891 w 91"/>
                <a:gd name="T15" fmla="*/ 17556 h 5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1" h="51">
                  <a:moveTo>
                    <a:pt x="27" y="47"/>
                  </a:moveTo>
                  <a:cubicBezTo>
                    <a:pt x="34" y="49"/>
                    <a:pt x="40" y="50"/>
                    <a:pt x="40" y="50"/>
                  </a:cubicBezTo>
                  <a:lnTo>
                    <a:pt x="89" y="50"/>
                  </a:lnTo>
                  <a:lnTo>
                    <a:pt x="90" y="50"/>
                  </a:lnTo>
                  <a:lnTo>
                    <a:pt x="90" y="49"/>
                  </a:lnTo>
                  <a:cubicBezTo>
                    <a:pt x="62" y="30"/>
                    <a:pt x="6" y="0"/>
                    <a:pt x="6" y="0"/>
                  </a:cubicBezTo>
                  <a:cubicBezTo>
                    <a:pt x="0" y="16"/>
                    <a:pt x="7" y="28"/>
                    <a:pt x="7" y="28"/>
                  </a:cubicBezTo>
                  <a:cubicBezTo>
                    <a:pt x="15" y="43"/>
                    <a:pt x="27" y="47"/>
                    <a:pt x="27" y="47"/>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 name="Freeform 449"/>
            <p:cNvSpPr>
              <a:spLocks noChangeArrowheads="1"/>
            </p:cNvSpPr>
            <p:nvPr/>
          </p:nvSpPr>
          <p:spPr bwMode="auto">
            <a:xfrm>
              <a:off x="2592404" y="2384182"/>
              <a:ext cx="20788" cy="43121"/>
            </a:xfrm>
            <a:custGeom>
              <a:avLst/>
              <a:gdLst>
                <a:gd name="T0" fmla="*/ 1448 w 57"/>
                <a:gd name="T1" fmla="*/ 8148 h 121"/>
                <a:gd name="T2" fmla="*/ 1448 w 57"/>
                <a:gd name="T3" fmla="*/ 15232 h 121"/>
                <a:gd name="T4" fmla="*/ 15930 w 57"/>
                <a:gd name="T5" fmla="*/ 42509 h 121"/>
                <a:gd name="T6" fmla="*/ 16292 w 57"/>
                <a:gd name="T7" fmla="*/ 42509 h 121"/>
                <a:gd name="T8" fmla="*/ 16654 w 57"/>
                <a:gd name="T9" fmla="*/ 42155 h 121"/>
                <a:gd name="T10" fmla="*/ 13396 w 57"/>
                <a:gd name="T11" fmla="*/ 0 h 121"/>
                <a:gd name="T12" fmla="*/ 9051 w 57"/>
                <a:gd name="T13" fmla="*/ 1063 h 121"/>
                <a:gd name="T14" fmla="*/ 1448 w 57"/>
                <a:gd name="T15" fmla="*/ 8148 h 12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 h="121">
                  <a:moveTo>
                    <a:pt x="4" y="23"/>
                  </a:moveTo>
                  <a:cubicBezTo>
                    <a:pt x="0" y="33"/>
                    <a:pt x="4" y="43"/>
                    <a:pt x="4" y="43"/>
                  </a:cubicBezTo>
                  <a:cubicBezTo>
                    <a:pt x="9" y="69"/>
                    <a:pt x="38" y="112"/>
                    <a:pt x="44" y="120"/>
                  </a:cubicBezTo>
                  <a:lnTo>
                    <a:pt x="45" y="120"/>
                  </a:lnTo>
                  <a:cubicBezTo>
                    <a:pt x="46" y="120"/>
                    <a:pt x="46" y="119"/>
                    <a:pt x="46" y="119"/>
                  </a:cubicBezTo>
                  <a:cubicBezTo>
                    <a:pt x="56" y="25"/>
                    <a:pt x="37" y="0"/>
                    <a:pt x="37" y="0"/>
                  </a:cubicBezTo>
                  <a:cubicBezTo>
                    <a:pt x="32" y="2"/>
                    <a:pt x="25" y="3"/>
                    <a:pt x="25" y="3"/>
                  </a:cubicBezTo>
                  <a:cubicBezTo>
                    <a:pt x="8" y="7"/>
                    <a:pt x="4" y="23"/>
                    <a:pt x="4" y="2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 name="Freeform 451"/>
            <p:cNvSpPr>
              <a:spLocks noChangeArrowheads="1"/>
            </p:cNvSpPr>
            <p:nvPr/>
          </p:nvSpPr>
          <p:spPr bwMode="auto">
            <a:xfrm>
              <a:off x="2610112" y="2384182"/>
              <a:ext cx="18479" cy="43121"/>
            </a:xfrm>
            <a:custGeom>
              <a:avLst/>
              <a:gdLst>
                <a:gd name="T0" fmla="*/ 3117 w 55"/>
                <a:gd name="T1" fmla="*/ 42155 h 121"/>
                <a:gd name="T2" fmla="*/ 3117 w 55"/>
                <a:gd name="T3" fmla="*/ 42155 h 121"/>
                <a:gd name="T4" fmla="*/ 3464 w 55"/>
                <a:gd name="T5" fmla="*/ 42155 h 121"/>
                <a:gd name="T6" fmla="*/ 17665 w 55"/>
                <a:gd name="T7" fmla="*/ 14878 h 121"/>
                <a:gd name="T8" fmla="*/ 17665 w 55"/>
                <a:gd name="T9" fmla="*/ 7793 h 121"/>
                <a:gd name="T10" fmla="*/ 10045 w 55"/>
                <a:gd name="T11" fmla="*/ 708 h 121"/>
                <a:gd name="T12" fmla="*/ 6581 w 55"/>
                <a:gd name="T13" fmla="*/ 0 h 121"/>
                <a:gd name="T14" fmla="*/ 3117 w 55"/>
                <a:gd name="T15" fmla="*/ 42155 h 121"/>
                <a:gd name="T16" fmla="*/ 3464 w 55"/>
                <a:gd name="T17" fmla="*/ 42155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5" h="121">
                  <a:moveTo>
                    <a:pt x="9" y="119"/>
                  </a:moveTo>
                  <a:cubicBezTo>
                    <a:pt x="9" y="120"/>
                    <a:pt x="10" y="120"/>
                    <a:pt x="9" y="119"/>
                  </a:cubicBezTo>
                  <a:close/>
                  <a:moveTo>
                    <a:pt x="10" y="119"/>
                  </a:moveTo>
                  <a:cubicBezTo>
                    <a:pt x="16" y="110"/>
                    <a:pt x="44" y="68"/>
                    <a:pt x="51" y="42"/>
                  </a:cubicBezTo>
                  <a:cubicBezTo>
                    <a:pt x="51" y="42"/>
                    <a:pt x="54" y="30"/>
                    <a:pt x="51" y="22"/>
                  </a:cubicBezTo>
                  <a:cubicBezTo>
                    <a:pt x="51" y="22"/>
                    <a:pt x="46" y="6"/>
                    <a:pt x="29" y="2"/>
                  </a:cubicBezTo>
                  <a:lnTo>
                    <a:pt x="19" y="0"/>
                  </a:lnTo>
                  <a:cubicBezTo>
                    <a:pt x="20" y="0"/>
                    <a:pt x="0" y="25"/>
                    <a:pt x="9" y="119"/>
                  </a:cubicBezTo>
                  <a:cubicBezTo>
                    <a:pt x="10" y="120"/>
                    <a:pt x="10" y="119"/>
                    <a:pt x="10" y="119"/>
                  </a:cubicBez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 name="Freeform 453"/>
            <p:cNvSpPr>
              <a:spLocks noChangeArrowheads="1"/>
            </p:cNvSpPr>
            <p:nvPr/>
          </p:nvSpPr>
          <p:spPr bwMode="auto">
            <a:xfrm>
              <a:off x="2617811" y="2433463"/>
              <a:ext cx="23868" cy="10010"/>
            </a:xfrm>
            <a:custGeom>
              <a:avLst/>
              <a:gdLst>
                <a:gd name="T0" fmla="*/ 350 w 68"/>
                <a:gd name="T1" fmla="*/ 0 h 27"/>
                <a:gd name="T2" fmla="*/ 350 w 68"/>
                <a:gd name="T3" fmla="*/ 0 h 27"/>
                <a:gd name="T4" fmla="*/ 350 w 68"/>
                <a:gd name="T5" fmla="*/ 353 h 27"/>
                <a:gd name="T6" fmla="*/ 350 w 68"/>
                <a:gd name="T7" fmla="*/ 353 h 27"/>
                <a:gd name="T8" fmla="*/ 12256 w 68"/>
                <a:gd name="T9" fmla="*/ 7408 h 27"/>
                <a:gd name="T10" fmla="*/ 23462 w 68"/>
                <a:gd name="T11" fmla="*/ 706 h 27"/>
                <a:gd name="T12" fmla="*/ 350 w 68"/>
                <a:gd name="T13" fmla="*/ 0 h 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 h="27">
                  <a:moveTo>
                    <a:pt x="1" y="0"/>
                  </a:moveTo>
                  <a:lnTo>
                    <a:pt x="1" y="0"/>
                  </a:lnTo>
                  <a:cubicBezTo>
                    <a:pt x="0" y="0"/>
                    <a:pt x="0" y="1"/>
                    <a:pt x="1" y="1"/>
                  </a:cubicBezTo>
                  <a:cubicBezTo>
                    <a:pt x="7" y="5"/>
                    <a:pt x="27" y="19"/>
                    <a:pt x="35" y="21"/>
                  </a:cubicBezTo>
                  <a:cubicBezTo>
                    <a:pt x="35" y="21"/>
                    <a:pt x="52" y="26"/>
                    <a:pt x="67" y="2"/>
                  </a:cubicBezTo>
                  <a:lnTo>
                    <a:pt x="1"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 name="Freeform 455"/>
            <p:cNvSpPr>
              <a:spLocks noChangeArrowheads="1"/>
            </p:cNvSpPr>
            <p:nvPr/>
          </p:nvSpPr>
          <p:spPr bwMode="auto">
            <a:xfrm>
              <a:off x="2617811" y="2414213"/>
              <a:ext cx="33108" cy="19250"/>
            </a:xfrm>
            <a:custGeom>
              <a:avLst/>
              <a:gdLst>
                <a:gd name="T0" fmla="*/ 0 w 91"/>
                <a:gd name="T1" fmla="*/ 18676 h 51"/>
                <a:gd name="T2" fmla="*/ 18317 w 91"/>
                <a:gd name="T3" fmla="*/ 18676 h 51"/>
                <a:gd name="T4" fmla="*/ 22713 w 91"/>
                <a:gd name="T5" fmla="*/ 17929 h 51"/>
                <a:gd name="T6" fmla="*/ 30406 w 91"/>
                <a:gd name="T7" fmla="*/ 10459 h 51"/>
                <a:gd name="T8" fmla="*/ 30773 w 91"/>
                <a:gd name="T9" fmla="*/ 0 h 51"/>
                <a:gd name="T10" fmla="*/ 0 w 91"/>
                <a:gd name="T11" fmla="*/ 18303 h 51"/>
                <a:gd name="T12" fmla="*/ 0 w 91"/>
                <a:gd name="T13" fmla="*/ 18676 h 5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 h="51">
                  <a:moveTo>
                    <a:pt x="0" y="50"/>
                  </a:moveTo>
                  <a:lnTo>
                    <a:pt x="50" y="50"/>
                  </a:lnTo>
                  <a:cubicBezTo>
                    <a:pt x="50" y="50"/>
                    <a:pt x="55" y="50"/>
                    <a:pt x="62" y="48"/>
                  </a:cubicBezTo>
                  <a:cubicBezTo>
                    <a:pt x="62" y="48"/>
                    <a:pt x="76" y="44"/>
                    <a:pt x="83" y="28"/>
                  </a:cubicBezTo>
                  <a:cubicBezTo>
                    <a:pt x="83" y="28"/>
                    <a:pt x="90" y="15"/>
                    <a:pt x="84" y="0"/>
                  </a:cubicBezTo>
                  <a:cubicBezTo>
                    <a:pt x="84" y="0"/>
                    <a:pt x="29" y="30"/>
                    <a:pt x="0" y="49"/>
                  </a:cubicBezTo>
                  <a:lnTo>
                    <a:pt x="0" y="5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 name="Freeform 457"/>
            <p:cNvSpPr>
              <a:spLocks noChangeArrowheads="1"/>
            </p:cNvSpPr>
            <p:nvPr/>
          </p:nvSpPr>
          <p:spPr bwMode="auto">
            <a:xfrm>
              <a:off x="2616271" y="2394193"/>
              <a:ext cx="28488" cy="34650"/>
            </a:xfrm>
            <a:custGeom>
              <a:avLst/>
              <a:gdLst>
                <a:gd name="T0" fmla="*/ 366 w 78"/>
                <a:gd name="T1" fmla="*/ 34569 h 98"/>
                <a:gd name="T2" fmla="*/ 23813 w 78"/>
                <a:gd name="T3" fmla="*/ 19957 h 98"/>
                <a:gd name="T4" fmla="*/ 27476 w 78"/>
                <a:gd name="T5" fmla="*/ 12473 h 98"/>
                <a:gd name="T6" fmla="*/ 21248 w 78"/>
                <a:gd name="T7" fmla="*/ 0 h 98"/>
                <a:gd name="T8" fmla="*/ 0 w 78"/>
                <a:gd name="T9" fmla="*/ 34212 h 98"/>
                <a:gd name="T10" fmla="*/ 366 w 78"/>
                <a:gd name="T11" fmla="*/ 34569 h 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 h="98">
                  <a:moveTo>
                    <a:pt x="1" y="97"/>
                  </a:moveTo>
                  <a:cubicBezTo>
                    <a:pt x="10" y="93"/>
                    <a:pt x="49" y="72"/>
                    <a:pt x="65" y="56"/>
                  </a:cubicBezTo>
                  <a:cubicBezTo>
                    <a:pt x="65" y="56"/>
                    <a:pt x="75" y="48"/>
                    <a:pt x="75" y="35"/>
                  </a:cubicBezTo>
                  <a:cubicBezTo>
                    <a:pt x="77" y="17"/>
                    <a:pt x="58" y="0"/>
                    <a:pt x="58" y="0"/>
                  </a:cubicBezTo>
                  <a:cubicBezTo>
                    <a:pt x="58" y="0"/>
                    <a:pt x="24" y="41"/>
                    <a:pt x="0" y="96"/>
                  </a:cubicBezTo>
                  <a:cubicBezTo>
                    <a:pt x="0" y="97"/>
                    <a:pt x="1" y="97"/>
                    <a:pt x="1" y="97"/>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 name="Freeform 459"/>
            <p:cNvSpPr>
              <a:spLocks noChangeArrowheads="1"/>
            </p:cNvSpPr>
            <p:nvPr/>
          </p:nvSpPr>
          <p:spPr bwMode="auto">
            <a:xfrm>
              <a:off x="2481532" y="2341832"/>
              <a:ext cx="45426" cy="140913"/>
            </a:xfrm>
            <a:custGeom>
              <a:avLst/>
              <a:gdLst>
                <a:gd name="T0" fmla="*/ 42111 w 129"/>
                <a:gd name="T1" fmla="*/ 139845 h 392"/>
                <a:gd name="T2" fmla="*/ 38186 w 129"/>
                <a:gd name="T3" fmla="*/ 140927 h 392"/>
                <a:gd name="T4" fmla="*/ 0 w 129"/>
                <a:gd name="T5" fmla="*/ 2163 h 392"/>
                <a:gd name="T6" fmla="*/ 7494 w 129"/>
                <a:gd name="T7" fmla="*/ 0 h 392"/>
                <a:gd name="T8" fmla="*/ 45680 w 129"/>
                <a:gd name="T9" fmla="*/ 138764 h 392"/>
                <a:gd name="T10" fmla="*/ 42111 w 129"/>
                <a:gd name="T11" fmla="*/ 139845 h 39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9" h="392">
                  <a:moveTo>
                    <a:pt x="118" y="388"/>
                  </a:moveTo>
                  <a:lnTo>
                    <a:pt x="107" y="391"/>
                  </a:lnTo>
                  <a:lnTo>
                    <a:pt x="0" y="6"/>
                  </a:lnTo>
                  <a:lnTo>
                    <a:pt x="21" y="0"/>
                  </a:lnTo>
                  <a:lnTo>
                    <a:pt x="128" y="385"/>
                  </a:lnTo>
                  <a:lnTo>
                    <a:pt x="118" y="388"/>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 name="Freeform 460"/>
            <p:cNvSpPr>
              <a:spLocks noChangeArrowheads="1"/>
            </p:cNvSpPr>
            <p:nvPr/>
          </p:nvSpPr>
          <p:spPr bwMode="auto">
            <a:xfrm>
              <a:off x="2522339" y="2341832"/>
              <a:ext cx="49276" cy="139373"/>
            </a:xfrm>
            <a:custGeom>
              <a:avLst/>
              <a:gdLst>
                <a:gd name="T0" fmla="*/ 28019 w 137"/>
                <a:gd name="T1" fmla="*/ 70925 h 390"/>
                <a:gd name="T2" fmla="*/ 7184 w 137"/>
                <a:gd name="T3" fmla="*/ 139342 h 390"/>
                <a:gd name="T4" fmla="*/ 0 w 137"/>
                <a:gd name="T5" fmla="*/ 137193 h 390"/>
                <a:gd name="T6" fmla="*/ 41309 w 137"/>
                <a:gd name="T7" fmla="*/ 0 h 390"/>
                <a:gd name="T8" fmla="*/ 48853 w 137"/>
                <a:gd name="T9" fmla="*/ 2149 h 390"/>
                <a:gd name="T10" fmla="*/ 28019 w 137"/>
                <a:gd name="T11" fmla="*/ 70925 h 3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7" h="390">
                  <a:moveTo>
                    <a:pt x="78" y="198"/>
                  </a:moveTo>
                  <a:lnTo>
                    <a:pt x="20" y="389"/>
                  </a:lnTo>
                  <a:lnTo>
                    <a:pt x="0" y="383"/>
                  </a:lnTo>
                  <a:lnTo>
                    <a:pt x="115" y="0"/>
                  </a:lnTo>
                  <a:lnTo>
                    <a:pt x="136" y="6"/>
                  </a:lnTo>
                  <a:lnTo>
                    <a:pt x="78" y="198"/>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32" name="TextBox 179"/>
          <p:cNvSpPr txBox="1"/>
          <p:nvPr/>
        </p:nvSpPr>
        <p:spPr bwMode="auto">
          <a:xfrm>
            <a:off x="2388381" y="3826319"/>
            <a:ext cx="866963" cy="338554"/>
          </a:xfrm>
          <a:prstGeom prst="rect">
            <a:avLst/>
          </a:prstGeom>
          <a:solidFill>
            <a:srgbClr val="94DAE2"/>
          </a:solidFill>
          <a:ln>
            <a:solidFill>
              <a:srgbClr val="94DAE2"/>
            </a:solidFill>
          </a:ln>
        </p:spPr>
        <p:txBody>
          <a:bodyPr wrap="square">
            <a:spAutoFit/>
          </a:bodyPr>
          <a:lstStyle>
            <a:defPPr>
              <a:defRPr lang="en-US"/>
            </a:defPPr>
            <a:lvl1pPr algn="ctr" defTabSz="685165">
              <a:defRPr sz="1600" kern="0">
                <a:solidFill>
                  <a:prstClr val="black"/>
                </a:solidFill>
                <a:cs typeface="+mn-ea"/>
              </a:defRPr>
            </a:lvl1pPr>
          </a:lstStyle>
          <a:p>
            <a:pPr fontAlgn="auto">
              <a:spcBef>
                <a:spcPts val="0"/>
              </a:spcBef>
              <a:spcAft>
                <a:spcPts val="0"/>
              </a:spcAft>
            </a:pP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OS</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TextBox 179"/>
          <p:cNvSpPr txBox="1"/>
          <p:nvPr/>
        </p:nvSpPr>
        <p:spPr bwMode="auto">
          <a:xfrm>
            <a:off x="1067168" y="3368330"/>
            <a:ext cx="866963" cy="338554"/>
          </a:xfrm>
          <a:prstGeom prst="rect">
            <a:avLst/>
          </a:prstGeom>
          <a:solidFill>
            <a:srgbClr val="94DAE2"/>
          </a:solidFill>
          <a:ln>
            <a:solidFill>
              <a:srgbClr val="94DAE2"/>
            </a:solidFill>
          </a:ln>
        </p:spPr>
        <p:txBody>
          <a:bodyPr wrap="square">
            <a:spAutoFit/>
          </a:bodyPr>
          <a:lstStyle/>
          <a:p>
            <a:pPr algn="ctr" defTabSz="685165" fontAlgn="auto">
              <a:spcBef>
                <a:spcPts val="0"/>
              </a:spcBef>
              <a:spcAft>
                <a:spcPts val="0"/>
              </a:spcAft>
              <a:defRPr/>
            </a:pPr>
            <a:r>
              <a:rPr lang="en-US" altLang="zh-CN" sz="16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APP1</a:t>
            </a:r>
            <a:endParaRPr lang="zh-CN" altLang="en-US" sz="16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 name="TextBox 179"/>
          <p:cNvSpPr txBox="1"/>
          <p:nvPr/>
        </p:nvSpPr>
        <p:spPr bwMode="auto">
          <a:xfrm>
            <a:off x="2393203" y="3368330"/>
            <a:ext cx="866963" cy="338554"/>
          </a:xfrm>
          <a:prstGeom prst="rect">
            <a:avLst/>
          </a:prstGeom>
          <a:solidFill>
            <a:srgbClr val="94DAE2"/>
          </a:solidFill>
          <a:ln>
            <a:solidFill>
              <a:srgbClr val="94DAE2"/>
            </a:solidFill>
          </a:ln>
        </p:spPr>
        <p:txBody>
          <a:bodyPr wrap="square">
            <a:spAutoFit/>
          </a:bodyPr>
          <a:lstStyle>
            <a:defPPr>
              <a:defRPr lang="en-US"/>
            </a:defPPr>
            <a:lvl1pPr algn="ctr" defTabSz="685165">
              <a:defRPr sz="1600" kern="0">
                <a:solidFill>
                  <a:prstClr val="black"/>
                </a:solidFill>
                <a:cs typeface="+mn-ea"/>
              </a:defRPr>
            </a:lvl1pPr>
          </a:lstStyle>
          <a:p>
            <a:pPr fontAlgn="auto">
              <a:spcBef>
                <a:spcPts val="0"/>
              </a:spcBef>
              <a:spcAft>
                <a:spcPts val="0"/>
              </a:spcAft>
            </a:pP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APP2</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矩形 255"/>
          <p:cNvSpPr>
            <a:spLocks noChangeArrowheads="1"/>
          </p:cNvSpPr>
          <p:nvPr/>
        </p:nvSpPr>
        <p:spPr bwMode="auto">
          <a:xfrm>
            <a:off x="862983" y="1872105"/>
            <a:ext cx="2644752" cy="352541"/>
          </a:xfrm>
          <a:prstGeom prst="rect">
            <a:avLst/>
          </a:prstGeom>
          <a:noFill/>
          <a:ln w="19050">
            <a:solidFill>
              <a:srgbClr val="00B0F0"/>
            </a:solidFill>
            <a:miter lim="800000"/>
          </a:ln>
        </p:spPr>
        <p:txBody>
          <a:bodyPr wrap="square" anchor="ctr">
            <a:noAutofit/>
          </a:bodyPr>
          <a:lstStyle/>
          <a:p>
            <a:pPr algn="ctr" defTabSz="914400" fontAlgn="ctr">
              <a:spcBef>
                <a:spcPts val="0"/>
              </a:spcBef>
              <a:spcAft>
                <a:spcPts val="0"/>
              </a:spcAft>
              <a:buClr>
                <a:srgbClr val="FF0000"/>
              </a:buClr>
              <a:buSzPct val="70000"/>
              <a:defRPr/>
            </a:pPr>
            <a:r>
              <a:rPr lang="zh-CN" altLang="en-US" sz="1600" b="1" dirty="0">
                <a:latin typeface="Huawei Sans" panose="020C0503030203020204" pitchFamily="34" charset="0"/>
                <a:ea typeface="方正兰亭黑简体" panose="02000000000000000000" pitchFamily="2" charset="-122"/>
                <a:cs typeface="+mn-ea"/>
                <a:sym typeface="Huawei Sans" panose="020C0503030203020204" pitchFamily="34" charset="0"/>
              </a:rPr>
              <a:t>传统企业</a:t>
            </a:r>
            <a:r>
              <a:rPr lang="en-US" altLang="zh-CN" sz="1600" b="1" dirty="0">
                <a:latin typeface="Huawei Sans" panose="020C0503030203020204" pitchFamily="34" charset="0"/>
                <a:ea typeface="方正兰亭黑简体" panose="02000000000000000000" pitchFamily="2" charset="-122"/>
                <a:cs typeface="+mn-ea"/>
                <a:sym typeface="Huawei Sans" panose="020C0503030203020204" pitchFamily="34" charset="0"/>
              </a:rPr>
              <a:t>IT</a:t>
            </a:r>
            <a:r>
              <a:rPr lang="zh-CN" altLang="en-US" sz="1600" b="1" dirty="0">
                <a:latin typeface="Huawei Sans" panose="020C0503030203020204" pitchFamily="34" charset="0"/>
                <a:ea typeface="方正兰亭黑简体" panose="02000000000000000000" pitchFamily="2" charset="-122"/>
                <a:cs typeface="+mn-ea"/>
                <a:sym typeface="Huawei Sans" panose="020C0503030203020204" pitchFamily="34" charset="0"/>
              </a:rPr>
              <a:t>架构</a:t>
            </a:r>
            <a:endParaRPr lang="en-US" altLang="zh-CN" sz="16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 name="矩形 35"/>
          <p:cNvSpPr/>
          <p:nvPr/>
        </p:nvSpPr>
        <p:spPr bwMode="auto">
          <a:xfrm>
            <a:off x="862983" y="2594851"/>
            <a:ext cx="2644752" cy="2347000"/>
          </a:xfrm>
          <a:prstGeom prst="rect">
            <a:avLst/>
          </a:prstGeom>
          <a:noFill/>
          <a:ln w="19050">
            <a:solidFill>
              <a:srgbClr val="00B0F0"/>
            </a:solidFill>
            <a:prstDash val="dash"/>
          </a:ln>
          <a:effectLst/>
        </p:spPr>
        <p:txBody>
          <a:bodyPr vert="horz" wrap="square" lIns="91440" tIns="45720" rIns="91440" bIns="45720" numCol="1" rtlCol="0" anchor="ctr" anchorCtr="0" compatLnSpc="1">
            <a:noAutofit/>
          </a:bodyPr>
          <a:lstStyle/>
          <a:p>
            <a:pPr algn="ctr" fontAlgn="ctr">
              <a:buClr>
                <a:srgbClr val="CC9900"/>
              </a:buClr>
              <a:defRPr/>
            </a:pPr>
            <a:endParaRPr lang="zh-CN" altLang="en-US" sz="1400" kern="0" dirty="0">
              <a:solidFill>
                <a:srgbClr val="333333"/>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 name="TextBox 179"/>
          <p:cNvSpPr txBox="1"/>
          <p:nvPr/>
        </p:nvSpPr>
        <p:spPr bwMode="auto">
          <a:xfrm>
            <a:off x="4793432" y="3287883"/>
            <a:ext cx="866963" cy="338554"/>
          </a:xfrm>
          <a:prstGeom prst="rect">
            <a:avLst/>
          </a:prstGeom>
          <a:solidFill>
            <a:srgbClr val="94DAE2"/>
          </a:solidFill>
          <a:ln>
            <a:solidFill>
              <a:srgbClr val="94DAE2"/>
            </a:solidFill>
          </a:ln>
        </p:spPr>
        <p:txBody>
          <a:bodyPr wrap="square">
            <a:spAutoFit/>
          </a:bodyPr>
          <a:lstStyle/>
          <a:p>
            <a:pPr algn="ctr" defTabSz="685165" fontAlgn="auto">
              <a:spcBef>
                <a:spcPts val="0"/>
              </a:spcBef>
              <a:spcAft>
                <a:spcPts val="0"/>
              </a:spcAft>
              <a:defRPr/>
            </a:pPr>
            <a:r>
              <a:rPr lang="en-US" altLang="zh-CN" sz="16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OS</a:t>
            </a:r>
            <a:endParaRPr lang="zh-CN" altLang="en-US" sz="16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 name="TextBox 179"/>
          <p:cNvSpPr txBox="1"/>
          <p:nvPr/>
        </p:nvSpPr>
        <p:spPr bwMode="auto">
          <a:xfrm>
            <a:off x="6119467" y="3287883"/>
            <a:ext cx="866963" cy="338554"/>
          </a:xfrm>
          <a:prstGeom prst="rect">
            <a:avLst/>
          </a:prstGeom>
          <a:solidFill>
            <a:srgbClr val="94DAE2"/>
          </a:solidFill>
          <a:ln>
            <a:solidFill>
              <a:srgbClr val="94DAE2"/>
            </a:solidFill>
          </a:ln>
        </p:spPr>
        <p:txBody>
          <a:bodyPr wrap="square">
            <a:spAutoFit/>
          </a:bodyPr>
          <a:lstStyle>
            <a:defPPr>
              <a:defRPr lang="en-US"/>
            </a:defPPr>
            <a:lvl1pPr algn="ctr" defTabSz="685165">
              <a:defRPr sz="1600" kern="0">
                <a:solidFill>
                  <a:prstClr val="black"/>
                </a:solidFill>
                <a:cs typeface="+mn-ea"/>
              </a:defRPr>
            </a:lvl1pPr>
          </a:lstStyle>
          <a:p>
            <a:pPr fontAlgn="auto">
              <a:spcBef>
                <a:spcPts val="0"/>
              </a:spcBef>
              <a:spcAft>
                <a:spcPts val="0"/>
              </a:spcAft>
            </a:pP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OS</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 name="TextBox 179"/>
          <p:cNvSpPr txBox="1"/>
          <p:nvPr/>
        </p:nvSpPr>
        <p:spPr bwMode="auto">
          <a:xfrm>
            <a:off x="4798254" y="2829894"/>
            <a:ext cx="866963" cy="338554"/>
          </a:xfrm>
          <a:prstGeom prst="rect">
            <a:avLst/>
          </a:prstGeom>
          <a:solidFill>
            <a:srgbClr val="94DAE2"/>
          </a:solidFill>
          <a:ln>
            <a:solidFill>
              <a:srgbClr val="94DAE2"/>
            </a:solidFill>
          </a:ln>
        </p:spPr>
        <p:txBody>
          <a:bodyPr wrap="square">
            <a:spAutoFit/>
          </a:bodyPr>
          <a:lstStyle/>
          <a:p>
            <a:pPr algn="ctr" defTabSz="685165" fontAlgn="auto">
              <a:spcBef>
                <a:spcPts val="0"/>
              </a:spcBef>
              <a:spcAft>
                <a:spcPts val="0"/>
              </a:spcAft>
              <a:defRPr/>
            </a:pPr>
            <a:r>
              <a:rPr lang="en-US" altLang="zh-CN" sz="16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APP1</a:t>
            </a:r>
            <a:endParaRPr lang="zh-CN" altLang="en-US" sz="16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0" name="TextBox 179"/>
          <p:cNvSpPr txBox="1"/>
          <p:nvPr/>
        </p:nvSpPr>
        <p:spPr bwMode="auto">
          <a:xfrm>
            <a:off x="6124289" y="2829894"/>
            <a:ext cx="866963" cy="338554"/>
          </a:xfrm>
          <a:prstGeom prst="rect">
            <a:avLst/>
          </a:prstGeom>
          <a:solidFill>
            <a:srgbClr val="94DAE2"/>
          </a:solidFill>
          <a:ln>
            <a:solidFill>
              <a:srgbClr val="94DAE2"/>
            </a:solidFill>
          </a:ln>
        </p:spPr>
        <p:txBody>
          <a:bodyPr wrap="square">
            <a:spAutoFit/>
          </a:bodyPr>
          <a:lstStyle>
            <a:defPPr>
              <a:defRPr lang="en-US"/>
            </a:defPPr>
            <a:lvl1pPr algn="ctr" defTabSz="685165">
              <a:defRPr sz="1600" kern="0">
                <a:solidFill>
                  <a:prstClr val="black"/>
                </a:solidFill>
                <a:cs typeface="+mn-ea"/>
              </a:defRPr>
            </a:lvl1pPr>
          </a:lstStyle>
          <a:p>
            <a:pPr fontAlgn="auto">
              <a:spcBef>
                <a:spcPts val="0"/>
              </a:spcBef>
              <a:spcAft>
                <a:spcPts val="0"/>
              </a:spcAft>
            </a:pP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APP2</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矩形 255"/>
          <p:cNvSpPr>
            <a:spLocks noChangeArrowheads="1"/>
          </p:cNvSpPr>
          <p:nvPr/>
        </p:nvSpPr>
        <p:spPr bwMode="auto">
          <a:xfrm>
            <a:off x="4586291" y="1890795"/>
            <a:ext cx="2644752" cy="352541"/>
          </a:xfrm>
          <a:prstGeom prst="rect">
            <a:avLst/>
          </a:prstGeom>
          <a:noFill/>
          <a:ln w="19050">
            <a:solidFill>
              <a:srgbClr val="00B0F0"/>
            </a:solidFill>
            <a:miter lim="800000"/>
          </a:ln>
        </p:spPr>
        <p:txBody>
          <a:bodyPr wrap="square" anchor="ctr">
            <a:noAutofit/>
          </a:bodyPr>
          <a:lstStyle/>
          <a:p>
            <a:pPr algn="ctr" defTabSz="914400" fontAlgn="ctr">
              <a:spcBef>
                <a:spcPts val="0"/>
              </a:spcBef>
              <a:spcAft>
                <a:spcPts val="0"/>
              </a:spcAft>
              <a:buClr>
                <a:srgbClr val="FF0000"/>
              </a:buClr>
              <a:buSzPct val="70000"/>
              <a:defRPr/>
            </a:pPr>
            <a:r>
              <a:rPr lang="zh-CN" altLang="en-US" sz="1600" b="1" dirty="0">
                <a:latin typeface="Huawei Sans" panose="020C0503030203020204" pitchFamily="34" charset="0"/>
                <a:ea typeface="方正兰亭黑简体" panose="02000000000000000000" pitchFamily="2" charset="-122"/>
                <a:cs typeface="+mn-ea"/>
                <a:sym typeface="Huawei Sans" panose="020C0503030203020204" pitchFamily="34" charset="0"/>
              </a:rPr>
              <a:t>虚拟化架构</a:t>
            </a:r>
            <a:endParaRPr lang="en-US" altLang="zh-CN" sz="16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 name="矩形 41"/>
          <p:cNvSpPr/>
          <p:nvPr/>
        </p:nvSpPr>
        <p:spPr bwMode="auto">
          <a:xfrm>
            <a:off x="4586291" y="2613541"/>
            <a:ext cx="2644752" cy="2347529"/>
          </a:xfrm>
          <a:prstGeom prst="rect">
            <a:avLst/>
          </a:prstGeom>
          <a:noFill/>
          <a:ln w="19050">
            <a:solidFill>
              <a:srgbClr val="00B0F0"/>
            </a:solidFill>
            <a:prstDash val="dash"/>
          </a:ln>
          <a:effectLst/>
        </p:spPr>
        <p:txBody>
          <a:bodyPr vert="horz" wrap="square" lIns="91440" tIns="45720" rIns="91440" bIns="45720" numCol="1" rtlCol="0" anchor="ctr" anchorCtr="0" compatLnSpc="1">
            <a:noAutofit/>
          </a:bodyPr>
          <a:lstStyle/>
          <a:p>
            <a:pPr algn="ctr" fontAlgn="ctr">
              <a:buClr>
                <a:srgbClr val="CC9900"/>
              </a:buClr>
              <a:defRPr/>
            </a:pPr>
            <a:endParaRPr lang="zh-CN" altLang="en-US" sz="1400" kern="0" dirty="0">
              <a:solidFill>
                <a:srgbClr val="333333"/>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 name="TextBox 179"/>
          <p:cNvSpPr txBox="1"/>
          <p:nvPr/>
        </p:nvSpPr>
        <p:spPr bwMode="auto">
          <a:xfrm>
            <a:off x="4793432" y="3786657"/>
            <a:ext cx="2172579" cy="338554"/>
          </a:xfrm>
          <a:prstGeom prst="rect">
            <a:avLst/>
          </a:prstGeom>
          <a:solidFill>
            <a:srgbClr val="94DAE2"/>
          </a:solidFill>
          <a:ln>
            <a:solidFill>
              <a:srgbClr val="94DAE2"/>
            </a:solidFill>
          </a:ln>
        </p:spPr>
        <p:txBody>
          <a:bodyPr wrap="square">
            <a:spAutoFit/>
          </a:bodyPr>
          <a:lstStyle/>
          <a:p>
            <a:pPr algn="ctr" defTabSz="685165" fontAlgn="auto">
              <a:spcBef>
                <a:spcPts val="0"/>
              </a:spcBef>
              <a:spcAft>
                <a:spcPts val="0"/>
              </a:spcAft>
              <a:defRPr/>
            </a:pPr>
            <a:r>
              <a:rPr lang="zh-CN" altLang="en-US" sz="16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虚拟化</a:t>
            </a:r>
          </a:p>
        </p:txBody>
      </p:sp>
      <p:sp>
        <p:nvSpPr>
          <p:cNvPr id="44" name="右箭头 43"/>
          <p:cNvSpPr/>
          <p:nvPr/>
        </p:nvSpPr>
        <p:spPr>
          <a:xfrm>
            <a:off x="3799927" y="3287883"/>
            <a:ext cx="357628" cy="484632"/>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zh-CN" altLang="en-US" sz="180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5" name="TextBox 179"/>
          <p:cNvSpPr txBox="1"/>
          <p:nvPr/>
        </p:nvSpPr>
        <p:spPr bwMode="auto">
          <a:xfrm>
            <a:off x="8714336" y="3252717"/>
            <a:ext cx="866963" cy="338554"/>
          </a:xfrm>
          <a:prstGeom prst="rect">
            <a:avLst/>
          </a:prstGeom>
          <a:solidFill>
            <a:srgbClr val="94DAE2"/>
          </a:solidFill>
          <a:ln>
            <a:solidFill>
              <a:srgbClr val="94DAE2"/>
            </a:solidFill>
          </a:ln>
        </p:spPr>
        <p:txBody>
          <a:bodyPr wrap="square">
            <a:spAutoFit/>
          </a:bodyPr>
          <a:lstStyle/>
          <a:p>
            <a:pPr algn="ctr" defTabSz="685165" fontAlgn="auto">
              <a:spcBef>
                <a:spcPts val="0"/>
              </a:spcBef>
              <a:spcAft>
                <a:spcPts val="0"/>
              </a:spcAft>
              <a:defRPr/>
            </a:pPr>
            <a:r>
              <a:rPr lang="en-US" altLang="zh-CN" sz="16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OS</a:t>
            </a:r>
            <a:endParaRPr lang="zh-CN" altLang="en-US" sz="16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6" name="TextBox 179"/>
          <p:cNvSpPr txBox="1"/>
          <p:nvPr/>
        </p:nvSpPr>
        <p:spPr bwMode="auto">
          <a:xfrm>
            <a:off x="9991603" y="3252717"/>
            <a:ext cx="866963" cy="338554"/>
          </a:xfrm>
          <a:prstGeom prst="rect">
            <a:avLst/>
          </a:prstGeom>
          <a:solidFill>
            <a:srgbClr val="94DAE2"/>
          </a:solidFill>
          <a:ln>
            <a:solidFill>
              <a:srgbClr val="94DAE2"/>
            </a:solidFill>
          </a:ln>
        </p:spPr>
        <p:txBody>
          <a:bodyPr wrap="square">
            <a:spAutoFit/>
          </a:bodyPr>
          <a:lstStyle>
            <a:defPPr>
              <a:defRPr lang="en-US"/>
            </a:defPPr>
            <a:lvl1pPr algn="ctr" defTabSz="685165">
              <a:defRPr sz="1600" kern="0">
                <a:solidFill>
                  <a:prstClr val="black"/>
                </a:solidFill>
                <a:cs typeface="+mn-ea"/>
              </a:defRPr>
            </a:lvl1pPr>
          </a:lstStyle>
          <a:p>
            <a:pPr fontAlgn="auto">
              <a:spcBef>
                <a:spcPts val="0"/>
              </a:spcBef>
              <a:spcAft>
                <a:spcPts val="0"/>
              </a:spcAft>
            </a:pP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OS</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TextBox 179"/>
          <p:cNvSpPr txBox="1"/>
          <p:nvPr/>
        </p:nvSpPr>
        <p:spPr bwMode="auto">
          <a:xfrm>
            <a:off x="8702018" y="2733768"/>
            <a:ext cx="866963" cy="338554"/>
          </a:xfrm>
          <a:prstGeom prst="rect">
            <a:avLst/>
          </a:prstGeom>
          <a:solidFill>
            <a:srgbClr val="94DAE2"/>
          </a:solidFill>
          <a:ln>
            <a:solidFill>
              <a:srgbClr val="94DAE2"/>
            </a:solidFill>
          </a:ln>
        </p:spPr>
        <p:txBody>
          <a:bodyPr wrap="square">
            <a:spAutoFit/>
          </a:bodyPr>
          <a:lstStyle/>
          <a:p>
            <a:pPr algn="ctr" defTabSz="685165" fontAlgn="auto">
              <a:spcBef>
                <a:spcPts val="0"/>
              </a:spcBef>
              <a:spcAft>
                <a:spcPts val="0"/>
              </a:spcAft>
              <a:defRPr/>
            </a:pPr>
            <a:r>
              <a:rPr lang="en-US" altLang="zh-CN" sz="16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APP1</a:t>
            </a:r>
            <a:endParaRPr lang="zh-CN" altLang="en-US" sz="16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8" name="TextBox 179"/>
          <p:cNvSpPr txBox="1"/>
          <p:nvPr/>
        </p:nvSpPr>
        <p:spPr bwMode="auto">
          <a:xfrm>
            <a:off x="9996425" y="2733768"/>
            <a:ext cx="866963" cy="338554"/>
          </a:xfrm>
          <a:prstGeom prst="rect">
            <a:avLst/>
          </a:prstGeom>
          <a:solidFill>
            <a:srgbClr val="94DAE2"/>
          </a:solidFill>
          <a:ln>
            <a:solidFill>
              <a:srgbClr val="94DAE2"/>
            </a:solidFill>
          </a:ln>
        </p:spPr>
        <p:txBody>
          <a:bodyPr wrap="square">
            <a:spAutoFit/>
          </a:bodyPr>
          <a:lstStyle>
            <a:defPPr>
              <a:defRPr lang="en-US"/>
            </a:defPPr>
            <a:lvl1pPr algn="ctr" defTabSz="685165">
              <a:defRPr sz="1600" kern="0">
                <a:solidFill>
                  <a:prstClr val="black"/>
                </a:solidFill>
                <a:cs typeface="+mn-ea"/>
              </a:defRPr>
            </a:lvl1pPr>
          </a:lstStyle>
          <a:p>
            <a:pPr fontAlgn="auto">
              <a:spcBef>
                <a:spcPts val="0"/>
              </a:spcBef>
              <a:spcAft>
                <a:spcPts val="0"/>
              </a:spcAft>
            </a:pP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APP2</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 name="矩形 255"/>
          <p:cNvSpPr>
            <a:spLocks noChangeArrowheads="1"/>
          </p:cNvSpPr>
          <p:nvPr/>
        </p:nvSpPr>
        <p:spPr bwMode="auto">
          <a:xfrm>
            <a:off x="8421217" y="1890795"/>
            <a:ext cx="2644752" cy="352541"/>
          </a:xfrm>
          <a:prstGeom prst="rect">
            <a:avLst/>
          </a:prstGeom>
          <a:noFill/>
          <a:ln w="19050">
            <a:solidFill>
              <a:srgbClr val="00B0F0"/>
            </a:solidFill>
            <a:miter lim="800000"/>
          </a:ln>
        </p:spPr>
        <p:txBody>
          <a:bodyPr wrap="square" anchor="ctr">
            <a:noAutofit/>
          </a:bodyPr>
          <a:lstStyle/>
          <a:p>
            <a:pPr algn="ctr" defTabSz="914400" fontAlgn="ctr">
              <a:spcBef>
                <a:spcPts val="0"/>
              </a:spcBef>
              <a:spcAft>
                <a:spcPts val="0"/>
              </a:spcAft>
              <a:buClr>
                <a:srgbClr val="FF0000"/>
              </a:buClr>
              <a:buSzPct val="70000"/>
              <a:defRPr/>
            </a:pPr>
            <a:r>
              <a:rPr lang="zh-CN" altLang="en-US" sz="1600" b="1" dirty="0">
                <a:latin typeface="Huawei Sans" panose="020C0503030203020204" pitchFamily="34" charset="0"/>
                <a:ea typeface="方正兰亭黑简体" panose="02000000000000000000" pitchFamily="2" charset="-122"/>
                <a:cs typeface="+mn-ea"/>
                <a:sym typeface="Huawei Sans" panose="020C0503030203020204" pitchFamily="34" charset="0"/>
              </a:rPr>
              <a:t>企业云化</a:t>
            </a:r>
            <a:r>
              <a:rPr lang="en-US" altLang="zh-CN" sz="1600" b="1" dirty="0">
                <a:latin typeface="Huawei Sans" panose="020C0503030203020204" pitchFamily="34" charset="0"/>
                <a:ea typeface="方正兰亭黑简体" panose="02000000000000000000" pitchFamily="2" charset="-122"/>
                <a:cs typeface="+mn-ea"/>
                <a:sym typeface="Huawei Sans" panose="020C0503030203020204" pitchFamily="34" charset="0"/>
              </a:rPr>
              <a:t>IT</a:t>
            </a:r>
            <a:r>
              <a:rPr lang="zh-CN" altLang="en-US" sz="1600" b="1" dirty="0">
                <a:latin typeface="Huawei Sans" panose="020C0503030203020204" pitchFamily="34" charset="0"/>
                <a:ea typeface="方正兰亭黑简体" panose="02000000000000000000" pitchFamily="2" charset="-122"/>
                <a:cs typeface="+mn-ea"/>
                <a:sym typeface="Huawei Sans" panose="020C0503030203020204" pitchFamily="34" charset="0"/>
              </a:rPr>
              <a:t>架构</a:t>
            </a:r>
            <a:endParaRPr lang="en-US" altLang="zh-CN" sz="16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 name="矩形 49"/>
          <p:cNvSpPr/>
          <p:nvPr/>
        </p:nvSpPr>
        <p:spPr bwMode="auto">
          <a:xfrm>
            <a:off x="8421217" y="2613541"/>
            <a:ext cx="2644752" cy="2347529"/>
          </a:xfrm>
          <a:prstGeom prst="rect">
            <a:avLst/>
          </a:prstGeom>
          <a:noFill/>
          <a:ln w="19050">
            <a:solidFill>
              <a:srgbClr val="00B0F0"/>
            </a:solidFill>
            <a:prstDash val="dash"/>
          </a:ln>
          <a:effectLst/>
        </p:spPr>
        <p:txBody>
          <a:bodyPr vert="horz" wrap="square" lIns="91440" tIns="45720" rIns="91440" bIns="45720" numCol="1" rtlCol="0" anchor="ctr" anchorCtr="0" compatLnSpc="1">
            <a:noAutofit/>
          </a:bodyPr>
          <a:lstStyle/>
          <a:p>
            <a:pPr algn="ctr" fontAlgn="ctr">
              <a:buClr>
                <a:srgbClr val="CC9900"/>
              </a:buClr>
              <a:defRPr/>
            </a:pPr>
            <a:endParaRPr lang="zh-CN" altLang="en-US" sz="1400" kern="0" dirty="0">
              <a:solidFill>
                <a:srgbClr val="333333"/>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1" name="TextBox 179"/>
          <p:cNvSpPr txBox="1"/>
          <p:nvPr/>
        </p:nvSpPr>
        <p:spPr bwMode="auto">
          <a:xfrm>
            <a:off x="8700161" y="3786087"/>
            <a:ext cx="2172579" cy="338554"/>
          </a:xfrm>
          <a:prstGeom prst="rect">
            <a:avLst/>
          </a:prstGeom>
          <a:solidFill>
            <a:srgbClr val="94DAE2"/>
          </a:solidFill>
          <a:ln>
            <a:solidFill>
              <a:srgbClr val="94DAE2"/>
            </a:solidFill>
          </a:ln>
        </p:spPr>
        <p:txBody>
          <a:bodyPr wrap="square">
            <a:spAutoFit/>
          </a:bodyPr>
          <a:lstStyle/>
          <a:p>
            <a:pPr algn="ctr" defTabSz="685165" fontAlgn="auto">
              <a:spcBef>
                <a:spcPts val="0"/>
              </a:spcBef>
              <a:spcAft>
                <a:spcPts val="0"/>
              </a:spcAft>
              <a:defRPr/>
            </a:pPr>
            <a:r>
              <a:rPr lang="en-US" altLang="zh-CN" sz="16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Cloud OS</a:t>
            </a:r>
            <a:endParaRPr lang="zh-CN" altLang="en-US" sz="16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2" name="右箭头 51"/>
          <p:cNvSpPr/>
          <p:nvPr/>
        </p:nvSpPr>
        <p:spPr>
          <a:xfrm>
            <a:off x="7671103" y="3283719"/>
            <a:ext cx="357628" cy="484632"/>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zh-CN" altLang="en-US" sz="180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53" name="组 547"/>
          <p:cNvGrpSpPr/>
          <p:nvPr/>
        </p:nvGrpSpPr>
        <p:grpSpPr bwMode="auto">
          <a:xfrm>
            <a:off x="2243047" y="4262081"/>
            <a:ext cx="1132300" cy="568038"/>
            <a:chOff x="2387600" y="2273300"/>
            <a:chExt cx="461963" cy="231775"/>
          </a:xfrm>
          <a:solidFill>
            <a:srgbClr val="94DAE2"/>
          </a:solidFill>
        </p:grpSpPr>
        <p:sp>
          <p:nvSpPr>
            <p:cNvPr id="54" name="Freeform 427"/>
            <p:cNvSpPr>
              <a:spLocks noChangeArrowheads="1"/>
            </p:cNvSpPr>
            <p:nvPr/>
          </p:nvSpPr>
          <p:spPr bwMode="auto">
            <a:xfrm>
              <a:off x="2749471" y="2467344"/>
              <a:ext cx="38497" cy="37731"/>
            </a:xfrm>
            <a:custGeom>
              <a:avLst/>
              <a:gdLst>
                <a:gd name="T0" fmla="*/ 19050 w 108"/>
                <a:gd name="T1" fmla="*/ 37744 h 107"/>
                <a:gd name="T2" fmla="*/ 0 w 108"/>
                <a:gd name="T3" fmla="*/ 18872 h 107"/>
                <a:gd name="T4" fmla="*/ 19050 w 108"/>
                <a:gd name="T5" fmla="*/ 0 h 107"/>
                <a:gd name="T6" fmla="*/ 37747 w 108"/>
                <a:gd name="T7" fmla="*/ 18872 h 107"/>
                <a:gd name="T8" fmla="*/ 19050 w 108"/>
                <a:gd name="T9" fmla="*/ 37744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107">
                  <a:moveTo>
                    <a:pt x="54" y="106"/>
                  </a:moveTo>
                  <a:cubicBezTo>
                    <a:pt x="24" y="106"/>
                    <a:pt x="0" y="83"/>
                    <a:pt x="0" y="53"/>
                  </a:cubicBezTo>
                  <a:cubicBezTo>
                    <a:pt x="0" y="23"/>
                    <a:pt x="24" y="0"/>
                    <a:pt x="54" y="0"/>
                  </a:cubicBezTo>
                  <a:cubicBezTo>
                    <a:pt x="84" y="0"/>
                    <a:pt x="107" y="23"/>
                    <a:pt x="107" y="53"/>
                  </a:cubicBezTo>
                  <a:cubicBezTo>
                    <a:pt x="107" y="82"/>
                    <a:pt x="84" y="106"/>
                    <a:pt x="54" y="106"/>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5" name="Freeform 428"/>
            <p:cNvSpPr>
              <a:spLocks noChangeArrowheads="1"/>
            </p:cNvSpPr>
            <p:nvPr/>
          </p:nvSpPr>
          <p:spPr bwMode="auto">
            <a:xfrm>
              <a:off x="2680946" y="2467344"/>
              <a:ext cx="38497" cy="37731"/>
            </a:xfrm>
            <a:custGeom>
              <a:avLst/>
              <a:gdLst>
                <a:gd name="T0" fmla="*/ 19050 w 108"/>
                <a:gd name="T1" fmla="*/ 37744 h 107"/>
                <a:gd name="T2" fmla="*/ 0 w 108"/>
                <a:gd name="T3" fmla="*/ 18872 h 107"/>
                <a:gd name="T4" fmla="*/ 19050 w 108"/>
                <a:gd name="T5" fmla="*/ 0 h 107"/>
                <a:gd name="T6" fmla="*/ 37747 w 108"/>
                <a:gd name="T7" fmla="*/ 18872 h 107"/>
                <a:gd name="T8" fmla="*/ 19050 w 108"/>
                <a:gd name="T9" fmla="*/ 37744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107">
                  <a:moveTo>
                    <a:pt x="54" y="106"/>
                  </a:moveTo>
                  <a:cubicBezTo>
                    <a:pt x="24" y="106"/>
                    <a:pt x="0" y="83"/>
                    <a:pt x="0" y="53"/>
                  </a:cubicBezTo>
                  <a:cubicBezTo>
                    <a:pt x="0" y="23"/>
                    <a:pt x="24" y="0"/>
                    <a:pt x="54" y="0"/>
                  </a:cubicBezTo>
                  <a:cubicBezTo>
                    <a:pt x="83" y="0"/>
                    <a:pt x="107" y="23"/>
                    <a:pt x="107" y="53"/>
                  </a:cubicBezTo>
                  <a:cubicBezTo>
                    <a:pt x="107" y="82"/>
                    <a:pt x="83" y="106"/>
                    <a:pt x="54" y="106"/>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6" name="Freeform 429"/>
            <p:cNvSpPr>
              <a:spLocks noChangeArrowheads="1"/>
            </p:cNvSpPr>
            <p:nvPr/>
          </p:nvSpPr>
          <p:spPr bwMode="auto">
            <a:xfrm>
              <a:off x="2387600" y="2331821"/>
              <a:ext cx="461963" cy="162474"/>
            </a:xfrm>
            <a:custGeom>
              <a:avLst/>
              <a:gdLst>
                <a:gd name="T0" fmla="*/ 438937 w 1284"/>
                <a:gd name="T1" fmla="*/ 161565 h 450"/>
                <a:gd name="T2" fmla="*/ 382451 w 1284"/>
                <a:gd name="T3" fmla="*/ 161565 h 450"/>
                <a:gd name="T4" fmla="*/ 382451 w 1284"/>
                <a:gd name="T5" fmla="*/ 146092 h 450"/>
                <a:gd name="T6" fmla="*/ 438937 w 1284"/>
                <a:gd name="T7" fmla="*/ 146092 h 450"/>
                <a:gd name="T8" fmla="*/ 446492 w 1284"/>
                <a:gd name="T9" fmla="*/ 139256 h 450"/>
                <a:gd name="T10" fmla="*/ 446492 w 1284"/>
                <a:gd name="T11" fmla="*/ 22310 h 450"/>
                <a:gd name="T12" fmla="*/ 438937 w 1284"/>
                <a:gd name="T13" fmla="*/ 15473 h 450"/>
                <a:gd name="T14" fmla="*/ 22666 w 1284"/>
                <a:gd name="T15" fmla="*/ 15473 h 450"/>
                <a:gd name="T16" fmla="*/ 15471 w 1284"/>
                <a:gd name="T17" fmla="*/ 22310 h 450"/>
                <a:gd name="T18" fmla="*/ 15471 w 1284"/>
                <a:gd name="T19" fmla="*/ 139256 h 450"/>
                <a:gd name="T20" fmla="*/ 22666 w 1284"/>
                <a:gd name="T21" fmla="*/ 146092 h 450"/>
                <a:gd name="T22" fmla="*/ 305097 w 1284"/>
                <a:gd name="T23" fmla="*/ 146092 h 450"/>
                <a:gd name="T24" fmla="*/ 305097 w 1284"/>
                <a:gd name="T25" fmla="*/ 161565 h 450"/>
                <a:gd name="T26" fmla="*/ 22666 w 1284"/>
                <a:gd name="T27" fmla="*/ 161565 h 450"/>
                <a:gd name="T28" fmla="*/ 0 w 1284"/>
                <a:gd name="T29" fmla="*/ 139256 h 450"/>
                <a:gd name="T30" fmla="*/ 0 w 1284"/>
                <a:gd name="T31" fmla="*/ 22310 h 450"/>
                <a:gd name="T32" fmla="*/ 22666 w 1284"/>
                <a:gd name="T33" fmla="*/ 0 h 450"/>
                <a:gd name="T34" fmla="*/ 438937 w 1284"/>
                <a:gd name="T35" fmla="*/ 0 h 450"/>
                <a:gd name="T36" fmla="*/ 461603 w 1284"/>
                <a:gd name="T37" fmla="*/ 22310 h 450"/>
                <a:gd name="T38" fmla="*/ 461603 w 1284"/>
                <a:gd name="T39" fmla="*/ 139256 h 450"/>
                <a:gd name="T40" fmla="*/ 438937 w 1284"/>
                <a:gd name="T41" fmla="*/ 161565 h 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84" h="450">
                  <a:moveTo>
                    <a:pt x="1220" y="449"/>
                  </a:moveTo>
                  <a:lnTo>
                    <a:pt x="1063" y="449"/>
                  </a:lnTo>
                  <a:lnTo>
                    <a:pt x="1063" y="406"/>
                  </a:lnTo>
                  <a:lnTo>
                    <a:pt x="1220" y="406"/>
                  </a:lnTo>
                  <a:cubicBezTo>
                    <a:pt x="1231" y="406"/>
                    <a:pt x="1241" y="398"/>
                    <a:pt x="1241" y="387"/>
                  </a:cubicBezTo>
                  <a:lnTo>
                    <a:pt x="1241" y="62"/>
                  </a:lnTo>
                  <a:cubicBezTo>
                    <a:pt x="1241" y="52"/>
                    <a:pt x="1232" y="43"/>
                    <a:pt x="1220" y="43"/>
                  </a:cubicBezTo>
                  <a:lnTo>
                    <a:pt x="63" y="43"/>
                  </a:lnTo>
                  <a:cubicBezTo>
                    <a:pt x="52" y="43"/>
                    <a:pt x="43" y="52"/>
                    <a:pt x="43" y="62"/>
                  </a:cubicBezTo>
                  <a:lnTo>
                    <a:pt x="43" y="387"/>
                  </a:lnTo>
                  <a:cubicBezTo>
                    <a:pt x="43" y="398"/>
                    <a:pt x="51" y="406"/>
                    <a:pt x="63" y="406"/>
                  </a:cubicBezTo>
                  <a:lnTo>
                    <a:pt x="848" y="406"/>
                  </a:lnTo>
                  <a:lnTo>
                    <a:pt x="848" y="449"/>
                  </a:lnTo>
                  <a:lnTo>
                    <a:pt x="63" y="449"/>
                  </a:lnTo>
                  <a:cubicBezTo>
                    <a:pt x="29" y="449"/>
                    <a:pt x="0" y="421"/>
                    <a:pt x="0" y="387"/>
                  </a:cubicBezTo>
                  <a:lnTo>
                    <a:pt x="0" y="62"/>
                  </a:lnTo>
                  <a:cubicBezTo>
                    <a:pt x="0" y="28"/>
                    <a:pt x="28" y="0"/>
                    <a:pt x="63" y="0"/>
                  </a:cubicBezTo>
                  <a:lnTo>
                    <a:pt x="1220" y="0"/>
                  </a:lnTo>
                  <a:cubicBezTo>
                    <a:pt x="1254" y="0"/>
                    <a:pt x="1283" y="28"/>
                    <a:pt x="1283" y="62"/>
                  </a:cubicBezTo>
                  <a:lnTo>
                    <a:pt x="1283" y="387"/>
                  </a:lnTo>
                  <a:cubicBezTo>
                    <a:pt x="1283" y="421"/>
                    <a:pt x="1254" y="449"/>
                    <a:pt x="1220" y="449"/>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7" name="Freeform 430"/>
            <p:cNvSpPr>
              <a:spLocks noChangeArrowheads="1"/>
            </p:cNvSpPr>
            <p:nvPr/>
          </p:nvSpPr>
          <p:spPr bwMode="auto">
            <a:xfrm>
              <a:off x="2419167" y="2331821"/>
              <a:ext cx="95472" cy="158623"/>
            </a:xfrm>
            <a:custGeom>
              <a:avLst/>
              <a:gdLst>
                <a:gd name="T0" fmla="*/ 88369 w 263"/>
                <a:gd name="T1" fmla="*/ 158390 h 441"/>
                <a:gd name="T2" fmla="*/ 7243 w 263"/>
                <a:gd name="T3" fmla="*/ 158390 h 441"/>
                <a:gd name="T4" fmla="*/ 1811 w 263"/>
                <a:gd name="T5" fmla="*/ 155150 h 441"/>
                <a:gd name="T6" fmla="*/ 1449 w 263"/>
                <a:gd name="T7" fmla="*/ 148311 h 441"/>
                <a:gd name="T8" fmla="*/ 47806 w 263"/>
                <a:gd name="T9" fmla="*/ 3600 h 441"/>
                <a:gd name="T10" fmla="*/ 52876 w 263"/>
                <a:gd name="T11" fmla="*/ 1080 h 441"/>
                <a:gd name="T12" fmla="*/ 55412 w 263"/>
                <a:gd name="T13" fmla="*/ 5760 h 441"/>
                <a:gd name="T14" fmla="*/ 55412 w 263"/>
                <a:gd name="T15" fmla="*/ 7920 h 441"/>
                <a:gd name="T16" fmla="*/ 55412 w 263"/>
                <a:gd name="T17" fmla="*/ 8279 h 441"/>
                <a:gd name="T18" fmla="*/ 94163 w 263"/>
                <a:gd name="T19" fmla="*/ 148671 h 441"/>
                <a:gd name="T20" fmla="*/ 93801 w 263"/>
                <a:gd name="T21" fmla="*/ 155150 h 441"/>
                <a:gd name="T22" fmla="*/ 88369 w 263"/>
                <a:gd name="T23" fmla="*/ 158390 h 441"/>
                <a:gd name="T24" fmla="*/ 8692 w 263"/>
                <a:gd name="T25" fmla="*/ 150471 h 441"/>
                <a:gd name="T26" fmla="*/ 86558 w 263"/>
                <a:gd name="T27" fmla="*/ 150471 h 441"/>
                <a:gd name="T28" fmla="*/ 50341 w 263"/>
                <a:gd name="T29" fmla="*/ 20159 h 441"/>
                <a:gd name="T30" fmla="*/ 8692 w 263"/>
                <a:gd name="T31" fmla="*/ 150471 h 44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63" h="441">
                  <a:moveTo>
                    <a:pt x="244" y="440"/>
                  </a:moveTo>
                  <a:lnTo>
                    <a:pt x="20" y="440"/>
                  </a:lnTo>
                  <a:cubicBezTo>
                    <a:pt x="14" y="440"/>
                    <a:pt x="9" y="436"/>
                    <a:pt x="5" y="431"/>
                  </a:cubicBezTo>
                  <a:cubicBezTo>
                    <a:pt x="1" y="426"/>
                    <a:pt x="0" y="418"/>
                    <a:pt x="4" y="412"/>
                  </a:cubicBezTo>
                  <a:lnTo>
                    <a:pt x="132" y="10"/>
                  </a:lnTo>
                  <a:cubicBezTo>
                    <a:pt x="136" y="0"/>
                    <a:pt x="144" y="3"/>
                    <a:pt x="146" y="3"/>
                  </a:cubicBezTo>
                  <a:cubicBezTo>
                    <a:pt x="148" y="4"/>
                    <a:pt x="154" y="6"/>
                    <a:pt x="153" y="16"/>
                  </a:cubicBezTo>
                  <a:cubicBezTo>
                    <a:pt x="153" y="19"/>
                    <a:pt x="153" y="21"/>
                    <a:pt x="153" y="22"/>
                  </a:cubicBezTo>
                  <a:lnTo>
                    <a:pt x="153" y="23"/>
                  </a:lnTo>
                  <a:lnTo>
                    <a:pt x="260" y="413"/>
                  </a:lnTo>
                  <a:cubicBezTo>
                    <a:pt x="262" y="419"/>
                    <a:pt x="262" y="426"/>
                    <a:pt x="259" y="431"/>
                  </a:cubicBezTo>
                  <a:cubicBezTo>
                    <a:pt x="255" y="436"/>
                    <a:pt x="249" y="440"/>
                    <a:pt x="244" y="440"/>
                  </a:cubicBezTo>
                  <a:close/>
                  <a:moveTo>
                    <a:pt x="24" y="418"/>
                  </a:moveTo>
                  <a:lnTo>
                    <a:pt x="239" y="418"/>
                  </a:lnTo>
                  <a:lnTo>
                    <a:pt x="139" y="56"/>
                  </a:lnTo>
                  <a:lnTo>
                    <a:pt x="24" y="418"/>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 name="Freeform 431"/>
            <p:cNvSpPr>
              <a:spLocks noChangeArrowheads="1"/>
            </p:cNvSpPr>
            <p:nvPr/>
          </p:nvSpPr>
          <p:spPr bwMode="auto">
            <a:xfrm>
              <a:off x="2389140" y="2336441"/>
              <a:ext cx="65445" cy="149383"/>
            </a:xfrm>
            <a:custGeom>
              <a:avLst/>
              <a:gdLst>
                <a:gd name="T0" fmla="*/ 21340 w 183"/>
                <a:gd name="T1" fmla="*/ 148865 h 415"/>
                <a:gd name="T2" fmla="*/ 14227 w 183"/>
                <a:gd name="T3" fmla="*/ 146348 h 415"/>
                <a:gd name="T4" fmla="*/ 56907 w 183"/>
                <a:gd name="T5" fmla="*/ 7911 h 415"/>
                <a:gd name="T6" fmla="*/ 19562 w 183"/>
                <a:gd name="T7" fmla="*/ 7911 h 415"/>
                <a:gd name="T8" fmla="*/ 11381 w 183"/>
                <a:gd name="T9" fmla="*/ 15821 h 415"/>
                <a:gd name="T10" fmla="*/ 8180 w 183"/>
                <a:gd name="T11" fmla="*/ 25530 h 415"/>
                <a:gd name="T12" fmla="*/ 8180 w 183"/>
                <a:gd name="T13" fmla="*/ 136640 h 415"/>
                <a:gd name="T14" fmla="*/ 10670 w 183"/>
                <a:gd name="T15" fmla="*/ 145270 h 415"/>
                <a:gd name="T16" fmla="*/ 3201 w 183"/>
                <a:gd name="T17" fmla="*/ 147068 h 415"/>
                <a:gd name="T18" fmla="*/ 356 w 183"/>
                <a:gd name="T19" fmla="*/ 139157 h 415"/>
                <a:gd name="T20" fmla="*/ 0 w 183"/>
                <a:gd name="T21" fmla="*/ 138438 h 415"/>
                <a:gd name="T22" fmla="*/ 0 w 183"/>
                <a:gd name="T23" fmla="*/ 23732 h 415"/>
                <a:gd name="T24" fmla="*/ 356 w 183"/>
                <a:gd name="T25" fmla="*/ 22653 h 415"/>
                <a:gd name="T26" fmla="*/ 3912 w 183"/>
                <a:gd name="T27" fmla="*/ 12945 h 415"/>
                <a:gd name="T28" fmla="*/ 4268 w 183"/>
                <a:gd name="T29" fmla="*/ 11147 h 415"/>
                <a:gd name="T30" fmla="*/ 5335 w 183"/>
                <a:gd name="T31" fmla="*/ 10428 h 415"/>
                <a:gd name="T32" fmla="*/ 12804 w 183"/>
                <a:gd name="T33" fmla="*/ 2877 h 415"/>
                <a:gd name="T34" fmla="*/ 13871 w 183"/>
                <a:gd name="T35" fmla="*/ 0 h 415"/>
                <a:gd name="T36" fmla="*/ 58329 w 183"/>
                <a:gd name="T37" fmla="*/ 0 h 415"/>
                <a:gd name="T38" fmla="*/ 62953 w 183"/>
                <a:gd name="T39" fmla="*/ 2877 h 415"/>
                <a:gd name="T40" fmla="*/ 64020 w 183"/>
                <a:gd name="T41" fmla="*/ 9709 h 415"/>
                <a:gd name="T42" fmla="*/ 21340 w 183"/>
                <a:gd name="T43" fmla="*/ 148865 h 4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3" h="415">
                  <a:moveTo>
                    <a:pt x="60" y="414"/>
                  </a:moveTo>
                  <a:lnTo>
                    <a:pt x="40" y="407"/>
                  </a:lnTo>
                  <a:lnTo>
                    <a:pt x="160" y="22"/>
                  </a:lnTo>
                  <a:lnTo>
                    <a:pt x="55" y="22"/>
                  </a:lnTo>
                  <a:cubicBezTo>
                    <a:pt x="49" y="30"/>
                    <a:pt x="41" y="39"/>
                    <a:pt x="32" y="44"/>
                  </a:cubicBezTo>
                  <a:cubicBezTo>
                    <a:pt x="30" y="55"/>
                    <a:pt x="27" y="63"/>
                    <a:pt x="23" y="71"/>
                  </a:cubicBezTo>
                  <a:lnTo>
                    <a:pt x="23" y="380"/>
                  </a:lnTo>
                  <a:cubicBezTo>
                    <a:pt x="26" y="387"/>
                    <a:pt x="29" y="396"/>
                    <a:pt x="30" y="404"/>
                  </a:cubicBezTo>
                  <a:lnTo>
                    <a:pt x="9" y="409"/>
                  </a:lnTo>
                  <a:cubicBezTo>
                    <a:pt x="8" y="401"/>
                    <a:pt x="4" y="394"/>
                    <a:pt x="1" y="387"/>
                  </a:cubicBezTo>
                  <a:lnTo>
                    <a:pt x="0" y="385"/>
                  </a:lnTo>
                  <a:lnTo>
                    <a:pt x="0" y="66"/>
                  </a:lnTo>
                  <a:lnTo>
                    <a:pt x="1" y="63"/>
                  </a:lnTo>
                  <a:cubicBezTo>
                    <a:pt x="5" y="56"/>
                    <a:pt x="9" y="46"/>
                    <a:pt x="11" y="36"/>
                  </a:cubicBezTo>
                  <a:lnTo>
                    <a:pt x="12" y="31"/>
                  </a:lnTo>
                  <a:lnTo>
                    <a:pt x="15" y="29"/>
                  </a:lnTo>
                  <a:cubicBezTo>
                    <a:pt x="19" y="26"/>
                    <a:pt x="33" y="16"/>
                    <a:pt x="36" y="8"/>
                  </a:cubicBezTo>
                  <a:lnTo>
                    <a:pt x="39" y="0"/>
                  </a:lnTo>
                  <a:lnTo>
                    <a:pt x="164" y="0"/>
                  </a:lnTo>
                  <a:cubicBezTo>
                    <a:pt x="169" y="0"/>
                    <a:pt x="174" y="4"/>
                    <a:pt x="177" y="8"/>
                  </a:cubicBezTo>
                  <a:cubicBezTo>
                    <a:pt x="181" y="13"/>
                    <a:pt x="182" y="21"/>
                    <a:pt x="180" y="27"/>
                  </a:cubicBezTo>
                  <a:lnTo>
                    <a:pt x="60" y="414"/>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9" name="Freeform 432"/>
            <p:cNvSpPr>
              <a:spLocks noChangeArrowheads="1"/>
            </p:cNvSpPr>
            <p:nvPr/>
          </p:nvSpPr>
          <p:spPr bwMode="auto">
            <a:xfrm>
              <a:off x="2710204" y="2340292"/>
              <a:ext cx="104712" cy="150153"/>
            </a:xfrm>
            <a:custGeom>
              <a:avLst/>
              <a:gdLst>
                <a:gd name="T0" fmla="*/ 93690 w 293"/>
                <a:gd name="T1" fmla="*/ 150454 h 420"/>
                <a:gd name="T2" fmla="*/ 69373 w 293"/>
                <a:gd name="T3" fmla="*/ 150454 h 420"/>
                <a:gd name="T4" fmla="*/ 69373 w 293"/>
                <a:gd name="T5" fmla="*/ 142554 h 420"/>
                <a:gd name="T6" fmla="*/ 93690 w 293"/>
                <a:gd name="T7" fmla="*/ 142554 h 420"/>
                <a:gd name="T8" fmla="*/ 95478 w 293"/>
                <a:gd name="T9" fmla="*/ 141836 h 420"/>
                <a:gd name="T10" fmla="*/ 50421 w 293"/>
                <a:gd name="T11" fmla="*/ 7900 h 420"/>
                <a:gd name="T12" fmla="*/ 48990 w 293"/>
                <a:gd name="T13" fmla="*/ 7900 h 420"/>
                <a:gd name="T14" fmla="*/ 7152 w 293"/>
                <a:gd name="T15" fmla="*/ 142913 h 420"/>
                <a:gd name="T16" fmla="*/ 0 w 293"/>
                <a:gd name="T17" fmla="*/ 140759 h 420"/>
                <a:gd name="T18" fmla="*/ 42554 w 293"/>
                <a:gd name="T19" fmla="*/ 3591 h 420"/>
                <a:gd name="T20" fmla="*/ 50063 w 293"/>
                <a:gd name="T21" fmla="*/ 0 h 420"/>
                <a:gd name="T22" fmla="*/ 50063 w 293"/>
                <a:gd name="T23" fmla="*/ 0 h 420"/>
                <a:gd name="T24" fmla="*/ 57930 w 293"/>
                <a:gd name="T25" fmla="*/ 3591 h 420"/>
                <a:gd name="T26" fmla="*/ 57930 w 293"/>
                <a:gd name="T27" fmla="*/ 4309 h 420"/>
                <a:gd name="T28" fmla="*/ 103702 w 293"/>
                <a:gd name="T29" fmla="*/ 140400 h 420"/>
                <a:gd name="T30" fmla="*/ 103345 w 293"/>
                <a:gd name="T31" fmla="*/ 145427 h 420"/>
                <a:gd name="T32" fmla="*/ 93690 w 293"/>
                <a:gd name="T33" fmla="*/ 150454 h 4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3" h="420">
                  <a:moveTo>
                    <a:pt x="262" y="419"/>
                  </a:moveTo>
                  <a:lnTo>
                    <a:pt x="194" y="419"/>
                  </a:lnTo>
                  <a:lnTo>
                    <a:pt x="194" y="397"/>
                  </a:lnTo>
                  <a:lnTo>
                    <a:pt x="262" y="397"/>
                  </a:lnTo>
                  <a:cubicBezTo>
                    <a:pt x="263" y="397"/>
                    <a:pt x="265" y="396"/>
                    <a:pt x="267" y="395"/>
                  </a:cubicBezTo>
                  <a:lnTo>
                    <a:pt x="141" y="22"/>
                  </a:lnTo>
                  <a:cubicBezTo>
                    <a:pt x="140" y="22"/>
                    <a:pt x="138" y="22"/>
                    <a:pt x="137" y="22"/>
                  </a:cubicBezTo>
                  <a:lnTo>
                    <a:pt x="20" y="398"/>
                  </a:lnTo>
                  <a:lnTo>
                    <a:pt x="0" y="392"/>
                  </a:lnTo>
                  <a:lnTo>
                    <a:pt x="119" y="10"/>
                  </a:lnTo>
                  <a:cubicBezTo>
                    <a:pt x="122" y="4"/>
                    <a:pt x="129" y="0"/>
                    <a:pt x="140" y="0"/>
                  </a:cubicBezTo>
                  <a:cubicBezTo>
                    <a:pt x="151" y="0"/>
                    <a:pt x="158" y="3"/>
                    <a:pt x="162" y="10"/>
                  </a:cubicBezTo>
                  <a:lnTo>
                    <a:pt x="162" y="12"/>
                  </a:lnTo>
                  <a:lnTo>
                    <a:pt x="290" y="391"/>
                  </a:lnTo>
                  <a:cubicBezTo>
                    <a:pt x="292" y="395"/>
                    <a:pt x="291" y="400"/>
                    <a:pt x="289" y="405"/>
                  </a:cubicBezTo>
                  <a:cubicBezTo>
                    <a:pt x="282" y="412"/>
                    <a:pt x="269" y="419"/>
                    <a:pt x="262" y="419"/>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0" name="Freeform 433"/>
            <p:cNvSpPr>
              <a:spLocks noChangeArrowheads="1"/>
            </p:cNvSpPr>
            <p:nvPr/>
          </p:nvSpPr>
          <p:spPr bwMode="auto">
            <a:xfrm>
              <a:off x="2538508" y="2334901"/>
              <a:ext cx="147828" cy="155543"/>
            </a:xfrm>
            <a:custGeom>
              <a:avLst/>
              <a:gdLst>
                <a:gd name="T0" fmla="*/ 140435 w 410"/>
                <a:gd name="T1" fmla="*/ 155214 h 431"/>
                <a:gd name="T2" fmla="*/ 100105 w 410"/>
                <a:gd name="T3" fmla="*/ 155214 h 431"/>
                <a:gd name="T4" fmla="*/ 100105 w 410"/>
                <a:gd name="T5" fmla="*/ 147273 h 431"/>
                <a:gd name="T6" fmla="*/ 138635 w 410"/>
                <a:gd name="T7" fmla="*/ 147273 h 431"/>
                <a:gd name="T8" fmla="*/ 92903 w 410"/>
                <a:gd name="T9" fmla="*/ 9024 h 431"/>
                <a:gd name="T10" fmla="*/ 48612 w 410"/>
                <a:gd name="T11" fmla="*/ 9024 h 431"/>
                <a:gd name="T12" fmla="*/ 7202 w 410"/>
                <a:gd name="T13" fmla="*/ 147634 h 431"/>
                <a:gd name="T14" fmla="*/ 0 w 410"/>
                <a:gd name="T15" fmla="*/ 145468 h 431"/>
                <a:gd name="T16" fmla="*/ 42491 w 410"/>
                <a:gd name="T17" fmla="*/ 3971 h 431"/>
                <a:gd name="T18" fmla="*/ 71298 w 410"/>
                <a:gd name="T19" fmla="*/ 0 h 431"/>
                <a:gd name="T20" fmla="*/ 100105 w 410"/>
                <a:gd name="T21" fmla="*/ 3971 h 431"/>
                <a:gd name="T22" fmla="*/ 100105 w 410"/>
                <a:gd name="T23" fmla="*/ 4332 h 431"/>
                <a:gd name="T24" fmla="*/ 146557 w 410"/>
                <a:gd name="T25" fmla="*/ 145107 h 431"/>
                <a:gd name="T26" fmla="*/ 146197 w 410"/>
                <a:gd name="T27" fmla="*/ 151965 h 431"/>
                <a:gd name="T28" fmla="*/ 140435 w 410"/>
                <a:gd name="T29" fmla="*/ 155214 h 4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10" h="431">
                  <a:moveTo>
                    <a:pt x="390" y="430"/>
                  </a:moveTo>
                  <a:lnTo>
                    <a:pt x="278" y="430"/>
                  </a:lnTo>
                  <a:lnTo>
                    <a:pt x="278" y="408"/>
                  </a:lnTo>
                  <a:lnTo>
                    <a:pt x="385" y="408"/>
                  </a:lnTo>
                  <a:lnTo>
                    <a:pt x="258" y="25"/>
                  </a:lnTo>
                  <a:cubicBezTo>
                    <a:pt x="238" y="21"/>
                    <a:pt x="157" y="21"/>
                    <a:pt x="135" y="25"/>
                  </a:cubicBezTo>
                  <a:lnTo>
                    <a:pt x="20" y="409"/>
                  </a:lnTo>
                  <a:lnTo>
                    <a:pt x="0" y="403"/>
                  </a:lnTo>
                  <a:lnTo>
                    <a:pt x="118" y="11"/>
                  </a:lnTo>
                  <a:cubicBezTo>
                    <a:pt x="121" y="4"/>
                    <a:pt x="123" y="0"/>
                    <a:pt x="198" y="0"/>
                  </a:cubicBezTo>
                  <a:cubicBezTo>
                    <a:pt x="272" y="0"/>
                    <a:pt x="275" y="4"/>
                    <a:pt x="278" y="11"/>
                  </a:cubicBezTo>
                  <a:lnTo>
                    <a:pt x="278" y="12"/>
                  </a:lnTo>
                  <a:lnTo>
                    <a:pt x="407" y="402"/>
                  </a:lnTo>
                  <a:cubicBezTo>
                    <a:pt x="409" y="408"/>
                    <a:pt x="409" y="415"/>
                    <a:pt x="406" y="421"/>
                  </a:cubicBezTo>
                  <a:cubicBezTo>
                    <a:pt x="400" y="426"/>
                    <a:pt x="395" y="430"/>
                    <a:pt x="390" y="4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1" name="Freeform 434"/>
            <p:cNvSpPr>
              <a:spLocks noChangeArrowheads="1"/>
            </p:cNvSpPr>
            <p:nvPr/>
          </p:nvSpPr>
          <p:spPr bwMode="auto">
            <a:xfrm>
              <a:off x="2646299" y="2340292"/>
              <a:ext cx="95472" cy="143993"/>
            </a:xfrm>
            <a:custGeom>
              <a:avLst/>
              <a:gdLst>
                <a:gd name="T0" fmla="*/ 48341 w 266"/>
                <a:gd name="T1" fmla="*/ 144104 h 402"/>
                <a:gd name="T2" fmla="*/ 42970 w 266"/>
                <a:gd name="T3" fmla="*/ 140510 h 402"/>
                <a:gd name="T4" fmla="*/ 42970 w 266"/>
                <a:gd name="T5" fmla="*/ 140151 h 402"/>
                <a:gd name="T6" fmla="*/ 716 w 266"/>
                <a:gd name="T7" fmla="*/ 9343 h 402"/>
                <a:gd name="T8" fmla="*/ 1074 w 266"/>
                <a:gd name="T9" fmla="*/ 2516 h 402"/>
                <a:gd name="T10" fmla="*/ 6087 w 266"/>
                <a:gd name="T11" fmla="*/ 0 h 402"/>
                <a:gd name="T12" fmla="*/ 6087 w 266"/>
                <a:gd name="T13" fmla="*/ 7547 h 402"/>
                <a:gd name="T14" fmla="*/ 7520 w 266"/>
                <a:gd name="T15" fmla="*/ 6828 h 402"/>
                <a:gd name="T16" fmla="*/ 7878 w 266"/>
                <a:gd name="T17" fmla="*/ 6828 h 402"/>
                <a:gd name="T18" fmla="*/ 48341 w 266"/>
                <a:gd name="T19" fmla="*/ 131885 h 402"/>
                <a:gd name="T20" fmla="*/ 87730 w 266"/>
                <a:gd name="T21" fmla="*/ 2516 h 402"/>
                <a:gd name="T22" fmla="*/ 94892 w 266"/>
                <a:gd name="T23" fmla="*/ 5031 h 402"/>
                <a:gd name="T24" fmla="*/ 53712 w 266"/>
                <a:gd name="T25" fmla="*/ 140510 h 402"/>
                <a:gd name="T26" fmla="*/ 48341 w 266"/>
                <a:gd name="T27" fmla="*/ 144104 h 402"/>
                <a:gd name="T28" fmla="*/ 7520 w 266"/>
                <a:gd name="T29" fmla="*/ 6109 h 402"/>
                <a:gd name="T30" fmla="*/ 7520 w 266"/>
                <a:gd name="T31" fmla="*/ 6468 h 402"/>
                <a:gd name="T32" fmla="*/ 7878 w 266"/>
                <a:gd name="T33" fmla="*/ 6828 h 402"/>
                <a:gd name="T34" fmla="*/ 7520 w 266"/>
                <a:gd name="T35" fmla="*/ 6109 h 40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6" h="402">
                  <a:moveTo>
                    <a:pt x="135" y="401"/>
                  </a:moveTo>
                  <a:cubicBezTo>
                    <a:pt x="128" y="401"/>
                    <a:pt x="123" y="396"/>
                    <a:pt x="120" y="391"/>
                  </a:cubicBezTo>
                  <a:lnTo>
                    <a:pt x="120" y="390"/>
                  </a:lnTo>
                  <a:lnTo>
                    <a:pt x="2" y="26"/>
                  </a:lnTo>
                  <a:cubicBezTo>
                    <a:pt x="0" y="20"/>
                    <a:pt x="0" y="13"/>
                    <a:pt x="3" y="7"/>
                  </a:cubicBezTo>
                  <a:cubicBezTo>
                    <a:pt x="6" y="2"/>
                    <a:pt x="12" y="0"/>
                    <a:pt x="17" y="0"/>
                  </a:cubicBezTo>
                  <a:lnTo>
                    <a:pt x="17" y="21"/>
                  </a:lnTo>
                  <a:cubicBezTo>
                    <a:pt x="19" y="21"/>
                    <a:pt x="20" y="20"/>
                    <a:pt x="21" y="19"/>
                  </a:cubicBezTo>
                  <a:lnTo>
                    <a:pt x="22" y="19"/>
                  </a:lnTo>
                  <a:lnTo>
                    <a:pt x="135" y="367"/>
                  </a:lnTo>
                  <a:lnTo>
                    <a:pt x="245" y="7"/>
                  </a:lnTo>
                  <a:lnTo>
                    <a:pt x="265" y="14"/>
                  </a:lnTo>
                  <a:lnTo>
                    <a:pt x="150" y="391"/>
                  </a:lnTo>
                  <a:cubicBezTo>
                    <a:pt x="148" y="397"/>
                    <a:pt x="141" y="401"/>
                    <a:pt x="135" y="401"/>
                  </a:cubicBezTo>
                  <a:close/>
                  <a:moveTo>
                    <a:pt x="21" y="17"/>
                  </a:moveTo>
                  <a:lnTo>
                    <a:pt x="21" y="18"/>
                  </a:lnTo>
                  <a:lnTo>
                    <a:pt x="22" y="19"/>
                  </a:lnTo>
                  <a:cubicBezTo>
                    <a:pt x="22" y="18"/>
                    <a:pt x="22" y="18"/>
                    <a:pt x="21" y="17"/>
                  </a:cubicBez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2" name="Freeform 435"/>
            <p:cNvSpPr>
              <a:spLocks noChangeArrowheads="1"/>
            </p:cNvSpPr>
            <p:nvPr/>
          </p:nvSpPr>
          <p:spPr bwMode="auto">
            <a:xfrm>
              <a:off x="2777958" y="2336441"/>
              <a:ext cx="65445" cy="154003"/>
            </a:xfrm>
            <a:custGeom>
              <a:avLst/>
              <a:gdLst>
                <a:gd name="T0" fmla="*/ 45882 w 183"/>
                <a:gd name="T1" fmla="*/ 153627 h 426"/>
                <a:gd name="T2" fmla="*/ 44103 w 183"/>
                <a:gd name="T3" fmla="*/ 149650 h 426"/>
                <a:gd name="T4" fmla="*/ 1067 w 183"/>
                <a:gd name="T5" fmla="*/ 9760 h 426"/>
                <a:gd name="T6" fmla="*/ 1778 w 183"/>
                <a:gd name="T7" fmla="*/ 2892 h 426"/>
                <a:gd name="T8" fmla="*/ 6758 w 183"/>
                <a:gd name="T9" fmla="*/ 0 h 426"/>
                <a:gd name="T10" fmla="*/ 48371 w 183"/>
                <a:gd name="T11" fmla="*/ 0 h 426"/>
                <a:gd name="T12" fmla="*/ 48371 w 183"/>
                <a:gd name="T13" fmla="*/ 7952 h 426"/>
                <a:gd name="T14" fmla="*/ 8536 w 183"/>
                <a:gd name="T15" fmla="*/ 7952 h 426"/>
                <a:gd name="T16" fmla="*/ 50861 w 183"/>
                <a:gd name="T17" fmla="*/ 143867 h 426"/>
                <a:gd name="T18" fmla="*/ 55129 w 183"/>
                <a:gd name="T19" fmla="*/ 143505 h 426"/>
                <a:gd name="T20" fmla="*/ 57263 w 183"/>
                <a:gd name="T21" fmla="*/ 137722 h 426"/>
                <a:gd name="T22" fmla="*/ 57263 w 183"/>
                <a:gd name="T23" fmla="*/ 24942 h 426"/>
                <a:gd name="T24" fmla="*/ 64732 w 183"/>
                <a:gd name="T25" fmla="*/ 24942 h 426"/>
                <a:gd name="T26" fmla="*/ 64732 w 183"/>
                <a:gd name="T27" fmla="*/ 139168 h 426"/>
                <a:gd name="T28" fmla="*/ 64377 w 183"/>
                <a:gd name="T29" fmla="*/ 139891 h 426"/>
                <a:gd name="T30" fmla="*/ 61531 w 183"/>
                <a:gd name="T31" fmla="*/ 147843 h 426"/>
                <a:gd name="T32" fmla="*/ 60820 w 183"/>
                <a:gd name="T33" fmla="*/ 150735 h 426"/>
                <a:gd name="T34" fmla="*/ 57263 w 183"/>
                <a:gd name="T35" fmla="*/ 150735 h 426"/>
                <a:gd name="T36" fmla="*/ 49083 w 183"/>
                <a:gd name="T37" fmla="*/ 151819 h 426"/>
                <a:gd name="T38" fmla="*/ 45882 w 183"/>
                <a:gd name="T39" fmla="*/ 153627 h 4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83" h="426">
                  <a:moveTo>
                    <a:pt x="129" y="425"/>
                  </a:moveTo>
                  <a:lnTo>
                    <a:pt x="124" y="414"/>
                  </a:lnTo>
                  <a:lnTo>
                    <a:pt x="3" y="27"/>
                  </a:lnTo>
                  <a:cubicBezTo>
                    <a:pt x="0" y="21"/>
                    <a:pt x="0" y="14"/>
                    <a:pt x="5" y="8"/>
                  </a:cubicBezTo>
                  <a:cubicBezTo>
                    <a:pt x="8" y="2"/>
                    <a:pt x="13" y="0"/>
                    <a:pt x="19" y="0"/>
                  </a:cubicBezTo>
                  <a:lnTo>
                    <a:pt x="136" y="0"/>
                  </a:lnTo>
                  <a:lnTo>
                    <a:pt x="136" y="22"/>
                  </a:lnTo>
                  <a:lnTo>
                    <a:pt x="24" y="22"/>
                  </a:lnTo>
                  <a:lnTo>
                    <a:pt x="143" y="398"/>
                  </a:lnTo>
                  <a:cubicBezTo>
                    <a:pt x="147" y="397"/>
                    <a:pt x="152" y="397"/>
                    <a:pt x="155" y="397"/>
                  </a:cubicBezTo>
                  <a:cubicBezTo>
                    <a:pt x="156" y="391"/>
                    <a:pt x="159" y="386"/>
                    <a:pt x="161" y="381"/>
                  </a:cubicBezTo>
                  <a:lnTo>
                    <a:pt x="161" y="69"/>
                  </a:lnTo>
                  <a:lnTo>
                    <a:pt x="182" y="69"/>
                  </a:lnTo>
                  <a:lnTo>
                    <a:pt x="182" y="385"/>
                  </a:lnTo>
                  <a:lnTo>
                    <a:pt x="181" y="387"/>
                  </a:lnTo>
                  <a:cubicBezTo>
                    <a:pt x="178" y="394"/>
                    <a:pt x="176" y="401"/>
                    <a:pt x="173" y="409"/>
                  </a:cubicBezTo>
                  <a:lnTo>
                    <a:pt x="171" y="417"/>
                  </a:lnTo>
                  <a:lnTo>
                    <a:pt x="161" y="417"/>
                  </a:lnTo>
                  <a:cubicBezTo>
                    <a:pt x="154" y="417"/>
                    <a:pt x="140" y="418"/>
                    <a:pt x="138" y="420"/>
                  </a:cubicBezTo>
                  <a:lnTo>
                    <a:pt x="129" y="42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3" name="Freeform 436"/>
            <p:cNvSpPr>
              <a:spLocks noChangeArrowheads="1"/>
            </p:cNvSpPr>
            <p:nvPr/>
          </p:nvSpPr>
          <p:spPr bwMode="auto">
            <a:xfrm>
              <a:off x="2420707" y="2273300"/>
              <a:ext cx="395748" cy="73152"/>
            </a:xfrm>
            <a:custGeom>
              <a:avLst/>
              <a:gdLst>
                <a:gd name="T0" fmla="*/ 387022 w 1100"/>
                <a:gd name="T1" fmla="*/ 72663 h 202"/>
                <a:gd name="T2" fmla="*/ 296465 w 1100"/>
                <a:gd name="T3" fmla="*/ 15545 h 202"/>
                <a:gd name="T4" fmla="*/ 98462 w 1100"/>
                <a:gd name="T5" fmla="*/ 15545 h 202"/>
                <a:gd name="T6" fmla="*/ 7906 w 1100"/>
                <a:gd name="T7" fmla="*/ 72663 h 202"/>
                <a:gd name="T8" fmla="*/ 0 w 1100"/>
                <a:gd name="T9" fmla="*/ 59649 h 202"/>
                <a:gd name="T10" fmla="*/ 94150 w 1100"/>
                <a:gd name="T11" fmla="*/ 0 h 202"/>
                <a:gd name="T12" fmla="*/ 300777 w 1100"/>
                <a:gd name="T13" fmla="*/ 0 h 202"/>
                <a:gd name="T14" fmla="*/ 394928 w 1100"/>
                <a:gd name="T15" fmla="*/ 59288 h 202"/>
                <a:gd name="T16" fmla="*/ 387022 w 1100"/>
                <a:gd name="T17" fmla="*/ 72663 h 2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00" h="202">
                  <a:moveTo>
                    <a:pt x="1077" y="201"/>
                  </a:moveTo>
                  <a:lnTo>
                    <a:pt x="825" y="43"/>
                  </a:lnTo>
                  <a:lnTo>
                    <a:pt x="274" y="43"/>
                  </a:lnTo>
                  <a:lnTo>
                    <a:pt x="22" y="201"/>
                  </a:lnTo>
                  <a:lnTo>
                    <a:pt x="0" y="165"/>
                  </a:lnTo>
                  <a:lnTo>
                    <a:pt x="262" y="0"/>
                  </a:lnTo>
                  <a:lnTo>
                    <a:pt x="837" y="0"/>
                  </a:lnTo>
                  <a:lnTo>
                    <a:pt x="1099" y="164"/>
                  </a:lnTo>
                  <a:lnTo>
                    <a:pt x="1077" y="20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4" name="Freeform 437"/>
            <p:cNvSpPr>
              <a:spLocks noChangeArrowheads="1"/>
            </p:cNvSpPr>
            <p:nvPr/>
          </p:nvSpPr>
          <p:spPr bwMode="auto">
            <a:xfrm>
              <a:off x="2573155" y="2448094"/>
              <a:ext cx="11549" cy="12320"/>
            </a:xfrm>
            <a:custGeom>
              <a:avLst/>
              <a:gdLst>
                <a:gd name="T0" fmla="*/ 7886 w 31"/>
                <a:gd name="T1" fmla="*/ 4939 h 36"/>
                <a:gd name="T2" fmla="*/ 2151 w 31"/>
                <a:gd name="T3" fmla="*/ 4939 h 36"/>
                <a:gd name="T4" fmla="*/ 2151 w 31"/>
                <a:gd name="T5" fmla="*/ 0 h 36"/>
                <a:gd name="T6" fmla="*/ 0 w 31"/>
                <a:gd name="T7" fmla="*/ 0 h 36"/>
                <a:gd name="T8" fmla="*/ 0 w 31"/>
                <a:gd name="T9" fmla="*/ 12347 h 36"/>
                <a:gd name="T10" fmla="*/ 2151 w 31"/>
                <a:gd name="T11" fmla="*/ 12347 h 36"/>
                <a:gd name="T12" fmla="*/ 2151 w 31"/>
                <a:gd name="T13" fmla="*/ 7056 h 36"/>
                <a:gd name="T14" fmla="*/ 7886 w 31"/>
                <a:gd name="T15" fmla="*/ 7056 h 36"/>
                <a:gd name="T16" fmla="*/ 7886 w 31"/>
                <a:gd name="T17" fmla="*/ 12347 h 36"/>
                <a:gd name="T18" fmla="*/ 10754 w 31"/>
                <a:gd name="T19" fmla="*/ 12347 h 36"/>
                <a:gd name="T20" fmla="*/ 10754 w 31"/>
                <a:gd name="T21" fmla="*/ 0 h 36"/>
                <a:gd name="T22" fmla="*/ 7886 w 31"/>
                <a:gd name="T23" fmla="*/ 0 h 36"/>
                <a:gd name="T24" fmla="*/ 7886 w 31"/>
                <a:gd name="T25" fmla="*/ 4939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1" h="36">
                  <a:moveTo>
                    <a:pt x="22" y="14"/>
                  </a:moveTo>
                  <a:lnTo>
                    <a:pt x="6" y="14"/>
                  </a:lnTo>
                  <a:lnTo>
                    <a:pt x="6" y="0"/>
                  </a:lnTo>
                  <a:lnTo>
                    <a:pt x="0" y="0"/>
                  </a:lnTo>
                  <a:lnTo>
                    <a:pt x="0" y="35"/>
                  </a:lnTo>
                  <a:lnTo>
                    <a:pt x="6" y="35"/>
                  </a:lnTo>
                  <a:lnTo>
                    <a:pt x="6" y="20"/>
                  </a:lnTo>
                  <a:lnTo>
                    <a:pt x="22" y="20"/>
                  </a:lnTo>
                  <a:lnTo>
                    <a:pt x="22" y="35"/>
                  </a:lnTo>
                  <a:lnTo>
                    <a:pt x="30" y="35"/>
                  </a:lnTo>
                  <a:lnTo>
                    <a:pt x="30" y="0"/>
                  </a:lnTo>
                  <a:lnTo>
                    <a:pt x="22" y="0"/>
                  </a:lnTo>
                  <a:lnTo>
                    <a:pt x="22" y="14"/>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5" name="Freeform 438"/>
            <p:cNvSpPr>
              <a:spLocks noChangeArrowheads="1"/>
            </p:cNvSpPr>
            <p:nvPr/>
          </p:nvSpPr>
          <p:spPr bwMode="auto">
            <a:xfrm>
              <a:off x="2587784" y="2448094"/>
              <a:ext cx="10779" cy="12320"/>
            </a:xfrm>
            <a:custGeom>
              <a:avLst/>
              <a:gdLst>
                <a:gd name="T0" fmla="*/ 8962 w 31"/>
                <a:gd name="T1" fmla="*/ 7208 h 37"/>
                <a:gd name="T2" fmla="*/ 5736 w 31"/>
                <a:gd name="T3" fmla="*/ 10297 h 37"/>
                <a:gd name="T4" fmla="*/ 2868 w 31"/>
                <a:gd name="T5" fmla="*/ 6865 h 37"/>
                <a:gd name="T6" fmla="*/ 2868 w 31"/>
                <a:gd name="T7" fmla="*/ 0 h 37"/>
                <a:gd name="T8" fmla="*/ 0 w 31"/>
                <a:gd name="T9" fmla="*/ 0 h 37"/>
                <a:gd name="T10" fmla="*/ 0 w 31"/>
                <a:gd name="T11" fmla="*/ 6865 h 37"/>
                <a:gd name="T12" fmla="*/ 5377 w 31"/>
                <a:gd name="T13" fmla="*/ 12357 h 37"/>
                <a:gd name="T14" fmla="*/ 10755 w 31"/>
                <a:gd name="T15" fmla="*/ 6865 h 37"/>
                <a:gd name="T16" fmla="*/ 10755 w 31"/>
                <a:gd name="T17" fmla="*/ 0 h 37"/>
                <a:gd name="T18" fmla="*/ 8245 w 31"/>
                <a:gd name="T19" fmla="*/ 0 h 37"/>
                <a:gd name="T20" fmla="*/ 8245 w 31"/>
                <a:gd name="T21" fmla="*/ 7208 h 37"/>
                <a:gd name="T22" fmla="*/ 8962 w 31"/>
                <a:gd name="T23" fmla="*/ 7208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1" h="37">
                  <a:moveTo>
                    <a:pt x="25" y="21"/>
                  </a:moveTo>
                  <a:cubicBezTo>
                    <a:pt x="25" y="27"/>
                    <a:pt x="21" y="30"/>
                    <a:pt x="16" y="30"/>
                  </a:cubicBezTo>
                  <a:cubicBezTo>
                    <a:pt x="10" y="30"/>
                    <a:pt x="8" y="27"/>
                    <a:pt x="8" y="20"/>
                  </a:cubicBezTo>
                  <a:lnTo>
                    <a:pt x="8" y="0"/>
                  </a:lnTo>
                  <a:lnTo>
                    <a:pt x="0" y="0"/>
                  </a:lnTo>
                  <a:lnTo>
                    <a:pt x="0" y="20"/>
                  </a:lnTo>
                  <a:cubicBezTo>
                    <a:pt x="0" y="30"/>
                    <a:pt x="5" y="36"/>
                    <a:pt x="15" y="36"/>
                  </a:cubicBezTo>
                  <a:cubicBezTo>
                    <a:pt x="24" y="36"/>
                    <a:pt x="30" y="31"/>
                    <a:pt x="30" y="20"/>
                  </a:cubicBezTo>
                  <a:lnTo>
                    <a:pt x="30" y="0"/>
                  </a:lnTo>
                  <a:lnTo>
                    <a:pt x="23" y="0"/>
                  </a:lnTo>
                  <a:lnTo>
                    <a:pt x="23" y="21"/>
                  </a:lnTo>
                  <a:lnTo>
                    <a:pt x="25" y="2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6" name="Freeform 439"/>
            <p:cNvSpPr>
              <a:spLocks noChangeArrowheads="1"/>
            </p:cNvSpPr>
            <p:nvPr/>
          </p:nvSpPr>
          <p:spPr bwMode="auto">
            <a:xfrm>
              <a:off x="2613192" y="2448094"/>
              <a:ext cx="19249" cy="12320"/>
            </a:xfrm>
            <a:custGeom>
              <a:avLst/>
              <a:gdLst>
                <a:gd name="T0" fmla="*/ 13299 w 53"/>
                <a:gd name="T1" fmla="*/ 8819 h 36"/>
                <a:gd name="T2" fmla="*/ 10783 w 53"/>
                <a:gd name="T3" fmla="*/ 0 h 36"/>
                <a:gd name="T4" fmla="*/ 8267 w 53"/>
                <a:gd name="T5" fmla="*/ 0 h 36"/>
                <a:gd name="T6" fmla="*/ 5751 w 53"/>
                <a:gd name="T7" fmla="*/ 8819 h 36"/>
                <a:gd name="T8" fmla="*/ 2516 w 53"/>
                <a:gd name="T9" fmla="*/ 0 h 36"/>
                <a:gd name="T10" fmla="*/ 0 w 53"/>
                <a:gd name="T11" fmla="*/ 0 h 36"/>
                <a:gd name="T12" fmla="*/ 4673 w 53"/>
                <a:gd name="T13" fmla="*/ 12347 h 36"/>
                <a:gd name="T14" fmla="*/ 6470 w 53"/>
                <a:gd name="T15" fmla="*/ 12347 h 36"/>
                <a:gd name="T16" fmla="*/ 9705 w 53"/>
                <a:gd name="T17" fmla="*/ 4233 h 36"/>
                <a:gd name="T18" fmla="*/ 12221 w 53"/>
                <a:gd name="T19" fmla="*/ 12347 h 36"/>
                <a:gd name="T20" fmla="*/ 14377 w 53"/>
                <a:gd name="T21" fmla="*/ 12347 h 36"/>
                <a:gd name="T22" fmla="*/ 18691 w 53"/>
                <a:gd name="T23" fmla="*/ 0 h 36"/>
                <a:gd name="T24" fmla="*/ 16534 w 53"/>
                <a:gd name="T25" fmla="*/ 0 h 36"/>
                <a:gd name="T26" fmla="*/ 13299 w 53"/>
                <a:gd name="T27" fmla="*/ 8819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3" h="36">
                  <a:moveTo>
                    <a:pt x="37" y="25"/>
                  </a:moveTo>
                  <a:lnTo>
                    <a:pt x="30" y="0"/>
                  </a:lnTo>
                  <a:lnTo>
                    <a:pt x="23" y="0"/>
                  </a:lnTo>
                  <a:lnTo>
                    <a:pt x="16" y="25"/>
                  </a:lnTo>
                  <a:lnTo>
                    <a:pt x="7" y="0"/>
                  </a:lnTo>
                  <a:lnTo>
                    <a:pt x="0" y="0"/>
                  </a:lnTo>
                  <a:lnTo>
                    <a:pt x="13" y="35"/>
                  </a:lnTo>
                  <a:lnTo>
                    <a:pt x="18" y="35"/>
                  </a:lnTo>
                  <a:lnTo>
                    <a:pt x="27" y="12"/>
                  </a:lnTo>
                  <a:lnTo>
                    <a:pt x="34" y="35"/>
                  </a:lnTo>
                  <a:lnTo>
                    <a:pt x="40" y="35"/>
                  </a:lnTo>
                  <a:lnTo>
                    <a:pt x="52" y="0"/>
                  </a:lnTo>
                  <a:lnTo>
                    <a:pt x="46" y="0"/>
                  </a:lnTo>
                  <a:lnTo>
                    <a:pt x="37" y="2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7" name="Freeform 440"/>
            <p:cNvSpPr>
              <a:spLocks noChangeArrowheads="1"/>
            </p:cNvSpPr>
            <p:nvPr/>
          </p:nvSpPr>
          <p:spPr bwMode="auto">
            <a:xfrm>
              <a:off x="2633980" y="2448094"/>
              <a:ext cx="9239" cy="12320"/>
            </a:xfrm>
            <a:custGeom>
              <a:avLst/>
              <a:gdLst>
                <a:gd name="T0" fmla="*/ 2469 w 27"/>
                <a:gd name="T1" fmla="*/ 7056 h 36"/>
                <a:gd name="T2" fmla="*/ 7056 w 27"/>
                <a:gd name="T3" fmla="*/ 7056 h 36"/>
                <a:gd name="T4" fmla="*/ 7056 w 27"/>
                <a:gd name="T5" fmla="*/ 4939 h 36"/>
                <a:gd name="T6" fmla="*/ 2469 w 27"/>
                <a:gd name="T7" fmla="*/ 4939 h 36"/>
                <a:gd name="T8" fmla="*/ 2469 w 27"/>
                <a:gd name="T9" fmla="*/ 2469 h 36"/>
                <a:gd name="T10" fmla="*/ 8819 w 27"/>
                <a:gd name="T11" fmla="*/ 2469 h 36"/>
                <a:gd name="T12" fmla="*/ 8819 w 27"/>
                <a:gd name="T13" fmla="*/ 0 h 36"/>
                <a:gd name="T14" fmla="*/ 0 w 27"/>
                <a:gd name="T15" fmla="*/ 0 h 36"/>
                <a:gd name="T16" fmla="*/ 0 w 27"/>
                <a:gd name="T17" fmla="*/ 12347 h 36"/>
                <a:gd name="T18" fmla="*/ 9172 w 27"/>
                <a:gd name="T19" fmla="*/ 12347 h 36"/>
                <a:gd name="T20" fmla="*/ 9172 w 27"/>
                <a:gd name="T21" fmla="*/ 10231 h 36"/>
                <a:gd name="T22" fmla="*/ 2469 w 27"/>
                <a:gd name="T23" fmla="*/ 10231 h 36"/>
                <a:gd name="T24" fmla="*/ 2469 w 27"/>
                <a:gd name="T25" fmla="*/ 7056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7" h="36">
                  <a:moveTo>
                    <a:pt x="7" y="20"/>
                  </a:moveTo>
                  <a:lnTo>
                    <a:pt x="20" y="20"/>
                  </a:lnTo>
                  <a:lnTo>
                    <a:pt x="20" y="14"/>
                  </a:lnTo>
                  <a:lnTo>
                    <a:pt x="7" y="14"/>
                  </a:lnTo>
                  <a:lnTo>
                    <a:pt x="7" y="7"/>
                  </a:lnTo>
                  <a:lnTo>
                    <a:pt x="25" y="7"/>
                  </a:lnTo>
                  <a:lnTo>
                    <a:pt x="25" y="0"/>
                  </a:lnTo>
                  <a:lnTo>
                    <a:pt x="0" y="0"/>
                  </a:lnTo>
                  <a:lnTo>
                    <a:pt x="0" y="35"/>
                  </a:lnTo>
                  <a:lnTo>
                    <a:pt x="26" y="35"/>
                  </a:lnTo>
                  <a:lnTo>
                    <a:pt x="26" y="29"/>
                  </a:lnTo>
                  <a:lnTo>
                    <a:pt x="7" y="29"/>
                  </a:lnTo>
                  <a:lnTo>
                    <a:pt x="7" y="2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8" name="Freeform 441"/>
            <p:cNvSpPr>
              <a:spLocks noChangeArrowheads="1"/>
            </p:cNvSpPr>
            <p:nvPr/>
          </p:nvSpPr>
          <p:spPr bwMode="auto">
            <a:xfrm>
              <a:off x="2646299" y="2448094"/>
              <a:ext cx="3080" cy="12320"/>
            </a:xfrm>
            <a:custGeom>
              <a:avLst/>
              <a:gdLst>
                <a:gd name="T0" fmla="*/ 1588 w 8"/>
                <a:gd name="T1" fmla="*/ 12347 h 36"/>
                <a:gd name="T2" fmla="*/ 0 w 8"/>
                <a:gd name="T3" fmla="*/ 12347 h 36"/>
                <a:gd name="T4" fmla="*/ 0 w 8"/>
                <a:gd name="T5" fmla="*/ 0 h 36"/>
                <a:gd name="T6" fmla="*/ 2778 w 8"/>
                <a:gd name="T7" fmla="*/ 0 h 36"/>
                <a:gd name="T8" fmla="*/ 2778 w 8"/>
                <a:gd name="T9" fmla="*/ 12347 h 36"/>
                <a:gd name="T10" fmla="*/ 1588 w 8"/>
                <a:gd name="T11" fmla="*/ 12347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36">
                  <a:moveTo>
                    <a:pt x="4" y="35"/>
                  </a:moveTo>
                  <a:lnTo>
                    <a:pt x="0" y="35"/>
                  </a:lnTo>
                  <a:lnTo>
                    <a:pt x="0" y="0"/>
                  </a:lnTo>
                  <a:lnTo>
                    <a:pt x="7" y="0"/>
                  </a:lnTo>
                  <a:lnTo>
                    <a:pt x="7" y="35"/>
                  </a:lnTo>
                  <a:lnTo>
                    <a:pt x="4" y="3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9" name="Freeform 442"/>
            <p:cNvSpPr>
              <a:spLocks noChangeArrowheads="1"/>
            </p:cNvSpPr>
            <p:nvPr/>
          </p:nvSpPr>
          <p:spPr bwMode="auto">
            <a:xfrm>
              <a:off x="2600103" y="2448094"/>
              <a:ext cx="14629" cy="12320"/>
            </a:xfrm>
            <a:custGeom>
              <a:avLst/>
              <a:gdLst>
                <a:gd name="T0" fmla="*/ 9776 w 38"/>
                <a:gd name="T1" fmla="*/ 9878 h 36"/>
                <a:gd name="T2" fmla="*/ 11280 w 38"/>
                <a:gd name="T3" fmla="*/ 12347 h 36"/>
                <a:gd name="T4" fmla="*/ 13912 w 38"/>
                <a:gd name="T5" fmla="*/ 12347 h 36"/>
                <a:gd name="T6" fmla="*/ 8272 w 38"/>
                <a:gd name="T7" fmla="*/ 0 h 36"/>
                <a:gd name="T8" fmla="*/ 8272 w 38"/>
                <a:gd name="T9" fmla="*/ 0 h 36"/>
                <a:gd name="T10" fmla="*/ 6016 w 38"/>
                <a:gd name="T11" fmla="*/ 0 h 36"/>
                <a:gd name="T12" fmla="*/ 0 w 38"/>
                <a:gd name="T13" fmla="*/ 12347 h 36"/>
                <a:gd name="T14" fmla="*/ 2632 w 38"/>
                <a:gd name="T15" fmla="*/ 12347 h 36"/>
                <a:gd name="T16" fmla="*/ 3760 w 38"/>
                <a:gd name="T17" fmla="*/ 10231 h 36"/>
                <a:gd name="T18" fmla="*/ 3760 w 38"/>
                <a:gd name="T19" fmla="*/ 10231 h 36"/>
                <a:gd name="T20" fmla="*/ 3760 w 38"/>
                <a:gd name="T21" fmla="*/ 10231 h 36"/>
                <a:gd name="T22" fmla="*/ 9776 w 38"/>
                <a:gd name="T23" fmla="*/ 10231 h 36"/>
                <a:gd name="T24" fmla="*/ 9776 w 38"/>
                <a:gd name="T25" fmla="*/ 9878 h 36"/>
                <a:gd name="T26" fmla="*/ 6768 w 38"/>
                <a:gd name="T27" fmla="*/ 3175 h 36"/>
                <a:gd name="T28" fmla="*/ 8648 w 38"/>
                <a:gd name="T29" fmla="*/ 7056 h 36"/>
                <a:gd name="T30" fmla="*/ 8648 w 38"/>
                <a:gd name="T31" fmla="*/ 7056 h 36"/>
                <a:gd name="T32" fmla="*/ 8648 w 38"/>
                <a:gd name="T33" fmla="*/ 7761 h 36"/>
                <a:gd name="T34" fmla="*/ 4888 w 38"/>
                <a:gd name="T35" fmla="*/ 7761 h 36"/>
                <a:gd name="T36" fmla="*/ 4888 w 38"/>
                <a:gd name="T37" fmla="*/ 7056 h 36"/>
                <a:gd name="T38" fmla="*/ 4888 w 38"/>
                <a:gd name="T39" fmla="*/ 7056 h 36"/>
                <a:gd name="T40" fmla="*/ 6768 w 38"/>
                <a:gd name="T41" fmla="*/ 3175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8" h="36">
                  <a:moveTo>
                    <a:pt x="26" y="28"/>
                  </a:moveTo>
                  <a:lnTo>
                    <a:pt x="30" y="35"/>
                  </a:lnTo>
                  <a:lnTo>
                    <a:pt x="37" y="35"/>
                  </a:lnTo>
                  <a:lnTo>
                    <a:pt x="22" y="0"/>
                  </a:lnTo>
                  <a:lnTo>
                    <a:pt x="16" y="0"/>
                  </a:lnTo>
                  <a:lnTo>
                    <a:pt x="0" y="35"/>
                  </a:lnTo>
                  <a:lnTo>
                    <a:pt x="7" y="35"/>
                  </a:lnTo>
                  <a:lnTo>
                    <a:pt x="10" y="29"/>
                  </a:lnTo>
                  <a:lnTo>
                    <a:pt x="26" y="29"/>
                  </a:lnTo>
                  <a:lnTo>
                    <a:pt x="26" y="28"/>
                  </a:lnTo>
                  <a:close/>
                  <a:moveTo>
                    <a:pt x="18" y="9"/>
                  </a:moveTo>
                  <a:lnTo>
                    <a:pt x="23" y="20"/>
                  </a:lnTo>
                  <a:lnTo>
                    <a:pt x="23" y="22"/>
                  </a:lnTo>
                  <a:lnTo>
                    <a:pt x="13" y="22"/>
                  </a:lnTo>
                  <a:lnTo>
                    <a:pt x="13" y="20"/>
                  </a:lnTo>
                  <a:lnTo>
                    <a:pt x="18" y="9"/>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0" name="Freeform 443"/>
            <p:cNvSpPr>
              <a:spLocks noChangeArrowheads="1"/>
            </p:cNvSpPr>
            <p:nvPr/>
          </p:nvSpPr>
          <p:spPr bwMode="auto">
            <a:xfrm>
              <a:off x="2577775" y="2394193"/>
              <a:ext cx="29258" cy="34650"/>
            </a:xfrm>
            <a:custGeom>
              <a:avLst/>
              <a:gdLst>
                <a:gd name="T0" fmla="*/ 4286 w 80"/>
                <a:gd name="T1" fmla="*/ 19957 h 98"/>
                <a:gd name="T2" fmla="*/ 27861 w 80"/>
                <a:gd name="T3" fmla="*/ 34569 h 98"/>
                <a:gd name="T4" fmla="*/ 28218 w 80"/>
                <a:gd name="T5" fmla="*/ 34569 h 98"/>
                <a:gd name="T6" fmla="*/ 28218 w 80"/>
                <a:gd name="T7" fmla="*/ 34212 h 98"/>
                <a:gd name="T8" fmla="*/ 6787 w 80"/>
                <a:gd name="T9" fmla="*/ 0 h 98"/>
                <a:gd name="T10" fmla="*/ 714 w 80"/>
                <a:gd name="T11" fmla="*/ 12473 h 98"/>
                <a:gd name="T12" fmla="*/ 4286 w 80"/>
                <a:gd name="T13" fmla="*/ 19957 h 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 h="98">
                  <a:moveTo>
                    <a:pt x="12" y="56"/>
                  </a:moveTo>
                  <a:cubicBezTo>
                    <a:pt x="29" y="72"/>
                    <a:pt x="68" y="93"/>
                    <a:pt x="78" y="97"/>
                  </a:cubicBezTo>
                  <a:lnTo>
                    <a:pt x="79" y="97"/>
                  </a:lnTo>
                  <a:lnTo>
                    <a:pt x="79" y="96"/>
                  </a:lnTo>
                  <a:cubicBezTo>
                    <a:pt x="54" y="41"/>
                    <a:pt x="19" y="0"/>
                    <a:pt x="19" y="0"/>
                  </a:cubicBezTo>
                  <a:cubicBezTo>
                    <a:pt x="19" y="0"/>
                    <a:pt x="0" y="17"/>
                    <a:pt x="2" y="35"/>
                  </a:cubicBezTo>
                  <a:cubicBezTo>
                    <a:pt x="3" y="49"/>
                    <a:pt x="12" y="56"/>
                    <a:pt x="12" y="56"/>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1" name="Freeform 445"/>
            <p:cNvSpPr>
              <a:spLocks noChangeArrowheads="1"/>
            </p:cNvSpPr>
            <p:nvPr/>
          </p:nvSpPr>
          <p:spPr bwMode="auto">
            <a:xfrm>
              <a:off x="2579314" y="2433463"/>
              <a:ext cx="23868" cy="10010"/>
            </a:xfrm>
            <a:custGeom>
              <a:avLst/>
              <a:gdLst>
                <a:gd name="T0" fmla="*/ 0 w 67"/>
                <a:gd name="T1" fmla="*/ 1099 h 26"/>
                <a:gd name="T2" fmla="*/ 11373 w 67"/>
                <a:gd name="T3" fmla="*/ 8060 h 26"/>
                <a:gd name="T4" fmla="*/ 23457 w 67"/>
                <a:gd name="T5" fmla="*/ 733 h 26"/>
                <a:gd name="T6" fmla="*/ 23457 w 67"/>
                <a:gd name="T7" fmla="*/ 733 h 26"/>
                <a:gd name="T8" fmla="*/ 23457 w 67"/>
                <a:gd name="T9" fmla="*/ 366 h 26"/>
                <a:gd name="T10" fmla="*/ 23101 w 67"/>
                <a:gd name="T11" fmla="*/ 0 h 26"/>
                <a:gd name="T12" fmla="*/ 23101 w 67"/>
                <a:gd name="T13" fmla="*/ 0 h 26"/>
                <a:gd name="T14" fmla="*/ 0 w 67"/>
                <a:gd name="T15" fmla="*/ 1099 h 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7" h="26">
                  <a:moveTo>
                    <a:pt x="0" y="3"/>
                  </a:moveTo>
                  <a:cubicBezTo>
                    <a:pt x="7" y="16"/>
                    <a:pt x="19" y="25"/>
                    <a:pt x="32" y="22"/>
                  </a:cubicBezTo>
                  <a:cubicBezTo>
                    <a:pt x="41" y="20"/>
                    <a:pt x="60" y="6"/>
                    <a:pt x="66" y="2"/>
                  </a:cubicBezTo>
                  <a:lnTo>
                    <a:pt x="66" y="1"/>
                  </a:lnTo>
                  <a:cubicBezTo>
                    <a:pt x="66" y="0"/>
                    <a:pt x="65" y="0"/>
                    <a:pt x="65" y="0"/>
                  </a:cubicBezTo>
                  <a:lnTo>
                    <a:pt x="0" y="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2" name="Freeform 447"/>
            <p:cNvSpPr>
              <a:spLocks noChangeArrowheads="1"/>
            </p:cNvSpPr>
            <p:nvPr/>
          </p:nvSpPr>
          <p:spPr bwMode="auto">
            <a:xfrm>
              <a:off x="2571615" y="2414213"/>
              <a:ext cx="33108" cy="19250"/>
            </a:xfrm>
            <a:custGeom>
              <a:avLst/>
              <a:gdLst>
                <a:gd name="T0" fmla="*/ 9891 w 91"/>
                <a:gd name="T1" fmla="*/ 17556 h 51"/>
                <a:gd name="T2" fmla="*/ 14654 w 91"/>
                <a:gd name="T3" fmla="*/ 18676 h 51"/>
                <a:gd name="T4" fmla="*/ 32605 w 91"/>
                <a:gd name="T5" fmla="*/ 18676 h 51"/>
                <a:gd name="T6" fmla="*/ 32972 w 91"/>
                <a:gd name="T7" fmla="*/ 18676 h 51"/>
                <a:gd name="T8" fmla="*/ 32972 w 91"/>
                <a:gd name="T9" fmla="*/ 18303 h 51"/>
                <a:gd name="T10" fmla="*/ 2198 w 91"/>
                <a:gd name="T11" fmla="*/ 0 h 51"/>
                <a:gd name="T12" fmla="*/ 2564 w 91"/>
                <a:gd name="T13" fmla="*/ 10459 h 51"/>
                <a:gd name="T14" fmla="*/ 9891 w 91"/>
                <a:gd name="T15" fmla="*/ 17556 h 5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1" h="51">
                  <a:moveTo>
                    <a:pt x="27" y="47"/>
                  </a:moveTo>
                  <a:cubicBezTo>
                    <a:pt x="34" y="49"/>
                    <a:pt x="40" y="50"/>
                    <a:pt x="40" y="50"/>
                  </a:cubicBezTo>
                  <a:lnTo>
                    <a:pt x="89" y="50"/>
                  </a:lnTo>
                  <a:lnTo>
                    <a:pt x="90" y="50"/>
                  </a:lnTo>
                  <a:lnTo>
                    <a:pt x="90" y="49"/>
                  </a:lnTo>
                  <a:cubicBezTo>
                    <a:pt x="62" y="30"/>
                    <a:pt x="6" y="0"/>
                    <a:pt x="6" y="0"/>
                  </a:cubicBezTo>
                  <a:cubicBezTo>
                    <a:pt x="0" y="16"/>
                    <a:pt x="7" y="28"/>
                    <a:pt x="7" y="28"/>
                  </a:cubicBezTo>
                  <a:cubicBezTo>
                    <a:pt x="15" y="43"/>
                    <a:pt x="27" y="47"/>
                    <a:pt x="27" y="47"/>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3" name="Freeform 449"/>
            <p:cNvSpPr>
              <a:spLocks noChangeArrowheads="1"/>
            </p:cNvSpPr>
            <p:nvPr/>
          </p:nvSpPr>
          <p:spPr bwMode="auto">
            <a:xfrm>
              <a:off x="2592404" y="2384182"/>
              <a:ext cx="20788" cy="43121"/>
            </a:xfrm>
            <a:custGeom>
              <a:avLst/>
              <a:gdLst>
                <a:gd name="T0" fmla="*/ 1448 w 57"/>
                <a:gd name="T1" fmla="*/ 8148 h 121"/>
                <a:gd name="T2" fmla="*/ 1448 w 57"/>
                <a:gd name="T3" fmla="*/ 15232 h 121"/>
                <a:gd name="T4" fmla="*/ 15930 w 57"/>
                <a:gd name="T5" fmla="*/ 42509 h 121"/>
                <a:gd name="T6" fmla="*/ 16292 w 57"/>
                <a:gd name="T7" fmla="*/ 42509 h 121"/>
                <a:gd name="T8" fmla="*/ 16654 w 57"/>
                <a:gd name="T9" fmla="*/ 42155 h 121"/>
                <a:gd name="T10" fmla="*/ 13396 w 57"/>
                <a:gd name="T11" fmla="*/ 0 h 121"/>
                <a:gd name="T12" fmla="*/ 9051 w 57"/>
                <a:gd name="T13" fmla="*/ 1063 h 121"/>
                <a:gd name="T14" fmla="*/ 1448 w 57"/>
                <a:gd name="T15" fmla="*/ 8148 h 12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 h="121">
                  <a:moveTo>
                    <a:pt x="4" y="23"/>
                  </a:moveTo>
                  <a:cubicBezTo>
                    <a:pt x="0" y="33"/>
                    <a:pt x="4" y="43"/>
                    <a:pt x="4" y="43"/>
                  </a:cubicBezTo>
                  <a:cubicBezTo>
                    <a:pt x="9" y="69"/>
                    <a:pt x="38" y="112"/>
                    <a:pt x="44" y="120"/>
                  </a:cubicBezTo>
                  <a:lnTo>
                    <a:pt x="45" y="120"/>
                  </a:lnTo>
                  <a:cubicBezTo>
                    <a:pt x="46" y="120"/>
                    <a:pt x="46" y="119"/>
                    <a:pt x="46" y="119"/>
                  </a:cubicBezTo>
                  <a:cubicBezTo>
                    <a:pt x="56" y="25"/>
                    <a:pt x="37" y="0"/>
                    <a:pt x="37" y="0"/>
                  </a:cubicBezTo>
                  <a:cubicBezTo>
                    <a:pt x="32" y="2"/>
                    <a:pt x="25" y="3"/>
                    <a:pt x="25" y="3"/>
                  </a:cubicBezTo>
                  <a:cubicBezTo>
                    <a:pt x="8" y="7"/>
                    <a:pt x="4" y="23"/>
                    <a:pt x="4" y="2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4" name="Freeform 451"/>
            <p:cNvSpPr>
              <a:spLocks noChangeArrowheads="1"/>
            </p:cNvSpPr>
            <p:nvPr/>
          </p:nvSpPr>
          <p:spPr bwMode="auto">
            <a:xfrm>
              <a:off x="2610112" y="2384182"/>
              <a:ext cx="18479" cy="43121"/>
            </a:xfrm>
            <a:custGeom>
              <a:avLst/>
              <a:gdLst>
                <a:gd name="T0" fmla="*/ 3117 w 55"/>
                <a:gd name="T1" fmla="*/ 42155 h 121"/>
                <a:gd name="T2" fmla="*/ 3117 w 55"/>
                <a:gd name="T3" fmla="*/ 42155 h 121"/>
                <a:gd name="T4" fmla="*/ 3464 w 55"/>
                <a:gd name="T5" fmla="*/ 42155 h 121"/>
                <a:gd name="T6" fmla="*/ 17665 w 55"/>
                <a:gd name="T7" fmla="*/ 14878 h 121"/>
                <a:gd name="T8" fmla="*/ 17665 w 55"/>
                <a:gd name="T9" fmla="*/ 7793 h 121"/>
                <a:gd name="T10" fmla="*/ 10045 w 55"/>
                <a:gd name="T11" fmla="*/ 708 h 121"/>
                <a:gd name="T12" fmla="*/ 6581 w 55"/>
                <a:gd name="T13" fmla="*/ 0 h 121"/>
                <a:gd name="T14" fmla="*/ 3117 w 55"/>
                <a:gd name="T15" fmla="*/ 42155 h 121"/>
                <a:gd name="T16" fmla="*/ 3464 w 55"/>
                <a:gd name="T17" fmla="*/ 42155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5" h="121">
                  <a:moveTo>
                    <a:pt x="9" y="119"/>
                  </a:moveTo>
                  <a:cubicBezTo>
                    <a:pt x="9" y="120"/>
                    <a:pt x="10" y="120"/>
                    <a:pt x="9" y="119"/>
                  </a:cubicBezTo>
                  <a:close/>
                  <a:moveTo>
                    <a:pt x="10" y="119"/>
                  </a:moveTo>
                  <a:cubicBezTo>
                    <a:pt x="16" y="110"/>
                    <a:pt x="44" y="68"/>
                    <a:pt x="51" y="42"/>
                  </a:cubicBezTo>
                  <a:cubicBezTo>
                    <a:pt x="51" y="42"/>
                    <a:pt x="54" y="30"/>
                    <a:pt x="51" y="22"/>
                  </a:cubicBezTo>
                  <a:cubicBezTo>
                    <a:pt x="51" y="22"/>
                    <a:pt x="46" y="6"/>
                    <a:pt x="29" y="2"/>
                  </a:cubicBezTo>
                  <a:lnTo>
                    <a:pt x="19" y="0"/>
                  </a:lnTo>
                  <a:cubicBezTo>
                    <a:pt x="20" y="0"/>
                    <a:pt x="0" y="25"/>
                    <a:pt x="9" y="119"/>
                  </a:cubicBezTo>
                  <a:cubicBezTo>
                    <a:pt x="10" y="120"/>
                    <a:pt x="10" y="119"/>
                    <a:pt x="10" y="119"/>
                  </a:cubicBez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5" name="Freeform 453"/>
            <p:cNvSpPr>
              <a:spLocks noChangeArrowheads="1"/>
            </p:cNvSpPr>
            <p:nvPr/>
          </p:nvSpPr>
          <p:spPr bwMode="auto">
            <a:xfrm>
              <a:off x="2617811" y="2433463"/>
              <a:ext cx="23868" cy="10010"/>
            </a:xfrm>
            <a:custGeom>
              <a:avLst/>
              <a:gdLst>
                <a:gd name="T0" fmla="*/ 350 w 68"/>
                <a:gd name="T1" fmla="*/ 0 h 27"/>
                <a:gd name="T2" fmla="*/ 350 w 68"/>
                <a:gd name="T3" fmla="*/ 0 h 27"/>
                <a:gd name="T4" fmla="*/ 350 w 68"/>
                <a:gd name="T5" fmla="*/ 353 h 27"/>
                <a:gd name="T6" fmla="*/ 350 w 68"/>
                <a:gd name="T7" fmla="*/ 353 h 27"/>
                <a:gd name="T8" fmla="*/ 12256 w 68"/>
                <a:gd name="T9" fmla="*/ 7408 h 27"/>
                <a:gd name="T10" fmla="*/ 23462 w 68"/>
                <a:gd name="T11" fmla="*/ 706 h 27"/>
                <a:gd name="T12" fmla="*/ 350 w 68"/>
                <a:gd name="T13" fmla="*/ 0 h 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 h="27">
                  <a:moveTo>
                    <a:pt x="1" y="0"/>
                  </a:moveTo>
                  <a:lnTo>
                    <a:pt x="1" y="0"/>
                  </a:lnTo>
                  <a:cubicBezTo>
                    <a:pt x="0" y="0"/>
                    <a:pt x="0" y="1"/>
                    <a:pt x="1" y="1"/>
                  </a:cubicBezTo>
                  <a:cubicBezTo>
                    <a:pt x="7" y="5"/>
                    <a:pt x="27" y="19"/>
                    <a:pt x="35" y="21"/>
                  </a:cubicBezTo>
                  <a:cubicBezTo>
                    <a:pt x="35" y="21"/>
                    <a:pt x="52" y="26"/>
                    <a:pt x="67" y="2"/>
                  </a:cubicBezTo>
                  <a:lnTo>
                    <a:pt x="1"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6" name="Freeform 455"/>
            <p:cNvSpPr>
              <a:spLocks noChangeArrowheads="1"/>
            </p:cNvSpPr>
            <p:nvPr/>
          </p:nvSpPr>
          <p:spPr bwMode="auto">
            <a:xfrm>
              <a:off x="2617811" y="2414213"/>
              <a:ext cx="33108" cy="19250"/>
            </a:xfrm>
            <a:custGeom>
              <a:avLst/>
              <a:gdLst>
                <a:gd name="T0" fmla="*/ 0 w 91"/>
                <a:gd name="T1" fmla="*/ 18676 h 51"/>
                <a:gd name="T2" fmla="*/ 18317 w 91"/>
                <a:gd name="T3" fmla="*/ 18676 h 51"/>
                <a:gd name="T4" fmla="*/ 22713 w 91"/>
                <a:gd name="T5" fmla="*/ 17929 h 51"/>
                <a:gd name="T6" fmla="*/ 30406 w 91"/>
                <a:gd name="T7" fmla="*/ 10459 h 51"/>
                <a:gd name="T8" fmla="*/ 30773 w 91"/>
                <a:gd name="T9" fmla="*/ 0 h 51"/>
                <a:gd name="T10" fmla="*/ 0 w 91"/>
                <a:gd name="T11" fmla="*/ 18303 h 51"/>
                <a:gd name="T12" fmla="*/ 0 w 91"/>
                <a:gd name="T13" fmla="*/ 18676 h 5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 h="51">
                  <a:moveTo>
                    <a:pt x="0" y="50"/>
                  </a:moveTo>
                  <a:lnTo>
                    <a:pt x="50" y="50"/>
                  </a:lnTo>
                  <a:cubicBezTo>
                    <a:pt x="50" y="50"/>
                    <a:pt x="55" y="50"/>
                    <a:pt x="62" y="48"/>
                  </a:cubicBezTo>
                  <a:cubicBezTo>
                    <a:pt x="62" y="48"/>
                    <a:pt x="76" y="44"/>
                    <a:pt x="83" y="28"/>
                  </a:cubicBezTo>
                  <a:cubicBezTo>
                    <a:pt x="83" y="28"/>
                    <a:pt x="90" y="15"/>
                    <a:pt x="84" y="0"/>
                  </a:cubicBezTo>
                  <a:cubicBezTo>
                    <a:pt x="84" y="0"/>
                    <a:pt x="29" y="30"/>
                    <a:pt x="0" y="49"/>
                  </a:cubicBezTo>
                  <a:lnTo>
                    <a:pt x="0" y="5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7" name="Freeform 457"/>
            <p:cNvSpPr>
              <a:spLocks noChangeArrowheads="1"/>
            </p:cNvSpPr>
            <p:nvPr/>
          </p:nvSpPr>
          <p:spPr bwMode="auto">
            <a:xfrm>
              <a:off x="2616271" y="2394193"/>
              <a:ext cx="28488" cy="34650"/>
            </a:xfrm>
            <a:custGeom>
              <a:avLst/>
              <a:gdLst>
                <a:gd name="T0" fmla="*/ 366 w 78"/>
                <a:gd name="T1" fmla="*/ 34569 h 98"/>
                <a:gd name="T2" fmla="*/ 23813 w 78"/>
                <a:gd name="T3" fmla="*/ 19957 h 98"/>
                <a:gd name="T4" fmla="*/ 27476 w 78"/>
                <a:gd name="T5" fmla="*/ 12473 h 98"/>
                <a:gd name="T6" fmla="*/ 21248 w 78"/>
                <a:gd name="T7" fmla="*/ 0 h 98"/>
                <a:gd name="T8" fmla="*/ 0 w 78"/>
                <a:gd name="T9" fmla="*/ 34212 h 98"/>
                <a:gd name="T10" fmla="*/ 366 w 78"/>
                <a:gd name="T11" fmla="*/ 34569 h 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 h="98">
                  <a:moveTo>
                    <a:pt x="1" y="97"/>
                  </a:moveTo>
                  <a:cubicBezTo>
                    <a:pt x="10" y="93"/>
                    <a:pt x="49" y="72"/>
                    <a:pt x="65" y="56"/>
                  </a:cubicBezTo>
                  <a:cubicBezTo>
                    <a:pt x="65" y="56"/>
                    <a:pt x="75" y="48"/>
                    <a:pt x="75" y="35"/>
                  </a:cubicBezTo>
                  <a:cubicBezTo>
                    <a:pt x="77" y="17"/>
                    <a:pt x="58" y="0"/>
                    <a:pt x="58" y="0"/>
                  </a:cubicBezTo>
                  <a:cubicBezTo>
                    <a:pt x="58" y="0"/>
                    <a:pt x="24" y="41"/>
                    <a:pt x="0" y="96"/>
                  </a:cubicBezTo>
                  <a:cubicBezTo>
                    <a:pt x="0" y="97"/>
                    <a:pt x="1" y="97"/>
                    <a:pt x="1" y="97"/>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8" name="Freeform 459"/>
            <p:cNvSpPr>
              <a:spLocks noChangeArrowheads="1"/>
            </p:cNvSpPr>
            <p:nvPr/>
          </p:nvSpPr>
          <p:spPr bwMode="auto">
            <a:xfrm>
              <a:off x="2481532" y="2341832"/>
              <a:ext cx="45426" cy="140913"/>
            </a:xfrm>
            <a:custGeom>
              <a:avLst/>
              <a:gdLst>
                <a:gd name="T0" fmla="*/ 42111 w 129"/>
                <a:gd name="T1" fmla="*/ 139845 h 392"/>
                <a:gd name="T2" fmla="*/ 38186 w 129"/>
                <a:gd name="T3" fmla="*/ 140927 h 392"/>
                <a:gd name="T4" fmla="*/ 0 w 129"/>
                <a:gd name="T5" fmla="*/ 2163 h 392"/>
                <a:gd name="T6" fmla="*/ 7494 w 129"/>
                <a:gd name="T7" fmla="*/ 0 h 392"/>
                <a:gd name="T8" fmla="*/ 45680 w 129"/>
                <a:gd name="T9" fmla="*/ 138764 h 392"/>
                <a:gd name="T10" fmla="*/ 42111 w 129"/>
                <a:gd name="T11" fmla="*/ 139845 h 39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9" h="392">
                  <a:moveTo>
                    <a:pt x="118" y="388"/>
                  </a:moveTo>
                  <a:lnTo>
                    <a:pt x="107" y="391"/>
                  </a:lnTo>
                  <a:lnTo>
                    <a:pt x="0" y="6"/>
                  </a:lnTo>
                  <a:lnTo>
                    <a:pt x="21" y="0"/>
                  </a:lnTo>
                  <a:lnTo>
                    <a:pt x="128" y="385"/>
                  </a:lnTo>
                  <a:lnTo>
                    <a:pt x="118" y="388"/>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9" name="Freeform 460"/>
            <p:cNvSpPr>
              <a:spLocks noChangeArrowheads="1"/>
            </p:cNvSpPr>
            <p:nvPr/>
          </p:nvSpPr>
          <p:spPr bwMode="auto">
            <a:xfrm>
              <a:off x="2522339" y="2341832"/>
              <a:ext cx="49276" cy="139373"/>
            </a:xfrm>
            <a:custGeom>
              <a:avLst/>
              <a:gdLst>
                <a:gd name="T0" fmla="*/ 28019 w 137"/>
                <a:gd name="T1" fmla="*/ 70925 h 390"/>
                <a:gd name="T2" fmla="*/ 7184 w 137"/>
                <a:gd name="T3" fmla="*/ 139342 h 390"/>
                <a:gd name="T4" fmla="*/ 0 w 137"/>
                <a:gd name="T5" fmla="*/ 137193 h 390"/>
                <a:gd name="T6" fmla="*/ 41309 w 137"/>
                <a:gd name="T7" fmla="*/ 0 h 390"/>
                <a:gd name="T8" fmla="*/ 48853 w 137"/>
                <a:gd name="T9" fmla="*/ 2149 h 390"/>
                <a:gd name="T10" fmla="*/ 28019 w 137"/>
                <a:gd name="T11" fmla="*/ 70925 h 3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7" h="390">
                  <a:moveTo>
                    <a:pt x="78" y="198"/>
                  </a:moveTo>
                  <a:lnTo>
                    <a:pt x="20" y="389"/>
                  </a:lnTo>
                  <a:lnTo>
                    <a:pt x="0" y="383"/>
                  </a:lnTo>
                  <a:lnTo>
                    <a:pt x="115" y="0"/>
                  </a:lnTo>
                  <a:lnTo>
                    <a:pt x="136" y="6"/>
                  </a:lnTo>
                  <a:lnTo>
                    <a:pt x="78" y="198"/>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400" fontAlgn="auto">
                <a:spcBef>
                  <a:spcPts val="0"/>
                </a:spcBef>
                <a:spcAft>
                  <a:spcPts val="0"/>
                </a:spcAft>
                <a:defRPr/>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80" name="组合 372"/>
          <p:cNvGrpSpPr/>
          <p:nvPr/>
        </p:nvGrpSpPr>
        <p:grpSpPr bwMode="auto">
          <a:xfrm>
            <a:off x="5418003" y="4225280"/>
            <a:ext cx="981327" cy="617103"/>
            <a:chOff x="841375" y="814388"/>
            <a:chExt cx="825500" cy="519113"/>
          </a:xfrm>
          <a:solidFill>
            <a:srgbClr val="94DAE2"/>
          </a:solidFill>
        </p:grpSpPr>
        <p:sp>
          <p:nvSpPr>
            <p:cNvPr id="81" name="Freeform 343"/>
            <p:cNvSpPr/>
            <p:nvPr/>
          </p:nvSpPr>
          <p:spPr bwMode="auto">
            <a:xfrm>
              <a:off x="841375" y="814388"/>
              <a:ext cx="825500" cy="501650"/>
            </a:xfrm>
            <a:custGeom>
              <a:avLst/>
              <a:gdLst>
                <a:gd name="T0" fmla="*/ 2147483646 w 1754"/>
                <a:gd name="T1" fmla="*/ 2147483646 h 1066"/>
                <a:gd name="T2" fmla="*/ 2147483646 w 1754"/>
                <a:gd name="T3" fmla="*/ 2147483646 h 1066"/>
                <a:gd name="T4" fmla="*/ 2147483646 w 1754"/>
                <a:gd name="T5" fmla="*/ 2147483646 h 1066"/>
                <a:gd name="T6" fmla="*/ 2147483646 w 1754"/>
                <a:gd name="T7" fmla="*/ 2147483646 h 1066"/>
                <a:gd name="T8" fmla="*/ 2147483646 w 1754"/>
                <a:gd name="T9" fmla="*/ 2147483646 h 1066"/>
                <a:gd name="T10" fmla="*/ 2147483646 w 1754"/>
                <a:gd name="T11" fmla="*/ 2147483646 h 1066"/>
                <a:gd name="T12" fmla="*/ 2147483646 w 1754"/>
                <a:gd name="T13" fmla="*/ 2147483646 h 1066"/>
                <a:gd name="T14" fmla="*/ 2147483646 w 1754"/>
                <a:gd name="T15" fmla="*/ 2147483646 h 1066"/>
                <a:gd name="T16" fmla="*/ 2147483646 w 1754"/>
                <a:gd name="T17" fmla="*/ 2147483646 h 1066"/>
                <a:gd name="T18" fmla="*/ 2147483646 w 1754"/>
                <a:gd name="T19" fmla="*/ 2147483646 h 1066"/>
                <a:gd name="T20" fmla="*/ 2147483646 w 1754"/>
                <a:gd name="T21" fmla="*/ 2147483646 h 1066"/>
                <a:gd name="T22" fmla="*/ 2147483646 w 1754"/>
                <a:gd name="T23" fmla="*/ 2147483646 h 1066"/>
                <a:gd name="T24" fmla="*/ 2147483646 w 1754"/>
                <a:gd name="T25" fmla="*/ 2147483646 h 1066"/>
                <a:gd name="T26" fmla="*/ 2147483646 w 1754"/>
                <a:gd name="T27" fmla="*/ 2147483646 h 1066"/>
                <a:gd name="T28" fmla="*/ 2147483646 w 1754"/>
                <a:gd name="T29" fmla="*/ 2147483646 h 1066"/>
                <a:gd name="T30" fmla="*/ 2147483646 w 1754"/>
                <a:gd name="T31" fmla="*/ 2147483646 h 1066"/>
                <a:gd name="T32" fmla="*/ 2147483646 w 1754"/>
                <a:gd name="T33" fmla="*/ 2147483646 h 1066"/>
                <a:gd name="T34" fmla="*/ 0 w 1754"/>
                <a:gd name="T35" fmla="*/ 2147483646 h 1066"/>
                <a:gd name="T36" fmla="*/ 2147483646 w 1754"/>
                <a:gd name="T37" fmla="*/ 2147483646 h 1066"/>
                <a:gd name="T38" fmla="*/ 2147483646 w 1754"/>
                <a:gd name="T39" fmla="*/ 0 h 1066"/>
                <a:gd name="T40" fmla="*/ 2147483646 w 1754"/>
                <a:gd name="T41" fmla="*/ 2147483646 h 1066"/>
                <a:gd name="T42" fmla="*/ 2147483646 w 1754"/>
                <a:gd name="T43" fmla="*/ 2147483646 h 1066"/>
                <a:gd name="T44" fmla="*/ 2147483646 w 1754"/>
                <a:gd name="T45" fmla="*/ 2147483646 h 1066"/>
                <a:gd name="T46" fmla="*/ 2147483646 w 1754"/>
                <a:gd name="T47" fmla="*/ 2147483646 h 106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54"/>
                <a:gd name="T73" fmla="*/ 0 h 1066"/>
                <a:gd name="T74" fmla="*/ 1754 w 1754"/>
                <a:gd name="T75" fmla="*/ 1066 h 106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54" h="1066">
                  <a:moveTo>
                    <a:pt x="1493" y="1066"/>
                  </a:moveTo>
                  <a:lnTo>
                    <a:pt x="1493" y="1066"/>
                  </a:lnTo>
                  <a:lnTo>
                    <a:pt x="1388" y="1066"/>
                  </a:lnTo>
                  <a:lnTo>
                    <a:pt x="1388" y="999"/>
                  </a:lnTo>
                  <a:lnTo>
                    <a:pt x="1493" y="999"/>
                  </a:lnTo>
                  <a:cubicBezTo>
                    <a:pt x="1519" y="999"/>
                    <a:pt x="1541" y="993"/>
                    <a:pt x="1554" y="982"/>
                  </a:cubicBezTo>
                  <a:cubicBezTo>
                    <a:pt x="1639" y="913"/>
                    <a:pt x="1687" y="814"/>
                    <a:pt x="1687" y="711"/>
                  </a:cubicBezTo>
                  <a:cubicBezTo>
                    <a:pt x="1687" y="523"/>
                    <a:pt x="1535" y="369"/>
                    <a:pt x="1347" y="367"/>
                  </a:cubicBezTo>
                  <a:cubicBezTo>
                    <a:pt x="1335" y="367"/>
                    <a:pt x="1324" y="360"/>
                    <a:pt x="1318" y="350"/>
                  </a:cubicBezTo>
                  <a:cubicBezTo>
                    <a:pt x="1221" y="175"/>
                    <a:pt x="1037" y="67"/>
                    <a:pt x="838" y="67"/>
                  </a:cubicBezTo>
                  <a:cubicBezTo>
                    <a:pt x="588" y="67"/>
                    <a:pt x="370" y="236"/>
                    <a:pt x="307" y="478"/>
                  </a:cubicBezTo>
                  <a:cubicBezTo>
                    <a:pt x="303" y="491"/>
                    <a:pt x="293" y="501"/>
                    <a:pt x="279" y="503"/>
                  </a:cubicBezTo>
                  <a:cubicBezTo>
                    <a:pt x="158" y="521"/>
                    <a:pt x="67" y="627"/>
                    <a:pt x="67" y="750"/>
                  </a:cubicBezTo>
                  <a:cubicBezTo>
                    <a:pt x="67" y="887"/>
                    <a:pt x="179" y="999"/>
                    <a:pt x="316" y="999"/>
                  </a:cubicBezTo>
                  <a:lnTo>
                    <a:pt x="1183" y="999"/>
                  </a:lnTo>
                  <a:lnTo>
                    <a:pt x="1183" y="1066"/>
                  </a:lnTo>
                  <a:lnTo>
                    <a:pt x="316" y="1066"/>
                  </a:lnTo>
                  <a:cubicBezTo>
                    <a:pt x="142" y="1066"/>
                    <a:pt x="0" y="924"/>
                    <a:pt x="0" y="750"/>
                  </a:cubicBezTo>
                  <a:cubicBezTo>
                    <a:pt x="0" y="602"/>
                    <a:pt x="105" y="473"/>
                    <a:pt x="248" y="441"/>
                  </a:cubicBezTo>
                  <a:cubicBezTo>
                    <a:pt x="325" y="180"/>
                    <a:pt x="565" y="0"/>
                    <a:pt x="838" y="0"/>
                  </a:cubicBezTo>
                  <a:cubicBezTo>
                    <a:pt x="1055" y="0"/>
                    <a:pt x="1256" y="115"/>
                    <a:pt x="1367" y="301"/>
                  </a:cubicBezTo>
                  <a:cubicBezTo>
                    <a:pt x="1582" y="313"/>
                    <a:pt x="1754" y="493"/>
                    <a:pt x="1754" y="711"/>
                  </a:cubicBezTo>
                  <a:cubicBezTo>
                    <a:pt x="1754" y="834"/>
                    <a:pt x="1697" y="952"/>
                    <a:pt x="1596" y="1034"/>
                  </a:cubicBezTo>
                  <a:cubicBezTo>
                    <a:pt x="1570" y="1055"/>
                    <a:pt x="1535" y="1066"/>
                    <a:pt x="1493" y="1066"/>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2" name="Freeform 344"/>
            <p:cNvSpPr/>
            <p:nvPr/>
          </p:nvSpPr>
          <p:spPr bwMode="auto">
            <a:xfrm>
              <a:off x="1370013" y="1268413"/>
              <a:ext cx="65088" cy="65088"/>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70" y="139"/>
                  </a:moveTo>
                  <a:lnTo>
                    <a:pt x="70" y="139"/>
                  </a:lnTo>
                  <a:cubicBezTo>
                    <a:pt x="31" y="139"/>
                    <a:pt x="0" y="107"/>
                    <a:pt x="0" y="69"/>
                  </a:cubicBezTo>
                  <a:cubicBezTo>
                    <a:pt x="0" y="31"/>
                    <a:pt x="31" y="0"/>
                    <a:pt x="70" y="0"/>
                  </a:cubicBezTo>
                  <a:cubicBezTo>
                    <a:pt x="108" y="0"/>
                    <a:pt x="139" y="31"/>
                    <a:pt x="139" y="69"/>
                  </a:cubicBezTo>
                  <a:cubicBezTo>
                    <a:pt x="139" y="107"/>
                    <a:pt x="108" y="139"/>
                    <a:pt x="70" y="139"/>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3" name="Freeform 345"/>
            <p:cNvSpPr/>
            <p:nvPr/>
          </p:nvSpPr>
          <p:spPr bwMode="auto">
            <a:xfrm>
              <a:off x="1470025" y="1266825"/>
              <a:ext cx="66675" cy="65088"/>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8" y="0"/>
                    <a:pt x="139" y="31"/>
                    <a:pt x="139" y="69"/>
                  </a:cubicBezTo>
                  <a:cubicBezTo>
                    <a:pt x="139" y="107"/>
                    <a:pt x="108" y="139"/>
                    <a:pt x="69" y="139"/>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4" name="Freeform 346"/>
            <p:cNvSpPr>
              <a:spLocks noEditPoints="1"/>
            </p:cNvSpPr>
            <p:nvPr/>
          </p:nvSpPr>
          <p:spPr bwMode="auto">
            <a:xfrm>
              <a:off x="1074738" y="1030288"/>
              <a:ext cx="225425" cy="220663"/>
            </a:xfrm>
            <a:custGeom>
              <a:avLst/>
              <a:gdLst>
                <a:gd name="T0" fmla="*/ 2147483646 w 479"/>
                <a:gd name="T1" fmla="*/ 2147483646 h 471"/>
                <a:gd name="T2" fmla="*/ 2147483646 w 479"/>
                <a:gd name="T3" fmla="*/ 2147483646 h 471"/>
                <a:gd name="T4" fmla="*/ 2147483646 w 479"/>
                <a:gd name="T5" fmla="*/ 2147483646 h 471"/>
                <a:gd name="T6" fmla="*/ 2147483646 w 479"/>
                <a:gd name="T7" fmla="*/ 2147483646 h 471"/>
                <a:gd name="T8" fmla="*/ 2147483646 w 479"/>
                <a:gd name="T9" fmla="*/ 2147483646 h 471"/>
                <a:gd name="T10" fmla="*/ 2147483646 w 479"/>
                <a:gd name="T11" fmla="*/ 2147483646 h 471"/>
                <a:gd name="T12" fmla="*/ 2147483646 w 479"/>
                <a:gd name="T13" fmla="*/ 2147483646 h 471"/>
                <a:gd name="T14" fmla="*/ 2147483646 w 479"/>
                <a:gd name="T15" fmla="*/ 2147483646 h 471"/>
                <a:gd name="T16" fmla="*/ 2147483646 w 479"/>
                <a:gd name="T17" fmla="*/ 2147483646 h 471"/>
                <a:gd name="T18" fmla="*/ 2147483646 w 479"/>
                <a:gd name="T19" fmla="*/ 2147483646 h 471"/>
                <a:gd name="T20" fmla="*/ 0 w 479"/>
                <a:gd name="T21" fmla="*/ 2147483646 h 471"/>
                <a:gd name="T22" fmla="*/ 0 w 479"/>
                <a:gd name="T23" fmla="*/ 2147483646 h 471"/>
                <a:gd name="T24" fmla="*/ 2147483646 w 479"/>
                <a:gd name="T25" fmla="*/ 2147483646 h 471"/>
                <a:gd name="T26" fmla="*/ 2147483646 w 479"/>
                <a:gd name="T27" fmla="*/ 2147483646 h 471"/>
                <a:gd name="T28" fmla="*/ 2147483646 w 479"/>
                <a:gd name="T29" fmla="*/ 2147483646 h 471"/>
                <a:gd name="T30" fmla="*/ 2147483646 w 479"/>
                <a:gd name="T31" fmla="*/ 2147483646 h 471"/>
                <a:gd name="T32" fmla="*/ 2147483646 w 479"/>
                <a:gd name="T33" fmla="*/ 2147483646 h 4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9"/>
                <a:gd name="T52" fmla="*/ 0 h 471"/>
                <a:gd name="T53" fmla="*/ 479 w 479"/>
                <a:gd name="T54" fmla="*/ 471 h 4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9" h="471">
                  <a:moveTo>
                    <a:pt x="53" y="379"/>
                  </a:moveTo>
                  <a:lnTo>
                    <a:pt x="53" y="379"/>
                  </a:lnTo>
                  <a:lnTo>
                    <a:pt x="425" y="417"/>
                  </a:lnTo>
                  <a:lnTo>
                    <a:pt x="425" y="94"/>
                  </a:lnTo>
                  <a:lnTo>
                    <a:pt x="53" y="57"/>
                  </a:lnTo>
                  <a:lnTo>
                    <a:pt x="53" y="379"/>
                  </a:lnTo>
                  <a:close/>
                  <a:moveTo>
                    <a:pt x="436" y="471"/>
                  </a:moveTo>
                  <a:lnTo>
                    <a:pt x="436" y="471"/>
                  </a:lnTo>
                  <a:cubicBezTo>
                    <a:pt x="434" y="471"/>
                    <a:pt x="433" y="471"/>
                    <a:pt x="431" y="471"/>
                  </a:cubicBezTo>
                  <a:lnTo>
                    <a:pt x="42" y="432"/>
                  </a:lnTo>
                  <a:cubicBezTo>
                    <a:pt x="19" y="429"/>
                    <a:pt x="0" y="409"/>
                    <a:pt x="0" y="385"/>
                  </a:cubicBezTo>
                  <a:lnTo>
                    <a:pt x="0" y="46"/>
                  </a:lnTo>
                  <a:cubicBezTo>
                    <a:pt x="0" y="20"/>
                    <a:pt x="21" y="0"/>
                    <a:pt x="48" y="3"/>
                  </a:cubicBezTo>
                  <a:lnTo>
                    <a:pt x="436" y="41"/>
                  </a:lnTo>
                  <a:cubicBezTo>
                    <a:pt x="460" y="43"/>
                    <a:pt x="479" y="64"/>
                    <a:pt x="479" y="88"/>
                  </a:cubicBezTo>
                  <a:lnTo>
                    <a:pt x="479" y="428"/>
                  </a:lnTo>
                  <a:cubicBezTo>
                    <a:pt x="479" y="452"/>
                    <a:pt x="460" y="471"/>
                    <a:pt x="436" y="471"/>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5" name="Freeform 347"/>
            <p:cNvSpPr/>
            <p:nvPr/>
          </p:nvSpPr>
          <p:spPr bwMode="auto">
            <a:xfrm>
              <a:off x="1127125" y="990600"/>
              <a:ext cx="225425" cy="220663"/>
            </a:xfrm>
            <a:custGeom>
              <a:avLst/>
              <a:gdLst>
                <a:gd name="T0" fmla="*/ 2147483646 w 478"/>
                <a:gd name="T1" fmla="*/ 2147483646 h 470"/>
                <a:gd name="T2" fmla="*/ 2147483646 w 478"/>
                <a:gd name="T3" fmla="*/ 2147483646 h 470"/>
                <a:gd name="T4" fmla="*/ 2147483646 w 478"/>
                <a:gd name="T5" fmla="*/ 2147483646 h 470"/>
                <a:gd name="T6" fmla="*/ 2147483646 w 478"/>
                <a:gd name="T7" fmla="*/ 2147483646 h 470"/>
                <a:gd name="T8" fmla="*/ 2147483646 w 478"/>
                <a:gd name="T9" fmla="*/ 2147483646 h 470"/>
                <a:gd name="T10" fmla="*/ 2147483646 w 478"/>
                <a:gd name="T11" fmla="*/ 2147483646 h 470"/>
                <a:gd name="T12" fmla="*/ 2147483646 w 478"/>
                <a:gd name="T13" fmla="*/ 2147483646 h 470"/>
                <a:gd name="T14" fmla="*/ 2147483646 w 478"/>
                <a:gd name="T15" fmla="*/ 2147483646 h 470"/>
                <a:gd name="T16" fmla="*/ 2147483646 w 478"/>
                <a:gd name="T17" fmla="*/ 2147483646 h 470"/>
                <a:gd name="T18" fmla="*/ 2147483646 w 478"/>
                <a:gd name="T19" fmla="*/ 2147483646 h 470"/>
                <a:gd name="T20" fmla="*/ 2147483646 w 478"/>
                <a:gd name="T21" fmla="*/ 2147483646 h 470"/>
                <a:gd name="T22" fmla="*/ 0 w 478"/>
                <a:gd name="T23" fmla="*/ 2147483646 h 470"/>
                <a:gd name="T24" fmla="*/ 0 w 478"/>
                <a:gd name="T25" fmla="*/ 2147483646 h 470"/>
                <a:gd name="T26" fmla="*/ 2147483646 w 478"/>
                <a:gd name="T27" fmla="*/ 2147483646 h 470"/>
                <a:gd name="T28" fmla="*/ 2147483646 w 478"/>
                <a:gd name="T29" fmla="*/ 2147483646 h 470"/>
                <a:gd name="T30" fmla="*/ 2147483646 w 478"/>
                <a:gd name="T31" fmla="*/ 2147483646 h 470"/>
                <a:gd name="T32" fmla="*/ 2147483646 w 478"/>
                <a:gd name="T33" fmla="*/ 2147483646 h 470"/>
                <a:gd name="T34" fmla="*/ 2147483646 w 478"/>
                <a:gd name="T35" fmla="*/ 2147483646 h 470"/>
                <a:gd name="T36" fmla="*/ 2147483646 w 478"/>
                <a:gd name="T37" fmla="*/ 2147483646 h 470"/>
                <a:gd name="T38" fmla="*/ 2147483646 w 478"/>
                <a:gd name="T39" fmla="*/ 2147483646 h 47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78"/>
                <a:gd name="T61" fmla="*/ 0 h 470"/>
                <a:gd name="T62" fmla="*/ 478 w 478"/>
                <a:gd name="T63" fmla="*/ 470 h 47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78" h="470">
                  <a:moveTo>
                    <a:pt x="435" y="470"/>
                  </a:moveTo>
                  <a:lnTo>
                    <a:pt x="435" y="470"/>
                  </a:lnTo>
                  <a:cubicBezTo>
                    <a:pt x="434" y="470"/>
                    <a:pt x="432" y="470"/>
                    <a:pt x="431" y="470"/>
                  </a:cubicBezTo>
                  <a:lnTo>
                    <a:pt x="337" y="460"/>
                  </a:lnTo>
                  <a:cubicBezTo>
                    <a:pt x="323" y="459"/>
                    <a:pt x="312" y="446"/>
                    <a:pt x="313" y="431"/>
                  </a:cubicBezTo>
                  <a:cubicBezTo>
                    <a:pt x="315" y="416"/>
                    <a:pt x="328" y="406"/>
                    <a:pt x="343" y="407"/>
                  </a:cubicBezTo>
                  <a:lnTo>
                    <a:pt x="425" y="415"/>
                  </a:lnTo>
                  <a:lnTo>
                    <a:pt x="425" y="92"/>
                  </a:lnTo>
                  <a:lnTo>
                    <a:pt x="53" y="55"/>
                  </a:lnTo>
                  <a:lnTo>
                    <a:pt x="53" y="122"/>
                  </a:lnTo>
                  <a:cubicBezTo>
                    <a:pt x="53" y="137"/>
                    <a:pt x="41" y="149"/>
                    <a:pt x="27" y="149"/>
                  </a:cubicBezTo>
                  <a:cubicBezTo>
                    <a:pt x="12" y="149"/>
                    <a:pt x="0" y="137"/>
                    <a:pt x="0" y="122"/>
                  </a:cubicBezTo>
                  <a:lnTo>
                    <a:pt x="0" y="44"/>
                  </a:lnTo>
                  <a:cubicBezTo>
                    <a:pt x="0" y="32"/>
                    <a:pt x="5" y="20"/>
                    <a:pt x="14" y="12"/>
                  </a:cubicBezTo>
                  <a:cubicBezTo>
                    <a:pt x="23" y="4"/>
                    <a:pt x="35" y="0"/>
                    <a:pt x="47" y="1"/>
                  </a:cubicBezTo>
                  <a:lnTo>
                    <a:pt x="436" y="40"/>
                  </a:lnTo>
                  <a:cubicBezTo>
                    <a:pt x="460" y="42"/>
                    <a:pt x="478" y="63"/>
                    <a:pt x="478" y="87"/>
                  </a:cubicBezTo>
                  <a:lnTo>
                    <a:pt x="478" y="427"/>
                  </a:lnTo>
                  <a:cubicBezTo>
                    <a:pt x="478" y="439"/>
                    <a:pt x="473" y="451"/>
                    <a:pt x="464" y="459"/>
                  </a:cubicBezTo>
                  <a:cubicBezTo>
                    <a:pt x="456" y="466"/>
                    <a:pt x="446" y="470"/>
                    <a:pt x="435" y="470"/>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6" name="Freeform 348"/>
            <p:cNvSpPr/>
            <p:nvPr/>
          </p:nvSpPr>
          <p:spPr bwMode="auto">
            <a:xfrm>
              <a:off x="1181100" y="944563"/>
              <a:ext cx="223838" cy="222250"/>
            </a:xfrm>
            <a:custGeom>
              <a:avLst/>
              <a:gdLst>
                <a:gd name="T0" fmla="*/ 2147483646 w 478"/>
                <a:gd name="T1" fmla="*/ 2147483646 h 470"/>
                <a:gd name="T2" fmla="*/ 2147483646 w 478"/>
                <a:gd name="T3" fmla="*/ 2147483646 h 470"/>
                <a:gd name="T4" fmla="*/ 2147483646 w 478"/>
                <a:gd name="T5" fmla="*/ 2147483646 h 470"/>
                <a:gd name="T6" fmla="*/ 2147483646 w 478"/>
                <a:gd name="T7" fmla="*/ 2147483646 h 470"/>
                <a:gd name="T8" fmla="*/ 2147483646 w 478"/>
                <a:gd name="T9" fmla="*/ 2147483646 h 470"/>
                <a:gd name="T10" fmla="*/ 2147483646 w 478"/>
                <a:gd name="T11" fmla="*/ 2147483646 h 470"/>
                <a:gd name="T12" fmla="*/ 2147483646 w 478"/>
                <a:gd name="T13" fmla="*/ 2147483646 h 470"/>
                <a:gd name="T14" fmla="*/ 2147483646 w 478"/>
                <a:gd name="T15" fmla="*/ 2147483646 h 470"/>
                <a:gd name="T16" fmla="*/ 2147483646 w 478"/>
                <a:gd name="T17" fmla="*/ 2147483646 h 470"/>
                <a:gd name="T18" fmla="*/ 2147483646 w 478"/>
                <a:gd name="T19" fmla="*/ 2147483646 h 470"/>
                <a:gd name="T20" fmla="*/ 2147483646 w 478"/>
                <a:gd name="T21" fmla="*/ 2147483646 h 470"/>
                <a:gd name="T22" fmla="*/ 0 w 478"/>
                <a:gd name="T23" fmla="*/ 2147483646 h 470"/>
                <a:gd name="T24" fmla="*/ 0 w 478"/>
                <a:gd name="T25" fmla="*/ 2147483646 h 470"/>
                <a:gd name="T26" fmla="*/ 2147483646 w 478"/>
                <a:gd name="T27" fmla="*/ 2147483646 h 470"/>
                <a:gd name="T28" fmla="*/ 2147483646 w 478"/>
                <a:gd name="T29" fmla="*/ 2147483646 h 470"/>
                <a:gd name="T30" fmla="*/ 2147483646 w 478"/>
                <a:gd name="T31" fmla="*/ 2147483646 h 470"/>
                <a:gd name="T32" fmla="*/ 2147483646 w 478"/>
                <a:gd name="T33" fmla="*/ 2147483646 h 470"/>
                <a:gd name="T34" fmla="*/ 2147483646 w 478"/>
                <a:gd name="T35" fmla="*/ 2147483646 h 470"/>
                <a:gd name="T36" fmla="*/ 2147483646 w 478"/>
                <a:gd name="T37" fmla="*/ 2147483646 h 470"/>
                <a:gd name="T38" fmla="*/ 2147483646 w 478"/>
                <a:gd name="T39" fmla="*/ 2147483646 h 47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78"/>
                <a:gd name="T61" fmla="*/ 0 h 470"/>
                <a:gd name="T62" fmla="*/ 478 w 478"/>
                <a:gd name="T63" fmla="*/ 470 h 47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78" h="470">
                  <a:moveTo>
                    <a:pt x="435" y="470"/>
                  </a:moveTo>
                  <a:lnTo>
                    <a:pt x="435" y="470"/>
                  </a:lnTo>
                  <a:cubicBezTo>
                    <a:pt x="434" y="470"/>
                    <a:pt x="432" y="470"/>
                    <a:pt x="431" y="469"/>
                  </a:cubicBezTo>
                  <a:lnTo>
                    <a:pt x="337" y="460"/>
                  </a:lnTo>
                  <a:cubicBezTo>
                    <a:pt x="323" y="459"/>
                    <a:pt x="312" y="445"/>
                    <a:pt x="313" y="431"/>
                  </a:cubicBezTo>
                  <a:cubicBezTo>
                    <a:pt x="315" y="416"/>
                    <a:pt x="328" y="406"/>
                    <a:pt x="342" y="407"/>
                  </a:cubicBezTo>
                  <a:lnTo>
                    <a:pt x="425" y="415"/>
                  </a:lnTo>
                  <a:lnTo>
                    <a:pt x="425" y="92"/>
                  </a:lnTo>
                  <a:lnTo>
                    <a:pt x="53" y="55"/>
                  </a:lnTo>
                  <a:lnTo>
                    <a:pt x="53" y="132"/>
                  </a:lnTo>
                  <a:cubicBezTo>
                    <a:pt x="53" y="147"/>
                    <a:pt x="41" y="159"/>
                    <a:pt x="26" y="159"/>
                  </a:cubicBezTo>
                  <a:cubicBezTo>
                    <a:pt x="12" y="159"/>
                    <a:pt x="0" y="147"/>
                    <a:pt x="0" y="132"/>
                  </a:cubicBezTo>
                  <a:lnTo>
                    <a:pt x="0" y="44"/>
                  </a:lnTo>
                  <a:cubicBezTo>
                    <a:pt x="0" y="32"/>
                    <a:pt x="5" y="20"/>
                    <a:pt x="14" y="12"/>
                  </a:cubicBezTo>
                  <a:cubicBezTo>
                    <a:pt x="23" y="4"/>
                    <a:pt x="35" y="0"/>
                    <a:pt x="47" y="1"/>
                  </a:cubicBezTo>
                  <a:lnTo>
                    <a:pt x="436" y="40"/>
                  </a:lnTo>
                  <a:cubicBezTo>
                    <a:pt x="460" y="42"/>
                    <a:pt x="478" y="63"/>
                    <a:pt x="478" y="86"/>
                  </a:cubicBezTo>
                  <a:lnTo>
                    <a:pt x="478" y="426"/>
                  </a:lnTo>
                  <a:cubicBezTo>
                    <a:pt x="478" y="439"/>
                    <a:pt x="473" y="451"/>
                    <a:pt x="464" y="459"/>
                  </a:cubicBezTo>
                  <a:cubicBezTo>
                    <a:pt x="456" y="466"/>
                    <a:pt x="446" y="470"/>
                    <a:pt x="435" y="470"/>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7" name="Freeform 349"/>
            <p:cNvSpPr/>
            <p:nvPr/>
          </p:nvSpPr>
          <p:spPr bwMode="auto">
            <a:xfrm>
              <a:off x="1128713" y="1112838"/>
              <a:ext cx="47625" cy="53975"/>
            </a:xfrm>
            <a:custGeom>
              <a:avLst/>
              <a:gdLst>
                <a:gd name="T0" fmla="*/ 2147483646 w 102"/>
                <a:gd name="T1" fmla="*/ 2147483646 h 114"/>
                <a:gd name="T2" fmla="*/ 2147483646 w 102"/>
                <a:gd name="T3" fmla="*/ 2147483646 h 114"/>
                <a:gd name="T4" fmla="*/ 2147483646 w 102"/>
                <a:gd name="T5" fmla="*/ 2147483646 h 114"/>
                <a:gd name="T6" fmla="*/ 2147483646 w 102"/>
                <a:gd name="T7" fmla="*/ 2147483646 h 114"/>
                <a:gd name="T8" fmla="*/ 0 w 102"/>
                <a:gd name="T9" fmla="*/ 0 h 114"/>
                <a:gd name="T10" fmla="*/ 2147483646 w 102"/>
                <a:gd name="T11" fmla="*/ 2147483646 h 114"/>
                <a:gd name="T12" fmla="*/ 2147483646 w 102"/>
                <a:gd name="T13" fmla="*/ 2147483646 h 114"/>
                <a:gd name="T14" fmla="*/ 2147483646 w 102"/>
                <a:gd name="T15" fmla="*/ 2147483646 h 114"/>
                <a:gd name="T16" fmla="*/ 2147483646 w 102"/>
                <a:gd name="T17" fmla="*/ 2147483646 h 114"/>
                <a:gd name="T18" fmla="*/ 2147483646 w 102"/>
                <a:gd name="T19" fmla="*/ 2147483646 h 114"/>
                <a:gd name="T20" fmla="*/ 2147483646 w 102"/>
                <a:gd name="T21" fmla="*/ 2147483646 h 114"/>
                <a:gd name="T22" fmla="*/ 2147483646 w 102"/>
                <a:gd name="T23" fmla="*/ 2147483646 h 1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2"/>
                <a:gd name="T37" fmla="*/ 0 h 114"/>
                <a:gd name="T38" fmla="*/ 102 w 102"/>
                <a:gd name="T39" fmla="*/ 114 h 1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2" h="114">
                  <a:moveTo>
                    <a:pt x="102" y="10"/>
                  </a:moveTo>
                  <a:lnTo>
                    <a:pt x="102" y="10"/>
                  </a:lnTo>
                  <a:lnTo>
                    <a:pt x="64" y="114"/>
                  </a:lnTo>
                  <a:lnTo>
                    <a:pt x="37" y="112"/>
                  </a:lnTo>
                  <a:lnTo>
                    <a:pt x="0" y="0"/>
                  </a:lnTo>
                  <a:lnTo>
                    <a:pt x="25" y="2"/>
                  </a:lnTo>
                  <a:lnTo>
                    <a:pt x="49" y="81"/>
                  </a:lnTo>
                  <a:cubicBezTo>
                    <a:pt x="50" y="85"/>
                    <a:pt x="51" y="89"/>
                    <a:pt x="51" y="92"/>
                  </a:cubicBezTo>
                  <a:cubicBezTo>
                    <a:pt x="52" y="89"/>
                    <a:pt x="53" y="85"/>
                    <a:pt x="54" y="81"/>
                  </a:cubicBezTo>
                  <a:lnTo>
                    <a:pt x="77" y="8"/>
                  </a:lnTo>
                  <a:lnTo>
                    <a:pt x="102" y="10"/>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8" name="Freeform 350"/>
            <p:cNvSpPr/>
            <p:nvPr/>
          </p:nvSpPr>
          <p:spPr bwMode="auto">
            <a:xfrm>
              <a:off x="1182688" y="1119188"/>
              <a:ext cx="58738" cy="57150"/>
            </a:xfrm>
            <a:custGeom>
              <a:avLst/>
              <a:gdLst>
                <a:gd name="T0" fmla="*/ 2147483646 w 124"/>
                <a:gd name="T1" fmla="*/ 2147483646 h 122"/>
                <a:gd name="T2" fmla="*/ 2147483646 w 124"/>
                <a:gd name="T3" fmla="*/ 2147483646 h 122"/>
                <a:gd name="T4" fmla="*/ 2147483646 w 124"/>
                <a:gd name="T5" fmla="*/ 2147483646 h 122"/>
                <a:gd name="T6" fmla="*/ 2147483646 w 124"/>
                <a:gd name="T7" fmla="*/ 2147483646 h 122"/>
                <a:gd name="T8" fmla="*/ 2147483646 w 124"/>
                <a:gd name="T9" fmla="*/ 2147483646 h 122"/>
                <a:gd name="T10" fmla="*/ 2147483646 w 124"/>
                <a:gd name="T11" fmla="*/ 2147483646 h 122"/>
                <a:gd name="T12" fmla="*/ 2147483646 w 124"/>
                <a:gd name="T13" fmla="*/ 2147483646 h 122"/>
                <a:gd name="T14" fmla="*/ 2147483646 w 124"/>
                <a:gd name="T15" fmla="*/ 2147483646 h 122"/>
                <a:gd name="T16" fmla="*/ 2147483646 w 124"/>
                <a:gd name="T17" fmla="*/ 2147483646 h 122"/>
                <a:gd name="T18" fmla="*/ 2147483646 w 124"/>
                <a:gd name="T19" fmla="*/ 2147483646 h 122"/>
                <a:gd name="T20" fmla="*/ 2147483646 w 124"/>
                <a:gd name="T21" fmla="*/ 2147483646 h 122"/>
                <a:gd name="T22" fmla="*/ 2147483646 w 124"/>
                <a:gd name="T23" fmla="*/ 2147483646 h 122"/>
                <a:gd name="T24" fmla="*/ 2147483646 w 124"/>
                <a:gd name="T25" fmla="*/ 2147483646 h 122"/>
                <a:gd name="T26" fmla="*/ 0 w 124"/>
                <a:gd name="T27" fmla="*/ 2147483646 h 122"/>
                <a:gd name="T28" fmla="*/ 0 w 124"/>
                <a:gd name="T29" fmla="*/ 0 h 122"/>
                <a:gd name="T30" fmla="*/ 2147483646 w 124"/>
                <a:gd name="T31" fmla="*/ 2147483646 h 122"/>
                <a:gd name="T32" fmla="*/ 2147483646 w 124"/>
                <a:gd name="T33" fmla="*/ 2147483646 h 122"/>
                <a:gd name="T34" fmla="*/ 2147483646 w 124"/>
                <a:gd name="T35" fmla="*/ 2147483646 h 122"/>
                <a:gd name="T36" fmla="*/ 2147483646 w 124"/>
                <a:gd name="T37" fmla="*/ 2147483646 h 122"/>
                <a:gd name="T38" fmla="*/ 2147483646 w 124"/>
                <a:gd name="T39" fmla="*/ 2147483646 h 122"/>
                <a:gd name="T40" fmla="*/ 2147483646 w 124"/>
                <a:gd name="T41" fmla="*/ 2147483646 h 122"/>
                <a:gd name="T42" fmla="*/ 2147483646 w 124"/>
                <a:gd name="T43" fmla="*/ 2147483646 h 122"/>
                <a:gd name="T44" fmla="*/ 2147483646 w 124"/>
                <a:gd name="T45" fmla="*/ 2147483646 h 122"/>
                <a:gd name="T46" fmla="*/ 2147483646 w 124"/>
                <a:gd name="T47" fmla="*/ 2147483646 h 12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4"/>
                <a:gd name="T73" fmla="*/ 0 h 122"/>
                <a:gd name="T74" fmla="*/ 124 w 124"/>
                <a:gd name="T75" fmla="*/ 122 h 12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4" h="122">
                  <a:moveTo>
                    <a:pt x="101" y="120"/>
                  </a:moveTo>
                  <a:lnTo>
                    <a:pt x="101" y="120"/>
                  </a:lnTo>
                  <a:lnTo>
                    <a:pt x="101" y="53"/>
                  </a:lnTo>
                  <a:cubicBezTo>
                    <a:pt x="101" y="47"/>
                    <a:pt x="101" y="40"/>
                    <a:pt x="102" y="30"/>
                  </a:cubicBezTo>
                  <a:lnTo>
                    <a:pt x="101" y="30"/>
                  </a:lnTo>
                  <a:cubicBezTo>
                    <a:pt x="100" y="37"/>
                    <a:pt x="99" y="42"/>
                    <a:pt x="98" y="44"/>
                  </a:cubicBezTo>
                  <a:lnTo>
                    <a:pt x="71" y="117"/>
                  </a:lnTo>
                  <a:lnTo>
                    <a:pt x="52" y="115"/>
                  </a:lnTo>
                  <a:lnTo>
                    <a:pt x="25" y="37"/>
                  </a:lnTo>
                  <a:cubicBezTo>
                    <a:pt x="24" y="35"/>
                    <a:pt x="23" y="30"/>
                    <a:pt x="21" y="22"/>
                  </a:cubicBezTo>
                  <a:lnTo>
                    <a:pt x="20" y="22"/>
                  </a:lnTo>
                  <a:cubicBezTo>
                    <a:pt x="21" y="31"/>
                    <a:pt x="21" y="41"/>
                    <a:pt x="21" y="50"/>
                  </a:cubicBezTo>
                  <a:lnTo>
                    <a:pt x="21" y="111"/>
                  </a:lnTo>
                  <a:lnTo>
                    <a:pt x="0" y="109"/>
                  </a:lnTo>
                  <a:lnTo>
                    <a:pt x="0" y="0"/>
                  </a:lnTo>
                  <a:lnTo>
                    <a:pt x="34" y="4"/>
                  </a:lnTo>
                  <a:lnTo>
                    <a:pt x="58" y="72"/>
                  </a:lnTo>
                  <a:cubicBezTo>
                    <a:pt x="60" y="78"/>
                    <a:pt x="61" y="83"/>
                    <a:pt x="62" y="88"/>
                  </a:cubicBezTo>
                  <a:cubicBezTo>
                    <a:pt x="64" y="82"/>
                    <a:pt x="65" y="77"/>
                    <a:pt x="67" y="73"/>
                  </a:cubicBezTo>
                  <a:lnTo>
                    <a:pt x="91" y="9"/>
                  </a:lnTo>
                  <a:lnTo>
                    <a:pt x="124" y="13"/>
                  </a:lnTo>
                  <a:lnTo>
                    <a:pt x="124" y="122"/>
                  </a:lnTo>
                  <a:lnTo>
                    <a:pt x="101" y="120"/>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89" name="组合 376"/>
          <p:cNvGrpSpPr/>
          <p:nvPr/>
        </p:nvGrpSpPr>
        <p:grpSpPr bwMode="auto">
          <a:xfrm>
            <a:off x="8719158" y="4214892"/>
            <a:ext cx="925031" cy="626894"/>
            <a:chOff x="3830638" y="2892426"/>
            <a:chExt cx="938212" cy="622300"/>
          </a:xfrm>
          <a:solidFill>
            <a:srgbClr val="94DAE2"/>
          </a:solidFill>
        </p:grpSpPr>
        <p:sp>
          <p:nvSpPr>
            <p:cNvPr id="90" name="Freeform 99"/>
            <p:cNvSpPr/>
            <p:nvPr/>
          </p:nvSpPr>
          <p:spPr bwMode="auto">
            <a:xfrm>
              <a:off x="3830638" y="3279776"/>
              <a:ext cx="65088" cy="65088"/>
            </a:xfrm>
            <a:custGeom>
              <a:avLst/>
              <a:gdLst>
                <a:gd name="T0" fmla="*/ 0 w 139"/>
                <a:gd name="T1" fmla="*/ 2147483646 h 139"/>
                <a:gd name="T2" fmla="*/ 0 w 139"/>
                <a:gd name="T3" fmla="*/ 2147483646 h 139"/>
                <a:gd name="T4" fmla="*/ 2147483646 w 139"/>
                <a:gd name="T5" fmla="*/ 0 h 139"/>
                <a:gd name="T6" fmla="*/ 2147483646 w 139"/>
                <a:gd name="T7" fmla="*/ 2147483646 h 139"/>
                <a:gd name="T8" fmla="*/ 2147483646 w 139"/>
                <a:gd name="T9" fmla="*/ 2147483646 h 139"/>
                <a:gd name="T10" fmla="*/ 0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0" y="70"/>
                  </a:moveTo>
                  <a:lnTo>
                    <a:pt x="0" y="70"/>
                  </a:lnTo>
                  <a:cubicBezTo>
                    <a:pt x="0" y="31"/>
                    <a:pt x="32" y="0"/>
                    <a:pt x="70" y="0"/>
                  </a:cubicBezTo>
                  <a:cubicBezTo>
                    <a:pt x="108" y="0"/>
                    <a:pt x="139" y="31"/>
                    <a:pt x="139" y="70"/>
                  </a:cubicBezTo>
                  <a:cubicBezTo>
                    <a:pt x="139" y="108"/>
                    <a:pt x="108" y="139"/>
                    <a:pt x="70" y="139"/>
                  </a:cubicBezTo>
                  <a:cubicBezTo>
                    <a:pt x="32" y="139"/>
                    <a:pt x="0" y="108"/>
                    <a:pt x="0" y="70"/>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1" name="Freeform 100"/>
            <p:cNvSpPr/>
            <p:nvPr/>
          </p:nvSpPr>
          <p:spPr bwMode="auto">
            <a:xfrm>
              <a:off x="3830638" y="3373438"/>
              <a:ext cx="65088" cy="65088"/>
            </a:xfrm>
            <a:custGeom>
              <a:avLst/>
              <a:gdLst>
                <a:gd name="T0" fmla="*/ 0 w 139"/>
                <a:gd name="T1" fmla="*/ 2147483646 h 139"/>
                <a:gd name="T2" fmla="*/ 0 w 139"/>
                <a:gd name="T3" fmla="*/ 2147483646 h 139"/>
                <a:gd name="T4" fmla="*/ 2147483646 w 139"/>
                <a:gd name="T5" fmla="*/ 0 h 139"/>
                <a:gd name="T6" fmla="*/ 2147483646 w 139"/>
                <a:gd name="T7" fmla="*/ 2147483646 h 139"/>
                <a:gd name="T8" fmla="*/ 2147483646 w 139"/>
                <a:gd name="T9" fmla="*/ 2147483646 h 139"/>
                <a:gd name="T10" fmla="*/ 0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0" y="69"/>
                  </a:moveTo>
                  <a:lnTo>
                    <a:pt x="0" y="69"/>
                  </a:lnTo>
                  <a:cubicBezTo>
                    <a:pt x="0" y="30"/>
                    <a:pt x="31" y="0"/>
                    <a:pt x="70" y="0"/>
                  </a:cubicBezTo>
                  <a:cubicBezTo>
                    <a:pt x="108" y="0"/>
                    <a:pt x="139" y="30"/>
                    <a:pt x="139" y="69"/>
                  </a:cubicBezTo>
                  <a:cubicBezTo>
                    <a:pt x="139" y="107"/>
                    <a:pt x="108" y="139"/>
                    <a:pt x="70" y="139"/>
                  </a:cubicBezTo>
                  <a:cubicBezTo>
                    <a:pt x="31" y="139"/>
                    <a:pt x="0" y="107"/>
                    <a:pt x="0" y="69"/>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2" name="Freeform 101"/>
            <p:cNvSpPr/>
            <p:nvPr/>
          </p:nvSpPr>
          <p:spPr bwMode="auto">
            <a:xfrm>
              <a:off x="3973513" y="2892426"/>
              <a:ext cx="415925" cy="622300"/>
            </a:xfrm>
            <a:custGeom>
              <a:avLst/>
              <a:gdLst>
                <a:gd name="T0" fmla="*/ 2147483646 w 884"/>
                <a:gd name="T1" fmla="*/ 2147483646 h 1322"/>
                <a:gd name="T2" fmla="*/ 2147483646 w 884"/>
                <a:gd name="T3" fmla="*/ 2147483646 h 1322"/>
                <a:gd name="T4" fmla="*/ 2147483646 w 884"/>
                <a:gd name="T5" fmla="*/ 2147483646 h 1322"/>
                <a:gd name="T6" fmla="*/ 0 w 884"/>
                <a:gd name="T7" fmla="*/ 2147483646 h 1322"/>
                <a:gd name="T8" fmla="*/ 0 w 884"/>
                <a:gd name="T9" fmla="*/ 2147483646 h 1322"/>
                <a:gd name="T10" fmla="*/ 2147483646 w 884"/>
                <a:gd name="T11" fmla="*/ 0 h 1322"/>
                <a:gd name="T12" fmla="*/ 2147483646 w 884"/>
                <a:gd name="T13" fmla="*/ 0 h 1322"/>
                <a:gd name="T14" fmla="*/ 2147483646 w 884"/>
                <a:gd name="T15" fmla="*/ 2147483646 h 1322"/>
                <a:gd name="T16" fmla="*/ 2147483646 w 884"/>
                <a:gd name="T17" fmla="*/ 2147483646 h 1322"/>
                <a:gd name="T18" fmla="*/ 2147483646 w 884"/>
                <a:gd name="T19" fmla="*/ 2147483646 h 1322"/>
                <a:gd name="T20" fmla="*/ 2147483646 w 884"/>
                <a:gd name="T21" fmla="*/ 2147483646 h 1322"/>
                <a:gd name="T22" fmla="*/ 2147483646 w 884"/>
                <a:gd name="T23" fmla="*/ 2147483646 h 1322"/>
                <a:gd name="T24" fmla="*/ 2147483646 w 884"/>
                <a:gd name="T25" fmla="*/ 2147483646 h 1322"/>
                <a:gd name="T26" fmla="*/ 2147483646 w 884"/>
                <a:gd name="T27" fmla="*/ 2147483646 h 1322"/>
                <a:gd name="T28" fmla="*/ 2147483646 w 884"/>
                <a:gd name="T29" fmla="*/ 2147483646 h 1322"/>
                <a:gd name="T30" fmla="*/ 2147483646 w 884"/>
                <a:gd name="T31" fmla="*/ 2147483646 h 1322"/>
                <a:gd name="T32" fmla="*/ 2147483646 w 884"/>
                <a:gd name="T33" fmla="*/ 2147483646 h 1322"/>
                <a:gd name="T34" fmla="*/ 2147483646 w 884"/>
                <a:gd name="T35" fmla="*/ 2147483646 h 13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4"/>
                <a:gd name="T55" fmla="*/ 0 h 1322"/>
                <a:gd name="T56" fmla="*/ 884 w 884"/>
                <a:gd name="T57" fmla="*/ 1322 h 13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4" h="1322">
                  <a:moveTo>
                    <a:pt x="57" y="1322"/>
                  </a:moveTo>
                  <a:lnTo>
                    <a:pt x="57" y="1322"/>
                  </a:lnTo>
                  <a:lnTo>
                    <a:pt x="54" y="1322"/>
                  </a:lnTo>
                  <a:cubicBezTo>
                    <a:pt x="23" y="1322"/>
                    <a:pt x="0" y="1292"/>
                    <a:pt x="0" y="1253"/>
                  </a:cubicBezTo>
                  <a:lnTo>
                    <a:pt x="0" y="70"/>
                  </a:lnTo>
                  <a:cubicBezTo>
                    <a:pt x="0" y="30"/>
                    <a:pt x="23" y="0"/>
                    <a:pt x="54" y="0"/>
                  </a:cubicBezTo>
                  <a:lnTo>
                    <a:pt x="58" y="0"/>
                  </a:lnTo>
                  <a:lnTo>
                    <a:pt x="62" y="1"/>
                  </a:lnTo>
                  <a:lnTo>
                    <a:pt x="855" y="197"/>
                  </a:lnTo>
                  <a:cubicBezTo>
                    <a:pt x="873" y="201"/>
                    <a:pt x="884" y="219"/>
                    <a:pt x="880" y="237"/>
                  </a:cubicBezTo>
                  <a:cubicBezTo>
                    <a:pt x="875" y="255"/>
                    <a:pt x="857" y="266"/>
                    <a:pt x="839" y="261"/>
                  </a:cubicBezTo>
                  <a:lnTo>
                    <a:pt x="66" y="71"/>
                  </a:lnTo>
                  <a:lnTo>
                    <a:pt x="66" y="1253"/>
                  </a:lnTo>
                  <a:lnTo>
                    <a:pt x="842" y="1120"/>
                  </a:lnTo>
                  <a:cubicBezTo>
                    <a:pt x="860" y="1117"/>
                    <a:pt x="877" y="1129"/>
                    <a:pt x="880" y="1148"/>
                  </a:cubicBezTo>
                  <a:cubicBezTo>
                    <a:pt x="883" y="1166"/>
                    <a:pt x="871" y="1183"/>
                    <a:pt x="853" y="1186"/>
                  </a:cubicBezTo>
                  <a:lnTo>
                    <a:pt x="57" y="1322"/>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3" name="Freeform 102"/>
            <p:cNvSpPr/>
            <p:nvPr/>
          </p:nvSpPr>
          <p:spPr bwMode="auto">
            <a:xfrm>
              <a:off x="4124325" y="2927351"/>
              <a:ext cx="19050" cy="554038"/>
            </a:xfrm>
            <a:custGeom>
              <a:avLst/>
              <a:gdLst>
                <a:gd name="T0" fmla="*/ 2147483646 w 40"/>
                <a:gd name="T1" fmla="*/ 2147483646 h 1178"/>
                <a:gd name="T2" fmla="*/ 2147483646 w 40"/>
                <a:gd name="T3" fmla="*/ 2147483646 h 1178"/>
                <a:gd name="T4" fmla="*/ 0 w 40"/>
                <a:gd name="T5" fmla="*/ 2147483646 h 1178"/>
                <a:gd name="T6" fmla="*/ 0 w 40"/>
                <a:gd name="T7" fmla="*/ 0 h 1178"/>
                <a:gd name="T8" fmla="*/ 2147483646 w 40"/>
                <a:gd name="T9" fmla="*/ 0 h 1178"/>
                <a:gd name="T10" fmla="*/ 2147483646 w 40"/>
                <a:gd name="T11" fmla="*/ 2147483646 h 1178"/>
                <a:gd name="T12" fmla="*/ 0 60000 65536"/>
                <a:gd name="T13" fmla="*/ 0 60000 65536"/>
                <a:gd name="T14" fmla="*/ 0 60000 65536"/>
                <a:gd name="T15" fmla="*/ 0 60000 65536"/>
                <a:gd name="T16" fmla="*/ 0 60000 65536"/>
                <a:gd name="T17" fmla="*/ 0 60000 65536"/>
                <a:gd name="T18" fmla="*/ 0 w 40"/>
                <a:gd name="T19" fmla="*/ 0 h 1178"/>
                <a:gd name="T20" fmla="*/ 40 w 40"/>
                <a:gd name="T21" fmla="*/ 1178 h 1178"/>
              </a:gdLst>
              <a:ahLst/>
              <a:cxnLst>
                <a:cxn ang="T12">
                  <a:pos x="T0" y="T1"/>
                </a:cxn>
                <a:cxn ang="T13">
                  <a:pos x="T2" y="T3"/>
                </a:cxn>
                <a:cxn ang="T14">
                  <a:pos x="T4" y="T5"/>
                </a:cxn>
                <a:cxn ang="T15">
                  <a:pos x="T6" y="T7"/>
                </a:cxn>
                <a:cxn ang="T16">
                  <a:pos x="T8" y="T9"/>
                </a:cxn>
                <a:cxn ang="T17">
                  <a:pos x="T10" y="T11"/>
                </a:cxn>
              </a:cxnLst>
              <a:rect l="T18" t="T19" r="T20" b="T21"/>
              <a:pathLst>
                <a:path w="40" h="1178">
                  <a:moveTo>
                    <a:pt x="40" y="1178"/>
                  </a:moveTo>
                  <a:lnTo>
                    <a:pt x="40" y="1178"/>
                  </a:lnTo>
                  <a:lnTo>
                    <a:pt x="0" y="1178"/>
                  </a:lnTo>
                  <a:lnTo>
                    <a:pt x="0" y="0"/>
                  </a:lnTo>
                  <a:lnTo>
                    <a:pt x="40" y="0"/>
                  </a:lnTo>
                  <a:lnTo>
                    <a:pt x="40" y="1178"/>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4" name="Freeform 103"/>
            <p:cNvSpPr/>
            <p:nvPr/>
          </p:nvSpPr>
          <p:spPr bwMode="auto">
            <a:xfrm>
              <a:off x="4225925" y="2962276"/>
              <a:ext cx="19050" cy="498475"/>
            </a:xfrm>
            <a:custGeom>
              <a:avLst/>
              <a:gdLst>
                <a:gd name="T0" fmla="*/ 2147483646 w 40"/>
                <a:gd name="T1" fmla="*/ 2147483646 h 1058"/>
                <a:gd name="T2" fmla="*/ 2147483646 w 40"/>
                <a:gd name="T3" fmla="*/ 2147483646 h 1058"/>
                <a:gd name="T4" fmla="*/ 0 w 40"/>
                <a:gd name="T5" fmla="*/ 2147483646 h 1058"/>
                <a:gd name="T6" fmla="*/ 0 w 40"/>
                <a:gd name="T7" fmla="*/ 0 h 1058"/>
                <a:gd name="T8" fmla="*/ 2147483646 w 40"/>
                <a:gd name="T9" fmla="*/ 0 h 1058"/>
                <a:gd name="T10" fmla="*/ 2147483646 w 40"/>
                <a:gd name="T11" fmla="*/ 2147483646 h 1058"/>
                <a:gd name="T12" fmla="*/ 0 60000 65536"/>
                <a:gd name="T13" fmla="*/ 0 60000 65536"/>
                <a:gd name="T14" fmla="*/ 0 60000 65536"/>
                <a:gd name="T15" fmla="*/ 0 60000 65536"/>
                <a:gd name="T16" fmla="*/ 0 60000 65536"/>
                <a:gd name="T17" fmla="*/ 0 60000 65536"/>
                <a:gd name="T18" fmla="*/ 0 w 40"/>
                <a:gd name="T19" fmla="*/ 0 h 1058"/>
                <a:gd name="T20" fmla="*/ 40 w 40"/>
                <a:gd name="T21" fmla="*/ 1058 h 1058"/>
              </a:gdLst>
              <a:ahLst/>
              <a:cxnLst>
                <a:cxn ang="T12">
                  <a:pos x="T0" y="T1"/>
                </a:cxn>
                <a:cxn ang="T13">
                  <a:pos x="T2" y="T3"/>
                </a:cxn>
                <a:cxn ang="T14">
                  <a:pos x="T4" y="T5"/>
                </a:cxn>
                <a:cxn ang="T15">
                  <a:pos x="T6" y="T7"/>
                </a:cxn>
                <a:cxn ang="T16">
                  <a:pos x="T8" y="T9"/>
                </a:cxn>
                <a:cxn ang="T17">
                  <a:pos x="T10" y="T11"/>
                </a:cxn>
              </a:cxnLst>
              <a:rect l="T18" t="T19" r="T20" b="T21"/>
              <a:pathLst>
                <a:path w="40" h="1058">
                  <a:moveTo>
                    <a:pt x="40" y="1058"/>
                  </a:moveTo>
                  <a:lnTo>
                    <a:pt x="40" y="1058"/>
                  </a:lnTo>
                  <a:lnTo>
                    <a:pt x="0" y="1058"/>
                  </a:lnTo>
                  <a:lnTo>
                    <a:pt x="0" y="0"/>
                  </a:lnTo>
                  <a:lnTo>
                    <a:pt x="40" y="0"/>
                  </a:lnTo>
                  <a:lnTo>
                    <a:pt x="40" y="1058"/>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5" name="Freeform 104"/>
            <p:cNvSpPr/>
            <p:nvPr/>
          </p:nvSpPr>
          <p:spPr bwMode="auto">
            <a:xfrm>
              <a:off x="4302125" y="2982913"/>
              <a:ext cx="19050" cy="465138"/>
            </a:xfrm>
            <a:custGeom>
              <a:avLst/>
              <a:gdLst>
                <a:gd name="T0" fmla="*/ 2147483646 w 40"/>
                <a:gd name="T1" fmla="*/ 2147483646 h 990"/>
                <a:gd name="T2" fmla="*/ 2147483646 w 40"/>
                <a:gd name="T3" fmla="*/ 2147483646 h 990"/>
                <a:gd name="T4" fmla="*/ 0 w 40"/>
                <a:gd name="T5" fmla="*/ 2147483646 h 990"/>
                <a:gd name="T6" fmla="*/ 0 w 40"/>
                <a:gd name="T7" fmla="*/ 0 h 990"/>
                <a:gd name="T8" fmla="*/ 2147483646 w 40"/>
                <a:gd name="T9" fmla="*/ 0 h 990"/>
                <a:gd name="T10" fmla="*/ 2147483646 w 40"/>
                <a:gd name="T11" fmla="*/ 2147483646 h 990"/>
                <a:gd name="T12" fmla="*/ 0 60000 65536"/>
                <a:gd name="T13" fmla="*/ 0 60000 65536"/>
                <a:gd name="T14" fmla="*/ 0 60000 65536"/>
                <a:gd name="T15" fmla="*/ 0 60000 65536"/>
                <a:gd name="T16" fmla="*/ 0 60000 65536"/>
                <a:gd name="T17" fmla="*/ 0 60000 65536"/>
                <a:gd name="T18" fmla="*/ 0 w 40"/>
                <a:gd name="T19" fmla="*/ 0 h 990"/>
                <a:gd name="T20" fmla="*/ 40 w 40"/>
                <a:gd name="T21" fmla="*/ 990 h 990"/>
              </a:gdLst>
              <a:ahLst/>
              <a:cxnLst>
                <a:cxn ang="T12">
                  <a:pos x="T0" y="T1"/>
                </a:cxn>
                <a:cxn ang="T13">
                  <a:pos x="T2" y="T3"/>
                </a:cxn>
                <a:cxn ang="T14">
                  <a:pos x="T4" y="T5"/>
                </a:cxn>
                <a:cxn ang="T15">
                  <a:pos x="T6" y="T7"/>
                </a:cxn>
                <a:cxn ang="T16">
                  <a:pos x="T8" y="T9"/>
                </a:cxn>
                <a:cxn ang="T17">
                  <a:pos x="T10" y="T11"/>
                </a:cxn>
              </a:cxnLst>
              <a:rect l="T18" t="T19" r="T20" b="T21"/>
              <a:pathLst>
                <a:path w="40" h="990">
                  <a:moveTo>
                    <a:pt x="40" y="990"/>
                  </a:moveTo>
                  <a:lnTo>
                    <a:pt x="40" y="990"/>
                  </a:lnTo>
                  <a:lnTo>
                    <a:pt x="0" y="990"/>
                  </a:lnTo>
                  <a:lnTo>
                    <a:pt x="0" y="0"/>
                  </a:lnTo>
                  <a:lnTo>
                    <a:pt x="40" y="0"/>
                  </a:lnTo>
                  <a:lnTo>
                    <a:pt x="40" y="990"/>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6" name="Freeform 105"/>
            <p:cNvSpPr/>
            <p:nvPr/>
          </p:nvSpPr>
          <p:spPr bwMode="auto">
            <a:xfrm>
              <a:off x="3848100" y="3390901"/>
              <a:ext cx="157163" cy="123825"/>
            </a:xfrm>
            <a:custGeom>
              <a:avLst/>
              <a:gdLst>
                <a:gd name="T0" fmla="*/ 2147483646 w 334"/>
                <a:gd name="T1" fmla="*/ 2147483646 h 264"/>
                <a:gd name="T2" fmla="*/ 2147483646 w 334"/>
                <a:gd name="T3" fmla="*/ 2147483646 h 264"/>
                <a:gd name="T4" fmla="*/ 2147483646 w 334"/>
                <a:gd name="T5" fmla="*/ 2147483646 h 264"/>
                <a:gd name="T6" fmla="*/ 0 w 334"/>
                <a:gd name="T7" fmla="*/ 2147483646 h 264"/>
                <a:gd name="T8" fmla="*/ 0 w 334"/>
                <a:gd name="T9" fmla="*/ 2147483646 h 264"/>
                <a:gd name="T10" fmla="*/ 2147483646 w 334"/>
                <a:gd name="T11" fmla="*/ 0 h 264"/>
                <a:gd name="T12" fmla="*/ 2147483646 w 334"/>
                <a:gd name="T13" fmla="*/ 2147483646 h 264"/>
                <a:gd name="T14" fmla="*/ 2147483646 w 334"/>
                <a:gd name="T15" fmla="*/ 2147483646 h 264"/>
                <a:gd name="T16" fmla="*/ 2147483646 w 334"/>
                <a:gd name="T17" fmla="*/ 2147483646 h 264"/>
                <a:gd name="T18" fmla="*/ 2147483646 w 334"/>
                <a:gd name="T19" fmla="*/ 2147483646 h 264"/>
                <a:gd name="T20" fmla="*/ 2147483646 w 334"/>
                <a:gd name="T21" fmla="*/ 2147483646 h 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4"/>
                <a:gd name="T34" fmla="*/ 0 h 264"/>
                <a:gd name="T35" fmla="*/ 334 w 334"/>
                <a:gd name="T36" fmla="*/ 264 h 2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4" h="264">
                  <a:moveTo>
                    <a:pt x="301" y="264"/>
                  </a:moveTo>
                  <a:lnTo>
                    <a:pt x="301" y="264"/>
                  </a:lnTo>
                  <a:lnTo>
                    <a:pt x="33" y="264"/>
                  </a:lnTo>
                  <a:cubicBezTo>
                    <a:pt x="15" y="264"/>
                    <a:pt x="0" y="249"/>
                    <a:pt x="0" y="231"/>
                  </a:cubicBezTo>
                  <a:lnTo>
                    <a:pt x="0" y="33"/>
                  </a:lnTo>
                  <a:cubicBezTo>
                    <a:pt x="0" y="15"/>
                    <a:pt x="15" y="0"/>
                    <a:pt x="33" y="0"/>
                  </a:cubicBezTo>
                  <a:cubicBezTo>
                    <a:pt x="52" y="0"/>
                    <a:pt x="67" y="15"/>
                    <a:pt x="67" y="33"/>
                  </a:cubicBezTo>
                  <a:lnTo>
                    <a:pt x="67" y="197"/>
                  </a:lnTo>
                  <a:lnTo>
                    <a:pt x="301" y="197"/>
                  </a:lnTo>
                  <a:cubicBezTo>
                    <a:pt x="319" y="197"/>
                    <a:pt x="334" y="212"/>
                    <a:pt x="334" y="231"/>
                  </a:cubicBezTo>
                  <a:cubicBezTo>
                    <a:pt x="334" y="249"/>
                    <a:pt x="319" y="264"/>
                    <a:pt x="301" y="264"/>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7" name="Freeform 106"/>
            <p:cNvSpPr/>
            <p:nvPr/>
          </p:nvSpPr>
          <p:spPr bwMode="auto">
            <a:xfrm>
              <a:off x="3848100" y="2892426"/>
              <a:ext cx="166688" cy="434975"/>
            </a:xfrm>
            <a:custGeom>
              <a:avLst/>
              <a:gdLst>
                <a:gd name="T0" fmla="*/ 2147483646 w 356"/>
                <a:gd name="T1" fmla="*/ 2147483646 h 924"/>
                <a:gd name="T2" fmla="*/ 2147483646 w 356"/>
                <a:gd name="T3" fmla="*/ 2147483646 h 924"/>
                <a:gd name="T4" fmla="*/ 0 w 356"/>
                <a:gd name="T5" fmla="*/ 2147483646 h 924"/>
                <a:gd name="T6" fmla="*/ 0 w 356"/>
                <a:gd name="T7" fmla="*/ 2147483646 h 924"/>
                <a:gd name="T8" fmla="*/ 2147483646 w 356"/>
                <a:gd name="T9" fmla="*/ 0 h 924"/>
                <a:gd name="T10" fmla="*/ 2147483646 w 356"/>
                <a:gd name="T11" fmla="*/ 0 h 924"/>
                <a:gd name="T12" fmla="*/ 2147483646 w 356"/>
                <a:gd name="T13" fmla="*/ 2147483646 h 924"/>
                <a:gd name="T14" fmla="*/ 2147483646 w 356"/>
                <a:gd name="T15" fmla="*/ 2147483646 h 924"/>
                <a:gd name="T16" fmla="*/ 2147483646 w 356"/>
                <a:gd name="T17" fmla="*/ 2147483646 h 924"/>
                <a:gd name="T18" fmla="*/ 2147483646 w 356"/>
                <a:gd name="T19" fmla="*/ 2147483646 h 924"/>
                <a:gd name="T20" fmla="*/ 2147483646 w 356"/>
                <a:gd name="T21" fmla="*/ 2147483646 h 9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6"/>
                <a:gd name="T34" fmla="*/ 0 h 924"/>
                <a:gd name="T35" fmla="*/ 356 w 356"/>
                <a:gd name="T36" fmla="*/ 924 h 9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6" h="924">
                  <a:moveTo>
                    <a:pt x="33" y="924"/>
                  </a:moveTo>
                  <a:lnTo>
                    <a:pt x="33" y="924"/>
                  </a:lnTo>
                  <a:cubicBezTo>
                    <a:pt x="15" y="924"/>
                    <a:pt x="0" y="909"/>
                    <a:pt x="0" y="891"/>
                  </a:cubicBezTo>
                  <a:lnTo>
                    <a:pt x="0" y="34"/>
                  </a:lnTo>
                  <a:cubicBezTo>
                    <a:pt x="0" y="15"/>
                    <a:pt x="15" y="0"/>
                    <a:pt x="33" y="0"/>
                  </a:cubicBezTo>
                  <a:lnTo>
                    <a:pt x="322" y="0"/>
                  </a:lnTo>
                  <a:cubicBezTo>
                    <a:pt x="341" y="0"/>
                    <a:pt x="356" y="15"/>
                    <a:pt x="356" y="34"/>
                  </a:cubicBezTo>
                  <a:cubicBezTo>
                    <a:pt x="356" y="52"/>
                    <a:pt x="341" y="67"/>
                    <a:pt x="322" y="67"/>
                  </a:cubicBezTo>
                  <a:lnTo>
                    <a:pt x="67" y="67"/>
                  </a:lnTo>
                  <a:lnTo>
                    <a:pt x="67" y="891"/>
                  </a:lnTo>
                  <a:cubicBezTo>
                    <a:pt x="67" y="909"/>
                    <a:pt x="52" y="924"/>
                    <a:pt x="33" y="924"/>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8" name="Freeform 107"/>
            <p:cNvSpPr/>
            <p:nvPr/>
          </p:nvSpPr>
          <p:spPr bwMode="auto">
            <a:xfrm>
              <a:off x="4365625" y="2989263"/>
              <a:ext cx="25400" cy="460375"/>
            </a:xfrm>
            <a:custGeom>
              <a:avLst/>
              <a:gdLst>
                <a:gd name="T0" fmla="*/ 2147483646 w 54"/>
                <a:gd name="T1" fmla="*/ 2147483646 h 978"/>
                <a:gd name="T2" fmla="*/ 2147483646 w 54"/>
                <a:gd name="T3" fmla="*/ 2147483646 h 978"/>
                <a:gd name="T4" fmla="*/ 0 w 54"/>
                <a:gd name="T5" fmla="*/ 2147483646 h 978"/>
                <a:gd name="T6" fmla="*/ 0 w 54"/>
                <a:gd name="T7" fmla="*/ 2147483646 h 978"/>
                <a:gd name="T8" fmla="*/ 2147483646 w 54"/>
                <a:gd name="T9" fmla="*/ 0 h 978"/>
                <a:gd name="T10" fmla="*/ 2147483646 w 54"/>
                <a:gd name="T11" fmla="*/ 2147483646 h 978"/>
                <a:gd name="T12" fmla="*/ 2147483646 w 54"/>
                <a:gd name="T13" fmla="*/ 2147483646 h 978"/>
                <a:gd name="T14" fmla="*/ 2147483646 w 54"/>
                <a:gd name="T15" fmla="*/ 2147483646 h 978"/>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978"/>
                <a:gd name="T26" fmla="*/ 54 w 54"/>
                <a:gd name="T27" fmla="*/ 978 h 9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978">
                  <a:moveTo>
                    <a:pt x="27" y="978"/>
                  </a:moveTo>
                  <a:lnTo>
                    <a:pt x="27" y="978"/>
                  </a:lnTo>
                  <a:cubicBezTo>
                    <a:pt x="12" y="978"/>
                    <a:pt x="0" y="966"/>
                    <a:pt x="0" y="951"/>
                  </a:cubicBezTo>
                  <a:lnTo>
                    <a:pt x="0" y="27"/>
                  </a:lnTo>
                  <a:cubicBezTo>
                    <a:pt x="0" y="12"/>
                    <a:pt x="12" y="0"/>
                    <a:pt x="27" y="0"/>
                  </a:cubicBezTo>
                  <a:cubicBezTo>
                    <a:pt x="42" y="0"/>
                    <a:pt x="54" y="12"/>
                    <a:pt x="54" y="27"/>
                  </a:cubicBezTo>
                  <a:lnTo>
                    <a:pt x="54" y="951"/>
                  </a:lnTo>
                  <a:cubicBezTo>
                    <a:pt x="54" y="966"/>
                    <a:pt x="42" y="978"/>
                    <a:pt x="27" y="978"/>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9" name="Freeform 108"/>
            <p:cNvSpPr>
              <a:spLocks noEditPoints="1"/>
            </p:cNvSpPr>
            <p:nvPr/>
          </p:nvSpPr>
          <p:spPr bwMode="auto">
            <a:xfrm>
              <a:off x="4029075" y="2971801"/>
              <a:ext cx="74613" cy="84138"/>
            </a:xfrm>
            <a:custGeom>
              <a:avLst/>
              <a:gdLst>
                <a:gd name="T0" fmla="*/ 2147483646 w 159"/>
                <a:gd name="T1" fmla="*/ 2147483646 h 180"/>
                <a:gd name="T2" fmla="*/ 2147483646 w 159"/>
                <a:gd name="T3" fmla="*/ 2147483646 h 180"/>
                <a:gd name="T4" fmla="*/ 2147483646 w 159"/>
                <a:gd name="T5" fmla="*/ 2147483646 h 180"/>
                <a:gd name="T6" fmla="*/ 2147483646 w 159"/>
                <a:gd name="T7" fmla="*/ 2147483646 h 180"/>
                <a:gd name="T8" fmla="*/ 2147483646 w 159"/>
                <a:gd name="T9" fmla="*/ 2147483646 h 180"/>
                <a:gd name="T10" fmla="*/ 2147483646 w 159"/>
                <a:gd name="T11" fmla="*/ 2147483646 h 180"/>
                <a:gd name="T12" fmla="*/ 2147483646 w 159"/>
                <a:gd name="T13" fmla="*/ 2147483646 h 180"/>
                <a:gd name="T14" fmla="*/ 2147483646 w 159"/>
                <a:gd name="T15" fmla="*/ 2147483646 h 180"/>
                <a:gd name="T16" fmla="*/ 2147483646 w 159"/>
                <a:gd name="T17" fmla="*/ 2147483646 h 180"/>
                <a:gd name="T18" fmla="*/ 2147483646 w 159"/>
                <a:gd name="T19" fmla="*/ 2147483646 h 180"/>
                <a:gd name="T20" fmla="*/ 2147483646 w 159"/>
                <a:gd name="T21" fmla="*/ 2147483646 h 180"/>
                <a:gd name="T22" fmla="*/ 2147483646 w 159"/>
                <a:gd name="T23" fmla="*/ 2147483646 h 180"/>
                <a:gd name="T24" fmla="*/ 2147483646 w 159"/>
                <a:gd name="T25" fmla="*/ 2147483646 h 180"/>
                <a:gd name="T26" fmla="*/ 2147483646 w 159"/>
                <a:gd name="T27" fmla="*/ 2147483646 h 180"/>
                <a:gd name="T28" fmla="*/ 0 w 159"/>
                <a:gd name="T29" fmla="*/ 2147483646 h 180"/>
                <a:gd name="T30" fmla="*/ 0 w 159"/>
                <a:gd name="T31" fmla="*/ 2147483646 h 180"/>
                <a:gd name="T32" fmla="*/ 2147483646 w 159"/>
                <a:gd name="T33" fmla="*/ 0 h 180"/>
                <a:gd name="T34" fmla="*/ 2147483646 w 159"/>
                <a:gd name="T35" fmla="*/ 0 h 180"/>
                <a:gd name="T36" fmla="*/ 2147483646 w 159"/>
                <a:gd name="T37" fmla="*/ 2147483646 h 180"/>
                <a:gd name="T38" fmla="*/ 2147483646 w 159"/>
                <a:gd name="T39" fmla="*/ 2147483646 h 180"/>
                <a:gd name="T40" fmla="*/ 2147483646 w 159"/>
                <a:gd name="T41" fmla="*/ 2147483646 h 180"/>
                <a:gd name="T42" fmla="*/ 2147483646 w 159"/>
                <a:gd name="T43" fmla="*/ 2147483646 h 180"/>
                <a:gd name="T44" fmla="*/ 2147483646 w 159"/>
                <a:gd name="T45" fmla="*/ 2147483646 h 1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9"/>
                <a:gd name="T70" fmla="*/ 0 h 180"/>
                <a:gd name="T71" fmla="*/ 159 w 159"/>
                <a:gd name="T72" fmla="*/ 180 h 1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9" h="180">
                  <a:moveTo>
                    <a:pt x="29" y="141"/>
                  </a:moveTo>
                  <a:lnTo>
                    <a:pt x="29" y="141"/>
                  </a:lnTo>
                  <a:lnTo>
                    <a:pt x="130" y="153"/>
                  </a:lnTo>
                  <a:cubicBezTo>
                    <a:pt x="131" y="152"/>
                    <a:pt x="132" y="149"/>
                    <a:pt x="132" y="145"/>
                  </a:cubicBezTo>
                  <a:lnTo>
                    <a:pt x="132" y="62"/>
                  </a:lnTo>
                  <a:cubicBezTo>
                    <a:pt x="132" y="56"/>
                    <a:pt x="129" y="52"/>
                    <a:pt x="128" y="52"/>
                  </a:cubicBezTo>
                  <a:lnTo>
                    <a:pt x="28" y="27"/>
                  </a:lnTo>
                  <a:cubicBezTo>
                    <a:pt x="28" y="29"/>
                    <a:pt x="27" y="32"/>
                    <a:pt x="27" y="37"/>
                  </a:cubicBezTo>
                  <a:lnTo>
                    <a:pt x="27" y="130"/>
                  </a:lnTo>
                  <a:cubicBezTo>
                    <a:pt x="27" y="136"/>
                    <a:pt x="28" y="140"/>
                    <a:pt x="29" y="141"/>
                  </a:cubicBezTo>
                  <a:close/>
                  <a:moveTo>
                    <a:pt x="131" y="180"/>
                  </a:moveTo>
                  <a:lnTo>
                    <a:pt x="131" y="180"/>
                  </a:lnTo>
                  <a:lnTo>
                    <a:pt x="27" y="168"/>
                  </a:lnTo>
                  <a:cubicBezTo>
                    <a:pt x="18" y="168"/>
                    <a:pt x="10" y="163"/>
                    <a:pt x="6" y="154"/>
                  </a:cubicBezTo>
                  <a:cubicBezTo>
                    <a:pt x="2" y="147"/>
                    <a:pt x="0" y="139"/>
                    <a:pt x="0" y="130"/>
                  </a:cubicBezTo>
                  <a:lnTo>
                    <a:pt x="0" y="37"/>
                  </a:lnTo>
                  <a:cubicBezTo>
                    <a:pt x="0" y="15"/>
                    <a:pt x="11" y="0"/>
                    <a:pt x="26" y="0"/>
                  </a:cubicBezTo>
                  <a:lnTo>
                    <a:pt x="29" y="0"/>
                  </a:lnTo>
                  <a:lnTo>
                    <a:pt x="135" y="26"/>
                  </a:lnTo>
                  <a:cubicBezTo>
                    <a:pt x="148" y="28"/>
                    <a:pt x="159" y="43"/>
                    <a:pt x="159" y="62"/>
                  </a:cubicBezTo>
                  <a:lnTo>
                    <a:pt x="159" y="145"/>
                  </a:lnTo>
                  <a:cubicBezTo>
                    <a:pt x="159" y="164"/>
                    <a:pt x="147" y="179"/>
                    <a:pt x="132" y="180"/>
                  </a:cubicBezTo>
                  <a:lnTo>
                    <a:pt x="131" y="180"/>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0" name="Freeform 109"/>
            <p:cNvSpPr>
              <a:spLocks noEditPoints="1"/>
            </p:cNvSpPr>
            <p:nvPr/>
          </p:nvSpPr>
          <p:spPr bwMode="auto">
            <a:xfrm>
              <a:off x="4156075" y="3001963"/>
              <a:ext cx="61913" cy="73025"/>
            </a:xfrm>
            <a:custGeom>
              <a:avLst/>
              <a:gdLst>
                <a:gd name="T0" fmla="*/ 2147483646 w 131"/>
                <a:gd name="T1" fmla="*/ 2147483646 h 154"/>
                <a:gd name="T2" fmla="*/ 2147483646 w 131"/>
                <a:gd name="T3" fmla="*/ 2147483646 h 154"/>
                <a:gd name="T4" fmla="*/ 2147483646 w 131"/>
                <a:gd name="T5" fmla="*/ 2147483646 h 154"/>
                <a:gd name="T6" fmla="*/ 2147483646 w 131"/>
                <a:gd name="T7" fmla="*/ 2147483646 h 154"/>
                <a:gd name="T8" fmla="*/ 2147483646 w 131"/>
                <a:gd name="T9" fmla="*/ 2147483646 h 154"/>
                <a:gd name="T10" fmla="*/ 2147483646 w 131"/>
                <a:gd name="T11" fmla="*/ 2147483646 h 154"/>
                <a:gd name="T12" fmla="*/ 2147483646 w 131"/>
                <a:gd name="T13" fmla="*/ 2147483646 h 154"/>
                <a:gd name="T14" fmla="*/ 2147483646 w 131"/>
                <a:gd name="T15" fmla="*/ 2147483646 h 154"/>
                <a:gd name="T16" fmla="*/ 2147483646 w 131"/>
                <a:gd name="T17" fmla="*/ 2147483646 h 154"/>
                <a:gd name="T18" fmla="*/ 2147483646 w 131"/>
                <a:gd name="T19" fmla="*/ 2147483646 h 154"/>
                <a:gd name="T20" fmla="*/ 2147483646 w 131"/>
                <a:gd name="T21" fmla="*/ 2147483646 h 154"/>
                <a:gd name="T22" fmla="*/ 2147483646 w 131"/>
                <a:gd name="T23" fmla="*/ 2147483646 h 154"/>
                <a:gd name="T24" fmla="*/ 2147483646 w 131"/>
                <a:gd name="T25" fmla="*/ 2147483646 h 154"/>
                <a:gd name="T26" fmla="*/ 2147483646 w 131"/>
                <a:gd name="T27" fmla="*/ 2147483646 h 154"/>
                <a:gd name="T28" fmla="*/ 2147483646 w 131"/>
                <a:gd name="T29" fmla="*/ 2147483646 h 154"/>
                <a:gd name="T30" fmla="*/ 2147483646 w 131"/>
                <a:gd name="T31" fmla="*/ 2147483646 h 154"/>
                <a:gd name="T32" fmla="*/ 0 w 131"/>
                <a:gd name="T33" fmla="*/ 2147483646 h 154"/>
                <a:gd name="T34" fmla="*/ 0 w 131"/>
                <a:gd name="T35" fmla="*/ 2147483646 h 154"/>
                <a:gd name="T36" fmla="*/ 2147483646 w 131"/>
                <a:gd name="T37" fmla="*/ 0 h 154"/>
                <a:gd name="T38" fmla="*/ 2147483646 w 131"/>
                <a:gd name="T39" fmla="*/ 0 h 154"/>
                <a:gd name="T40" fmla="*/ 2147483646 w 131"/>
                <a:gd name="T41" fmla="*/ 2147483646 h 154"/>
                <a:gd name="T42" fmla="*/ 2147483646 w 131"/>
                <a:gd name="T43" fmla="*/ 2147483646 h 154"/>
                <a:gd name="T44" fmla="*/ 2147483646 w 131"/>
                <a:gd name="T45" fmla="*/ 2147483646 h 154"/>
                <a:gd name="T46" fmla="*/ 2147483646 w 131"/>
                <a:gd name="T47" fmla="*/ 2147483646 h 154"/>
                <a:gd name="T48" fmla="*/ 2147483646 w 131"/>
                <a:gd name="T49" fmla="*/ 2147483646 h 1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1"/>
                <a:gd name="T76" fmla="*/ 0 h 154"/>
                <a:gd name="T77" fmla="*/ 131 w 131"/>
                <a:gd name="T78" fmla="*/ 154 h 1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1" h="154">
                  <a:moveTo>
                    <a:pt x="28" y="116"/>
                  </a:moveTo>
                  <a:lnTo>
                    <a:pt x="28" y="116"/>
                  </a:lnTo>
                  <a:lnTo>
                    <a:pt x="29" y="116"/>
                  </a:lnTo>
                  <a:lnTo>
                    <a:pt x="103" y="127"/>
                  </a:lnTo>
                  <a:cubicBezTo>
                    <a:pt x="103" y="126"/>
                    <a:pt x="104" y="124"/>
                    <a:pt x="104" y="121"/>
                  </a:cubicBezTo>
                  <a:lnTo>
                    <a:pt x="104" y="57"/>
                  </a:lnTo>
                  <a:cubicBezTo>
                    <a:pt x="104" y="53"/>
                    <a:pt x="102" y="50"/>
                    <a:pt x="101" y="50"/>
                  </a:cubicBezTo>
                  <a:lnTo>
                    <a:pt x="100" y="49"/>
                  </a:lnTo>
                  <a:lnTo>
                    <a:pt x="27" y="27"/>
                  </a:lnTo>
                  <a:cubicBezTo>
                    <a:pt x="27" y="29"/>
                    <a:pt x="26" y="31"/>
                    <a:pt x="26" y="35"/>
                  </a:cubicBezTo>
                  <a:lnTo>
                    <a:pt x="26" y="107"/>
                  </a:lnTo>
                  <a:cubicBezTo>
                    <a:pt x="26" y="112"/>
                    <a:pt x="27" y="115"/>
                    <a:pt x="28" y="116"/>
                  </a:cubicBezTo>
                  <a:close/>
                  <a:moveTo>
                    <a:pt x="103" y="154"/>
                  </a:moveTo>
                  <a:lnTo>
                    <a:pt x="103" y="154"/>
                  </a:lnTo>
                  <a:lnTo>
                    <a:pt x="25" y="143"/>
                  </a:lnTo>
                  <a:cubicBezTo>
                    <a:pt x="16" y="142"/>
                    <a:pt x="10" y="137"/>
                    <a:pt x="5" y="130"/>
                  </a:cubicBezTo>
                  <a:cubicBezTo>
                    <a:pt x="2" y="124"/>
                    <a:pt x="0" y="115"/>
                    <a:pt x="0" y="107"/>
                  </a:cubicBezTo>
                  <a:lnTo>
                    <a:pt x="0" y="35"/>
                  </a:lnTo>
                  <a:cubicBezTo>
                    <a:pt x="0" y="14"/>
                    <a:pt x="11" y="0"/>
                    <a:pt x="26" y="0"/>
                  </a:cubicBezTo>
                  <a:lnTo>
                    <a:pt x="31" y="0"/>
                  </a:lnTo>
                  <a:lnTo>
                    <a:pt x="107" y="23"/>
                  </a:lnTo>
                  <a:cubicBezTo>
                    <a:pt x="120" y="26"/>
                    <a:pt x="131" y="41"/>
                    <a:pt x="131" y="57"/>
                  </a:cubicBezTo>
                  <a:lnTo>
                    <a:pt x="131" y="121"/>
                  </a:lnTo>
                  <a:cubicBezTo>
                    <a:pt x="131" y="139"/>
                    <a:pt x="119" y="153"/>
                    <a:pt x="105" y="154"/>
                  </a:cubicBezTo>
                  <a:lnTo>
                    <a:pt x="103" y="154"/>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1" name="Freeform 110"/>
            <p:cNvSpPr>
              <a:spLocks noEditPoints="1"/>
            </p:cNvSpPr>
            <p:nvPr/>
          </p:nvSpPr>
          <p:spPr bwMode="auto">
            <a:xfrm>
              <a:off x="4029075" y="3105151"/>
              <a:ext cx="74613" cy="79375"/>
            </a:xfrm>
            <a:custGeom>
              <a:avLst/>
              <a:gdLst>
                <a:gd name="T0" fmla="*/ 2147483646 w 159"/>
                <a:gd name="T1" fmla="*/ 2147483646 h 169"/>
                <a:gd name="T2" fmla="*/ 2147483646 w 159"/>
                <a:gd name="T3" fmla="*/ 2147483646 h 169"/>
                <a:gd name="T4" fmla="*/ 2147483646 w 159"/>
                <a:gd name="T5" fmla="*/ 2147483646 h 169"/>
                <a:gd name="T6" fmla="*/ 2147483646 w 159"/>
                <a:gd name="T7" fmla="*/ 2147483646 h 169"/>
                <a:gd name="T8" fmla="*/ 2147483646 w 159"/>
                <a:gd name="T9" fmla="*/ 2147483646 h 169"/>
                <a:gd name="T10" fmla="*/ 2147483646 w 159"/>
                <a:gd name="T11" fmla="*/ 2147483646 h 169"/>
                <a:gd name="T12" fmla="*/ 2147483646 w 159"/>
                <a:gd name="T13" fmla="*/ 2147483646 h 169"/>
                <a:gd name="T14" fmla="*/ 2147483646 w 159"/>
                <a:gd name="T15" fmla="*/ 2147483646 h 169"/>
                <a:gd name="T16" fmla="*/ 2147483646 w 159"/>
                <a:gd name="T17" fmla="*/ 2147483646 h 169"/>
                <a:gd name="T18" fmla="*/ 2147483646 w 159"/>
                <a:gd name="T19" fmla="*/ 2147483646 h 169"/>
                <a:gd name="T20" fmla="*/ 2147483646 w 159"/>
                <a:gd name="T21" fmla="*/ 2147483646 h 169"/>
                <a:gd name="T22" fmla="*/ 2147483646 w 159"/>
                <a:gd name="T23" fmla="*/ 2147483646 h 169"/>
                <a:gd name="T24" fmla="*/ 0 w 159"/>
                <a:gd name="T25" fmla="*/ 2147483646 h 169"/>
                <a:gd name="T26" fmla="*/ 0 w 159"/>
                <a:gd name="T27" fmla="*/ 2147483646 h 169"/>
                <a:gd name="T28" fmla="*/ 2147483646 w 159"/>
                <a:gd name="T29" fmla="*/ 0 h 169"/>
                <a:gd name="T30" fmla="*/ 2147483646 w 159"/>
                <a:gd name="T31" fmla="*/ 0 h 169"/>
                <a:gd name="T32" fmla="*/ 2147483646 w 159"/>
                <a:gd name="T33" fmla="*/ 2147483646 h 169"/>
                <a:gd name="T34" fmla="*/ 2147483646 w 159"/>
                <a:gd name="T35" fmla="*/ 2147483646 h 169"/>
                <a:gd name="T36" fmla="*/ 2147483646 w 159"/>
                <a:gd name="T37" fmla="*/ 2147483646 h 169"/>
                <a:gd name="T38" fmla="*/ 2147483646 w 159"/>
                <a:gd name="T39" fmla="*/ 2147483646 h 169"/>
                <a:gd name="T40" fmla="*/ 2147483646 w 159"/>
                <a:gd name="T41" fmla="*/ 2147483646 h 1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9"/>
                <a:gd name="T64" fmla="*/ 0 h 169"/>
                <a:gd name="T65" fmla="*/ 159 w 159"/>
                <a:gd name="T66" fmla="*/ 169 h 16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9" h="169">
                  <a:moveTo>
                    <a:pt x="29" y="27"/>
                  </a:moveTo>
                  <a:lnTo>
                    <a:pt x="29" y="27"/>
                  </a:lnTo>
                  <a:cubicBezTo>
                    <a:pt x="28" y="29"/>
                    <a:pt x="27" y="32"/>
                    <a:pt x="27" y="38"/>
                  </a:cubicBezTo>
                  <a:lnTo>
                    <a:pt x="27" y="130"/>
                  </a:lnTo>
                  <a:cubicBezTo>
                    <a:pt x="27" y="136"/>
                    <a:pt x="28" y="140"/>
                    <a:pt x="29" y="142"/>
                  </a:cubicBezTo>
                  <a:lnTo>
                    <a:pt x="129" y="141"/>
                  </a:lnTo>
                  <a:cubicBezTo>
                    <a:pt x="130" y="140"/>
                    <a:pt x="132" y="137"/>
                    <a:pt x="132" y="133"/>
                  </a:cubicBezTo>
                  <a:lnTo>
                    <a:pt x="132" y="46"/>
                  </a:lnTo>
                  <a:cubicBezTo>
                    <a:pt x="132" y="41"/>
                    <a:pt x="130" y="37"/>
                    <a:pt x="129" y="36"/>
                  </a:cubicBezTo>
                  <a:lnTo>
                    <a:pt x="29" y="27"/>
                  </a:lnTo>
                  <a:close/>
                  <a:moveTo>
                    <a:pt x="27" y="169"/>
                  </a:moveTo>
                  <a:lnTo>
                    <a:pt x="27" y="169"/>
                  </a:lnTo>
                  <a:cubicBezTo>
                    <a:pt x="11" y="169"/>
                    <a:pt x="0" y="152"/>
                    <a:pt x="0" y="130"/>
                  </a:cubicBezTo>
                  <a:lnTo>
                    <a:pt x="0" y="38"/>
                  </a:lnTo>
                  <a:cubicBezTo>
                    <a:pt x="0" y="16"/>
                    <a:pt x="11" y="0"/>
                    <a:pt x="26" y="0"/>
                  </a:cubicBezTo>
                  <a:lnTo>
                    <a:pt x="29" y="0"/>
                  </a:lnTo>
                  <a:lnTo>
                    <a:pt x="132" y="9"/>
                  </a:lnTo>
                  <a:cubicBezTo>
                    <a:pt x="148" y="12"/>
                    <a:pt x="159" y="27"/>
                    <a:pt x="159" y="46"/>
                  </a:cubicBezTo>
                  <a:lnTo>
                    <a:pt x="159" y="133"/>
                  </a:lnTo>
                  <a:cubicBezTo>
                    <a:pt x="159" y="152"/>
                    <a:pt x="147" y="167"/>
                    <a:pt x="132" y="168"/>
                  </a:cubicBezTo>
                  <a:lnTo>
                    <a:pt x="27" y="169"/>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2" name="Freeform 111"/>
            <p:cNvSpPr>
              <a:spLocks noEditPoints="1"/>
            </p:cNvSpPr>
            <p:nvPr/>
          </p:nvSpPr>
          <p:spPr bwMode="auto">
            <a:xfrm>
              <a:off x="4156075" y="3117851"/>
              <a:ext cx="61913" cy="69850"/>
            </a:xfrm>
            <a:custGeom>
              <a:avLst/>
              <a:gdLst>
                <a:gd name="T0" fmla="*/ 2147483646 w 131"/>
                <a:gd name="T1" fmla="*/ 2147483646 h 147"/>
                <a:gd name="T2" fmla="*/ 2147483646 w 131"/>
                <a:gd name="T3" fmla="*/ 2147483646 h 147"/>
                <a:gd name="T4" fmla="*/ 2147483646 w 131"/>
                <a:gd name="T5" fmla="*/ 2147483646 h 147"/>
                <a:gd name="T6" fmla="*/ 2147483646 w 131"/>
                <a:gd name="T7" fmla="*/ 2147483646 h 147"/>
                <a:gd name="T8" fmla="*/ 2147483646 w 131"/>
                <a:gd name="T9" fmla="*/ 2147483646 h 147"/>
                <a:gd name="T10" fmla="*/ 2147483646 w 131"/>
                <a:gd name="T11" fmla="*/ 2147483646 h 147"/>
                <a:gd name="T12" fmla="*/ 2147483646 w 131"/>
                <a:gd name="T13" fmla="*/ 2147483646 h 147"/>
                <a:gd name="T14" fmla="*/ 2147483646 w 131"/>
                <a:gd name="T15" fmla="*/ 2147483646 h 147"/>
                <a:gd name="T16" fmla="*/ 2147483646 w 131"/>
                <a:gd name="T17" fmla="*/ 2147483646 h 147"/>
                <a:gd name="T18" fmla="*/ 2147483646 w 131"/>
                <a:gd name="T19" fmla="*/ 2147483646 h 147"/>
                <a:gd name="T20" fmla="*/ 2147483646 w 131"/>
                <a:gd name="T21" fmla="*/ 2147483646 h 147"/>
                <a:gd name="T22" fmla="*/ 2147483646 w 131"/>
                <a:gd name="T23" fmla="*/ 2147483646 h 147"/>
                <a:gd name="T24" fmla="*/ 0 w 131"/>
                <a:gd name="T25" fmla="*/ 2147483646 h 147"/>
                <a:gd name="T26" fmla="*/ 0 w 131"/>
                <a:gd name="T27" fmla="*/ 2147483646 h 147"/>
                <a:gd name="T28" fmla="*/ 2147483646 w 131"/>
                <a:gd name="T29" fmla="*/ 0 h 147"/>
                <a:gd name="T30" fmla="*/ 2147483646 w 131"/>
                <a:gd name="T31" fmla="*/ 0 h 147"/>
                <a:gd name="T32" fmla="*/ 2147483646 w 131"/>
                <a:gd name="T33" fmla="*/ 2147483646 h 147"/>
                <a:gd name="T34" fmla="*/ 2147483646 w 131"/>
                <a:gd name="T35" fmla="*/ 2147483646 h 147"/>
                <a:gd name="T36" fmla="*/ 2147483646 w 131"/>
                <a:gd name="T37" fmla="*/ 2147483646 h 147"/>
                <a:gd name="T38" fmla="*/ 2147483646 w 131"/>
                <a:gd name="T39" fmla="*/ 2147483646 h 147"/>
                <a:gd name="T40" fmla="*/ 2147483646 w 131"/>
                <a:gd name="T41" fmla="*/ 2147483646 h 1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1"/>
                <a:gd name="T64" fmla="*/ 0 h 147"/>
                <a:gd name="T65" fmla="*/ 131 w 131"/>
                <a:gd name="T66" fmla="*/ 147 h 14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1" h="147">
                  <a:moveTo>
                    <a:pt x="27" y="27"/>
                  </a:moveTo>
                  <a:lnTo>
                    <a:pt x="27" y="27"/>
                  </a:lnTo>
                  <a:cubicBezTo>
                    <a:pt x="27" y="28"/>
                    <a:pt x="26" y="31"/>
                    <a:pt x="26" y="34"/>
                  </a:cubicBezTo>
                  <a:lnTo>
                    <a:pt x="26" y="112"/>
                  </a:lnTo>
                  <a:cubicBezTo>
                    <a:pt x="26" y="116"/>
                    <a:pt x="27" y="119"/>
                    <a:pt x="28" y="120"/>
                  </a:cubicBezTo>
                  <a:lnTo>
                    <a:pt x="104" y="119"/>
                  </a:lnTo>
                  <a:cubicBezTo>
                    <a:pt x="103" y="119"/>
                    <a:pt x="104" y="117"/>
                    <a:pt x="104" y="114"/>
                  </a:cubicBezTo>
                  <a:lnTo>
                    <a:pt x="104" y="46"/>
                  </a:lnTo>
                  <a:cubicBezTo>
                    <a:pt x="104" y="42"/>
                    <a:pt x="102" y="40"/>
                    <a:pt x="102" y="39"/>
                  </a:cubicBezTo>
                  <a:lnTo>
                    <a:pt x="27" y="27"/>
                  </a:lnTo>
                  <a:close/>
                  <a:moveTo>
                    <a:pt x="26" y="147"/>
                  </a:moveTo>
                  <a:lnTo>
                    <a:pt x="26" y="147"/>
                  </a:lnTo>
                  <a:cubicBezTo>
                    <a:pt x="11" y="147"/>
                    <a:pt x="0" y="132"/>
                    <a:pt x="0" y="112"/>
                  </a:cubicBezTo>
                  <a:lnTo>
                    <a:pt x="0" y="34"/>
                  </a:lnTo>
                  <a:cubicBezTo>
                    <a:pt x="0" y="15"/>
                    <a:pt x="11" y="0"/>
                    <a:pt x="26" y="0"/>
                  </a:cubicBezTo>
                  <a:lnTo>
                    <a:pt x="28" y="0"/>
                  </a:lnTo>
                  <a:lnTo>
                    <a:pt x="106" y="13"/>
                  </a:lnTo>
                  <a:cubicBezTo>
                    <a:pt x="120" y="15"/>
                    <a:pt x="131" y="29"/>
                    <a:pt x="131" y="46"/>
                  </a:cubicBezTo>
                  <a:lnTo>
                    <a:pt x="131" y="114"/>
                  </a:lnTo>
                  <a:cubicBezTo>
                    <a:pt x="131" y="131"/>
                    <a:pt x="119" y="145"/>
                    <a:pt x="104" y="146"/>
                  </a:cubicBezTo>
                  <a:lnTo>
                    <a:pt x="26" y="147"/>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3" name="Freeform 112"/>
            <p:cNvSpPr>
              <a:spLocks noEditPoints="1"/>
            </p:cNvSpPr>
            <p:nvPr/>
          </p:nvSpPr>
          <p:spPr bwMode="auto">
            <a:xfrm>
              <a:off x="4029075" y="3241676"/>
              <a:ext cx="74613" cy="79375"/>
            </a:xfrm>
            <a:custGeom>
              <a:avLst/>
              <a:gdLst>
                <a:gd name="T0" fmla="*/ 2147483646 w 159"/>
                <a:gd name="T1" fmla="*/ 2147483646 h 169"/>
                <a:gd name="T2" fmla="*/ 2147483646 w 159"/>
                <a:gd name="T3" fmla="*/ 2147483646 h 169"/>
                <a:gd name="T4" fmla="*/ 2147483646 w 159"/>
                <a:gd name="T5" fmla="*/ 2147483646 h 169"/>
                <a:gd name="T6" fmla="*/ 2147483646 w 159"/>
                <a:gd name="T7" fmla="*/ 2147483646 h 169"/>
                <a:gd name="T8" fmla="*/ 2147483646 w 159"/>
                <a:gd name="T9" fmla="*/ 2147483646 h 169"/>
                <a:gd name="T10" fmla="*/ 2147483646 w 159"/>
                <a:gd name="T11" fmla="*/ 2147483646 h 169"/>
                <a:gd name="T12" fmla="*/ 2147483646 w 159"/>
                <a:gd name="T13" fmla="*/ 2147483646 h 169"/>
                <a:gd name="T14" fmla="*/ 2147483646 w 159"/>
                <a:gd name="T15" fmla="*/ 2147483646 h 169"/>
                <a:gd name="T16" fmla="*/ 2147483646 w 159"/>
                <a:gd name="T17" fmla="*/ 2147483646 h 169"/>
                <a:gd name="T18" fmla="*/ 2147483646 w 159"/>
                <a:gd name="T19" fmla="*/ 2147483646 h 169"/>
                <a:gd name="T20" fmla="*/ 2147483646 w 159"/>
                <a:gd name="T21" fmla="*/ 2147483646 h 169"/>
                <a:gd name="T22" fmla="*/ 2147483646 w 159"/>
                <a:gd name="T23" fmla="*/ 2147483646 h 169"/>
                <a:gd name="T24" fmla="*/ 0 w 159"/>
                <a:gd name="T25" fmla="*/ 2147483646 h 169"/>
                <a:gd name="T26" fmla="*/ 0 w 159"/>
                <a:gd name="T27" fmla="*/ 2147483646 h 169"/>
                <a:gd name="T28" fmla="*/ 2147483646 w 159"/>
                <a:gd name="T29" fmla="*/ 0 h 169"/>
                <a:gd name="T30" fmla="*/ 2147483646 w 159"/>
                <a:gd name="T31" fmla="*/ 0 h 169"/>
                <a:gd name="T32" fmla="*/ 2147483646 w 159"/>
                <a:gd name="T33" fmla="*/ 2147483646 h 169"/>
                <a:gd name="T34" fmla="*/ 2147483646 w 159"/>
                <a:gd name="T35" fmla="*/ 2147483646 h 169"/>
                <a:gd name="T36" fmla="*/ 2147483646 w 159"/>
                <a:gd name="T37" fmla="*/ 2147483646 h 169"/>
                <a:gd name="T38" fmla="*/ 2147483646 w 159"/>
                <a:gd name="T39" fmla="*/ 2147483646 h 169"/>
                <a:gd name="T40" fmla="*/ 2147483646 w 159"/>
                <a:gd name="T41" fmla="*/ 2147483646 h 1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9"/>
                <a:gd name="T64" fmla="*/ 0 h 169"/>
                <a:gd name="T65" fmla="*/ 159 w 159"/>
                <a:gd name="T66" fmla="*/ 169 h 16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9" h="169">
                  <a:moveTo>
                    <a:pt x="29" y="27"/>
                  </a:moveTo>
                  <a:lnTo>
                    <a:pt x="29" y="27"/>
                  </a:lnTo>
                  <a:cubicBezTo>
                    <a:pt x="28" y="29"/>
                    <a:pt x="27" y="32"/>
                    <a:pt x="27" y="38"/>
                  </a:cubicBezTo>
                  <a:lnTo>
                    <a:pt x="27" y="130"/>
                  </a:lnTo>
                  <a:cubicBezTo>
                    <a:pt x="27" y="136"/>
                    <a:pt x="28" y="140"/>
                    <a:pt x="29" y="142"/>
                  </a:cubicBezTo>
                  <a:lnTo>
                    <a:pt x="129" y="134"/>
                  </a:lnTo>
                  <a:cubicBezTo>
                    <a:pt x="130" y="133"/>
                    <a:pt x="132" y="130"/>
                    <a:pt x="132" y="126"/>
                  </a:cubicBezTo>
                  <a:lnTo>
                    <a:pt x="132" y="39"/>
                  </a:lnTo>
                  <a:cubicBezTo>
                    <a:pt x="132" y="34"/>
                    <a:pt x="130" y="31"/>
                    <a:pt x="129" y="29"/>
                  </a:cubicBezTo>
                  <a:lnTo>
                    <a:pt x="29" y="27"/>
                  </a:lnTo>
                  <a:close/>
                  <a:moveTo>
                    <a:pt x="27" y="169"/>
                  </a:moveTo>
                  <a:lnTo>
                    <a:pt x="27" y="169"/>
                  </a:lnTo>
                  <a:cubicBezTo>
                    <a:pt x="11" y="169"/>
                    <a:pt x="0" y="153"/>
                    <a:pt x="0" y="130"/>
                  </a:cubicBezTo>
                  <a:lnTo>
                    <a:pt x="0" y="38"/>
                  </a:lnTo>
                  <a:cubicBezTo>
                    <a:pt x="0" y="16"/>
                    <a:pt x="11" y="0"/>
                    <a:pt x="26" y="0"/>
                  </a:cubicBezTo>
                  <a:lnTo>
                    <a:pt x="28" y="0"/>
                  </a:lnTo>
                  <a:lnTo>
                    <a:pt x="133" y="3"/>
                  </a:lnTo>
                  <a:cubicBezTo>
                    <a:pt x="148" y="5"/>
                    <a:pt x="159" y="20"/>
                    <a:pt x="159" y="39"/>
                  </a:cubicBezTo>
                  <a:lnTo>
                    <a:pt x="159" y="126"/>
                  </a:lnTo>
                  <a:cubicBezTo>
                    <a:pt x="159" y="145"/>
                    <a:pt x="147" y="160"/>
                    <a:pt x="132" y="161"/>
                  </a:cubicBezTo>
                  <a:lnTo>
                    <a:pt x="27" y="169"/>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4" name="Freeform 113"/>
            <p:cNvSpPr>
              <a:spLocks noEditPoints="1"/>
            </p:cNvSpPr>
            <p:nvPr/>
          </p:nvSpPr>
          <p:spPr bwMode="auto">
            <a:xfrm>
              <a:off x="4154488" y="3240088"/>
              <a:ext cx="63500" cy="68263"/>
            </a:xfrm>
            <a:custGeom>
              <a:avLst/>
              <a:gdLst>
                <a:gd name="T0" fmla="*/ 2147483646 w 136"/>
                <a:gd name="T1" fmla="*/ 2147483646 h 144"/>
                <a:gd name="T2" fmla="*/ 2147483646 w 136"/>
                <a:gd name="T3" fmla="*/ 2147483646 h 144"/>
                <a:gd name="T4" fmla="*/ 2147483646 w 136"/>
                <a:gd name="T5" fmla="*/ 2147483646 h 144"/>
                <a:gd name="T6" fmla="*/ 2147483646 w 136"/>
                <a:gd name="T7" fmla="*/ 2147483646 h 144"/>
                <a:gd name="T8" fmla="*/ 2147483646 w 136"/>
                <a:gd name="T9" fmla="*/ 2147483646 h 144"/>
                <a:gd name="T10" fmla="*/ 2147483646 w 136"/>
                <a:gd name="T11" fmla="*/ 2147483646 h 144"/>
                <a:gd name="T12" fmla="*/ 2147483646 w 136"/>
                <a:gd name="T13" fmla="*/ 2147483646 h 144"/>
                <a:gd name="T14" fmla="*/ 2147483646 w 136"/>
                <a:gd name="T15" fmla="*/ 2147483646 h 144"/>
                <a:gd name="T16" fmla="*/ 2147483646 w 136"/>
                <a:gd name="T17" fmla="*/ 2147483646 h 144"/>
                <a:gd name="T18" fmla="*/ 2147483646 w 136"/>
                <a:gd name="T19" fmla="*/ 2147483646 h 144"/>
                <a:gd name="T20" fmla="*/ 2147483646 w 136"/>
                <a:gd name="T21" fmla="*/ 2147483646 h 144"/>
                <a:gd name="T22" fmla="*/ 2147483646 w 136"/>
                <a:gd name="T23" fmla="*/ 2147483646 h 144"/>
                <a:gd name="T24" fmla="*/ 0 w 136"/>
                <a:gd name="T25" fmla="*/ 2147483646 h 144"/>
                <a:gd name="T26" fmla="*/ 0 w 136"/>
                <a:gd name="T27" fmla="*/ 2147483646 h 144"/>
                <a:gd name="T28" fmla="*/ 2147483646 w 136"/>
                <a:gd name="T29" fmla="*/ 0 h 144"/>
                <a:gd name="T30" fmla="*/ 2147483646 w 136"/>
                <a:gd name="T31" fmla="*/ 0 h 144"/>
                <a:gd name="T32" fmla="*/ 2147483646 w 136"/>
                <a:gd name="T33" fmla="*/ 2147483646 h 144"/>
                <a:gd name="T34" fmla="*/ 2147483646 w 136"/>
                <a:gd name="T35" fmla="*/ 2147483646 h 144"/>
                <a:gd name="T36" fmla="*/ 2147483646 w 136"/>
                <a:gd name="T37" fmla="*/ 2147483646 h 144"/>
                <a:gd name="T38" fmla="*/ 2147483646 w 136"/>
                <a:gd name="T39" fmla="*/ 2147483646 h 144"/>
                <a:gd name="T40" fmla="*/ 2147483646 w 136"/>
                <a:gd name="T41" fmla="*/ 2147483646 h 1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6"/>
                <a:gd name="T64" fmla="*/ 0 h 144"/>
                <a:gd name="T65" fmla="*/ 136 w 136"/>
                <a:gd name="T66" fmla="*/ 144 h 14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6" h="144">
                  <a:moveTo>
                    <a:pt x="28" y="27"/>
                  </a:moveTo>
                  <a:lnTo>
                    <a:pt x="28" y="27"/>
                  </a:lnTo>
                  <a:cubicBezTo>
                    <a:pt x="27" y="28"/>
                    <a:pt x="27" y="30"/>
                    <a:pt x="27" y="33"/>
                  </a:cubicBezTo>
                  <a:lnTo>
                    <a:pt x="27" y="110"/>
                  </a:lnTo>
                  <a:cubicBezTo>
                    <a:pt x="27" y="113"/>
                    <a:pt x="27" y="115"/>
                    <a:pt x="28" y="117"/>
                  </a:cubicBezTo>
                  <a:lnTo>
                    <a:pt x="108" y="111"/>
                  </a:lnTo>
                  <a:cubicBezTo>
                    <a:pt x="108" y="110"/>
                    <a:pt x="109" y="108"/>
                    <a:pt x="109" y="106"/>
                  </a:cubicBezTo>
                  <a:lnTo>
                    <a:pt x="109" y="34"/>
                  </a:lnTo>
                  <a:cubicBezTo>
                    <a:pt x="109" y="32"/>
                    <a:pt x="108" y="30"/>
                    <a:pt x="108" y="29"/>
                  </a:cubicBezTo>
                  <a:lnTo>
                    <a:pt x="28" y="27"/>
                  </a:lnTo>
                  <a:close/>
                  <a:moveTo>
                    <a:pt x="25" y="144"/>
                  </a:moveTo>
                  <a:lnTo>
                    <a:pt x="25" y="144"/>
                  </a:lnTo>
                  <a:cubicBezTo>
                    <a:pt x="10" y="144"/>
                    <a:pt x="0" y="129"/>
                    <a:pt x="0" y="110"/>
                  </a:cubicBezTo>
                  <a:lnTo>
                    <a:pt x="0" y="33"/>
                  </a:lnTo>
                  <a:cubicBezTo>
                    <a:pt x="0" y="14"/>
                    <a:pt x="10" y="0"/>
                    <a:pt x="24" y="0"/>
                  </a:cubicBezTo>
                  <a:lnTo>
                    <a:pt x="26" y="0"/>
                  </a:lnTo>
                  <a:lnTo>
                    <a:pt x="113" y="2"/>
                  </a:lnTo>
                  <a:cubicBezTo>
                    <a:pt x="126" y="4"/>
                    <a:pt x="136" y="18"/>
                    <a:pt x="136" y="34"/>
                  </a:cubicBezTo>
                  <a:lnTo>
                    <a:pt x="136" y="106"/>
                  </a:lnTo>
                  <a:cubicBezTo>
                    <a:pt x="136" y="123"/>
                    <a:pt x="125" y="136"/>
                    <a:pt x="112" y="137"/>
                  </a:cubicBezTo>
                  <a:lnTo>
                    <a:pt x="25" y="144"/>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5" name="Freeform 114"/>
            <p:cNvSpPr/>
            <p:nvPr/>
          </p:nvSpPr>
          <p:spPr bwMode="auto">
            <a:xfrm>
              <a:off x="3989388" y="3063876"/>
              <a:ext cx="388938" cy="65088"/>
            </a:xfrm>
            <a:custGeom>
              <a:avLst/>
              <a:gdLst>
                <a:gd name="T0" fmla="*/ 2147483646 w 828"/>
                <a:gd name="T1" fmla="*/ 2147483646 h 140"/>
                <a:gd name="T2" fmla="*/ 2147483646 w 828"/>
                <a:gd name="T3" fmla="*/ 2147483646 h 140"/>
                <a:gd name="T4" fmla="*/ 0 w 828"/>
                <a:gd name="T5" fmla="*/ 2147483646 h 140"/>
                <a:gd name="T6" fmla="*/ 2147483646 w 828"/>
                <a:gd name="T7" fmla="*/ 0 h 140"/>
                <a:gd name="T8" fmla="*/ 2147483646 w 828"/>
                <a:gd name="T9" fmla="*/ 2147483646 h 140"/>
                <a:gd name="T10" fmla="*/ 2147483646 w 828"/>
                <a:gd name="T11" fmla="*/ 2147483646 h 140"/>
                <a:gd name="T12" fmla="*/ 0 60000 65536"/>
                <a:gd name="T13" fmla="*/ 0 60000 65536"/>
                <a:gd name="T14" fmla="*/ 0 60000 65536"/>
                <a:gd name="T15" fmla="*/ 0 60000 65536"/>
                <a:gd name="T16" fmla="*/ 0 60000 65536"/>
                <a:gd name="T17" fmla="*/ 0 60000 65536"/>
                <a:gd name="T18" fmla="*/ 0 w 828"/>
                <a:gd name="T19" fmla="*/ 0 h 140"/>
                <a:gd name="T20" fmla="*/ 828 w 828"/>
                <a:gd name="T21" fmla="*/ 140 h 140"/>
              </a:gdLst>
              <a:ahLst/>
              <a:cxnLst>
                <a:cxn ang="T12">
                  <a:pos x="T0" y="T1"/>
                </a:cxn>
                <a:cxn ang="T13">
                  <a:pos x="T2" y="T3"/>
                </a:cxn>
                <a:cxn ang="T14">
                  <a:pos x="T4" y="T5"/>
                </a:cxn>
                <a:cxn ang="T15">
                  <a:pos x="T6" y="T7"/>
                </a:cxn>
                <a:cxn ang="T16">
                  <a:pos x="T8" y="T9"/>
                </a:cxn>
                <a:cxn ang="T17">
                  <a:pos x="T10" y="T11"/>
                </a:cxn>
              </a:cxnLst>
              <a:rect l="T18" t="T19" r="T20" b="T21"/>
              <a:pathLst>
                <a:path w="828" h="140">
                  <a:moveTo>
                    <a:pt x="826" y="140"/>
                  </a:moveTo>
                  <a:lnTo>
                    <a:pt x="826" y="140"/>
                  </a:lnTo>
                  <a:lnTo>
                    <a:pt x="0" y="13"/>
                  </a:lnTo>
                  <a:lnTo>
                    <a:pt x="2" y="0"/>
                  </a:lnTo>
                  <a:lnTo>
                    <a:pt x="828" y="127"/>
                  </a:lnTo>
                  <a:lnTo>
                    <a:pt x="826" y="140"/>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6" name="Freeform 115"/>
            <p:cNvSpPr/>
            <p:nvPr/>
          </p:nvSpPr>
          <p:spPr bwMode="auto">
            <a:xfrm>
              <a:off x="3989388" y="3211513"/>
              <a:ext cx="388938" cy="7938"/>
            </a:xfrm>
            <a:custGeom>
              <a:avLst/>
              <a:gdLst>
                <a:gd name="T0" fmla="*/ 2147483646 w 826"/>
                <a:gd name="T1" fmla="*/ 2147483646 h 18"/>
                <a:gd name="T2" fmla="*/ 2147483646 w 826"/>
                <a:gd name="T3" fmla="*/ 2147483646 h 18"/>
                <a:gd name="T4" fmla="*/ 0 w 826"/>
                <a:gd name="T5" fmla="*/ 2147483646 h 18"/>
                <a:gd name="T6" fmla="*/ 0 w 826"/>
                <a:gd name="T7" fmla="*/ 0 h 18"/>
                <a:gd name="T8" fmla="*/ 2147483646 w 826"/>
                <a:gd name="T9" fmla="*/ 2147483646 h 18"/>
                <a:gd name="T10" fmla="*/ 2147483646 w 826"/>
                <a:gd name="T11" fmla="*/ 2147483646 h 18"/>
                <a:gd name="T12" fmla="*/ 0 60000 65536"/>
                <a:gd name="T13" fmla="*/ 0 60000 65536"/>
                <a:gd name="T14" fmla="*/ 0 60000 65536"/>
                <a:gd name="T15" fmla="*/ 0 60000 65536"/>
                <a:gd name="T16" fmla="*/ 0 60000 65536"/>
                <a:gd name="T17" fmla="*/ 0 60000 65536"/>
                <a:gd name="T18" fmla="*/ 0 w 826"/>
                <a:gd name="T19" fmla="*/ 0 h 18"/>
                <a:gd name="T20" fmla="*/ 826 w 826"/>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826" h="18">
                  <a:moveTo>
                    <a:pt x="826" y="18"/>
                  </a:moveTo>
                  <a:lnTo>
                    <a:pt x="826" y="18"/>
                  </a:lnTo>
                  <a:lnTo>
                    <a:pt x="0" y="14"/>
                  </a:lnTo>
                  <a:lnTo>
                    <a:pt x="0" y="0"/>
                  </a:lnTo>
                  <a:lnTo>
                    <a:pt x="826" y="4"/>
                  </a:lnTo>
                  <a:lnTo>
                    <a:pt x="826" y="18"/>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7" name="Freeform 116"/>
            <p:cNvSpPr/>
            <p:nvPr/>
          </p:nvSpPr>
          <p:spPr bwMode="auto">
            <a:xfrm>
              <a:off x="3989388" y="3311526"/>
              <a:ext cx="388938" cy="41275"/>
            </a:xfrm>
            <a:custGeom>
              <a:avLst/>
              <a:gdLst>
                <a:gd name="T0" fmla="*/ 2147483646 w 827"/>
                <a:gd name="T1" fmla="*/ 2147483646 h 88"/>
                <a:gd name="T2" fmla="*/ 2147483646 w 827"/>
                <a:gd name="T3" fmla="*/ 2147483646 h 88"/>
                <a:gd name="T4" fmla="*/ 0 w 827"/>
                <a:gd name="T5" fmla="*/ 2147483646 h 88"/>
                <a:gd name="T6" fmla="*/ 2147483646 w 827"/>
                <a:gd name="T7" fmla="*/ 0 h 88"/>
                <a:gd name="T8" fmla="*/ 2147483646 w 827"/>
                <a:gd name="T9" fmla="*/ 2147483646 h 88"/>
                <a:gd name="T10" fmla="*/ 2147483646 w 827"/>
                <a:gd name="T11" fmla="*/ 2147483646 h 88"/>
                <a:gd name="T12" fmla="*/ 0 60000 65536"/>
                <a:gd name="T13" fmla="*/ 0 60000 65536"/>
                <a:gd name="T14" fmla="*/ 0 60000 65536"/>
                <a:gd name="T15" fmla="*/ 0 60000 65536"/>
                <a:gd name="T16" fmla="*/ 0 60000 65536"/>
                <a:gd name="T17" fmla="*/ 0 60000 65536"/>
                <a:gd name="T18" fmla="*/ 0 w 827"/>
                <a:gd name="T19" fmla="*/ 0 h 88"/>
                <a:gd name="T20" fmla="*/ 827 w 827"/>
                <a:gd name="T21" fmla="*/ 88 h 88"/>
              </a:gdLst>
              <a:ahLst/>
              <a:cxnLst>
                <a:cxn ang="T12">
                  <a:pos x="T0" y="T1"/>
                </a:cxn>
                <a:cxn ang="T13">
                  <a:pos x="T2" y="T3"/>
                </a:cxn>
                <a:cxn ang="T14">
                  <a:pos x="T4" y="T5"/>
                </a:cxn>
                <a:cxn ang="T15">
                  <a:pos x="T6" y="T7"/>
                </a:cxn>
                <a:cxn ang="T16">
                  <a:pos x="T8" y="T9"/>
                </a:cxn>
                <a:cxn ang="T17">
                  <a:pos x="T10" y="T11"/>
                </a:cxn>
              </a:cxnLst>
              <a:rect l="T18" t="T19" r="T20" b="T21"/>
              <a:pathLst>
                <a:path w="827" h="88">
                  <a:moveTo>
                    <a:pt x="1" y="88"/>
                  </a:moveTo>
                  <a:lnTo>
                    <a:pt x="1" y="88"/>
                  </a:lnTo>
                  <a:lnTo>
                    <a:pt x="0" y="75"/>
                  </a:lnTo>
                  <a:lnTo>
                    <a:pt x="826" y="0"/>
                  </a:lnTo>
                  <a:lnTo>
                    <a:pt x="827" y="13"/>
                  </a:lnTo>
                  <a:lnTo>
                    <a:pt x="1" y="88"/>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8" name="Freeform 117"/>
            <p:cNvSpPr/>
            <p:nvPr/>
          </p:nvSpPr>
          <p:spPr bwMode="auto">
            <a:xfrm>
              <a:off x="4025900" y="3373438"/>
              <a:ext cx="80963" cy="26988"/>
            </a:xfrm>
            <a:custGeom>
              <a:avLst/>
              <a:gdLst>
                <a:gd name="T0" fmla="*/ 2147483646 w 173"/>
                <a:gd name="T1" fmla="*/ 2147483646 h 58"/>
                <a:gd name="T2" fmla="*/ 2147483646 w 173"/>
                <a:gd name="T3" fmla="*/ 2147483646 h 58"/>
                <a:gd name="T4" fmla="*/ 2147483646 w 173"/>
                <a:gd name="T5" fmla="*/ 2147483646 h 58"/>
                <a:gd name="T6" fmla="*/ 2147483646 w 173"/>
                <a:gd name="T7" fmla="*/ 2147483646 h 58"/>
                <a:gd name="T8" fmla="*/ 2147483646 w 173"/>
                <a:gd name="T9" fmla="*/ 2147483646 h 58"/>
                <a:gd name="T10" fmla="*/ 2147483646 w 173"/>
                <a:gd name="T11" fmla="*/ 0 h 58"/>
                <a:gd name="T12" fmla="*/ 2147483646 w 173"/>
                <a:gd name="T13" fmla="*/ 2147483646 h 58"/>
                <a:gd name="T14" fmla="*/ 0 w 173"/>
                <a:gd name="T15" fmla="*/ 2147483646 h 58"/>
                <a:gd name="T16" fmla="*/ 2147483646 w 173"/>
                <a:gd name="T17" fmla="*/ 2147483646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3"/>
                <a:gd name="T28" fmla="*/ 0 h 58"/>
                <a:gd name="T29" fmla="*/ 173 w 173"/>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3" h="58">
                  <a:moveTo>
                    <a:pt x="16" y="58"/>
                  </a:moveTo>
                  <a:lnTo>
                    <a:pt x="16" y="58"/>
                  </a:lnTo>
                  <a:lnTo>
                    <a:pt x="157" y="43"/>
                  </a:lnTo>
                  <a:cubicBezTo>
                    <a:pt x="165" y="43"/>
                    <a:pt x="173" y="33"/>
                    <a:pt x="173" y="21"/>
                  </a:cubicBezTo>
                  <a:cubicBezTo>
                    <a:pt x="173" y="10"/>
                    <a:pt x="165" y="0"/>
                    <a:pt x="156" y="0"/>
                  </a:cubicBezTo>
                  <a:lnTo>
                    <a:pt x="16" y="15"/>
                  </a:lnTo>
                  <a:cubicBezTo>
                    <a:pt x="7" y="15"/>
                    <a:pt x="0" y="25"/>
                    <a:pt x="0" y="36"/>
                  </a:cubicBezTo>
                  <a:cubicBezTo>
                    <a:pt x="0" y="48"/>
                    <a:pt x="7" y="58"/>
                    <a:pt x="16" y="58"/>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9" name="Freeform 118"/>
            <p:cNvSpPr/>
            <p:nvPr/>
          </p:nvSpPr>
          <p:spPr bwMode="auto">
            <a:xfrm>
              <a:off x="4025900" y="3409951"/>
              <a:ext cx="80963" cy="30163"/>
            </a:xfrm>
            <a:custGeom>
              <a:avLst/>
              <a:gdLst>
                <a:gd name="T0" fmla="*/ 2147483646 w 173"/>
                <a:gd name="T1" fmla="*/ 0 h 63"/>
                <a:gd name="T2" fmla="*/ 2147483646 w 173"/>
                <a:gd name="T3" fmla="*/ 0 h 63"/>
                <a:gd name="T4" fmla="*/ 2147483646 w 173"/>
                <a:gd name="T5" fmla="*/ 0 h 63"/>
                <a:gd name="T6" fmla="*/ 2147483646 w 173"/>
                <a:gd name="T7" fmla="*/ 2147483646 h 63"/>
                <a:gd name="T8" fmla="*/ 0 w 173"/>
                <a:gd name="T9" fmla="*/ 2147483646 h 63"/>
                <a:gd name="T10" fmla="*/ 2147483646 w 173"/>
                <a:gd name="T11" fmla="*/ 2147483646 h 63"/>
                <a:gd name="T12" fmla="*/ 2147483646 w 173"/>
                <a:gd name="T13" fmla="*/ 2147483646 h 63"/>
                <a:gd name="T14" fmla="*/ 2147483646 w 173"/>
                <a:gd name="T15" fmla="*/ 2147483646 h 63"/>
                <a:gd name="T16" fmla="*/ 2147483646 w 173"/>
                <a:gd name="T17" fmla="*/ 2147483646 h 63"/>
                <a:gd name="T18" fmla="*/ 2147483646 w 173"/>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3"/>
                <a:gd name="T31" fmla="*/ 0 h 63"/>
                <a:gd name="T32" fmla="*/ 173 w 173"/>
                <a:gd name="T33" fmla="*/ 63 h 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3" h="63">
                  <a:moveTo>
                    <a:pt x="156" y="0"/>
                  </a:moveTo>
                  <a:lnTo>
                    <a:pt x="156" y="0"/>
                  </a:lnTo>
                  <a:lnTo>
                    <a:pt x="16" y="20"/>
                  </a:lnTo>
                  <a:cubicBezTo>
                    <a:pt x="7" y="20"/>
                    <a:pt x="0" y="30"/>
                    <a:pt x="0" y="42"/>
                  </a:cubicBezTo>
                  <a:cubicBezTo>
                    <a:pt x="0" y="54"/>
                    <a:pt x="7" y="63"/>
                    <a:pt x="16" y="63"/>
                  </a:cubicBezTo>
                  <a:lnTo>
                    <a:pt x="157" y="43"/>
                  </a:lnTo>
                  <a:cubicBezTo>
                    <a:pt x="165" y="43"/>
                    <a:pt x="173" y="33"/>
                    <a:pt x="173" y="21"/>
                  </a:cubicBezTo>
                  <a:cubicBezTo>
                    <a:pt x="173" y="9"/>
                    <a:pt x="166" y="0"/>
                    <a:pt x="156" y="0"/>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0" name="Freeform 119"/>
            <p:cNvSpPr/>
            <p:nvPr/>
          </p:nvSpPr>
          <p:spPr bwMode="auto">
            <a:xfrm>
              <a:off x="4154488" y="3362326"/>
              <a:ext cx="61913" cy="20638"/>
            </a:xfrm>
            <a:custGeom>
              <a:avLst/>
              <a:gdLst>
                <a:gd name="T0" fmla="*/ 2147483646 w 132"/>
                <a:gd name="T1" fmla="*/ 2147483646 h 45"/>
                <a:gd name="T2" fmla="*/ 2147483646 w 132"/>
                <a:gd name="T3" fmla="*/ 2147483646 h 45"/>
                <a:gd name="T4" fmla="*/ 2147483646 w 132"/>
                <a:gd name="T5" fmla="*/ 2147483646 h 45"/>
                <a:gd name="T6" fmla="*/ 2147483646 w 132"/>
                <a:gd name="T7" fmla="*/ 2147483646 h 45"/>
                <a:gd name="T8" fmla="*/ 2147483646 w 132"/>
                <a:gd name="T9" fmla="*/ 2147483646 h 45"/>
                <a:gd name="T10" fmla="*/ 2147483646 w 132"/>
                <a:gd name="T11" fmla="*/ 0 h 45"/>
                <a:gd name="T12" fmla="*/ 2147483646 w 132"/>
                <a:gd name="T13" fmla="*/ 2147483646 h 45"/>
                <a:gd name="T14" fmla="*/ 0 w 132"/>
                <a:gd name="T15" fmla="*/ 2147483646 h 45"/>
                <a:gd name="T16" fmla="*/ 2147483646 w 132"/>
                <a:gd name="T17" fmla="*/ 2147483646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2"/>
                <a:gd name="T28" fmla="*/ 0 h 45"/>
                <a:gd name="T29" fmla="*/ 132 w 132"/>
                <a:gd name="T30" fmla="*/ 45 h 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2" h="45">
                  <a:moveTo>
                    <a:pt x="12" y="45"/>
                  </a:moveTo>
                  <a:lnTo>
                    <a:pt x="12" y="45"/>
                  </a:lnTo>
                  <a:lnTo>
                    <a:pt x="120" y="33"/>
                  </a:lnTo>
                  <a:cubicBezTo>
                    <a:pt x="127" y="33"/>
                    <a:pt x="132" y="26"/>
                    <a:pt x="132" y="17"/>
                  </a:cubicBezTo>
                  <a:cubicBezTo>
                    <a:pt x="132" y="8"/>
                    <a:pt x="127" y="0"/>
                    <a:pt x="120" y="0"/>
                  </a:cubicBezTo>
                  <a:lnTo>
                    <a:pt x="12" y="12"/>
                  </a:lnTo>
                  <a:cubicBezTo>
                    <a:pt x="5" y="12"/>
                    <a:pt x="0" y="19"/>
                    <a:pt x="0" y="28"/>
                  </a:cubicBezTo>
                  <a:cubicBezTo>
                    <a:pt x="0" y="37"/>
                    <a:pt x="5" y="45"/>
                    <a:pt x="12" y="45"/>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1" name="Freeform 120"/>
            <p:cNvSpPr/>
            <p:nvPr/>
          </p:nvSpPr>
          <p:spPr bwMode="auto">
            <a:xfrm>
              <a:off x="4154488" y="3390901"/>
              <a:ext cx="61913" cy="22225"/>
            </a:xfrm>
            <a:custGeom>
              <a:avLst/>
              <a:gdLst>
                <a:gd name="T0" fmla="*/ 2147483646 w 132"/>
                <a:gd name="T1" fmla="*/ 0 h 49"/>
                <a:gd name="T2" fmla="*/ 2147483646 w 132"/>
                <a:gd name="T3" fmla="*/ 0 h 49"/>
                <a:gd name="T4" fmla="*/ 2147483646 w 132"/>
                <a:gd name="T5" fmla="*/ 0 h 49"/>
                <a:gd name="T6" fmla="*/ 2147483646 w 132"/>
                <a:gd name="T7" fmla="*/ 2147483646 h 49"/>
                <a:gd name="T8" fmla="*/ 0 w 132"/>
                <a:gd name="T9" fmla="*/ 2147483646 h 49"/>
                <a:gd name="T10" fmla="*/ 2147483646 w 132"/>
                <a:gd name="T11" fmla="*/ 2147483646 h 49"/>
                <a:gd name="T12" fmla="*/ 2147483646 w 132"/>
                <a:gd name="T13" fmla="*/ 2147483646 h 49"/>
                <a:gd name="T14" fmla="*/ 2147483646 w 132"/>
                <a:gd name="T15" fmla="*/ 2147483646 h 49"/>
                <a:gd name="T16" fmla="*/ 2147483646 w 132"/>
                <a:gd name="T17" fmla="*/ 2147483646 h 49"/>
                <a:gd name="T18" fmla="*/ 2147483646 w 132"/>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49"/>
                <a:gd name="T32" fmla="*/ 132 w 132"/>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49">
                  <a:moveTo>
                    <a:pt x="119" y="0"/>
                  </a:moveTo>
                  <a:lnTo>
                    <a:pt x="119" y="0"/>
                  </a:lnTo>
                  <a:lnTo>
                    <a:pt x="12" y="15"/>
                  </a:lnTo>
                  <a:cubicBezTo>
                    <a:pt x="5" y="15"/>
                    <a:pt x="0" y="23"/>
                    <a:pt x="0" y="32"/>
                  </a:cubicBezTo>
                  <a:cubicBezTo>
                    <a:pt x="0" y="41"/>
                    <a:pt x="5" y="49"/>
                    <a:pt x="12" y="49"/>
                  </a:cubicBezTo>
                  <a:lnTo>
                    <a:pt x="120" y="33"/>
                  </a:lnTo>
                  <a:cubicBezTo>
                    <a:pt x="127" y="33"/>
                    <a:pt x="132" y="25"/>
                    <a:pt x="132" y="16"/>
                  </a:cubicBezTo>
                  <a:cubicBezTo>
                    <a:pt x="132" y="7"/>
                    <a:pt x="127" y="0"/>
                    <a:pt x="119" y="0"/>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2" name="Freeform 121"/>
            <p:cNvSpPr>
              <a:spLocks noEditPoints="1"/>
            </p:cNvSpPr>
            <p:nvPr/>
          </p:nvSpPr>
          <p:spPr bwMode="auto">
            <a:xfrm>
              <a:off x="4252913" y="3025776"/>
              <a:ext cx="42863" cy="55563"/>
            </a:xfrm>
            <a:custGeom>
              <a:avLst/>
              <a:gdLst>
                <a:gd name="T0" fmla="*/ 2147483646 w 91"/>
                <a:gd name="T1" fmla="*/ 2147483646 h 121"/>
                <a:gd name="T2" fmla="*/ 2147483646 w 91"/>
                <a:gd name="T3" fmla="*/ 2147483646 h 121"/>
                <a:gd name="T4" fmla="*/ 2147483646 w 91"/>
                <a:gd name="T5" fmla="*/ 2147483646 h 121"/>
                <a:gd name="T6" fmla="*/ 2147483646 w 91"/>
                <a:gd name="T7" fmla="*/ 2147483646 h 121"/>
                <a:gd name="T8" fmla="*/ 2147483646 w 91"/>
                <a:gd name="T9" fmla="*/ 2147483646 h 121"/>
                <a:gd name="T10" fmla="*/ 2147483646 w 91"/>
                <a:gd name="T11" fmla="*/ 2147483646 h 121"/>
                <a:gd name="T12" fmla="*/ 2147483646 w 91"/>
                <a:gd name="T13" fmla="*/ 2147483646 h 121"/>
                <a:gd name="T14" fmla="*/ 2147483646 w 91"/>
                <a:gd name="T15" fmla="*/ 2147483646 h 121"/>
                <a:gd name="T16" fmla="*/ 2147483646 w 91"/>
                <a:gd name="T17" fmla="*/ 2147483646 h 121"/>
                <a:gd name="T18" fmla="*/ 2147483646 w 91"/>
                <a:gd name="T19" fmla="*/ 2147483646 h 121"/>
                <a:gd name="T20" fmla="*/ 2147483646 w 91"/>
                <a:gd name="T21" fmla="*/ 2147483646 h 121"/>
                <a:gd name="T22" fmla="*/ 2147483646 w 91"/>
                <a:gd name="T23" fmla="*/ 2147483646 h 121"/>
                <a:gd name="T24" fmla="*/ 2147483646 w 91"/>
                <a:gd name="T25" fmla="*/ 2147483646 h 121"/>
                <a:gd name="T26" fmla="*/ 2147483646 w 91"/>
                <a:gd name="T27" fmla="*/ 2147483646 h 121"/>
                <a:gd name="T28" fmla="*/ 0 w 91"/>
                <a:gd name="T29" fmla="*/ 2147483646 h 121"/>
                <a:gd name="T30" fmla="*/ 0 w 91"/>
                <a:gd name="T31" fmla="*/ 2147483646 h 121"/>
                <a:gd name="T32" fmla="*/ 2147483646 w 91"/>
                <a:gd name="T33" fmla="*/ 0 h 121"/>
                <a:gd name="T34" fmla="*/ 2147483646 w 91"/>
                <a:gd name="T35" fmla="*/ 2147483646 h 121"/>
                <a:gd name="T36" fmla="*/ 2147483646 w 91"/>
                <a:gd name="T37" fmla="*/ 2147483646 h 121"/>
                <a:gd name="T38" fmla="*/ 2147483646 w 91"/>
                <a:gd name="T39" fmla="*/ 2147483646 h 121"/>
                <a:gd name="T40" fmla="*/ 2147483646 w 91"/>
                <a:gd name="T41" fmla="*/ 2147483646 h 121"/>
                <a:gd name="T42" fmla="*/ 2147483646 w 91"/>
                <a:gd name="T43" fmla="*/ 2147483646 h 121"/>
                <a:gd name="T44" fmla="*/ 2147483646 w 91"/>
                <a:gd name="T45" fmla="*/ 2147483646 h 12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1"/>
                <a:gd name="T70" fmla="*/ 0 h 121"/>
                <a:gd name="T71" fmla="*/ 91 w 91"/>
                <a:gd name="T72" fmla="*/ 121 h 12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1" h="121">
                  <a:moveTo>
                    <a:pt x="22" y="97"/>
                  </a:moveTo>
                  <a:lnTo>
                    <a:pt x="22" y="97"/>
                  </a:lnTo>
                  <a:lnTo>
                    <a:pt x="69" y="101"/>
                  </a:lnTo>
                  <a:cubicBezTo>
                    <a:pt x="70" y="99"/>
                    <a:pt x="71" y="96"/>
                    <a:pt x="71" y="91"/>
                  </a:cubicBezTo>
                  <a:lnTo>
                    <a:pt x="71" y="48"/>
                  </a:lnTo>
                  <a:cubicBezTo>
                    <a:pt x="71" y="42"/>
                    <a:pt x="69" y="38"/>
                    <a:pt x="68" y="37"/>
                  </a:cubicBezTo>
                  <a:lnTo>
                    <a:pt x="21" y="21"/>
                  </a:lnTo>
                  <a:cubicBezTo>
                    <a:pt x="20" y="23"/>
                    <a:pt x="20" y="27"/>
                    <a:pt x="20" y="32"/>
                  </a:cubicBezTo>
                  <a:lnTo>
                    <a:pt x="20" y="84"/>
                  </a:lnTo>
                  <a:cubicBezTo>
                    <a:pt x="20" y="90"/>
                    <a:pt x="21" y="95"/>
                    <a:pt x="22" y="97"/>
                  </a:cubicBezTo>
                  <a:close/>
                  <a:moveTo>
                    <a:pt x="71" y="121"/>
                  </a:moveTo>
                  <a:lnTo>
                    <a:pt x="71" y="121"/>
                  </a:lnTo>
                  <a:lnTo>
                    <a:pt x="19" y="116"/>
                  </a:lnTo>
                  <a:cubicBezTo>
                    <a:pt x="14" y="116"/>
                    <a:pt x="8" y="114"/>
                    <a:pt x="3" y="104"/>
                  </a:cubicBezTo>
                  <a:cubicBezTo>
                    <a:pt x="1" y="98"/>
                    <a:pt x="0" y="91"/>
                    <a:pt x="0" y="84"/>
                  </a:cubicBezTo>
                  <a:lnTo>
                    <a:pt x="0" y="32"/>
                  </a:lnTo>
                  <a:cubicBezTo>
                    <a:pt x="0" y="13"/>
                    <a:pt x="7" y="0"/>
                    <a:pt x="19" y="0"/>
                  </a:cubicBezTo>
                  <a:lnTo>
                    <a:pt x="23" y="1"/>
                  </a:lnTo>
                  <a:lnTo>
                    <a:pt x="73" y="17"/>
                  </a:lnTo>
                  <a:cubicBezTo>
                    <a:pt x="85" y="20"/>
                    <a:pt x="91" y="35"/>
                    <a:pt x="91" y="48"/>
                  </a:cubicBezTo>
                  <a:lnTo>
                    <a:pt x="91" y="91"/>
                  </a:lnTo>
                  <a:cubicBezTo>
                    <a:pt x="91" y="107"/>
                    <a:pt x="83" y="120"/>
                    <a:pt x="72" y="121"/>
                  </a:cubicBezTo>
                  <a:lnTo>
                    <a:pt x="71" y="121"/>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3" name="Freeform 122"/>
            <p:cNvSpPr>
              <a:spLocks noEditPoints="1"/>
            </p:cNvSpPr>
            <p:nvPr/>
          </p:nvSpPr>
          <p:spPr bwMode="auto">
            <a:xfrm>
              <a:off x="4252913" y="3135313"/>
              <a:ext cx="42863" cy="58738"/>
            </a:xfrm>
            <a:custGeom>
              <a:avLst/>
              <a:gdLst>
                <a:gd name="T0" fmla="*/ 2147483646 w 91"/>
                <a:gd name="T1" fmla="*/ 2147483646 h 127"/>
                <a:gd name="T2" fmla="*/ 2147483646 w 91"/>
                <a:gd name="T3" fmla="*/ 2147483646 h 127"/>
                <a:gd name="T4" fmla="*/ 2147483646 w 91"/>
                <a:gd name="T5" fmla="*/ 2147483646 h 127"/>
                <a:gd name="T6" fmla="*/ 2147483646 w 91"/>
                <a:gd name="T7" fmla="*/ 2147483646 h 127"/>
                <a:gd name="T8" fmla="*/ 2147483646 w 91"/>
                <a:gd name="T9" fmla="*/ 2147483646 h 127"/>
                <a:gd name="T10" fmla="*/ 2147483646 w 91"/>
                <a:gd name="T11" fmla="*/ 2147483646 h 127"/>
                <a:gd name="T12" fmla="*/ 2147483646 w 91"/>
                <a:gd name="T13" fmla="*/ 2147483646 h 127"/>
                <a:gd name="T14" fmla="*/ 2147483646 w 91"/>
                <a:gd name="T15" fmla="*/ 2147483646 h 127"/>
                <a:gd name="T16" fmla="*/ 2147483646 w 91"/>
                <a:gd name="T17" fmla="*/ 2147483646 h 127"/>
                <a:gd name="T18" fmla="*/ 2147483646 w 91"/>
                <a:gd name="T19" fmla="*/ 2147483646 h 127"/>
                <a:gd name="T20" fmla="*/ 2147483646 w 91"/>
                <a:gd name="T21" fmla="*/ 2147483646 h 127"/>
                <a:gd name="T22" fmla="*/ 2147483646 w 91"/>
                <a:gd name="T23" fmla="*/ 2147483646 h 127"/>
                <a:gd name="T24" fmla="*/ 0 w 91"/>
                <a:gd name="T25" fmla="*/ 2147483646 h 127"/>
                <a:gd name="T26" fmla="*/ 0 w 91"/>
                <a:gd name="T27" fmla="*/ 2147483646 h 127"/>
                <a:gd name="T28" fmla="*/ 2147483646 w 91"/>
                <a:gd name="T29" fmla="*/ 0 h 127"/>
                <a:gd name="T30" fmla="*/ 2147483646 w 91"/>
                <a:gd name="T31" fmla="*/ 0 h 127"/>
                <a:gd name="T32" fmla="*/ 2147483646 w 91"/>
                <a:gd name="T33" fmla="*/ 2147483646 h 127"/>
                <a:gd name="T34" fmla="*/ 2147483646 w 91"/>
                <a:gd name="T35" fmla="*/ 2147483646 h 127"/>
                <a:gd name="T36" fmla="*/ 2147483646 w 91"/>
                <a:gd name="T37" fmla="*/ 2147483646 h 127"/>
                <a:gd name="T38" fmla="*/ 2147483646 w 91"/>
                <a:gd name="T39" fmla="*/ 2147483646 h 127"/>
                <a:gd name="T40" fmla="*/ 2147483646 w 91"/>
                <a:gd name="T41" fmla="*/ 2147483646 h 1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1"/>
                <a:gd name="T64" fmla="*/ 0 h 127"/>
                <a:gd name="T65" fmla="*/ 91 w 91"/>
                <a:gd name="T66" fmla="*/ 127 h 1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1" h="127">
                  <a:moveTo>
                    <a:pt x="21" y="21"/>
                  </a:moveTo>
                  <a:lnTo>
                    <a:pt x="21" y="21"/>
                  </a:lnTo>
                  <a:cubicBezTo>
                    <a:pt x="20" y="23"/>
                    <a:pt x="20" y="26"/>
                    <a:pt x="20" y="30"/>
                  </a:cubicBezTo>
                  <a:lnTo>
                    <a:pt x="20" y="95"/>
                  </a:lnTo>
                  <a:cubicBezTo>
                    <a:pt x="20" y="101"/>
                    <a:pt x="21" y="105"/>
                    <a:pt x="22" y="106"/>
                  </a:cubicBezTo>
                  <a:lnTo>
                    <a:pt x="69" y="106"/>
                  </a:lnTo>
                  <a:cubicBezTo>
                    <a:pt x="70" y="105"/>
                    <a:pt x="71" y="102"/>
                    <a:pt x="71" y="97"/>
                  </a:cubicBezTo>
                  <a:lnTo>
                    <a:pt x="71" y="42"/>
                  </a:lnTo>
                  <a:cubicBezTo>
                    <a:pt x="71" y="37"/>
                    <a:pt x="69" y="33"/>
                    <a:pt x="68" y="32"/>
                  </a:cubicBezTo>
                  <a:lnTo>
                    <a:pt x="21" y="21"/>
                  </a:lnTo>
                  <a:close/>
                  <a:moveTo>
                    <a:pt x="19" y="127"/>
                  </a:moveTo>
                  <a:lnTo>
                    <a:pt x="19" y="127"/>
                  </a:lnTo>
                  <a:cubicBezTo>
                    <a:pt x="8" y="127"/>
                    <a:pt x="0" y="114"/>
                    <a:pt x="0" y="95"/>
                  </a:cubicBezTo>
                  <a:lnTo>
                    <a:pt x="0" y="30"/>
                  </a:lnTo>
                  <a:cubicBezTo>
                    <a:pt x="0" y="13"/>
                    <a:pt x="7" y="0"/>
                    <a:pt x="19" y="0"/>
                  </a:cubicBezTo>
                  <a:lnTo>
                    <a:pt x="21" y="0"/>
                  </a:lnTo>
                  <a:lnTo>
                    <a:pt x="73" y="13"/>
                  </a:lnTo>
                  <a:cubicBezTo>
                    <a:pt x="85" y="15"/>
                    <a:pt x="91" y="29"/>
                    <a:pt x="91" y="42"/>
                  </a:cubicBezTo>
                  <a:lnTo>
                    <a:pt x="91" y="97"/>
                  </a:lnTo>
                  <a:cubicBezTo>
                    <a:pt x="91" y="113"/>
                    <a:pt x="83" y="125"/>
                    <a:pt x="72" y="126"/>
                  </a:cubicBezTo>
                  <a:lnTo>
                    <a:pt x="19" y="127"/>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4" name="Freeform 123"/>
            <p:cNvSpPr>
              <a:spLocks noEditPoints="1"/>
            </p:cNvSpPr>
            <p:nvPr/>
          </p:nvSpPr>
          <p:spPr bwMode="auto">
            <a:xfrm>
              <a:off x="4251325" y="3244851"/>
              <a:ext cx="44450" cy="57150"/>
            </a:xfrm>
            <a:custGeom>
              <a:avLst/>
              <a:gdLst>
                <a:gd name="T0" fmla="*/ 2147483646 w 94"/>
                <a:gd name="T1" fmla="*/ 2147483646 h 123"/>
                <a:gd name="T2" fmla="*/ 2147483646 w 94"/>
                <a:gd name="T3" fmla="*/ 2147483646 h 123"/>
                <a:gd name="T4" fmla="*/ 2147483646 w 94"/>
                <a:gd name="T5" fmla="*/ 2147483646 h 123"/>
                <a:gd name="T6" fmla="*/ 2147483646 w 94"/>
                <a:gd name="T7" fmla="*/ 2147483646 h 123"/>
                <a:gd name="T8" fmla="*/ 2147483646 w 94"/>
                <a:gd name="T9" fmla="*/ 2147483646 h 123"/>
                <a:gd name="T10" fmla="*/ 2147483646 w 94"/>
                <a:gd name="T11" fmla="*/ 2147483646 h 123"/>
                <a:gd name="T12" fmla="*/ 2147483646 w 94"/>
                <a:gd name="T13" fmla="*/ 2147483646 h 123"/>
                <a:gd name="T14" fmla="*/ 2147483646 w 94"/>
                <a:gd name="T15" fmla="*/ 2147483646 h 123"/>
                <a:gd name="T16" fmla="*/ 2147483646 w 94"/>
                <a:gd name="T17" fmla="*/ 2147483646 h 123"/>
                <a:gd name="T18" fmla="*/ 2147483646 w 94"/>
                <a:gd name="T19" fmla="*/ 2147483646 h 123"/>
                <a:gd name="T20" fmla="*/ 2147483646 w 94"/>
                <a:gd name="T21" fmla="*/ 2147483646 h 123"/>
                <a:gd name="T22" fmla="*/ 2147483646 w 94"/>
                <a:gd name="T23" fmla="*/ 2147483646 h 123"/>
                <a:gd name="T24" fmla="*/ 0 w 94"/>
                <a:gd name="T25" fmla="*/ 2147483646 h 123"/>
                <a:gd name="T26" fmla="*/ 0 w 94"/>
                <a:gd name="T27" fmla="*/ 2147483646 h 123"/>
                <a:gd name="T28" fmla="*/ 2147483646 w 94"/>
                <a:gd name="T29" fmla="*/ 0 h 123"/>
                <a:gd name="T30" fmla="*/ 2147483646 w 94"/>
                <a:gd name="T31" fmla="*/ 0 h 123"/>
                <a:gd name="T32" fmla="*/ 2147483646 w 94"/>
                <a:gd name="T33" fmla="*/ 2147483646 h 123"/>
                <a:gd name="T34" fmla="*/ 2147483646 w 94"/>
                <a:gd name="T35" fmla="*/ 2147483646 h 123"/>
                <a:gd name="T36" fmla="*/ 2147483646 w 94"/>
                <a:gd name="T37" fmla="*/ 2147483646 h 123"/>
                <a:gd name="T38" fmla="*/ 2147483646 w 94"/>
                <a:gd name="T39" fmla="*/ 2147483646 h 123"/>
                <a:gd name="T40" fmla="*/ 2147483646 w 94"/>
                <a:gd name="T41" fmla="*/ 2147483646 h 1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4"/>
                <a:gd name="T64" fmla="*/ 0 h 123"/>
                <a:gd name="T65" fmla="*/ 94 w 94"/>
                <a:gd name="T66" fmla="*/ 123 h 1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4" h="123">
                  <a:moveTo>
                    <a:pt x="21" y="20"/>
                  </a:moveTo>
                  <a:lnTo>
                    <a:pt x="21" y="20"/>
                  </a:lnTo>
                  <a:cubicBezTo>
                    <a:pt x="20" y="22"/>
                    <a:pt x="20" y="25"/>
                    <a:pt x="20" y="30"/>
                  </a:cubicBezTo>
                  <a:lnTo>
                    <a:pt x="20" y="92"/>
                  </a:lnTo>
                  <a:cubicBezTo>
                    <a:pt x="20" y="97"/>
                    <a:pt x="20" y="100"/>
                    <a:pt x="21" y="102"/>
                  </a:cubicBezTo>
                  <a:lnTo>
                    <a:pt x="72" y="97"/>
                  </a:lnTo>
                  <a:cubicBezTo>
                    <a:pt x="73" y="95"/>
                    <a:pt x="74" y="93"/>
                    <a:pt x="74" y="89"/>
                  </a:cubicBezTo>
                  <a:lnTo>
                    <a:pt x="74" y="31"/>
                  </a:lnTo>
                  <a:cubicBezTo>
                    <a:pt x="74" y="26"/>
                    <a:pt x="73" y="23"/>
                    <a:pt x="72" y="22"/>
                  </a:cubicBezTo>
                  <a:lnTo>
                    <a:pt x="21" y="20"/>
                  </a:lnTo>
                  <a:close/>
                  <a:moveTo>
                    <a:pt x="18" y="123"/>
                  </a:moveTo>
                  <a:lnTo>
                    <a:pt x="18" y="123"/>
                  </a:lnTo>
                  <a:cubicBezTo>
                    <a:pt x="7" y="123"/>
                    <a:pt x="0" y="111"/>
                    <a:pt x="0" y="92"/>
                  </a:cubicBezTo>
                  <a:lnTo>
                    <a:pt x="0" y="30"/>
                  </a:lnTo>
                  <a:cubicBezTo>
                    <a:pt x="0" y="11"/>
                    <a:pt x="7" y="0"/>
                    <a:pt x="17" y="0"/>
                  </a:cubicBezTo>
                  <a:lnTo>
                    <a:pt x="19" y="0"/>
                  </a:lnTo>
                  <a:lnTo>
                    <a:pt x="78" y="2"/>
                  </a:lnTo>
                  <a:cubicBezTo>
                    <a:pt x="89" y="4"/>
                    <a:pt x="94" y="18"/>
                    <a:pt x="94" y="31"/>
                  </a:cubicBezTo>
                  <a:lnTo>
                    <a:pt x="94" y="89"/>
                  </a:lnTo>
                  <a:cubicBezTo>
                    <a:pt x="94" y="104"/>
                    <a:pt x="87" y="116"/>
                    <a:pt x="77" y="117"/>
                  </a:cubicBezTo>
                  <a:lnTo>
                    <a:pt x="18" y="12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5" name="Freeform 124"/>
            <p:cNvSpPr/>
            <p:nvPr/>
          </p:nvSpPr>
          <p:spPr bwMode="auto">
            <a:xfrm>
              <a:off x="4252913" y="3351213"/>
              <a:ext cx="41275" cy="17463"/>
            </a:xfrm>
            <a:custGeom>
              <a:avLst/>
              <a:gdLst>
                <a:gd name="T0" fmla="*/ 2147483646 w 88"/>
                <a:gd name="T1" fmla="*/ 2147483646 h 38"/>
                <a:gd name="T2" fmla="*/ 2147483646 w 88"/>
                <a:gd name="T3" fmla="*/ 2147483646 h 38"/>
                <a:gd name="T4" fmla="*/ 2147483646 w 88"/>
                <a:gd name="T5" fmla="*/ 2147483646 h 38"/>
                <a:gd name="T6" fmla="*/ 2147483646 w 88"/>
                <a:gd name="T7" fmla="*/ 2147483646 h 38"/>
                <a:gd name="T8" fmla="*/ 2147483646 w 88"/>
                <a:gd name="T9" fmla="*/ 2147483646 h 38"/>
                <a:gd name="T10" fmla="*/ 2147483646 w 88"/>
                <a:gd name="T11" fmla="*/ 0 h 38"/>
                <a:gd name="T12" fmla="*/ 2147483646 w 88"/>
                <a:gd name="T13" fmla="*/ 2147483646 h 38"/>
                <a:gd name="T14" fmla="*/ 0 w 88"/>
                <a:gd name="T15" fmla="*/ 2147483646 h 38"/>
                <a:gd name="T16" fmla="*/ 2147483646 w 88"/>
                <a:gd name="T17" fmla="*/ 2147483646 h 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
                <a:gd name="T28" fmla="*/ 0 h 38"/>
                <a:gd name="T29" fmla="*/ 88 w 88"/>
                <a:gd name="T30" fmla="*/ 38 h 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 h="38">
                  <a:moveTo>
                    <a:pt x="8" y="38"/>
                  </a:moveTo>
                  <a:lnTo>
                    <a:pt x="8" y="38"/>
                  </a:lnTo>
                  <a:lnTo>
                    <a:pt x="81" y="31"/>
                  </a:lnTo>
                  <a:cubicBezTo>
                    <a:pt x="85" y="31"/>
                    <a:pt x="88" y="24"/>
                    <a:pt x="88" y="15"/>
                  </a:cubicBezTo>
                  <a:cubicBezTo>
                    <a:pt x="88" y="7"/>
                    <a:pt x="85" y="0"/>
                    <a:pt x="80" y="0"/>
                  </a:cubicBezTo>
                  <a:lnTo>
                    <a:pt x="8" y="8"/>
                  </a:lnTo>
                  <a:cubicBezTo>
                    <a:pt x="4" y="8"/>
                    <a:pt x="0" y="14"/>
                    <a:pt x="0" y="23"/>
                  </a:cubicBezTo>
                  <a:cubicBezTo>
                    <a:pt x="0" y="31"/>
                    <a:pt x="4" y="38"/>
                    <a:pt x="8" y="38"/>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6" name="Freeform 125"/>
            <p:cNvSpPr/>
            <p:nvPr/>
          </p:nvSpPr>
          <p:spPr bwMode="auto">
            <a:xfrm>
              <a:off x="4252913" y="3376613"/>
              <a:ext cx="41275" cy="19050"/>
            </a:xfrm>
            <a:custGeom>
              <a:avLst/>
              <a:gdLst>
                <a:gd name="T0" fmla="*/ 2147483646 w 87"/>
                <a:gd name="T1" fmla="*/ 0 h 42"/>
                <a:gd name="T2" fmla="*/ 2147483646 w 87"/>
                <a:gd name="T3" fmla="*/ 0 h 42"/>
                <a:gd name="T4" fmla="*/ 2147483646 w 87"/>
                <a:gd name="T5" fmla="*/ 0 h 42"/>
                <a:gd name="T6" fmla="*/ 2147483646 w 87"/>
                <a:gd name="T7" fmla="*/ 2147483646 h 42"/>
                <a:gd name="T8" fmla="*/ 0 w 87"/>
                <a:gd name="T9" fmla="*/ 2147483646 h 42"/>
                <a:gd name="T10" fmla="*/ 2147483646 w 87"/>
                <a:gd name="T11" fmla="*/ 2147483646 h 42"/>
                <a:gd name="T12" fmla="*/ 2147483646 w 87"/>
                <a:gd name="T13" fmla="*/ 2147483646 h 42"/>
                <a:gd name="T14" fmla="*/ 2147483646 w 87"/>
                <a:gd name="T15" fmla="*/ 2147483646 h 42"/>
                <a:gd name="T16" fmla="*/ 2147483646 w 87"/>
                <a:gd name="T17" fmla="*/ 2147483646 h 42"/>
                <a:gd name="T18" fmla="*/ 2147483646 w 87"/>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7"/>
                <a:gd name="T31" fmla="*/ 0 h 42"/>
                <a:gd name="T32" fmla="*/ 87 w 87"/>
                <a:gd name="T33" fmla="*/ 42 h 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7" h="42">
                  <a:moveTo>
                    <a:pt x="79" y="0"/>
                  </a:moveTo>
                  <a:lnTo>
                    <a:pt x="79" y="0"/>
                  </a:lnTo>
                  <a:lnTo>
                    <a:pt x="7" y="12"/>
                  </a:lnTo>
                  <a:cubicBezTo>
                    <a:pt x="3" y="12"/>
                    <a:pt x="0" y="18"/>
                    <a:pt x="0" y="27"/>
                  </a:cubicBezTo>
                  <a:cubicBezTo>
                    <a:pt x="0" y="35"/>
                    <a:pt x="3" y="42"/>
                    <a:pt x="7" y="42"/>
                  </a:cubicBezTo>
                  <a:lnTo>
                    <a:pt x="8" y="42"/>
                  </a:lnTo>
                  <a:lnTo>
                    <a:pt x="80" y="31"/>
                  </a:lnTo>
                  <a:cubicBezTo>
                    <a:pt x="84" y="31"/>
                    <a:pt x="87" y="24"/>
                    <a:pt x="87" y="15"/>
                  </a:cubicBezTo>
                  <a:cubicBezTo>
                    <a:pt x="87" y="7"/>
                    <a:pt x="84" y="0"/>
                    <a:pt x="79" y="0"/>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7" name="Freeform 126"/>
            <p:cNvSpPr/>
            <p:nvPr/>
          </p:nvSpPr>
          <p:spPr bwMode="auto">
            <a:xfrm>
              <a:off x="4327525" y="3351213"/>
              <a:ext cx="28575" cy="11113"/>
            </a:xfrm>
            <a:custGeom>
              <a:avLst/>
              <a:gdLst>
                <a:gd name="T0" fmla="*/ 2147483646 w 60"/>
                <a:gd name="T1" fmla="*/ 2147483646 h 26"/>
                <a:gd name="T2" fmla="*/ 2147483646 w 60"/>
                <a:gd name="T3" fmla="*/ 2147483646 h 26"/>
                <a:gd name="T4" fmla="*/ 2147483646 w 60"/>
                <a:gd name="T5" fmla="*/ 2147483646 h 26"/>
                <a:gd name="T6" fmla="*/ 2147483646 w 60"/>
                <a:gd name="T7" fmla="*/ 2147483646 h 26"/>
                <a:gd name="T8" fmla="*/ 2147483646 w 60"/>
                <a:gd name="T9" fmla="*/ 2147483646 h 26"/>
                <a:gd name="T10" fmla="*/ 2147483646 w 60"/>
                <a:gd name="T11" fmla="*/ 0 h 26"/>
                <a:gd name="T12" fmla="*/ 2147483646 w 60"/>
                <a:gd name="T13" fmla="*/ 2147483646 h 26"/>
                <a:gd name="T14" fmla="*/ 0 w 60"/>
                <a:gd name="T15" fmla="*/ 2147483646 h 26"/>
                <a:gd name="T16" fmla="*/ 2147483646 w 60"/>
                <a:gd name="T17" fmla="*/ 2147483646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26"/>
                <a:gd name="T29" fmla="*/ 60 w 60"/>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26">
                  <a:moveTo>
                    <a:pt x="6" y="26"/>
                  </a:moveTo>
                  <a:lnTo>
                    <a:pt x="6" y="26"/>
                  </a:lnTo>
                  <a:lnTo>
                    <a:pt x="55" y="21"/>
                  </a:lnTo>
                  <a:cubicBezTo>
                    <a:pt x="58" y="21"/>
                    <a:pt x="60" y="16"/>
                    <a:pt x="60" y="11"/>
                  </a:cubicBezTo>
                  <a:cubicBezTo>
                    <a:pt x="60" y="5"/>
                    <a:pt x="58" y="0"/>
                    <a:pt x="55" y="0"/>
                  </a:cubicBezTo>
                  <a:lnTo>
                    <a:pt x="6" y="5"/>
                  </a:lnTo>
                  <a:cubicBezTo>
                    <a:pt x="3" y="5"/>
                    <a:pt x="0" y="10"/>
                    <a:pt x="0" y="16"/>
                  </a:cubicBezTo>
                  <a:cubicBezTo>
                    <a:pt x="0" y="21"/>
                    <a:pt x="3" y="26"/>
                    <a:pt x="6" y="26"/>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8" name="Freeform 127"/>
            <p:cNvSpPr/>
            <p:nvPr/>
          </p:nvSpPr>
          <p:spPr bwMode="auto">
            <a:xfrm>
              <a:off x="4327525" y="3368676"/>
              <a:ext cx="28575" cy="12700"/>
            </a:xfrm>
            <a:custGeom>
              <a:avLst/>
              <a:gdLst>
                <a:gd name="T0" fmla="*/ 2147483646 w 60"/>
                <a:gd name="T1" fmla="*/ 0 h 28"/>
                <a:gd name="T2" fmla="*/ 2147483646 w 60"/>
                <a:gd name="T3" fmla="*/ 0 h 28"/>
                <a:gd name="T4" fmla="*/ 2147483646 w 60"/>
                <a:gd name="T5" fmla="*/ 0 h 28"/>
                <a:gd name="T6" fmla="*/ 2147483646 w 60"/>
                <a:gd name="T7" fmla="*/ 2147483646 h 28"/>
                <a:gd name="T8" fmla="*/ 0 w 60"/>
                <a:gd name="T9" fmla="*/ 2147483646 h 28"/>
                <a:gd name="T10" fmla="*/ 2147483646 w 60"/>
                <a:gd name="T11" fmla="*/ 2147483646 h 28"/>
                <a:gd name="T12" fmla="*/ 2147483646 w 60"/>
                <a:gd name="T13" fmla="*/ 2147483646 h 28"/>
                <a:gd name="T14" fmla="*/ 2147483646 w 60"/>
                <a:gd name="T15" fmla="*/ 2147483646 h 28"/>
                <a:gd name="T16" fmla="*/ 2147483646 w 60"/>
                <a:gd name="T17" fmla="*/ 2147483646 h 28"/>
                <a:gd name="T18" fmla="*/ 2147483646 w 60"/>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28"/>
                <a:gd name="T32" fmla="*/ 60 w 60"/>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28">
                  <a:moveTo>
                    <a:pt x="55" y="0"/>
                  </a:moveTo>
                  <a:lnTo>
                    <a:pt x="55" y="0"/>
                  </a:lnTo>
                  <a:lnTo>
                    <a:pt x="6" y="7"/>
                  </a:lnTo>
                  <a:cubicBezTo>
                    <a:pt x="3" y="7"/>
                    <a:pt x="0" y="12"/>
                    <a:pt x="0" y="18"/>
                  </a:cubicBezTo>
                  <a:cubicBezTo>
                    <a:pt x="0" y="23"/>
                    <a:pt x="3" y="28"/>
                    <a:pt x="6" y="28"/>
                  </a:cubicBezTo>
                  <a:lnTo>
                    <a:pt x="55" y="20"/>
                  </a:lnTo>
                  <a:cubicBezTo>
                    <a:pt x="58" y="20"/>
                    <a:pt x="60" y="16"/>
                    <a:pt x="60" y="10"/>
                  </a:cubicBezTo>
                  <a:cubicBezTo>
                    <a:pt x="60" y="4"/>
                    <a:pt x="58" y="0"/>
                    <a:pt x="55" y="0"/>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9" name="Freeform 128"/>
            <p:cNvSpPr>
              <a:spLocks noEditPoints="1"/>
            </p:cNvSpPr>
            <p:nvPr/>
          </p:nvSpPr>
          <p:spPr bwMode="auto">
            <a:xfrm>
              <a:off x="4329113" y="3048001"/>
              <a:ext cx="28575" cy="39688"/>
            </a:xfrm>
            <a:custGeom>
              <a:avLst/>
              <a:gdLst>
                <a:gd name="T0" fmla="*/ 2147483646 w 63"/>
                <a:gd name="T1" fmla="*/ 2147483646 h 83"/>
                <a:gd name="T2" fmla="*/ 2147483646 w 63"/>
                <a:gd name="T3" fmla="*/ 2147483646 h 83"/>
                <a:gd name="T4" fmla="*/ 2147483646 w 63"/>
                <a:gd name="T5" fmla="*/ 2147483646 h 83"/>
                <a:gd name="T6" fmla="*/ 2147483646 w 63"/>
                <a:gd name="T7" fmla="*/ 2147483646 h 83"/>
                <a:gd name="T8" fmla="*/ 2147483646 w 63"/>
                <a:gd name="T9" fmla="*/ 2147483646 h 83"/>
                <a:gd name="T10" fmla="*/ 2147483646 w 63"/>
                <a:gd name="T11" fmla="*/ 2147483646 h 83"/>
                <a:gd name="T12" fmla="*/ 2147483646 w 63"/>
                <a:gd name="T13" fmla="*/ 2147483646 h 83"/>
                <a:gd name="T14" fmla="*/ 2147483646 w 63"/>
                <a:gd name="T15" fmla="*/ 2147483646 h 83"/>
                <a:gd name="T16" fmla="*/ 2147483646 w 63"/>
                <a:gd name="T17" fmla="*/ 2147483646 h 83"/>
                <a:gd name="T18" fmla="*/ 2147483646 w 63"/>
                <a:gd name="T19" fmla="*/ 2147483646 h 83"/>
                <a:gd name="T20" fmla="*/ 2147483646 w 63"/>
                <a:gd name="T21" fmla="*/ 2147483646 h 83"/>
                <a:gd name="T22" fmla="*/ 2147483646 w 63"/>
                <a:gd name="T23" fmla="*/ 2147483646 h 83"/>
                <a:gd name="T24" fmla="*/ 2147483646 w 63"/>
                <a:gd name="T25" fmla="*/ 2147483646 h 83"/>
                <a:gd name="T26" fmla="*/ 2147483646 w 63"/>
                <a:gd name="T27" fmla="*/ 2147483646 h 83"/>
                <a:gd name="T28" fmla="*/ 0 w 63"/>
                <a:gd name="T29" fmla="*/ 2147483646 h 83"/>
                <a:gd name="T30" fmla="*/ 0 w 63"/>
                <a:gd name="T31" fmla="*/ 2147483646 h 83"/>
                <a:gd name="T32" fmla="*/ 2147483646 w 63"/>
                <a:gd name="T33" fmla="*/ 0 h 83"/>
                <a:gd name="T34" fmla="*/ 2147483646 w 63"/>
                <a:gd name="T35" fmla="*/ 0 h 83"/>
                <a:gd name="T36" fmla="*/ 2147483646 w 63"/>
                <a:gd name="T37" fmla="*/ 2147483646 h 83"/>
                <a:gd name="T38" fmla="*/ 2147483646 w 63"/>
                <a:gd name="T39" fmla="*/ 2147483646 h 83"/>
                <a:gd name="T40" fmla="*/ 2147483646 w 63"/>
                <a:gd name="T41" fmla="*/ 2147483646 h 83"/>
                <a:gd name="T42" fmla="*/ 2147483646 w 63"/>
                <a:gd name="T43" fmla="*/ 2147483646 h 83"/>
                <a:gd name="T44" fmla="*/ 2147483646 w 63"/>
                <a:gd name="T45" fmla="*/ 2147483646 h 8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3"/>
                <a:gd name="T70" fmla="*/ 0 h 83"/>
                <a:gd name="T71" fmla="*/ 63 w 63"/>
                <a:gd name="T72" fmla="*/ 83 h 8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3" h="83">
                  <a:moveTo>
                    <a:pt x="16" y="67"/>
                  </a:moveTo>
                  <a:lnTo>
                    <a:pt x="16" y="67"/>
                  </a:lnTo>
                  <a:lnTo>
                    <a:pt x="48" y="70"/>
                  </a:lnTo>
                  <a:cubicBezTo>
                    <a:pt x="49" y="69"/>
                    <a:pt x="50" y="66"/>
                    <a:pt x="50" y="63"/>
                  </a:cubicBezTo>
                  <a:lnTo>
                    <a:pt x="50" y="33"/>
                  </a:lnTo>
                  <a:cubicBezTo>
                    <a:pt x="50" y="28"/>
                    <a:pt x="48" y="25"/>
                    <a:pt x="48" y="25"/>
                  </a:cubicBezTo>
                  <a:lnTo>
                    <a:pt x="15" y="14"/>
                  </a:lnTo>
                  <a:cubicBezTo>
                    <a:pt x="14" y="16"/>
                    <a:pt x="14" y="18"/>
                    <a:pt x="14" y="22"/>
                  </a:cubicBezTo>
                  <a:lnTo>
                    <a:pt x="14" y="58"/>
                  </a:lnTo>
                  <a:cubicBezTo>
                    <a:pt x="14" y="62"/>
                    <a:pt x="15" y="66"/>
                    <a:pt x="16" y="67"/>
                  </a:cubicBezTo>
                  <a:close/>
                  <a:moveTo>
                    <a:pt x="50" y="83"/>
                  </a:moveTo>
                  <a:lnTo>
                    <a:pt x="50" y="83"/>
                  </a:lnTo>
                  <a:lnTo>
                    <a:pt x="14" y="80"/>
                  </a:lnTo>
                  <a:cubicBezTo>
                    <a:pt x="12" y="80"/>
                    <a:pt x="6" y="79"/>
                    <a:pt x="3" y="71"/>
                  </a:cubicBezTo>
                  <a:cubicBezTo>
                    <a:pt x="1" y="68"/>
                    <a:pt x="0" y="63"/>
                    <a:pt x="0" y="58"/>
                  </a:cubicBezTo>
                  <a:lnTo>
                    <a:pt x="0" y="22"/>
                  </a:lnTo>
                  <a:cubicBezTo>
                    <a:pt x="0" y="9"/>
                    <a:pt x="6" y="0"/>
                    <a:pt x="14" y="0"/>
                  </a:cubicBezTo>
                  <a:lnTo>
                    <a:pt x="15" y="0"/>
                  </a:lnTo>
                  <a:lnTo>
                    <a:pt x="52" y="12"/>
                  </a:lnTo>
                  <a:cubicBezTo>
                    <a:pt x="59" y="13"/>
                    <a:pt x="63" y="24"/>
                    <a:pt x="63" y="33"/>
                  </a:cubicBezTo>
                  <a:lnTo>
                    <a:pt x="63" y="63"/>
                  </a:lnTo>
                  <a:cubicBezTo>
                    <a:pt x="63" y="74"/>
                    <a:pt x="58" y="82"/>
                    <a:pt x="50" y="83"/>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0" name="Freeform 129"/>
            <p:cNvSpPr>
              <a:spLocks noEditPoints="1"/>
            </p:cNvSpPr>
            <p:nvPr/>
          </p:nvSpPr>
          <p:spPr bwMode="auto">
            <a:xfrm>
              <a:off x="4329113" y="3154363"/>
              <a:ext cx="28575" cy="38100"/>
            </a:xfrm>
            <a:custGeom>
              <a:avLst/>
              <a:gdLst>
                <a:gd name="T0" fmla="*/ 2147483646 w 59"/>
                <a:gd name="T1" fmla="*/ 2147483646 h 82"/>
                <a:gd name="T2" fmla="*/ 2147483646 w 59"/>
                <a:gd name="T3" fmla="*/ 2147483646 h 82"/>
                <a:gd name="T4" fmla="*/ 2147483646 w 59"/>
                <a:gd name="T5" fmla="*/ 2147483646 h 82"/>
                <a:gd name="T6" fmla="*/ 2147483646 w 59"/>
                <a:gd name="T7" fmla="*/ 2147483646 h 82"/>
                <a:gd name="T8" fmla="*/ 2147483646 w 59"/>
                <a:gd name="T9" fmla="*/ 2147483646 h 82"/>
                <a:gd name="T10" fmla="*/ 2147483646 w 59"/>
                <a:gd name="T11" fmla="*/ 2147483646 h 82"/>
                <a:gd name="T12" fmla="*/ 2147483646 w 59"/>
                <a:gd name="T13" fmla="*/ 2147483646 h 82"/>
                <a:gd name="T14" fmla="*/ 2147483646 w 59"/>
                <a:gd name="T15" fmla="*/ 2147483646 h 82"/>
                <a:gd name="T16" fmla="*/ 2147483646 w 59"/>
                <a:gd name="T17" fmla="*/ 2147483646 h 82"/>
                <a:gd name="T18" fmla="*/ 2147483646 w 59"/>
                <a:gd name="T19" fmla="*/ 2147483646 h 82"/>
                <a:gd name="T20" fmla="*/ 2147483646 w 59"/>
                <a:gd name="T21" fmla="*/ 2147483646 h 82"/>
                <a:gd name="T22" fmla="*/ 2147483646 w 59"/>
                <a:gd name="T23" fmla="*/ 2147483646 h 82"/>
                <a:gd name="T24" fmla="*/ 0 w 59"/>
                <a:gd name="T25" fmla="*/ 2147483646 h 82"/>
                <a:gd name="T26" fmla="*/ 0 w 59"/>
                <a:gd name="T27" fmla="*/ 2147483646 h 82"/>
                <a:gd name="T28" fmla="*/ 2147483646 w 59"/>
                <a:gd name="T29" fmla="*/ 0 h 82"/>
                <a:gd name="T30" fmla="*/ 2147483646 w 59"/>
                <a:gd name="T31" fmla="*/ 2147483646 h 82"/>
                <a:gd name="T32" fmla="*/ 2147483646 w 59"/>
                <a:gd name="T33" fmla="*/ 2147483646 h 82"/>
                <a:gd name="T34" fmla="*/ 2147483646 w 59"/>
                <a:gd name="T35" fmla="*/ 2147483646 h 82"/>
                <a:gd name="T36" fmla="*/ 2147483646 w 59"/>
                <a:gd name="T37" fmla="*/ 2147483646 h 82"/>
                <a:gd name="T38" fmla="*/ 2147483646 w 59"/>
                <a:gd name="T39" fmla="*/ 2147483646 h 82"/>
                <a:gd name="T40" fmla="*/ 2147483646 w 59"/>
                <a:gd name="T41" fmla="*/ 2147483646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9"/>
                <a:gd name="T64" fmla="*/ 0 h 82"/>
                <a:gd name="T65" fmla="*/ 59 w 59"/>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9" h="82">
                  <a:moveTo>
                    <a:pt x="15" y="14"/>
                  </a:moveTo>
                  <a:lnTo>
                    <a:pt x="15" y="14"/>
                  </a:lnTo>
                  <a:cubicBezTo>
                    <a:pt x="14" y="15"/>
                    <a:pt x="14" y="17"/>
                    <a:pt x="14" y="20"/>
                  </a:cubicBezTo>
                  <a:lnTo>
                    <a:pt x="14" y="62"/>
                  </a:lnTo>
                  <a:cubicBezTo>
                    <a:pt x="14" y="65"/>
                    <a:pt x="14" y="67"/>
                    <a:pt x="15" y="68"/>
                  </a:cubicBezTo>
                  <a:lnTo>
                    <a:pt x="45" y="68"/>
                  </a:lnTo>
                  <a:cubicBezTo>
                    <a:pt x="45" y="67"/>
                    <a:pt x="46" y="65"/>
                    <a:pt x="46" y="63"/>
                  </a:cubicBezTo>
                  <a:lnTo>
                    <a:pt x="46" y="28"/>
                  </a:lnTo>
                  <a:cubicBezTo>
                    <a:pt x="46" y="24"/>
                    <a:pt x="45" y="22"/>
                    <a:pt x="44" y="22"/>
                  </a:cubicBezTo>
                  <a:lnTo>
                    <a:pt x="15" y="14"/>
                  </a:lnTo>
                  <a:close/>
                  <a:moveTo>
                    <a:pt x="13" y="82"/>
                  </a:moveTo>
                  <a:lnTo>
                    <a:pt x="13" y="82"/>
                  </a:lnTo>
                  <a:cubicBezTo>
                    <a:pt x="6" y="82"/>
                    <a:pt x="0" y="73"/>
                    <a:pt x="0" y="62"/>
                  </a:cubicBezTo>
                  <a:lnTo>
                    <a:pt x="0" y="20"/>
                  </a:lnTo>
                  <a:cubicBezTo>
                    <a:pt x="0" y="9"/>
                    <a:pt x="6" y="0"/>
                    <a:pt x="13" y="0"/>
                  </a:cubicBezTo>
                  <a:lnTo>
                    <a:pt x="15" y="1"/>
                  </a:lnTo>
                  <a:lnTo>
                    <a:pt x="48" y="9"/>
                  </a:lnTo>
                  <a:cubicBezTo>
                    <a:pt x="54" y="10"/>
                    <a:pt x="59" y="18"/>
                    <a:pt x="59" y="28"/>
                  </a:cubicBezTo>
                  <a:lnTo>
                    <a:pt x="59" y="63"/>
                  </a:lnTo>
                  <a:cubicBezTo>
                    <a:pt x="59" y="73"/>
                    <a:pt x="54" y="81"/>
                    <a:pt x="47" y="81"/>
                  </a:cubicBezTo>
                  <a:lnTo>
                    <a:pt x="13" y="82"/>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1" name="Freeform 130"/>
            <p:cNvSpPr>
              <a:spLocks noEditPoints="1"/>
            </p:cNvSpPr>
            <p:nvPr/>
          </p:nvSpPr>
          <p:spPr bwMode="auto">
            <a:xfrm>
              <a:off x="4327525" y="3251201"/>
              <a:ext cx="30163" cy="38100"/>
            </a:xfrm>
            <a:custGeom>
              <a:avLst/>
              <a:gdLst>
                <a:gd name="T0" fmla="*/ 2147483646 w 61"/>
                <a:gd name="T1" fmla="*/ 2147483646 h 79"/>
                <a:gd name="T2" fmla="*/ 2147483646 w 61"/>
                <a:gd name="T3" fmla="*/ 2147483646 h 79"/>
                <a:gd name="T4" fmla="*/ 2147483646 w 61"/>
                <a:gd name="T5" fmla="*/ 2147483646 h 79"/>
                <a:gd name="T6" fmla="*/ 2147483646 w 61"/>
                <a:gd name="T7" fmla="*/ 2147483646 h 79"/>
                <a:gd name="T8" fmla="*/ 2147483646 w 61"/>
                <a:gd name="T9" fmla="*/ 2147483646 h 79"/>
                <a:gd name="T10" fmla="*/ 2147483646 w 61"/>
                <a:gd name="T11" fmla="*/ 2147483646 h 79"/>
                <a:gd name="T12" fmla="*/ 2147483646 w 61"/>
                <a:gd name="T13" fmla="*/ 2147483646 h 79"/>
                <a:gd name="T14" fmla="*/ 2147483646 w 61"/>
                <a:gd name="T15" fmla="*/ 2147483646 h 79"/>
                <a:gd name="T16" fmla="*/ 2147483646 w 61"/>
                <a:gd name="T17" fmla="*/ 2147483646 h 79"/>
                <a:gd name="T18" fmla="*/ 2147483646 w 61"/>
                <a:gd name="T19" fmla="*/ 2147483646 h 79"/>
                <a:gd name="T20" fmla="*/ 2147483646 w 61"/>
                <a:gd name="T21" fmla="*/ 2147483646 h 79"/>
                <a:gd name="T22" fmla="*/ 2147483646 w 61"/>
                <a:gd name="T23" fmla="*/ 2147483646 h 79"/>
                <a:gd name="T24" fmla="*/ 0 w 61"/>
                <a:gd name="T25" fmla="*/ 2147483646 h 79"/>
                <a:gd name="T26" fmla="*/ 0 w 61"/>
                <a:gd name="T27" fmla="*/ 2147483646 h 79"/>
                <a:gd name="T28" fmla="*/ 2147483646 w 61"/>
                <a:gd name="T29" fmla="*/ 0 h 79"/>
                <a:gd name="T30" fmla="*/ 2147483646 w 61"/>
                <a:gd name="T31" fmla="*/ 0 h 79"/>
                <a:gd name="T32" fmla="*/ 2147483646 w 61"/>
                <a:gd name="T33" fmla="*/ 2147483646 h 79"/>
                <a:gd name="T34" fmla="*/ 2147483646 w 61"/>
                <a:gd name="T35" fmla="*/ 2147483646 h 79"/>
                <a:gd name="T36" fmla="*/ 2147483646 w 61"/>
                <a:gd name="T37" fmla="*/ 2147483646 h 79"/>
                <a:gd name="T38" fmla="*/ 2147483646 w 61"/>
                <a:gd name="T39" fmla="*/ 2147483646 h 79"/>
                <a:gd name="T40" fmla="*/ 2147483646 w 61"/>
                <a:gd name="T41" fmla="*/ 2147483646 h 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79"/>
                <a:gd name="T65" fmla="*/ 61 w 61"/>
                <a:gd name="T66" fmla="*/ 79 h 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79">
                  <a:moveTo>
                    <a:pt x="14" y="13"/>
                  </a:moveTo>
                  <a:lnTo>
                    <a:pt x="14" y="13"/>
                  </a:lnTo>
                  <a:cubicBezTo>
                    <a:pt x="13" y="14"/>
                    <a:pt x="13" y="16"/>
                    <a:pt x="13" y="19"/>
                  </a:cubicBezTo>
                  <a:lnTo>
                    <a:pt x="13" y="59"/>
                  </a:lnTo>
                  <a:cubicBezTo>
                    <a:pt x="13" y="62"/>
                    <a:pt x="14" y="64"/>
                    <a:pt x="14" y="66"/>
                  </a:cubicBezTo>
                  <a:lnTo>
                    <a:pt x="47" y="62"/>
                  </a:lnTo>
                  <a:cubicBezTo>
                    <a:pt x="47" y="61"/>
                    <a:pt x="48" y="59"/>
                    <a:pt x="48" y="57"/>
                  </a:cubicBezTo>
                  <a:lnTo>
                    <a:pt x="48" y="20"/>
                  </a:lnTo>
                  <a:cubicBezTo>
                    <a:pt x="48" y="17"/>
                    <a:pt x="47" y="15"/>
                    <a:pt x="47" y="14"/>
                  </a:cubicBezTo>
                  <a:lnTo>
                    <a:pt x="14" y="13"/>
                  </a:lnTo>
                  <a:close/>
                  <a:moveTo>
                    <a:pt x="12" y="79"/>
                  </a:moveTo>
                  <a:lnTo>
                    <a:pt x="12" y="79"/>
                  </a:lnTo>
                  <a:cubicBezTo>
                    <a:pt x="4" y="79"/>
                    <a:pt x="0" y="72"/>
                    <a:pt x="0" y="59"/>
                  </a:cubicBezTo>
                  <a:lnTo>
                    <a:pt x="0" y="19"/>
                  </a:lnTo>
                  <a:cubicBezTo>
                    <a:pt x="0" y="7"/>
                    <a:pt x="4" y="0"/>
                    <a:pt x="11" y="0"/>
                  </a:cubicBezTo>
                  <a:lnTo>
                    <a:pt x="13" y="0"/>
                  </a:lnTo>
                  <a:lnTo>
                    <a:pt x="49" y="1"/>
                  </a:lnTo>
                  <a:cubicBezTo>
                    <a:pt x="58" y="2"/>
                    <a:pt x="61" y="12"/>
                    <a:pt x="61" y="20"/>
                  </a:cubicBezTo>
                  <a:lnTo>
                    <a:pt x="61" y="57"/>
                  </a:lnTo>
                  <a:cubicBezTo>
                    <a:pt x="61" y="67"/>
                    <a:pt x="56" y="75"/>
                    <a:pt x="50" y="75"/>
                  </a:cubicBezTo>
                  <a:lnTo>
                    <a:pt x="12" y="79"/>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2" name="Freeform 131"/>
            <p:cNvSpPr>
              <a:spLocks noEditPoints="1"/>
            </p:cNvSpPr>
            <p:nvPr/>
          </p:nvSpPr>
          <p:spPr bwMode="auto">
            <a:xfrm>
              <a:off x="4427538" y="3090863"/>
              <a:ext cx="301625" cy="300038"/>
            </a:xfrm>
            <a:custGeom>
              <a:avLst/>
              <a:gdLst>
                <a:gd name="T0" fmla="*/ 2147483646 w 642"/>
                <a:gd name="T1" fmla="*/ 2147483646 h 636"/>
                <a:gd name="T2" fmla="*/ 2147483646 w 642"/>
                <a:gd name="T3" fmla="*/ 2147483646 h 636"/>
                <a:gd name="T4" fmla="*/ 2147483646 w 642"/>
                <a:gd name="T5" fmla="*/ 2147483646 h 636"/>
                <a:gd name="T6" fmla="*/ 2147483646 w 642"/>
                <a:gd name="T7" fmla="*/ 2147483646 h 636"/>
                <a:gd name="T8" fmla="*/ 2147483646 w 642"/>
                <a:gd name="T9" fmla="*/ 2147483646 h 636"/>
                <a:gd name="T10" fmla="*/ 2147483646 w 642"/>
                <a:gd name="T11" fmla="*/ 2147483646 h 636"/>
                <a:gd name="T12" fmla="*/ 2147483646 w 642"/>
                <a:gd name="T13" fmla="*/ 2147483646 h 636"/>
                <a:gd name="T14" fmla="*/ 2147483646 w 642"/>
                <a:gd name="T15" fmla="*/ 2147483646 h 636"/>
                <a:gd name="T16" fmla="*/ 2147483646 w 642"/>
                <a:gd name="T17" fmla="*/ 2147483646 h 636"/>
                <a:gd name="T18" fmla="*/ 0 w 642"/>
                <a:gd name="T19" fmla="*/ 2147483646 h 636"/>
                <a:gd name="T20" fmla="*/ 2147483646 w 642"/>
                <a:gd name="T21" fmla="*/ 0 h 636"/>
                <a:gd name="T22" fmla="*/ 2147483646 w 642"/>
                <a:gd name="T23" fmla="*/ 0 h 636"/>
                <a:gd name="T24" fmla="*/ 2147483646 w 642"/>
                <a:gd name="T25" fmla="*/ 2147483646 h 636"/>
                <a:gd name="T26" fmla="*/ 2147483646 w 642"/>
                <a:gd name="T27" fmla="*/ 2147483646 h 636"/>
                <a:gd name="T28" fmla="*/ 2147483646 w 642"/>
                <a:gd name="T29" fmla="*/ 2147483646 h 636"/>
                <a:gd name="T30" fmla="*/ 2147483646 w 642"/>
                <a:gd name="T31" fmla="*/ 2147483646 h 6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42"/>
                <a:gd name="T49" fmla="*/ 0 h 636"/>
                <a:gd name="T50" fmla="*/ 642 w 642"/>
                <a:gd name="T51" fmla="*/ 636 h 6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42" h="636">
                  <a:moveTo>
                    <a:pt x="284" y="69"/>
                  </a:moveTo>
                  <a:lnTo>
                    <a:pt x="284" y="69"/>
                  </a:lnTo>
                  <a:cubicBezTo>
                    <a:pt x="161" y="85"/>
                    <a:pt x="66" y="191"/>
                    <a:pt x="66" y="318"/>
                  </a:cubicBezTo>
                  <a:cubicBezTo>
                    <a:pt x="66" y="457"/>
                    <a:pt x="179" y="570"/>
                    <a:pt x="318" y="570"/>
                  </a:cubicBezTo>
                  <a:cubicBezTo>
                    <a:pt x="474" y="570"/>
                    <a:pt x="562" y="495"/>
                    <a:pt x="574" y="352"/>
                  </a:cubicBezTo>
                  <a:lnTo>
                    <a:pt x="284" y="352"/>
                  </a:lnTo>
                  <a:lnTo>
                    <a:pt x="284" y="69"/>
                  </a:lnTo>
                  <a:close/>
                  <a:moveTo>
                    <a:pt x="318" y="636"/>
                  </a:moveTo>
                  <a:lnTo>
                    <a:pt x="318" y="636"/>
                  </a:lnTo>
                  <a:cubicBezTo>
                    <a:pt x="142" y="636"/>
                    <a:pt x="0" y="494"/>
                    <a:pt x="0" y="318"/>
                  </a:cubicBezTo>
                  <a:cubicBezTo>
                    <a:pt x="0" y="143"/>
                    <a:pt x="142" y="0"/>
                    <a:pt x="318" y="0"/>
                  </a:cubicBezTo>
                  <a:lnTo>
                    <a:pt x="351" y="0"/>
                  </a:lnTo>
                  <a:lnTo>
                    <a:pt x="351" y="285"/>
                  </a:lnTo>
                  <a:lnTo>
                    <a:pt x="642" y="285"/>
                  </a:lnTo>
                  <a:lnTo>
                    <a:pt x="642" y="318"/>
                  </a:lnTo>
                  <a:cubicBezTo>
                    <a:pt x="642" y="520"/>
                    <a:pt x="524" y="636"/>
                    <a:pt x="318" y="636"/>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3" name="Freeform 132"/>
            <p:cNvSpPr>
              <a:spLocks noEditPoints="1"/>
            </p:cNvSpPr>
            <p:nvPr/>
          </p:nvSpPr>
          <p:spPr bwMode="auto">
            <a:xfrm>
              <a:off x="4610100" y="3046413"/>
              <a:ext cx="158750" cy="158750"/>
            </a:xfrm>
            <a:custGeom>
              <a:avLst/>
              <a:gdLst>
                <a:gd name="T0" fmla="*/ 2147483646 w 338"/>
                <a:gd name="T1" fmla="*/ 2147483646 h 338"/>
                <a:gd name="T2" fmla="*/ 2147483646 w 338"/>
                <a:gd name="T3" fmla="*/ 2147483646 h 338"/>
                <a:gd name="T4" fmla="*/ 2147483646 w 338"/>
                <a:gd name="T5" fmla="*/ 2147483646 h 338"/>
                <a:gd name="T6" fmla="*/ 2147483646 w 338"/>
                <a:gd name="T7" fmla="*/ 2147483646 h 338"/>
                <a:gd name="T8" fmla="*/ 2147483646 w 338"/>
                <a:gd name="T9" fmla="*/ 2147483646 h 338"/>
                <a:gd name="T10" fmla="*/ 2147483646 w 338"/>
                <a:gd name="T11" fmla="*/ 2147483646 h 338"/>
                <a:gd name="T12" fmla="*/ 2147483646 w 338"/>
                <a:gd name="T13" fmla="*/ 2147483646 h 338"/>
                <a:gd name="T14" fmla="*/ 0 w 338"/>
                <a:gd name="T15" fmla="*/ 2147483646 h 338"/>
                <a:gd name="T16" fmla="*/ 0 w 338"/>
                <a:gd name="T17" fmla="*/ 0 h 338"/>
                <a:gd name="T18" fmla="*/ 2147483646 w 338"/>
                <a:gd name="T19" fmla="*/ 0 h 338"/>
                <a:gd name="T20" fmla="*/ 2147483646 w 338"/>
                <a:gd name="T21" fmla="*/ 2147483646 h 338"/>
                <a:gd name="T22" fmla="*/ 2147483646 w 338"/>
                <a:gd name="T23" fmla="*/ 2147483646 h 3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8"/>
                <a:gd name="T37" fmla="*/ 0 h 338"/>
                <a:gd name="T38" fmla="*/ 338 w 338"/>
                <a:gd name="T39" fmla="*/ 338 h 3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8" h="338">
                  <a:moveTo>
                    <a:pt x="53" y="285"/>
                  </a:moveTo>
                  <a:lnTo>
                    <a:pt x="53" y="285"/>
                  </a:lnTo>
                  <a:lnTo>
                    <a:pt x="284" y="285"/>
                  </a:lnTo>
                  <a:cubicBezTo>
                    <a:pt x="271" y="163"/>
                    <a:pt x="175" y="67"/>
                    <a:pt x="53" y="54"/>
                  </a:cubicBezTo>
                  <a:lnTo>
                    <a:pt x="53" y="285"/>
                  </a:lnTo>
                  <a:close/>
                  <a:moveTo>
                    <a:pt x="338" y="338"/>
                  </a:moveTo>
                  <a:lnTo>
                    <a:pt x="338" y="338"/>
                  </a:lnTo>
                  <a:lnTo>
                    <a:pt x="0" y="338"/>
                  </a:lnTo>
                  <a:lnTo>
                    <a:pt x="0" y="0"/>
                  </a:lnTo>
                  <a:lnTo>
                    <a:pt x="27" y="0"/>
                  </a:lnTo>
                  <a:cubicBezTo>
                    <a:pt x="199" y="0"/>
                    <a:pt x="338" y="139"/>
                    <a:pt x="338" y="311"/>
                  </a:cubicBezTo>
                  <a:lnTo>
                    <a:pt x="338" y="338"/>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4" name="Freeform 133"/>
            <p:cNvSpPr/>
            <p:nvPr/>
          </p:nvSpPr>
          <p:spPr bwMode="auto">
            <a:xfrm>
              <a:off x="4456113" y="3222626"/>
              <a:ext cx="138113" cy="119063"/>
            </a:xfrm>
            <a:custGeom>
              <a:avLst/>
              <a:gdLst>
                <a:gd name="T0" fmla="*/ 2147483646 w 295"/>
                <a:gd name="T1" fmla="*/ 2147483646 h 251"/>
                <a:gd name="T2" fmla="*/ 2147483646 w 295"/>
                <a:gd name="T3" fmla="*/ 2147483646 h 251"/>
                <a:gd name="T4" fmla="*/ 2147483646 w 295"/>
                <a:gd name="T5" fmla="*/ 2147483646 h 251"/>
                <a:gd name="T6" fmla="*/ 2147483646 w 295"/>
                <a:gd name="T7" fmla="*/ 2147483646 h 251"/>
                <a:gd name="T8" fmla="*/ 2147483646 w 295"/>
                <a:gd name="T9" fmla="*/ 2147483646 h 251"/>
                <a:gd name="T10" fmla="*/ 2147483646 w 295"/>
                <a:gd name="T11" fmla="*/ 2147483646 h 251"/>
                <a:gd name="T12" fmla="*/ 2147483646 w 295"/>
                <a:gd name="T13" fmla="*/ 2147483646 h 251"/>
                <a:gd name="T14" fmla="*/ 2147483646 w 295"/>
                <a:gd name="T15" fmla="*/ 2147483646 h 251"/>
                <a:gd name="T16" fmla="*/ 2147483646 w 295"/>
                <a:gd name="T17" fmla="*/ 2147483646 h 2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5"/>
                <a:gd name="T28" fmla="*/ 0 h 251"/>
                <a:gd name="T29" fmla="*/ 295 w 295"/>
                <a:gd name="T30" fmla="*/ 251 h 2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5" h="251">
                  <a:moveTo>
                    <a:pt x="38" y="251"/>
                  </a:moveTo>
                  <a:lnTo>
                    <a:pt x="38" y="251"/>
                  </a:lnTo>
                  <a:cubicBezTo>
                    <a:pt x="28" y="251"/>
                    <a:pt x="18" y="247"/>
                    <a:pt x="12" y="239"/>
                  </a:cubicBezTo>
                  <a:cubicBezTo>
                    <a:pt x="0" y="225"/>
                    <a:pt x="2" y="204"/>
                    <a:pt x="16" y="192"/>
                  </a:cubicBezTo>
                  <a:lnTo>
                    <a:pt x="237" y="11"/>
                  </a:lnTo>
                  <a:cubicBezTo>
                    <a:pt x="251" y="0"/>
                    <a:pt x="272" y="2"/>
                    <a:pt x="284" y="16"/>
                  </a:cubicBezTo>
                  <a:cubicBezTo>
                    <a:pt x="295" y="30"/>
                    <a:pt x="293" y="51"/>
                    <a:pt x="279" y="63"/>
                  </a:cubicBezTo>
                  <a:lnTo>
                    <a:pt x="59" y="244"/>
                  </a:lnTo>
                  <a:cubicBezTo>
                    <a:pt x="53" y="249"/>
                    <a:pt x="45" y="251"/>
                    <a:pt x="38" y="251"/>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5" name="Freeform 134"/>
            <p:cNvSpPr/>
            <p:nvPr/>
          </p:nvSpPr>
          <p:spPr bwMode="auto">
            <a:xfrm>
              <a:off x="4456113" y="3157538"/>
              <a:ext cx="130175" cy="19050"/>
            </a:xfrm>
            <a:custGeom>
              <a:avLst/>
              <a:gdLst>
                <a:gd name="T0" fmla="*/ 2147483646 w 278"/>
                <a:gd name="T1" fmla="*/ 2147483646 h 40"/>
                <a:gd name="T2" fmla="*/ 2147483646 w 278"/>
                <a:gd name="T3" fmla="*/ 2147483646 h 40"/>
                <a:gd name="T4" fmla="*/ 2147483646 w 278"/>
                <a:gd name="T5" fmla="*/ 2147483646 h 40"/>
                <a:gd name="T6" fmla="*/ 0 w 278"/>
                <a:gd name="T7" fmla="*/ 2147483646 h 40"/>
                <a:gd name="T8" fmla="*/ 2147483646 w 278"/>
                <a:gd name="T9" fmla="*/ 0 h 40"/>
                <a:gd name="T10" fmla="*/ 2147483646 w 278"/>
                <a:gd name="T11" fmla="*/ 0 h 40"/>
                <a:gd name="T12" fmla="*/ 2147483646 w 278"/>
                <a:gd name="T13" fmla="*/ 2147483646 h 40"/>
                <a:gd name="T14" fmla="*/ 2147483646 w 278"/>
                <a:gd name="T15" fmla="*/ 2147483646 h 40"/>
                <a:gd name="T16" fmla="*/ 0 60000 65536"/>
                <a:gd name="T17" fmla="*/ 0 60000 65536"/>
                <a:gd name="T18" fmla="*/ 0 60000 65536"/>
                <a:gd name="T19" fmla="*/ 0 60000 65536"/>
                <a:gd name="T20" fmla="*/ 0 60000 65536"/>
                <a:gd name="T21" fmla="*/ 0 60000 65536"/>
                <a:gd name="T22" fmla="*/ 0 60000 65536"/>
                <a:gd name="T23" fmla="*/ 0 60000 65536"/>
                <a:gd name="T24" fmla="*/ 0 w 278"/>
                <a:gd name="T25" fmla="*/ 0 h 40"/>
                <a:gd name="T26" fmla="*/ 278 w 278"/>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8" h="40">
                  <a:moveTo>
                    <a:pt x="258" y="40"/>
                  </a:moveTo>
                  <a:lnTo>
                    <a:pt x="258" y="40"/>
                  </a:lnTo>
                  <a:lnTo>
                    <a:pt x="20" y="40"/>
                  </a:lnTo>
                  <a:cubicBezTo>
                    <a:pt x="9" y="40"/>
                    <a:pt x="0" y="31"/>
                    <a:pt x="0" y="20"/>
                  </a:cubicBezTo>
                  <a:cubicBezTo>
                    <a:pt x="0" y="9"/>
                    <a:pt x="9" y="0"/>
                    <a:pt x="20" y="0"/>
                  </a:cubicBezTo>
                  <a:lnTo>
                    <a:pt x="258" y="0"/>
                  </a:lnTo>
                  <a:cubicBezTo>
                    <a:pt x="269" y="0"/>
                    <a:pt x="278" y="9"/>
                    <a:pt x="278" y="20"/>
                  </a:cubicBezTo>
                  <a:cubicBezTo>
                    <a:pt x="278" y="31"/>
                    <a:pt x="269" y="40"/>
                    <a:pt x="258" y="40"/>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6" name="Freeform 135"/>
            <p:cNvSpPr/>
            <p:nvPr/>
          </p:nvSpPr>
          <p:spPr bwMode="auto">
            <a:xfrm>
              <a:off x="4437063" y="3203576"/>
              <a:ext cx="149225" cy="19050"/>
            </a:xfrm>
            <a:custGeom>
              <a:avLst/>
              <a:gdLst>
                <a:gd name="T0" fmla="*/ 2147483646 w 319"/>
                <a:gd name="T1" fmla="*/ 2147483646 h 40"/>
                <a:gd name="T2" fmla="*/ 2147483646 w 319"/>
                <a:gd name="T3" fmla="*/ 2147483646 h 40"/>
                <a:gd name="T4" fmla="*/ 2147483646 w 319"/>
                <a:gd name="T5" fmla="*/ 2147483646 h 40"/>
                <a:gd name="T6" fmla="*/ 0 w 319"/>
                <a:gd name="T7" fmla="*/ 2147483646 h 40"/>
                <a:gd name="T8" fmla="*/ 2147483646 w 319"/>
                <a:gd name="T9" fmla="*/ 0 h 40"/>
                <a:gd name="T10" fmla="*/ 2147483646 w 319"/>
                <a:gd name="T11" fmla="*/ 0 h 40"/>
                <a:gd name="T12" fmla="*/ 2147483646 w 319"/>
                <a:gd name="T13" fmla="*/ 2147483646 h 40"/>
                <a:gd name="T14" fmla="*/ 2147483646 w 319"/>
                <a:gd name="T15" fmla="*/ 2147483646 h 40"/>
                <a:gd name="T16" fmla="*/ 0 60000 65536"/>
                <a:gd name="T17" fmla="*/ 0 60000 65536"/>
                <a:gd name="T18" fmla="*/ 0 60000 65536"/>
                <a:gd name="T19" fmla="*/ 0 60000 65536"/>
                <a:gd name="T20" fmla="*/ 0 60000 65536"/>
                <a:gd name="T21" fmla="*/ 0 60000 65536"/>
                <a:gd name="T22" fmla="*/ 0 60000 65536"/>
                <a:gd name="T23" fmla="*/ 0 60000 65536"/>
                <a:gd name="T24" fmla="*/ 0 w 319"/>
                <a:gd name="T25" fmla="*/ 0 h 40"/>
                <a:gd name="T26" fmla="*/ 319 w 319"/>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9" h="40">
                  <a:moveTo>
                    <a:pt x="299" y="40"/>
                  </a:moveTo>
                  <a:lnTo>
                    <a:pt x="299" y="40"/>
                  </a:lnTo>
                  <a:lnTo>
                    <a:pt x="20" y="40"/>
                  </a:lnTo>
                  <a:cubicBezTo>
                    <a:pt x="9" y="40"/>
                    <a:pt x="0" y="31"/>
                    <a:pt x="0" y="20"/>
                  </a:cubicBezTo>
                  <a:cubicBezTo>
                    <a:pt x="0" y="9"/>
                    <a:pt x="9" y="0"/>
                    <a:pt x="20" y="0"/>
                  </a:cubicBezTo>
                  <a:lnTo>
                    <a:pt x="299" y="0"/>
                  </a:lnTo>
                  <a:cubicBezTo>
                    <a:pt x="310" y="0"/>
                    <a:pt x="319" y="9"/>
                    <a:pt x="319" y="20"/>
                  </a:cubicBezTo>
                  <a:cubicBezTo>
                    <a:pt x="319" y="31"/>
                    <a:pt x="310" y="40"/>
                    <a:pt x="299" y="40"/>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7" name="Freeform 136"/>
            <p:cNvSpPr/>
            <p:nvPr/>
          </p:nvSpPr>
          <p:spPr bwMode="auto">
            <a:xfrm>
              <a:off x="4437063" y="3248026"/>
              <a:ext cx="128588" cy="19050"/>
            </a:xfrm>
            <a:custGeom>
              <a:avLst/>
              <a:gdLst>
                <a:gd name="T0" fmla="*/ 2147483646 w 274"/>
                <a:gd name="T1" fmla="*/ 2147483646 h 40"/>
                <a:gd name="T2" fmla="*/ 2147483646 w 274"/>
                <a:gd name="T3" fmla="*/ 2147483646 h 40"/>
                <a:gd name="T4" fmla="*/ 2147483646 w 274"/>
                <a:gd name="T5" fmla="*/ 2147483646 h 40"/>
                <a:gd name="T6" fmla="*/ 0 w 274"/>
                <a:gd name="T7" fmla="*/ 2147483646 h 40"/>
                <a:gd name="T8" fmla="*/ 2147483646 w 274"/>
                <a:gd name="T9" fmla="*/ 0 h 40"/>
                <a:gd name="T10" fmla="*/ 2147483646 w 274"/>
                <a:gd name="T11" fmla="*/ 0 h 40"/>
                <a:gd name="T12" fmla="*/ 2147483646 w 274"/>
                <a:gd name="T13" fmla="*/ 2147483646 h 40"/>
                <a:gd name="T14" fmla="*/ 2147483646 w 274"/>
                <a:gd name="T15" fmla="*/ 2147483646 h 40"/>
                <a:gd name="T16" fmla="*/ 0 60000 65536"/>
                <a:gd name="T17" fmla="*/ 0 60000 65536"/>
                <a:gd name="T18" fmla="*/ 0 60000 65536"/>
                <a:gd name="T19" fmla="*/ 0 60000 65536"/>
                <a:gd name="T20" fmla="*/ 0 60000 65536"/>
                <a:gd name="T21" fmla="*/ 0 60000 65536"/>
                <a:gd name="T22" fmla="*/ 0 60000 65536"/>
                <a:gd name="T23" fmla="*/ 0 60000 65536"/>
                <a:gd name="T24" fmla="*/ 0 w 274"/>
                <a:gd name="T25" fmla="*/ 0 h 40"/>
                <a:gd name="T26" fmla="*/ 274 w 274"/>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4" h="40">
                  <a:moveTo>
                    <a:pt x="254" y="40"/>
                  </a:moveTo>
                  <a:lnTo>
                    <a:pt x="254" y="40"/>
                  </a:lnTo>
                  <a:lnTo>
                    <a:pt x="20" y="40"/>
                  </a:lnTo>
                  <a:cubicBezTo>
                    <a:pt x="9" y="40"/>
                    <a:pt x="0" y="31"/>
                    <a:pt x="0" y="20"/>
                  </a:cubicBezTo>
                  <a:cubicBezTo>
                    <a:pt x="0" y="9"/>
                    <a:pt x="9" y="0"/>
                    <a:pt x="20" y="0"/>
                  </a:cubicBezTo>
                  <a:lnTo>
                    <a:pt x="254" y="0"/>
                  </a:lnTo>
                  <a:cubicBezTo>
                    <a:pt x="265" y="0"/>
                    <a:pt x="274" y="9"/>
                    <a:pt x="274" y="20"/>
                  </a:cubicBezTo>
                  <a:cubicBezTo>
                    <a:pt x="274" y="31"/>
                    <a:pt x="265" y="40"/>
                    <a:pt x="254" y="40"/>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28" name="组合 376"/>
          <p:cNvGrpSpPr/>
          <p:nvPr/>
        </p:nvGrpSpPr>
        <p:grpSpPr bwMode="auto">
          <a:xfrm>
            <a:off x="9933535" y="4227084"/>
            <a:ext cx="925031" cy="626894"/>
            <a:chOff x="3830638" y="2892426"/>
            <a:chExt cx="938212" cy="622300"/>
          </a:xfrm>
          <a:solidFill>
            <a:srgbClr val="94DAE2"/>
          </a:solidFill>
        </p:grpSpPr>
        <p:sp>
          <p:nvSpPr>
            <p:cNvPr id="129" name="Freeform 99"/>
            <p:cNvSpPr/>
            <p:nvPr/>
          </p:nvSpPr>
          <p:spPr bwMode="auto">
            <a:xfrm>
              <a:off x="3830638" y="3279776"/>
              <a:ext cx="65088" cy="65088"/>
            </a:xfrm>
            <a:custGeom>
              <a:avLst/>
              <a:gdLst>
                <a:gd name="T0" fmla="*/ 0 w 139"/>
                <a:gd name="T1" fmla="*/ 2147483646 h 139"/>
                <a:gd name="T2" fmla="*/ 0 w 139"/>
                <a:gd name="T3" fmla="*/ 2147483646 h 139"/>
                <a:gd name="T4" fmla="*/ 2147483646 w 139"/>
                <a:gd name="T5" fmla="*/ 0 h 139"/>
                <a:gd name="T6" fmla="*/ 2147483646 w 139"/>
                <a:gd name="T7" fmla="*/ 2147483646 h 139"/>
                <a:gd name="T8" fmla="*/ 2147483646 w 139"/>
                <a:gd name="T9" fmla="*/ 2147483646 h 139"/>
                <a:gd name="T10" fmla="*/ 0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0" y="70"/>
                  </a:moveTo>
                  <a:lnTo>
                    <a:pt x="0" y="70"/>
                  </a:lnTo>
                  <a:cubicBezTo>
                    <a:pt x="0" y="31"/>
                    <a:pt x="32" y="0"/>
                    <a:pt x="70" y="0"/>
                  </a:cubicBezTo>
                  <a:cubicBezTo>
                    <a:pt x="108" y="0"/>
                    <a:pt x="139" y="31"/>
                    <a:pt x="139" y="70"/>
                  </a:cubicBezTo>
                  <a:cubicBezTo>
                    <a:pt x="139" y="108"/>
                    <a:pt x="108" y="139"/>
                    <a:pt x="70" y="139"/>
                  </a:cubicBezTo>
                  <a:cubicBezTo>
                    <a:pt x="32" y="139"/>
                    <a:pt x="0" y="108"/>
                    <a:pt x="0" y="70"/>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0" name="Freeform 100"/>
            <p:cNvSpPr/>
            <p:nvPr/>
          </p:nvSpPr>
          <p:spPr bwMode="auto">
            <a:xfrm>
              <a:off x="3830638" y="3373438"/>
              <a:ext cx="65088" cy="65088"/>
            </a:xfrm>
            <a:custGeom>
              <a:avLst/>
              <a:gdLst>
                <a:gd name="T0" fmla="*/ 0 w 139"/>
                <a:gd name="T1" fmla="*/ 2147483646 h 139"/>
                <a:gd name="T2" fmla="*/ 0 w 139"/>
                <a:gd name="T3" fmla="*/ 2147483646 h 139"/>
                <a:gd name="T4" fmla="*/ 2147483646 w 139"/>
                <a:gd name="T5" fmla="*/ 0 h 139"/>
                <a:gd name="T6" fmla="*/ 2147483646 w 139"/>
                <a:gd name="T7" fmla="*/ 2147483646 h 139"/>
                <a:gd name="T8" fmla="*/ 2147483646 w 139"/>
                <a:gd name="T9" fmla="*/ 2147483646 h 139"/>
                <a:gd name="T10" fmla="*/ 0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0" y="69"/>
                  </a:moveTo>
                  <a:lnTo>
                    <a:pt x="0" y="69"/>
                  </a:lnTo>
                  <a:cubicBezTo>
                    <a:pt x="0" y="30"/>
                    <a:pt x="31" y="0"/>
                    <a:pt x="70" y="0"/>
                  </a:cubicBezTo>
                  <a:cubicBezTo>
                    <a:pt x="108" y="0"/>
                    <a:pt x="139" y="30"/>
                    <a:pt x="139" y="69"/>
                  </a:cubicBezTo>
                  <a:cubicBezTo>
                    <a:pt x="139" y="107"/>
                    <a:pt x="108" y="139"/>
                    <a:pt x="70" y="139"/>
                  </a:cubicBezTo>
                  <a:cubicBezTo>
                    <a:pt x="31" y="139"/>
                    <a:pt x="0" y="107"/>
                    <a:pt x="0" y="69"/>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1" name="Freeform 101"/>
            <p:cNvSpPr/>
            <p:nvPr/>
          </p:nvSpPr>
          <p:spPr bwMode="auto">
            <a:xfrm>
              <a:off x="3973513" y="2892426"/>
              <a:ext cx="415925" cy="622300"/>
            </a:xfrm>
            <a:custGeom>
              <a:avLst/>
              <a:gdLst>
                <a:gd name="T0" fmla="*/ 2147483646 w 884"/>
                <a:gd name="T1" fmla="*/ 2147483646 h 1322"/>
                <a:gd name="T2" fmla="*/ 2147483646 w 884"/>
                <a:gd name="T3" fmla="*/ 2147483646 h 1322"/>
                <a:gd name="T4" fmla="*/ 2147483646 w 884"/>
                <a:gd name="T5" fmla="*/ 2147483646 h 1322"/>
                <a:gd name="T6" fmla="*/ 0 w 884"/>
                <a:gd name="T7" fmla="*/ 2147483646 h 1322"/>
                <a:gd name="T8" fmla="*/ 0 w 884"/>
                <a:gd name="T9" fmla="*/ 2147483646 h 1322"/>
                <a:gd name="T10" fmla="*/ 2147483646 w 884"/>
                <a:gd name="T11" fmla="*/ 0 h 1322"/>
                <a:gd name="T12" fmla="*/ 2147483646 w 884"/>
                <a:gd name="T13" fmla="*/ 0 h 1322"/>
                <a:gd name="T14" fmla="*/ 2147483646 w 884"/>
                <a:gd name="T15" fmla="*/ 2147483646 h 1322"/>
                <a:gd name="T16" fmla="*/ 2147483646 w 884"/>
                <a:gd name="T17" fmla="*/ 2147483646 h 1322"/>
                <a:gd name="T18" fmla="*/ 2147483646 w 884"/>
                <a:gd name="T19" fmla="*/ 2147483646 h 1322"/>
                <a:gd name="T20" fmla="*/ 2147483646 w 884"/>
                <a:gd name="T21" fmla="*/ 2147483646 h 1322"/>
                <a:gd name="T22" fmla="*/ 2147483646 w 884"/>
                <a:gd name="T23" fmla="*/ 2147483646 h 1322"/>
                <a:gd name="T24" fmla="*/ 2147483646 w 884"/>
                <a:gd name="T25" fmla="*/ 2147483646 h 1322"/>
                <a:gd name="T26" fmla="*/ 2147483646 w 884"/>
                <a:gd name="T27" fmla="*/ 2147483646 h 1322"/>
                <a:gd name="T28" fmla="*/ 2147483646 w 884"/>
                <a:gd name="T29" fmla="*/ 2147483646 h 1322"/>
                <a:gd name="T30" fmla="*/ 2147483646 w 884"/>
                <a:gd name="T31" fmla="*/ 2147483646 h 1322"/>
                <a:gd name="T32" fmla="*/ 2147483646 w 884"/>
                <a:gd name="T33" fmla="*/ 2147483646 h 1322"/>
                <a:gd name="T34" fmla="*/ 2147483646 w 884"/>
                <a:gd name="T35" fmla="*/ 2147483646 h 13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4"/>
                <a:gd name="T55" fmla="*/ 0 h 1322"/>
                <a:gd name="T56" fmla="*/ 884 w 884"/>
                <a:gd name="T57" fmla="*/ 1322 h 13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4" h="1322">
                  <a:moveTo>
                    <a:pt x="57" y="1322"/>
                  </a:moveTo>
                  <a:lnTo>
                    <a:pt x="57" y="1322"/>
                  </a:lnTo>
                  <a:lnTo>
                    <a:pt x="54" y="1322"/>
                  </a:lnTo>
                  <a:cubicBezTo>
                    <a:pt x="23" y="1322"/>
                    <a:pt x="0" y="1292"/>
                    <a:pt x="0" y="1253"/>
                  </a:cubicBezTo>
                  <a:lnTo>
                    <a:pt x="0" y="70"/>
                  </a:lnTo>
                  <a:cubicBezTo>
                    <a:pt x="0" y="30"/>
                    <a:pt x="23" y="0"/>
                    <a:pt x="54" y="0"/>
                  </a:cubicBezTo>
                  <a:lnTo>
                    <a:pt x="58" y="0"/>
                  </a:lnTo>
                  <a:lnTo>
                    <a:pt x="62" y="1"/>
                  </a:lnTo>
                  <a:lnTo>
                    <a:pt x="855" y="197"/>
                  </a:lnTo>
                  <a:cubicBezTo>
                    <a:pt x="873" y="201"/>
                    <a:pt x="884" y="219"/>
                    <a:pt x="880" y="237"/>
                  </a:cubicBezTo>
                  <a:cubicBezTo>
                    <a:pt x="875" y="255"/>
                    <a:pt x="857" y="266"/>
                    <a:pt x="839" y="261"/>
                  </a:cubicBezTo>
                  <a:lnTo>
                    <a:pt x="66" y="71"/>
                  </a:lnTo>
                  <a:lnTo>
                    <a:pt x="66" y="1253"/>
                  </a:lnTo>
                  <a:lnTo>
                    <a:pt x="842" y="1120"/>
                  </a:lnTo>
                  <a:cubicBezTo>
                    <a:pt x="860" y="1117"/>
                    <a:pt x="877" y="1129"/>
                    <a:pt x="880" y="1148"/>
                  </a:cubicBezTo>
                  <a:cubicBezTo>
                    <a:pt x="883" y="1166"/>
                    <a:pt x="871" y="1183"/>
                    <a:pt x="853" y="1186"/>
                  </a:cubicBezTo>
                  <a:lnTo>
                    <a:pt x="57" y="1322"/>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2" name="Freeform 102"/>
            <p:cNvSpPr/>
            <p:nvPr/>
          </p:nvSpPr>
          <p:spPr bwMode="auto">
            <a:xfrm>
              <a:off x="4124325" y="2927351"/>
              <a:ext cx="19050" cy="554038"/>
            </a:xfrm>
            <a:custGeom>
              <a:avLst/>
              <a:gdLst>
                <a:gd name="T0" fmla="*/ 2147483646 w 40"/>
                <a:gd name="T1" fmla="*/ 2147483646 h 1178"/>
                <a:gd name="T2" fmla="*/ 2147483646 w 40"/>
                <a:gd name="T3" fmla="*/ 2147483646 h 1178"/>
                <a:gd name="T4" fmla="*/ 0 w 40"/>
                <a:gd name="T5" fmla="*/ 2147483646 h 1178"/>
                <a:gd name="T6" fmla="*/ 0 w 40"/>
                <a:gd name="T7" fmla="*/ 0 h 1178"/>
                <a:gd name="T8" fmla="*/ 2147483646 w 40"/>
                <a:gd name="T9" fmla="*/ 0 h 1178"/>
                <a:gd name="T10" fmla="*/ 2147483646 w 40"/>
                <a:gd name="T11" fmla="*/ 2147483646 h 1178"/>
                <a:gd name="T12" fmla="*/ 0 60000 65536"/>
                <a:gd name="T13" fmla="*/ 0 60000 65536"/>
                <a:gd name="T14" fmla="*/ 0 60000 65536"/>
                <a:gd name="T15" fmla="*/ 0 60000 65536"/>
                <a:gd name="T16" fmla="*/ 0 60000 65536"/>
                <a:gd name="T17" fmla="*/ 0 60000 65536"/>
                <a:gd name="T18" fmla="*/ 0 w 40"/>
                <a:gd name="T19" fmla="*/ 0 h 1178"/>
                <a:gd name="T20" fmla="*/ 40 w 40"/>
                <a:gd name="T21" fmla="*/ 1178 h 1178"/>
              </a:gdLst>
              <a:ahLst/>
              <a:cxnLst>
                <a:cxn ang="T12">
                  <a:pos x="T0" y="T1"/>
                </a:cxn>
                <a:cxn ang="T13">
                  <a:pos x="T2" y="T3"/>
                </a:cxn>
                <a:cxn ang="T14">
                  <a:pos x="T4" y="T5"/>
                </a:cxn>
                <a:cxn ang="T15">
                  <a:pos x="T6" y="T7"/>
                </a:cxn>
                <a:cxn ang="T16">
                  <a:pos x="T8" y="T9"/>
                </a:cxn>
                <a:cxn ang="T17">
                  <a:pos x="T10" y="T11"/>
                </a:cxn>
              </a:cxnLst>
              <a:rect l="T18" t="T19" r="T20" b="T21"/>
              <a:pathLst>
                <a:path w="40" h="1178">
                  <a:moveTo>
                    <a:pt x="40" y="1178"/>
                  </a:moveTo>
                  <a:lnTo>
                    <a:pt x="40" y="1178"/>
                  </a:lnTo>
                  <a:lnTo>
                    <a:pt x="0" y="1178"/>
                  </a:lnTo>
                  <a:lnTo>
                    <a:pt x="0" y="0"/>
                  </a:lnTo>
                  <a:lnTo>
                    <a:pt x="40" y="0"/>
                  </a:lnTo>
                  <a:lnTo>
                    <a:pt x="40" y="1178"/>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3" name="Freeform 103"/>
            <p:cNvSpPr/>
            <p:nvPr/>
          </p:nvSpPr>
          <p:spPr bwMode="auto">
            <a:xfrm>
              <a:off x="4225925" y="2962276"/>
              <a:ext cx="19050" cy="498475"/>
            </a:xfrm>
            <a:custGeom>
              <a:avLst/>
              <a:gdLst>
                <a:gd name="T0" fmla="*/ 2147483646 w 40"/>
                <a:gd name="T1" fmla="*/ 2147483646 h 1058"/>
                <a:gd name="T2" fmla="*/ 2147483646 w 40"/>
                <a:gd name="T3" fmla="*/ 2147483646 h 1058"/>
                <a:gd name="T4" fmla="*/ 0 w 40"/>
                <a:gd name="T5" fmla="*/ 2147483646 h 1058"/>
                <a:gd name="T6" fmla="*/ 0 w 40"/>
                <a:gd name="T7" fmla="*/ 0 h 1058"/>
                <a:gd name="T8" fmla="*/ 2147483646 w 40"/>
                <a:gd name="T9" fmla="*/ 0 h 1058"/>
                <a:gd name="T10" fmla="*/ 2147483646 w 40"/>
                <a:gd name="T11" fmla="*/ 2147483646 h 1058"/>
                <a:gd name="T12" fmla="*/ 0 60000 65536"/>
                <a:gd name="T13" fmla="*/ 0 60000 65536"/>
                <a:gd name="T14" fmla="*/ 0 60000 65536"/>
                <a:gd name="T15" fmla="*/ 0 60000 65536"/>
                <a:gd name="T16" fmla="*/ 0 60000 65536"/>
                <a:gd name="T17" fmla="*/ 0 60000 65536"/>
                <a:gd name="T18" fmla="*/ 0 w 40"/>
                <a:gd name="T19" fmla="*/ 0 h 1058"/>
                <a:gd name="T20" fmla="*/ 40 w 40"/>
                <a:gd name="T21" fmla="*/ 1058 h 1058"/>
              </a:gdLst>
              <a:ahLst/>
              <a:cxnLst>
                <a:cxn ang="T12">
                  <a:pos x="T0" y="T1"/>
                </a:cxn>
                <a:cxn ang="T13">
                  <a:pos x="T2" y="T3"/>
                </a:cxn>
                <a:cxn ang="T14">
                  <a:pos x="T4" y="T5"/>
                </a:cxn>
                <a:cxn ang="T15">
                  <a:pos x="T6" y="T7"/>
                </a:cxn>
                <a:cxn ang="T16">
                  <a:pos x="T8" y="T9"/>
                </a:cxn>
                <a:cxn ang="T17">
                  <a:pos x="T10" y="T11"/>
                </a:cxn>
              </a:cxnLst>
              <a:rect l="T18" t="T19" r="T20" b="T21"/>
              <a:pathLst>
                <a:path w="40" h="1058">
                  <a:moveTo>
                    <a:pt x="40" y="1058"/>
                  </a:moveTo>
                  <a:lnTo>
                    <a:pt x="40" y="1058"/>
                  </a:lnTo>
                  <a:lnTo>
                    <a:pt x="0" y="1058"/>
                  </a:lnTo>
                  <a:lnTo>
                    <a:pt x="0" y="0"/>
                  </a:lnTo>
                  <a:lnTo>
                    <a:pt x="40" y="0"/>
                  </a:lnTo>
                  <a:lnTo>
                    <a:pt x="40" y="1058"/>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4" name="Freeform 104"/>
            <p:cNvSpPr/>
            <p:nvPr/>
          </p:nvSpPr>
          <p:spPr bwMode="auto">
            <a:xfrm>
              <a:off x="4302125" y="2982913"/>
              <a:ext cx="19050" cy="465138"/>
            </a:xfrm>
            <a:custGeom>
              <a:avLst/>
              <a:gdLst>
                <a:gd name="T0" fmla="*/ 2147483646 w 40"/>
                <a:gd name="T1" fmla="*/ 2147483646 h 990"/>
                <a:gd name="T2" fmla="*/ 2147483646 w 40"/>
                <a:gd name="T3" fmla="*/ 2147483646 h 990"/>
                <a:gd name="T4" fmla="*/ 0 w 40"/>
                <a:gd name="T5" fmla="*/ 2147483646 h 990"/>
                <a:gd name="T6" fmla="*/ 0 w 40"/>
                <a:gd name="T7" fmla="*/ 0 h 990"/>
                <a:gd name="T8" fmla="*/ 2147483646 w 40"/>
                <a:gd name="T9" fmla="*/ 0 h 990"/>
                <a:gd name="T10" fmla="*/ 2147483646 w 40"/>
                <a:gd name="T11" fmla="*/ 2147483646 h 990"/>
                <a:gd name="T12" fmla="*/ 0 60000 65536"/>
                <a:gd name="T13" fmla="*/ 0 60000 65536"/>
                <a:gd name="T14" fmla="*/ 0 60000 65536"/>
                <a:gd name="T15" fmla="*/ 0 60000 65536"/>
                <a:gd name="T16" fmla="*/ 0 60000 65536"/>
                <a:gd name="T17" fmla="*/ 0 60000 65536"/>
                <a:gd name="T18" fmla="*/ 0 w 40"/>
                <a:gd name="T19" fmla="*/ 0 h 990"/>
                <a:gd name="T20" fmla="*/ 40 w 40"/>
                <a:gd name="T21" fmla="*/ 990 h 990"/>
              </a:gdLst>
              <a:ahLst/>
              <a:cxnLst>
                <a:cxn ang="T12">
                  <a:pos x="T0" y="T1"/>
                </a:cxn>
                <a:cxn ang="T13">
                  <a:pos x="T2" y="T3"/>
                </a:cxn>
                <a:cxn ang="T14">
                  <a:pos x="T4" y="T5"/>
                </a:cxn>
                <a:cxn ang="T15">
                  <a:pos x="T6" y="T7"/>
                </a:cxn>
                <a:cxn ang="T16">
                  <a:pos x="T8" y="T9"/>
                </a:cxn>
                <a:cxn ang="T17">
                  <a:pos x="T10" y="T11"/>
                </a:cxn>
              </a:cxnLst>
              <a:rect l="T18" t="T19" r="T20" b="T21"/>
              <a:pathLst>
                <a:path w="40" h="990">
                  <a:moveTo>
                    <a:pt x="40" y="990"/>
                  </a:moveTo>
                  <a:lnTo>
                    <a:pt x="40" y="990"/>
                  </a:lnTo>
                  <a:lnTo>
                    <a:pt x="0" y="990"/>
                  </a:lnTo>
                  <a:lnTo>
                    <a:pt x="0" y="0"/>
                  </a:lnTo>
                  <a:lnTo>
                    <a:pt x="40" y="0"/>
                  </a:lnTo>
                  <a:lnTo>
                    <a:pt x="40" y="990"/>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5" name="Freeform 105"/>
            <p:cNvSpPr/>
            <p:nvPr/>
          </p:nvSpPr>
          <p:spPr bwMode="auto">
            <a:xfrm>
              <a:off x="3848100" y="3390901"/>
              <a:ext cx="157163" cy="123825"/>
            </a:xfrm>
            <a:custGeom>
              <a:avLst/>
              <a:gdLst>
                <a:gd name="T0" fmla="*/ 2147483646 w 334"/>
                <a:gd name="T1" fmla="*/ 2147483646 h 264"/>
                <a:gd name="T2" fmla="*/ 2147483646 w 334"/>
                <a:gd name="T3" fmla="*/ 2147483646 h 264"/>
                <a:gd name="T4" fmla="*/ 2147483646 w 334"/>
                <a:gd name="T5" fmla="*/ 2147483646 h 264"/>
                <a:gd name="T6" fmla="*/ 0 w 334"/>
                <a:gd name="T7" fmla="*/ 2147483646 h 264"/>
                <a:gd name="T8" fmla="*/ 0 w 334"/>
                <a:gd name="T9" fmla="*/ 2147483646 h 264"/>
                <a:gd name="T10" fmla="*/ 2147483646 w 334"/>
                <a:gd name="T11" fmla="*/ 0 h 264"/>
                <a:gd name="T12" fmla="*/ 2147483646 w 334"/>
                <a:gd name="T13" fmla="*/ 2147483646 h 264"/>
                <a:gd name="T14" fmla="*/ 2147483646 w 334"/>
                <a:gd name="T15" fmla="*/ 2147483646 h 264"/>
                <a:gd name="T16" fmla="*/ 2147483646 w 334"/>
                <a:gd name="T17" fmla="*/ 2147483646 h 264"/>
                <a:gd name="T18" fmla="*/ 2147483646 w 334"/>
                <a:gd name="T19" fmla="*/ 2147483646 h 264"/>
                <a:gd name="T20" fmla="*/ 2147483646 w 334"/>
                <a:gd name="T21" fmla="*/ 2147483646 h 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4"/>
                <a:gd name="T34" fmla="*/ 0 h 264"/>
                <a:gd name="T35" fmla="*/ 334 w 334"/>
                <a:gd name="T36" fmla="*/ 264 h 2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4" h="264">
                  <a:moveTo>
                    <a:pt x="301" y="264"/>
                  </a:moveTo>
                  <a:lnTo>
                    <a:pt x="301" y="264"/>
                  </a:lnTo>
                  <a:lnTo>
                    <a:pt x="33" y="264"/>
                  </a:lnTo>
                  <a:cubicBezTo>
                    <a:pt x="15" y="264"/>
                    <a:pt x="0" y="249"/>
                    <a:pt x="0" y="231"/>
                  </a:cubicBezTo>
                  <a:lnTo>
                    <a:pt x="0" y="33"/>
                  </a:lnTo>
                  <a:cubicBezTo>
                    <a:pt x="0" y="15"/>
                    <a:pt x="15" y="0"/>
                    <a:pt x="33" y="0"/>
                  </a:cubicBezTo>
                  <a:cubicBezTo>
                    <a:pt x="52" y="0"/>
                    <a:pt x="67" y="15"/>
                    <a:pt x="67" y="33"/>
                  </a:cubicBezTo>
                  <a:lnTo>
                    <a:pt x="67" y="197"/>
                  </a:lnTo>
                  <a:lnTo>
                    <a:pt x="301" y="197"/>
                  </a:lnTo>
                  <a:cubicBezTo>
                    <a:pt x="319" y="197"/>
                    <a:pt x="334" y="212"/>
                    <a:pt x="334" y="231"/>
                  </a:cubicBezTo>
                  <a:cubicBezTo>
                    <a:pt x="334" y="249"/>
                    <a:pt x="319" y="264"/>
                    <a:pt x="301" y="264"/>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6" name="Freeform 106"/>
            <p:cNvSpPr/>
            <p:nvPr/>
          </p:nvSpPr>
          <p:spPr bwMode="auto">
            <a:xfrm>
              <a:off x="3848100" y="2892426"/>
              <a:ext cx="166688" cy="434975"/>
            </a:xfrm>
            <a:custGeom>
              <a:avLst/>
              <a:gdLst>
                <a:gd name="T0" fmla="*/ 2147483646 w 356"/>
                <a:gd name="T1" fmla="*/ 2147483646 h 924"/>
                <a:gd name="T2" fmla="*/ 2147483646 w 356"/>
                <a:gd name="T3" fmla="*/ 2147483646 h 924"/>
                <a:gd name="T4" fmla="*/ 0 w 356"/>
                <a:gd name="T5" fmla="*/ 2147483646 h 924"/>
                <a:gd name="T6" fmla="*/ 0 w 356"/>
                <a:gd name="T7" fmla="*/ 2147483646 h 924"/>
                <a:gd name="T8" fmla="*/ 2147483646 w 356"/>
                <a:gd name="T9" fmla="*/ 0 h 924"/>
                <a:gd name="T10" fmla="*/ 2147483646 w 356"/>
                <a:gd name="T11" fmla="*/ 0 h 924"/>
                <a:gd name="T12" fmla="*/ 2147483646 w 356"/>
                <a:gd name="T13" fmla="*/ 2147483646 h 924"/>
                <a:gd name="T14" fmla="*/ 2147483646 w 356"/>
                <a:gd name="T15" fmla="*/ 2147483646 h 924"/>
                <a:gd name="T16" fmla="*/ 2147483646 w 356"/>
                <a:gd name="T17" fmla="*/ 2147483646 h 924"/>
                <a:gd name="T18" fmla="*/ 2147483646 w 356"/>
                <a:gd name="T19" fmla="*/ 2147483646 h 924"/>
                <a:gd name="T20" fmla="*/ 2147483646 w 356"/>
                <a:gd name="T21" fmla="*/ 2147483646 h 9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6"/>
                <a:gd name="T34" fmla="*/ 0 h 924"/>
                <a:gd name="T35" fmla="*/ 356 w 356"/>
                <a:gd name="T36" fmla="*/ 924 h 9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6" h="924">
                  <a:moveTo>
                    <a:pt x="33" y="924"/>
                  </a:moveTo>
                  <a:lnTo>
                    <a:pt x="33" y="924"/>
                  </a:lnTo>
                  <a:cubicBezTo>
                    <a:pt x="15" y="924"/>
                    <a:pt x="0" y="909"/>
                    <a:pt x="0" y="891"/>
                  </a:cubicBezTo>
                  <a:lnTo>
                    <a:pt x="0" y="34"/>
                  </a:lnTo>
                  <a:cubicBezTo>
                    <a:pt x="0" y="15"/>
                    <a:pt x="15" y="0"/>
                    <a:pt x="33" y="0"/>
                  </a:cubicBezTo>
                  <a:lnTo>
                    <a:pt x="322" y="0"/>
                  </a:lnTo>
                  <a:cubicBezTo>
                    <a:pt x="341" y="0"/>
                    <a:pt x="356" y="15"/>
                    <a:pt x="356" y="34"/>
                  </a:cubicBezTo>
                  <a:cubicBezTo>
                    <a:pt x="356" y="52"/>
                    <a:pt x="341" y="67"/>
                    <a:pt x="322" y="67"/>
                  </a:cubicBezTo>
                  <a:lnTo>
                    <a:pt x="67" y="67"/>
                  </a:lnTo>
                  <a:lnTo>
                    <a:pt x="67" y="891"/>
                  </a:lnTo>
                  <a:cubicBezTo>
                    <a:pt x="67" y="909"/>
                    <a:pt x="52" y="924"/>
                    <a:pt x="33" y="924"/>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7" name="Freeform 107"/>
            <p:cNvSpPr/>
            <p:nvPr/>
          </p:nvSpPr>
          <p:spPr bwMode="auto">
            <a:xfrm>
              <a:off x="4365625" y="2989263"/>
              <a:ext cx="25400" cy="460375"/>
            </a:xfrm>
            <a:custGeom>
              <a:avLst/>
              <a:gdLst>
                <a:gd name="T0" fmla="*/ 2147483646 w 54"/>
                <a:gd name="T1" fmla="*/ 2147483646 h 978"/>
                <a:gd name="T2" fmla="*/ 2147483646 w 54"/>
                <a:gd name="T3" fmla="*/ 2147483646 h 978"/>
                <a:gd name="T4" fmla="*/ 0 w 54"/>
                <a:gd name="T5" fmla="*/ 2147483646 h 978"/>
                <a:gd name="T6" fmla="*/ 0 w 54"/>
                <a:gd name="T7" fmla="*/ 2147483646 h 978"/>
                <a:gd name="T8" fmla="*/ 2147483646 w 54"/>
                <a:gd name="T9" fmla="*/ 0 h 978"/>
                <a:gd name="T10" fmla="*/ 2147483646 w 54"/>
                <a:gd name="T11" fmla="*/ 2147483646 h 978"/>
                <a:gd name="T12" fmla="*/ 2147483646 w 54"/>
                <a:gd name="T13" fmla="*/ 2147483646 h 978"/>
                <a:gd name="T14" fmla="*/ 2147483646 w 54"/>
                <a:gd name="T15" fmla="*/ 2147483646 h 978"/>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978"/>
                <a:gd name="T26" fmla="*/ 54 w 54"/>
                <a:gd name="T27" fmla="*/ 978 h 9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978">
                  <a:moveTo>
                    <a:pt x="27" y="978"/>
                  </a:moveTo>
                  <a:lnTo>
                    <a:pt x="27" y="978"/>
                  </a:lnTo>
                  <a:cubicBezTo>
                    <a:pt x="12" y="978"/>
                    <a:pt x="0" y="966"/>
                    <a:pt x="0" y="951"/>
                  </a:cubicBezTo>
                  <a:lnTo>
                    <a:pt x="0" y="27"/>
                  </a:lnTo>
                  <a:cubicBezTo>
                    <a:pt x="0" y="12"/>
                    <a:pt x="12" y="0"/>
                    <a:pt x="27" y="0"/>
                  </a:cubicBezTo>
                  <a:cubicBezTo>
                    <a:pt x="42" y="0"/>
                    <a:pt x="54" y="12"/>
                    <a:pt x="54" y="27"/>
                  </a:cubicBezTo>
                  <a:lnTo>
                    <a:pt x="54" y="951"/>
                  </a:lnTo>
                  <a:cubicBezTo>
                    <a:pt x="54" y="966"/>
                    <a:pt x="42" y="978"/>
                    <a:pt x="27" y="978"/>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8" name="Freeform 108"/>
            <p:cNvSpPr>
              <a:spLocks noEditPoints="1"/>
            </p:cNvSpPr>
            <p:nvPr/>
          </p:nvSpPr>
          <p:spPr bwMode="auto">
            <a:xfrm>
              <a:off x="4029075" y="2971801"/>
              <a:ext cx="74613" cy="84138"/>
            </a:xfrm>
            <a:custGeom>
              <a:avLst/>
              <a:gdLst>
                <a:gd name="T0" fmla="*/ 2147483646 w 159"/>
                <a:gd name="T1" fmla="*/ 2147483646 h 180"/>
                <a:gd name="T2" fmla="*/ 2147483646 w 159"/>
                <a:gd name="T3" fmla="*/ 2147483646 h 180"/>
                <a:gd name="T4" fmla="*/ 2147483646 w 159"/>
                <a:gd name="T5" fmla="*/ 2147483646 h 180"/>
                <a:gd name="T6" fmla="*/ 2147483646 w 159"/>
                <a:gd name="T7" fmla="*/ 2147483646 h 180"/>
                <a:gd name="T8" fmla="*/ 2147483646 w 159"/>
                <a:gd name="T9" fmla="*/ 2147483646 h 180"/>
                <a:gd name="T10" fmla="*/ 2147483646 w 159"/>
                <a:gd name="T11" fmla="*/ 2147483646 h 180"/>
                <a:gd name="T12" fmla="*/ 2147483646 w 159"/>
                <a:gd name="T13" fmla="*/ 2147483646 h 180"/>
                <a:gd name="T14" fmla="*/ 2147483646 w 159"/>
                <a:gd name="T15" fmla="*/ 2147483646 h 180"/>
                <a:gd name="T16" fmla="*/ 2147483646 w 159"/>
                <a:gd name="T17" fmla="*/ 2147483646 h 180"/>
                <a:gd name="T18" fmla="*/ 2147483646 w 159"/>
                <a:gd name="T19" fmla="*/ 2147483646 h 180"/>
                <a:gd name="T20" fmla="*/ 2147483646 w 159"/>
                <a:gd name="T21" fmla="*/ 2147483646 h 180"/>
                <a:gd name="T22" fmla="*/ 2147483646 w 159"/>
                <a:gd name="T23" fmla="*/ 2147483646 h 180"/>
                <a:gd name="T24" fmla="*/ 2147483646 w 159"/>
                <a:gd name="T25" fmla="*/ 2147483646 h 180"/>
                <a:gd name="T26" fmla="*/ 2147483646 w 159"/>
                <a:gd name="T27" fmla="*/ 2147483646 h 180"/>
                <a:gd name="T28" fmla="*/ 0 w 159"/>
                <a:gd name="T29" fmla="*/ 2147483646 h 180"/>
                <a:gd name="T30" fmla="*/ 0 w 159"/>
                <a:gd name="T31" fmla="*/ 2147483646 h 180"/>
                <a:gd name="T32" fmla="*/ 2147483646 w 159"/>
                <a:gd name="T33" fmla="*/ 0 h 180"/>
                <a:gd name="T34" fmla="*/ 2147483646 w 159"/>
                <a:gd name="T35" fmla="*/ 0 h 180"/>
                <a:gd name="T36" fmla="*/ 2147483646 w 159"/>
                <a:gd name="T37" fmla="*/ 2147483646 h 180"/>
                <a:gd name="T38" fmla="*/ 2147483646 w 159"/>
                <a:gd name="T39" fmla="*/ 2147483646 h 180"/>
                <a:gd name="T40" fmla="*/ 2147483646 w 159"/>
                <a:gd name="T41" fmla="*/ 2147483646 h 180"/>
                <a:gd name="T42" fmla="*/ 2147483646 w 159"/>
                <a:gd name="T43" fmla="*/ 2147483646 h 180"/>
                <a:gd name="T44" fmla="*/ 2147483646 w 159"/>
                <a:gd name="T45" fmla="*/ 2147483646 h 1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9"/>
                <a:gd name="T70" fmla="*/ 0 h 180"/>
                <a:gd name="T71" fmla="*/ 159 w 159"/>
                <a:gd name="T72" fmla="*/ 180 h 1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9" h="180">
                  <a:moveTo>
                    <a:pt x="29" y="141"/>
                  </a:moveTo>
                  <a:lnTo>
                    <a:pt x="29" y="141"/>
                  </a:lnTo>
                  <a:lnTo>
                    <a:pt x="130" y="153"/>
                  </a:lnTo>
                  <a:cubicBezTo>
                    <a:pt x="131" y="152"/>
                    <a:pt x="132" y="149"/>
                    <a:pt x="132" y="145"/>
                  </a:cubicBezTo>
                  <a:lnTo>
                    <a:pt x="132" y="62"/>
                  </a:lnTo>
                  <a:cubicBezTo>
                    <a:pt x="132" y="56"/>
                    <a:pt x="129" y="52"/>
                    <a:pt x="128" y="52"/>
                  </a:cubicBezTo>
                  <a:lnTo>
                    <a:pt x="28" y="27"/>
                  </a:lnTo>
                  <a:cubicBezTo>
                    <a:pt x="28" y="29"/>
                    <a:pt x="27" y="32"/>
                    <a:pt x="27" y="37"/>
                  </a:cubicBezTo>
                  <a:lnTo>
                    <a:pt x="27" y="130"/>
                  </a:lnTo>
                  <a:cubicBezTo>
                    <a:pt x="27" y="136"/>
                    <a:pt x="28" y="140"/>
                    <a:pt x="29" y="141"/>
                  </a:cubicBezTo>
                  <a:close/>
                  <a:moveTo>
                    <a:pt x="131" y="180"/>
                  </a:moveTo>
                  <a:lnTo>
                    <a:pt x="131" y="180"/>
                  </a:lnTo>
                  <a:lnTo>
                    <a:pt x="27" y="168"/>
                  </a:lnTo>
                  <a:cubicBezTo>
                    <a:pt x="18" y="168"/>
                    <a:pt x="10" y="163"/>
                    <a:pt x="6" y="154"/>
                  </a:cubicBezTo>
                  <a:cubicBezTo>
                    <a:pt x="2" y="147"/>
                    <a:pt x="0" y="139"/>
                    <a:pt x="0" y="130"/>
                  </a:cubicBezTo>
                  <a:lnTo>
                    <a:pt x="0" y="37"/>
                  </a:lnTo>
                  <a:cubicBezTo>
                    <a:pt x="0" y="15"/>
                    <a:pt x="11" y="0"/>
                    <a:pt x="26" y="0"/>
                  </a:cubicBezTo>
                  <a:lnTo>
                    <a:pt x="29" y="0"/>
                  </a:lnTo>
                  <a:lnTo>
                    <a:pt x="135" y="26"/>
                  </a:lnTo>
                  <a:cubicBezTo>
                    <a:pt x="148" y="28"/>
                    <a:pt x="159" y="43"/>
                    <a:pt x="159" y="62"/>
                  </a:cubicBezTo>
                  <a:lnTo>
                    <a:pt x="159" y="145"/>
                  </a:lnTo>
                  <a:cubicBezTo>
                    <a:pt x="159" y="164"/>
                    <a:pt x="147" y="179"/>
                    <a:pt x="132" y="180"/>
                  </a:cubicBezTo>
                  <a:lnTo>
                    <a:pt x="131" y="180"/>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9" name="Freeform 109"/>
            <p:cNvSpPr>
              <a:spLocks noEditPoints="1"/>
            </p:cNvSpPr>
            <p:nvPr/>
          </p:nvSpPr>
          <p:spPr bwMode="auto">
            <a:xfrm>
              <a:off x="4156075" y="3001963"/>
              <a:ext cx="61913" cy="73025"/>
            </a:xfrm>
            <a:custGeom>
              <a:avLst/>
              <a:gdLst>
                <a:gd name="T0" fmla="*/ 2147483646 w 131"/>
                <a:gd name="T1" fmla="*/ 2147483646 h 154"/>
                <a:gd name="T2" fmla="*/ 2147483646 w 131"/>
                <a:gd name="T3" fmla="*/ 2147483646 h 154"/>
                <a:gd name="T4" fmla="*/ 2147483646 w 131"/>
                <a:gd name="T5" fmla="*/ 2147483646 h 154"/>
                <a:gd name="T6" fmla="*/ 2147483646 w 131"/>
                <a:gd name="T7" fmla="*/ 2147483646 h 154"/>
                <a:gd name="T8" fmla="*/ 2147483646 w 131"/>
                <a:gd name="T9" fmla="*/ 2147483646 h 154"/>
                <a:gd name="T10" fmla="*/ 2147483646 w 131"/>
                <a:gd name="T11" fmla="*/ 2147483646 h 154"/>
                <a:gd name="T12" fmla="*/ 2147483646 w 131"/>
                <a:gd name="T13" fmla="*/ 2147483646 h 154"/>
                <a:gd name="T14" fmla="*/ 2147483646 w 131"/>
                <a:gd name="T15" fmla="*/ 2147483646 h 154"/>
                <a:gd name="T16" fmla="*/ 2147483646 w 131"/>
                <a:gd name="T17" fmla="*/ 2147483646 h 154"/>
                <a:gd name="T18" fmla="*/ 2147483646 w 131"/>
                <a:gd name="T19" fmla="*/ 2147483646 h 154"/>
                <a:gd name="T20" fmla="*/ 2147483646 w 131"/>
                <a:gd name="T21" fmla="*/ 2147483646 h 154"/>
                <a:gd name="T22" fmla="*/ 2147483646 w 131"/>
                <a:gd name="T23" fmla="*/ 2147483646 h 154"/>
                <a:gd name="T24" fmla="*/ 2147483646 w 131"/>
                <a:gd name="T25" fmla="*/ 2147483646 h 154"/>
                <a:gd name="T26" fmla="*/ 2147483646 w 131"/>
                <a:gd name="T27" fmla="*/ 2147483646 h 154"/>
                <a:gd name="T28" fmla="*/ 2147483646 w 131"/>
                <a:gd name="T29" fmla="*/ 2147483646 h 154"/>
                <a:gd name="T30" fmla="*/ 2147483646 w 131"/>
                <a:gd name="T31" fmla="*/ 2147483646 h 154"/>
                <a:gd name="T32" fmla="*/ 0 w 131"/>
                <a:gd name="T33" fmla="*/ 2147483646 h 154"/>
                <a:gd name="T34" fmla="*/ 0 w 131"/>
                <a:gd name="T35" fmla="*/ 2147483646 h 154"/>
                <a:gd name="T36" fmla="*/ 2147483646 w 131"/>
                <a:gd name="T37" fmla="*/ 0 h 154"/>
                <a:gd name="T38" fmla="*/ 2147483646 w 131"/>
                <a:gd name="T39" fmla="*/ 0 h 154"/>
                <a:gd name="T40" fmla="*/ 2147483646 w 131"/>
                <a:gd name="T41" fmla="*/ 2147483646 h 154"/>
                <a:gd name="T42" fmla="*/ 2147483646 w 131"/>
                <a:gd name="T43" fmla="*/ 2147483646 h 154"/>
                <a:gd name="T44" fmla="*/ 2147483646 w 131"/>
                <a:gd name="T45" fmla="*/ 2147483646 h 154"/>
                <a:gd name="T46" fmla="*/ 2147483646 w 131"/>
                <a:gd name="T47" fmla="*/ 2147483646 h 154"/>
                <a:gd name="T48" fmla="*/ 2147483646 w 131"/>
                <a:gd name="T49" fmla="*/ 2147483646 h 1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1"/>
                <a:gd name="T76" fmla="*/ 0 h 154"/>
                <a:gd name="T77" fmla="*/ 131 w 131"/>
                <a:gd name="T78" fmla="*/ 154 h 1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1" h="154">
                  <a:moveTo>
                    <a:pt x="28" y="116"/>
                  </a:moveTo>
                  <a:lnTo>
                    <a:pt x="28" y="116"/>
                  </a:lnTo>
                  <a:lnTo>
                    <a:pt x="29" y="116"/>
                  </a:lnTo>
                  <a:lnTo>
                    <a:pt x="103" y="127"/>
                  </a:lnTo>
                  <a:cubicBezTo>
                    <a:pt x="103" y="126"/>
                    <a:pt x="104" y="124"/>
                    <a:pt x="104" y="121"/>
                  </a:cubicBezTo>
                  <a:lnTo>
                    <a:pt x="104" y="57"/>
                  </a:lnTo>
                  <a:cubicBezTo>
                    <a:pt x="104" y="53"/>
                    <a:pt x="102" y="50"/>
                    <a:pt x="101" y="50"/>
                  </a:cubicBezTo>
                  <a:lnTo>
                    <a:pt x="100" y="49"/>
                  </a:lnTo>
                  <a:lnTo>
                    <a:pt x="27" y="27"/>
                  </a:lnTo>
                  <a:cubicBezTo>
                    <a:pt x="27" y="29"/>
                    <a:pt x="26" y="31"/>
                    <a:pt x="26" y="35"/>
                  </a:cubicBezTo>
                  <a:lnTo>
                    <a:pt x="26" y="107"/>
                  </a:lnTo>
                  <a:cubicBezTo>
                    <a:pt x="26" y="112"/>
                    <a:pt x="27" y="115"/>
                    <a:pt x="28" y="116"/>
                  </a:cubicBezTo>
                  <a:close/>
                  <a:moveTo>
                    <a:pt x="103" y="154"/>
                  </a:moveTo>
                  <a:lnTo>
                    <a:pt x="103" y="154"/>
                  </a:lnTo>
                  <a:lnTo>
                    <a:pt x="25" y="143"/>
                  </a:lnTo>
                  <a:cubicBezTo>
                    <a:pt x="16" y="142"/>
                    <a:pt x="10" y="137"/>
                    <a:pt x="5" y="130"/>
                  </a:cubicBezTo>
                  <a:cubicBezTo>
                    <a:pt x="2" y="124"/>
                    <a:pt x="0" y="115"/>
                    <a:pt x="0" y="107"/>
                  </a:cubicBezTo>
                  <a:lnTo>
                    <a:pt x="0" y="35"/>
                  </a:lnTo>
                  <a:cubicBezTo>
                    <a:pt x="0" y="14"/>
                    <a:pt x="11" y="0"/>
                    <a:pt x="26" y="0"/>
                  </a:cubicBezTo>
                  <a:lnTo>
                    <a:pt x="31" y="0"/>
                  </a:lnTo>
                  <a:lnTo>
                    <a:pt x="107" y="23"/>
                  </a:lnTo>
                  <a:cubicBezTo>
                    <a:pt x="120" y="26"/>
                    <a:pt x="131" y="41"/>
                    <a:pt x="131" y="57"/>
                  </a:cubicBezTo>
                  <a:lnTo>
                    <a:pt x="131" y="121"/>
                  </a:lnTo>
                  <a:cubicBezTo>
                    <a:pt x="131" y="139"/>
                    <a:pt x="119" y="153"/>
                    <a:pt x="105" y="154"/>
                  </a:cubicBezTo>
                  <a:lnTo>
                    <a:pt x="103" y="154"/>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0" name="Freeform 110"/>
            <p:cNvSpPr>
              <a:spLocks noEditPoints="1"/>
            </p:cNvSpPr>
            <p:nvPr/>
          </p:nvSpPr>
          <p:spPr bwMode="auto">
            <a:xfrm>
              <a:off x="4029075" y="3105151"/>
              <a:ext cx="74613" cy="79375"/>
            </a:xfrm>
            <a:custGeom>
              <a:avLst/>
              <a:gdLst>
                <a:gd name="T0" fmla="*/ 2147483646 w 159"/>
                <a:gd name="T1" fmla="*/ 2147483646 h 169"/>
                <a:gd name="T2" fmla="*/ 2147483646 w 159"/>
                <a:gd name="T3" fmla="*/ 2147483646 h 169"/>
                <a:gd name="T4" fmla="*/ 2147483646 w 159"/>
                <a:gd name="T5" fmla="*/ 2147483646 h 169"/>
                <a:gd name="T6" fmla="*/ 2147483646 w 159"/>
                <a:gd name="T7" fmla="*/ 2147483646 h 169"/>
                <a:gd name="T8" fmla="*/ 2147483646 w 159"/>
                <a:gd name="T9" fmla="*/ 2147483646 h 169"/>
                <a:gd name="T10" fmla="*/ 2147483646 w 159"/>
                <a:gd name="T11" fmla="*/ 2147483646 h 169"/>
                <a:gd name="T12" fmla="*/ 2147483646 w 159"/>
                <a:gd name="T13" fmla="*/ 2147483646 h 169"/>
                <a:gd name="T14" fmla="*/ 2147483646 w 159"/>
                <a:gd name="T15" fmla="*/ 2147483646 h 169"/>
                <a:gd name="T16" fmla="*/ 2147483646 w 159"/>
                <a:gd name="T17" fmla="*/ 2147483646 h 169"/>
                <a:gd name="T18" fmla="*/ 2147483646 w 159"/>
                <a:gd name="T19" fmla="*/ 2147483646 h 169"/>
                <a:gd name="T20" fmla="*/ 2147483646 w 159"/>
                <a:gd name="T21" fmla="*/ 2147483646 h 169"/>
                <a:gd name="T22" fmla="*/ 2147483646 w 159"/>
                <a:gd name="T23" fmla="*/ 2147483646 h 169"/>
                <a:gd name="T24" fmla="*/ 0 w 159"/>
                <a:gd name="T25" fmla="*/ 2147483646 h 169"/>
                <a:gd name="T26" fmla="*/ 0 w 159"/>
                <a:gd name="T27" fmla="*/ 2147483646 h 169"/>
                <a:gd name="T28" fmla="*/ 2147483646 w 159"/>
                <a:gd name="T29" fmla="*/ 0 h 169"/>
                <a:gd name="T30" fmla="*/ 2147483646 w 159"/>
                <a:gd name="T31" fmla="*/ 0 h 169"/>
                <a:gd name="T32" fmla="*/ 2147483646 w 159"/>
                <a:gd name="T33" fmla="*/ 2147483646 h 169"/>
                <a:gd name="T34" fmla="*/ 2147483646 w 159"/>
                <a:gd name="T35" fmla="*/ 2147483646 h 169"/>
                <a:gd name="T36" fmla="*/ 2147483646 w 159"/>
                <a:gd name="T37" fmla="*/ 2147483646 h 169"/>
                <a:gd name="T38" fmla="*/ 2147483646 w 159"/>
                <a:gd name="T39" fmla="*/ 2147483646 h 169"/>
                <a:gd name="T40" fmla="*/ 2147483646 w 159"/>
                <a:gd name="T41" fmla="*/ 2147483646 h 1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9"/>
                <a:gd name="T64" fmla="*/ 0 h 169"/>
                <a:gd name="T65" fmla="*/ 159 w 159"/>
                <a:gd name="T66" fmla="*/ 169 h 16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9" h="169">
                  <a:moveTo>
                    <a:pt x="29" y="27"/>
                  </a:moveTo>
                  <a:lnTo>
                    <a:pt x="29" y="27"/>
                  </a:lnTo>
                  <a:cubicBezTo>
                    <a:pt x="28" y="29"/>
                    <a:pt x="27" y="32"/>
                    <a:pt x="27" y="38"/>
                  </a:cubicBezTo>
                  <a:lnTo>
                    <a:pt x="27" y="130"/>
                  </a:lnTo>
                  <a:cubicBezTo>
                    <a:pt x="27" y="136"/>
                    <a:pt x="28" y="140"/>
                    <a:pt x="29" y="142"/>
                  </a:cubicBezTo>
                  <a:lnTo>
                    <a:pt x="129" y="141"/>
                  </a:lnTo>
                  <a:cubicBezTo>
                    <a:pt x="130" y="140"/>
                    <a:pt x="132" y="137"/>
                    <a:pt x="132" y="133"/>
                  </a:cubicBezTo>
                  <a:lnTo>
                    <a:pt x="132" y="46"/>
                  </a:lnTo>
                  <a:cubicBezTo>
                    <a:pt x="132" y="41"/>
                    <a:pt x="130" y="37"/>
                    <a:pt x="129" y="36"/>
                  </a:cubicBezTo>
                  <a:lnTo>
                    <a:pt x="29" y="27"/>
                  </a:lnTo>
                  <a:close/>
                  <a:moveTo>
                    <a:pt x="27" y="169"/>
                  </a:moveTo>
                  <a:lnTo>
                    <a:pt x="27" y="169"/>
                  </a:lnTo>
                  <a:cubicBezTo>
                    <a:pt x="11" y="169"/>
                    <a:pt x="0" y="152"/>
                    <a:pt x="0" y="130"/>
                  </a:cubicBezTo>
                  <a:lnTo>
                    <a:pt x="0" y="38"/>
                  </a:lnTo>
                  <a:cubicBezTo>
                    <a:pt x="0" y="16"/>
                    <a:pt x="11" y="0"/>
                    <a:pt x="26" y="0"/>
                  </a:cubicBezTo>
                  <a:lnTo>
                    <a:pt x="29" y="0"/>
                  </a:lnTo>
                  <a:lnTo>
                    <a:pt x="132" y="9"/>
                  </a:lnTo>
                  <a:cubicBezTo>
                    <a:pt x="148" y="12"/>
                    <a:pt x="159" y="27"/>
                    <a:pt x="159" y="46"/>
                  </a:cubicBezTo>
                  <a:lnTo>
                    <a:pt x="159" y="133"/>
                  </a:lnTo>
                  <a:cubicBezTo>
                    <a:pt x="159" y="152"/>
                    <a:pt x="147" y="167"/>
                    <a:pt x="132" y="168"/>
                  </a:cubicBezTo>
                  <a:lnTo>
                    <a:pt x="27" y="169"/>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1" name="Freeform 111"/>
            <p:cNvSpPr>
              <a:spLocks noEditPoints="1"/>
            </p:cNvSpPr>
            <p:nvPr/>
          </p:nvSpPr>
          <p:spPr bwMode="auto">
            <a:xfrm>
              <a:off x="4156075" y="3117851"/>
              <a:ext cx="61913" cy="69850"/>
            </a:xfrm>
            <a:custGeom>
              <a:avLst/>
              <a:gdLst>
                <a:gd name="T0" fmla="*/ 2147483646 w 131"/>
                <a:gd name="T1" fmla="*/ 2147483646 h 147"/>
                <a:gd name="T2" fmla="*/ 2147483646 w 131"/>
                <a:gd name="T3" fmla="*/ 2147483646 h 147"/>
                <a:gd name="T4" fmla="*/ 2147483646 w 131"/>
                <a:gd name="T5" fmla="*/ 2147483646 h 147"/>
                <a:gd name="T6" fmla="*/ 2147483646 w 131"/>
                <a:gd name="T7" fmla="*/ 2147483646 h 147"/>
                <a:gd name="T8" fmla="*/ 2147483646 w 131"/>
                <a:gd name="T9" fmla="*/ 2147483646 h 147"/>
                <a:gd name="T10" fmla="*/ 2147483646 w 131"/>
                <a:gd name="T11" fmla="*/ 2147483646 h 147"/>
                <a:gd name="T12" fmla="*/ 2147483646 w 131"/>
                <a:gd name="T13" fmla="*/ 2147483646 h 147"/>
                <a:gd name="T14" fmla="*/ 2147483646 w 131"/>
                <a:gd name="T15" fmla="*/ 2147483646 h 147"/>
                <a:gd name="T16" fmla="*/ 2147483646 w 131"/>
                <a:gd name="T17" fmla="*/ 2147483646 h 147"/>
                <a:gd name="T18" fmla="*/ 2147483646 w 131"/>
                <a:gd name="T19" fmla="*/ 2147483646 h 147"/>
                <a:gd name="T20" fmla="*/ 2147483646 w 131"/>
                <a:gd name="T21" fmla="*/ 2147483646 h 147"/>
                <a:gd name="T22" fmla="*/ 2147483646 w 131"/>
                <a:gd name="T23" fmla="*/ 2147483646 h 147"/>
                <a:gd name="T24" fmla="*/ 0 w 131"/>
                <a:gd name="T25" fmla="*/ 2147483646 h 147"/>
                <a:gd name="T26" fmla="*/ 0 w 131"/>
                <a:gd name="T27" fmla="*/ 2147483646 h 147"/>
                <a:gd name="T28" fmla="*/ 2147483646 w 131"/>
                <a:gd name="T29" fmla="*/ 0 h 147"/>
                <a:gd name="T30" fmla="*/ 2147483646 w 131"/>
                <a:gd name="T31" fmla="*/ 0 h 147"/>
                <a:gd name="T32" fmla="*/ 2147483646 w 131"/>
                <a:gd name="T33" fmla="*/ 2147483646 h 147"/>
                <a:gd name="T34" fmla="*/ 2147483646 w 131"/>
                <a:gd name="T35" fmla="*/ 2147483646 h 147"/>
                <a:gd name="T36" fmla="*/ 2147483646 w 131"/>
                <a:gd name="T37" fmla="*/ 2147483646 h 147"/>
                <a:gd name="T38" fmla="*/ 2147483646 w 131"/>
                <a:gd name="T39" fmla="*/ 2147483646 h 147"/>
                <a:gd name="T40" fmla="*/ 2147483646 w 131"/>
                <a:gd name="T41" fmla="*/ 2147483646 h 1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1"/>
                <a:gd name="T64" fmla="*/ 0 h 147"/>
                <a:gd name="T65" fmla="*/ 131 w 131"/>
                <a:gd name="T66" fmla="*/ 147 h 14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1" h="147">
                  <a:moveTo>
                    <a:pt x="27" y="27"/>
                  </a:moveTo>
                  <a:lnTo>
                    <a:pt x="27" y="27"/>
                  </a:lnTo>
                  <a:cubicBezTo>
                    <a:pt x="27" y="28"/>
                    <a:pt x="26" y="31"/>
                    <a:pt x="26" y="34"/>
                  </a:cubicBezTo>
                  <a:lnTo>
                    <a:pt x="26" y="112"/>
                  </a:lnTo>
                  <a:cubicBezTo>
                    <a:pt x="26" y="116"/>
                    <a:pt x="27" y="119"/>
                    <a:pt x="28" y="120"/>
                  </a:cubicBezTo>
                  <a:lnTo>
                    <a:pt x="104" y="119"/>
                  </a:lnTo>
                  <a:cubicBezTo>
                    <a:pt x="103" y="119"/>
                    <a:pt x="104" y="117"/>
                    <a:pt x="104" y="114"/>
                  </a:cubicBezTo>
                  <a:lnTo>
                    <a:pt x="104" y="46"/>
                  </a:lnTo>
                  <a:cubicBezTo>
                    <a:pt x="104" y="42"/>
                    <a:pt x="102" y="40"/>
                    <a:pt x="102" y="39"/>
                  </a:cubicBezTo>
                  <a:lnTo>
                    <a:pt x="27" y="27"/>
                  </a:lnTo>
                  <a:close/>
                  <a:moveTo>
                    <a:pt x="26" y="147"/>
                  </a:moveTo>
                  <a:lnTo>
                    <a:pt x="26" y="147"/>
                  </a:lnTo>
                  <a:cubicBezTo>
                    <a:pt x="11" y="147"/>
                    <a:pt x="0" y="132"/>
                    <a:pt x="0" y="112"/>
                  </a:cubicBezTo>
                  <a:lnTo>
                    <a:pt x="0" y="34"/>
                  </a:lnTo>
                  <a:cubicBezTo>
                    <a:pt x="0" y="15"/>
                    <a:pt x="11" y="0"/>
                    <a:pt x="26" y="0"/>
                  </a:cubicBezTo>
                  <a:lnTo>
                    <a:pt x="28" y="0"/>
                  </a:lnTo>
                  <a:lnTo>
                    <a:pt x="106" y="13"/>
                  </a:lnTo>
                  <a:cubicBezTo>
                    <a:pt x="120" y="15"/>
                    <a:pt x="131" y="29"/>
                    <a:pt x="131" y="46"/>
                  </a:cubicBezTo>
                  <a:lnTo>
                    <a:pt x="131" y="114"/>
                  </a:lnTo>
                  <a:cubicBezTo>
                    <a:pt x="131" y="131"/>
                    <a:pt x="119" y="145"/>
                    <a:pt x="104" y="146"/>
                  </a:cubicBezTo>
                  <a:lnTo>
                    <a:pt x="26" y="147"/>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2" name="Freeform 112"/>
            <p:cNvSpPr>
              <a:spLocks noEditPoints="1"/>
            </p:cNvSpPr>
            <p:nvPr/>
          </p:nvSpPr>
          <p:spPr bwMode="auto">
            <a:xfrm>
              <a:off x="4029075" y="3241676"/>
              <a:ext cx="74613" cy="79375"/>
            </a:xfrm>
            <a:custGeom>
              <a:avLst/>
              <a:gdLst>
                <a:gd name="T0" fmla="*/ 2147483646 w 159"/>
                <a:gd name="T1" fmla="*/ 2147483646 h 169"/>
                <a:gd name="T2" fmla="*/ 2147483646 w 159"/>
                <a:gd name="T3" fmla="*/ 2147483646 h 169"/>
                <a:gd name="T4" fmla="*/ 2147483646 w 159"/>
                <a:gd name="T5" fmla="*/ 2147483646 h 169"/>
                <a:gd name="T6" fmla="*/ 2147483646 w 159"/>
                <a:gd name="T7" fmla="*/ 2147483646 h 169"/>
                <a:gd name="T8" fmla="*/ 2147483646 w 159"/>
                <a:gd name="T9" fmla="*/ 2147483646 h 169"/>
                <a:gd name="T10" fmla="*/ 2147483646 w 159"/>
                <a:gd name="T11" fmla="*/ 2147483646 h 169"/>
                <a:gd name="T12" fmla="*/ 2147483646 w 159"/>
                <a:gd name="T13" fmla="*/ 2147483646 h 169"/>
                <a:gd name="T14" fmla="*/ 2147483646 w 159"/>
                <a:gd name="T15" fmla="*/ 2147483646 h 169"/>
                <a:gd name="T16" fmla="*/ 2147483646 w 159"/>
                <a:gd name="T17" fmla="*/ 2147483646 h 169"/>
                <a:gd name="T18" fmla="*/ 2147483646 w 159"/>
                <a:gd name="T19" fmla="*/ 2147483646 h 169"/>
                <a:gd name="T20" fmla="*/ 2147483646 w 159"/>
                <a:gd name="T21" fmla="*/ 2147483646 h 169"/>
                <a:gd name="T22" fmla="*/ 2147483646 w 159"/>
                <a:gd name="T23" fmla="*/ 2147483646 h 169"/>
                <a:gd name="T24" fmla="*/ 0 w 159"/>
                <a:gd name="T25" fmla="*/ 2147483646 h 169"/>
                <a:gd name="T26" fmla="*/ 0 w 159"/>
                <a:gd name="T27" fmla="*/ 2147483646 h 169"/>
                <a:gd name="T28" fmla="*/ 2147483646 w 159"/>
                <a:gd name="T29" fmla="*/ 0 h 169"/>
                <a:gd name="T30" fmla="*/ 2147483646 w 159"/>
                <a:gd name="T31" fmla="*/ 0 h 169"/>
                <a:gd name="T32" fmla="*/ 2147483646 w 159"/>
                <a:gd name="T33" fmla="*/ 2147483646 h 169"/>
                <a:gd name="T34" fmla="*/ 2147483646 w 159"/>
                <a:gd name="T35" fmla="*/ 2147483646 h 169"/>
                <a:gd name="T36" fmla="*/ 2147483646 w 159"/>
                <a:gd name="T37" fmla="*/ 2147483646 h 169"/>
                <a:gd name="T38" fmla="*/ 2147483646 w 159"/>
                <a:gd name="T39" fmla="*/ 2147483646 h 169"/>
                <a:gd name="T40" fmla="*/ 2147483646 w 159"/>
                <a:gd name="T41" fmla="*/ 2147483646 h 1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9"/>
                <a:gd name="T64" fmla="*/ 0 h 169"/>
                <a:gd name="T65" fmla="*/ 159 w 159"/>
                <a:gd name="T66" fmla="*/ 169 h 16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9" h="169">
                  <a:moveTo>
                    <a:pt x="29" y="27"/>
                  </a:moveTo>
                  <a:lnTo>
                    <a:pt x="29" y="27"/>
                  </a:lnTo>
                  <a:cubicBezTo>
                    <a:pt x="28" y="29"/>
                    <a:pt x="27" y="32"/>
                    <a:pt x="27" y="38"/>
                  </a:cubicBezTo>
                  <a:lnTo>
                    <a:pt x="27" y="130"/>
                  </a:lnTo>
                  <a:cubicBezTo>
                    <a:pt x="27" y="136"/>
                    <a:pt x="28" y="140"/>
                    <a:pt x="29" y="142"/>
                  </a:cubicBezTo>
                  <a:lnTo>
                    <a:pt x="129" y="134"/>
                  </a:lnTo>
                  <a:cubicBezTo>
                    <a:pt x="130" y="133"/>
                    <a:pt x="132" y="130"/>
                    <a:pt x="132" y="126"/>
                  </a:cubicBezTo>
                  <a:lnTo>
                    <a:pt x="132" y="39"/>
                  </a:lnTo>
                  <a:cubicBezTo>
                    <a:pt x="132" y="34"/>
                    <a:pt x="130" y="31"/>
                    <a:pt x="129" y="29"/>
                  </a:cubicBezTo>
                  <a:lnTo>
                    <a:pt x="29" y="27"/>
                  </a:lnTo>
                  <a:close/>
                  <a:moveTo>
                    <a:pt x="27" y="169"/>
                  </a:moveTo>
                  <a:lnTo>
                    <a:pt x="27" y="169"/>
                  </a:lnTo>
                  <a:cubicBezTo>
                    <a:pt x="11" y="169"/>
                    <a:pt x="0" y="153"/>
                    <a:pt x="0" y="130"/>
                  </a:cubicBezTo>
                  <a:lnTo>
                    <a:pt x="0" y="38"/>
                  </a:lnTo>
                  <a:cubicBezTo>
                    <a:pt x="0" y="16"/>
                    <a:pt x="11" y="0"/>
                    <a:pt x="26" y="0"/>
                  </a:cubicBezTo>
                  <a:lnTo>
                    <a:pt x="28" y="0"/>
                  </a:lnTo>
                  <a:lnTo>
                    <a:pt x="133" y="3"/>
                  </a:lnTo>
                  <a:cubicBezTo>
                    <a:pt x="148" y="5"/>
                    <a:pt x="159" y="20"/>
                    <a:pt x="159" y="39"/>
                  </a:cubicBezTo>
                  <a:lnTo>
                    <a:pt x="159" y="126"/>
                  </a:lnTo>
                  <a:cubicBezTo>
                    <a:pt x="159" y="145"/>
                    <a:pt x="147" y="160"/>
                    <a:pt x="132" y="161"/>
                  </a:cubicBezTo>
                  <a:lnTo>
                    <a:pt x="27" y="169"/>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3" name="Freeform 113"/>
            <p:cNvSpPr>
              <a:spLocks noEditPoints="1"/>
            </p:cNvSpPr>
            <p:nvPr/>
          </p:nvSpPr>
          <p:spPr bwMode="auto">
            <a:xfrm>
              <a:off x="4154488" y="3240088"/>
              <a:ext cx="63500" cy="68263"/>
            </a:xfrm>
            <a:custGeom>
              <a:avLst/>
              <a:gdLst>
                <a:gd name="T0" fmla="*/ 2147483646 w 136"/>
                <a:gd name="T1" fmla="*/ 2147483646 h 144"/>
                <a:gd name="T2" fmla="*/ 2147483646 w 136"/>
                <a:gd name="T3" fmla="*/ 2147483646 h 144"/>
                <a:gd name="T4" fmla="*/ 2147483646 w 136"/>
                <a:gd name="T5" fmla="*/ 2147483646 h 144"/>
                <a:gd name="T6" fmla="*/ 2147483646 w 136"/>
                <a:gd name="T7" fmla="*/ 2147483646 h 144"/>
                <a:gd name="T8" fmla="*/ 2147483646 w 136"/>
                <a:gd name="T9" fmla="*/ 2147483646 h 144"/>
                <a:gd name="T10" fmla="*/ 2147483646 w 136"/>
                <a:gd name="T11" fmla="*/ 2147483646 h 144"/>
                <a:gd name="T12" fmla="*/ 2147483646 w 136"/>
                <a:gd name="T13" fmla="*/ 2147483646 h 144"/>
                <a:gd name="T14" fmla="*/ 2147483646 w 136"/>
                <a:gd name="T15" fmla="*/ 2147483646 h 144"/>
                <a:gd name="T16" fmla="*/ 2147483646 w 136"/>
                <a:gd name="T17" fmla="*/ 2147483646 h 144"/>
                <a:gd name="T18" fmla="*/ 2147483646 w 136"/>
                <a:gd name="T19" fmla="*/ 2147483646 h 144"/>
                <a:gd name="T20" fmla="*/ 2147483646 w 136"/>
                <a:gd name="T21" fmla="*/ 2147483646 h 144"/>
                <a:gd name="T22" fmla="*/ 2147483646 w 136"/>
                <a:gd name="T23" fmla="*/ 2147483646 h 144"/>
                <a:gd name="T24" fmla="*/ 0 w 136"/>
                <a:gd name="T25" fmla="*/ 2147483646 h 144"/>
                <a:gd name="T26" fmla="*/ 0 w 136"/>
                <a:gd name="T27" fmla="*/ 2147483646 h 144"/>
                <a:gd name="T28" fmla="*/ 2147483646 w 136"/>
                <a:gd name="T29" fmla="*/ 0 h 144"/>
                <a:gd name="T30" fmla="*/ 2147483646 w 136"/>
                <a:gd name="T31" fmla="*/ 0 h 144"/>
                <a:gd name="T32" fmla="*/ 2147483646 w 136"/>
                <a:gd name="T33" fmla="*/ 2147483646 h 144"/>
                <a:gd name="T34" fmla="*/ 2147483646 w 136"/>
                <a:gd name="T35" fmla="*/ 2147483646 h 144"/>
                <a:gd name="T36" fmla="*/ 2147483646 w 136"/>
                <a:gd name="T37" fmla="*/ 2147483646 h 144"/>
                <a:gd name="T38" fmla="*/ 2147483646 w 136"/>
                <a:gd name="T39" fmla="*/ 2147483646 h 144"/>
                <a:gd name="T40" fmla="*/ 2147483646 w 136"/>
                <a:gd name="T41" fmla="*/ 2147483646 h 1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6"/>
                <a:gd name="T64" fmla="*/ 0 h 144"/>
                <a:gd name="T65" fmla="*/ 136 w 136"/>
                <a:gd name="T66" fmla="*/ 144 h 14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6" h="144">
                  <a:moveTo>
                    <a:pt x="28" y="27"/>
                  </a:moveTo>
                  <a:lnTo>
                    <a:pt x="28" y="27"/>
                  </a:lnTo>
                  <a:cubicBezTo>
                    <a:pt x="27" y="28"/>
                    <a:pt x="27" y="30"/>
                    <a:pt x="27" y="33"/>
                  </a:cubicBezTo>
                  <a:lnTo>
                    <a:pt x="27" y="110"/>
                  </a:lnTo>
                  <a:cubicBezTo>
                    <a:pt x="27" y="113"/>
                    <a:pt x="27" y="115"/>
                    <a:pt x="28" y="117"/>
                  </a:cubicBezTo>
                  <a:lnTo>
                    <a:pt x="108" y="111"/>
                  </a:lnTo>
                  <a:cubicBezTo>
                    <a:pt x="108" y="110"/>
                    <a:pt x="109" y="108"/>
                    <a:pt x="109" y="106"/>
                  </a:cubicBezTo>
                  <a:lnTo>
                    <a:pt x="109" y="34"/>
                  </a:lnTo>
                  <a:cubicBezTo>
                    <a:pt x="109" y="32"/>
                    <a:pt x="108" y="30"/>
                    <a:pt x="108" y="29"/>
                  </a:cubicBezTo>
                  <a:lnTo>
                    <a:pt x="28" y="27"/>
                  </a:lnTo>
                  <a:close/>
                  <a:moveTo>
                    <a:pt x="25" y="144"/>
                  </a:moveTo>
                  <a:lnTo>
                    <a:pt x="25" y="144"/>
                  </a:lnTo>
                  <a:cubicBezTo>
                    <a:pt x="10" y="144"/>
                    <a:pt x="0" y="129"/>
                    <a:pt x="0" y="110"/>
                  </a:cubicBezTo>
                  <a:lnTo>
                    <a:pt x="0" y="33"/>
                  </a:lnTo>
                  <a:cubicBezTo>
                    <a:pt x="0" y="14"/>
                    <a:pt x="10" y="0"/>
                    <a:pt x="24" y="0"/>
                  </a:cubicBezTo>
                  <a:lnTo>
                    <a:pt x="26" y="0"/>
                  </a:lnTo>
                  <a:lnTo>
                    <a:pt x="113" y="2"/>
                  </a:lnTo>
                  <a:cubicBezTo>
                    <a:pt x="126" y="4"/>
                    <a:pt x="136" y="18"/>
                    <a:pt x="136" y="34"/>
                  </a:cubicBezTo>
                  <a:lnTo>
                    <a:pt x="136" y="106"/>
                  </a:lnTo>
                  <a:cubicBezTo>
                    <a:pt x="136" y="123"/>
                    <a:pt x="125" y="136"/>
                    <a:pt x="112" y="137"/>
                  </a:cubicBezTo>
                  <a:lnTo>
                    <a:pt x="25" y="144"/>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4" name="Freeform 114"/>
            <p:cNvSpPr/>
            <p:nvPr/>
          </p:nvSpPr>
          <p:spPr bwMode="auto">
            <a:xfrm>
              <a:off x="3989388" y="3063876"/>
              <a:ext cx="388938" cy="65088"/>
            </a:xfrm>
            <a:custGeom>
              <a:avLst/>
              <a:gdLst>
                <a:gd name="T0" fmla="*/ 2147483646 w 828"/>
                <a:gd name="T1" fmla="*/ 2147483646 h 140"/>
                <a:gd name="T2" fmla="*/ 2147483646 w 828"/>
                <a:gd name="T3" fmla="*/ 2147483646 h 140"/>
                <a:gd name="T4" fmla="*/ 0 w 828"/>
                <a:gd name="T5" fmla="*/ 2147483646 h 140"/>
                <a:gd name="T6" fmla="*/ 2147483646 w 828"/>
                <a:gd name="T7" fmla="*/ 0 h 140"/>
                <a:gd name="T8" fmla="*/ 2147483646 w 828"/>
                <a:gd name="T9" fmla="*/ 2147483646 h 140"/>
                <a:gd name="T10" fmla="*/ 2147483646 w 828"/>
                <a:gd name="T11" fmla="*/ 2147483646 h 140"/>
                <a:gd name="T12" fmla="*/ 0 60000 65536"/>
                <a:gd name="T13" fmla="*/ 0 60000 65536"/>
                <a:gd name="T14" fmla="*/ 0 60000 65536"/>
                <a:gd name="T15" fmla="*/ 0 60000 65536"/>
                <a:gd name="T16" fmla="*/ 0 60000 65536"/>
                <a:gd name="T17" fmla="*/ 0 60000 65536"/>
                <a:gd name="T18" fmla="*/ 0 w 828"/>
                <a:gd name="T19" fmla="*/ 0 h 140"/>
                <a:gd name="T20" fmla="*/ 828 w 828"/>
                <a:gd name="T21" fmla="*/ 140 h 140"/>
              </a:gdLst>
              <a:ahLst/>
              <a:cxnLst>
                <a:cxn ang="T12">
                  <a:pos x="T0" y="T1"/>
                </a:cxn>
                <a:cxn ang="T13">
                  <a:pos x="T2" y="T3"/>
                </a:cxn>
                <a:cxn ang="T14">
                  <a:pos x="T4" y="T5"/>
                </a:cxn>
                <a:cxn ang="T15">
                  <a:pos x="T6" y="T7"/>
                </a:cxn>
                <a:cxn ang="T16">
                  <a:pos x="T8" y="T9"/>
                </a:cxn>
                <a:cxn ang="T17">
                  <a:pos x="T10" y="T11"/>
                </a:cxn>
              </a:cxnLst>
              <a:rect l="T18" t="T19" r="T20" b="T21"/>
              <a:pathLst>
                <a:path w="828" h="140">
                  <a:moveTo>
                    <a:pt x="826" y="140"/>
                  </a:moveTo>
                  <a:lnTo>
                    <a:pt x="826" y="140"/>
                  </a:lnTo>
                  <a:lnTo>
                    <a:pt x="0" y="13"/>
                  </a:lnTo>
                  <a:lnTo>
                    <a:pt x="2" y="0"/>
                  </a:lnTo>
                  <a:lnTo>
                    <a:pt x="828" y="127"/>
                  </a:lnTo>
                  <a:lnTo>
                    <a:pt x="826" y="140"/>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5" name="Freeform 115"/>
            <p:cNvSpPr/>
            <p:nvPr/>
          </p:nvSpPr>
          <p:spPr bwMode="auto">
            <a:xfrm>
              <a:off x="3989388" y="3211513"/>
              <a:ext cx="388938" cy="7938"/>
            </a:xfrm>
            <a:custGeom>
              <a:avLst/>
              <a:gdLst>
                <a:gd name="T0" fmla="*/ 2147483646 w 826"/>
                <a:gd name="T1" fmla="*/ 2147483646 h 18"/>
                <a:gd name="T2" fmla="*/ 2147483646 w 826"/>
                <a:gd name="T3" fmla="*/ 2147483646 h 18"/>
                <a:gd name="T4" fmla="*/ 0 w 826"/>
                <a:gd name="T5" fmla="*/ 2147483646 h 18"/>
                <a:gd name="T6" fmla="*/ 0 w 826"/>
                <a:gd name="T7" fmla="*/ 0 h 18"/>
                <a:gd name="T8" fmla="*/ 2147483646 w 826"/>
                <a:gd name="T9" fmla="*/ 2147483646 h 18"/>
                <a:gd name="T10" fmla="*/ 2147483646 w 826"/>
                <a:gd name="T11" fmla="*/ 2147483646 h 18"/>
                <a:gd name="T12" fmla="*/ 0 60000 65536"/>
                <a:gd name="T13" fmla="*/ 0 60000 65536"/>
                <a:gd name="T14" fmla="*/ 0 60000 65536"/>
                <a:gd name="T15" fmla="*/ 0 60000 65536"/>
                <a:gd name="T16" fmla="*/ 0 60000 65536"/>
                <a:gd name="T17" fmla="*/ 0 60000 65536"/>
                <a:gd name="T18" fmla="*/ 0 w 826"/>
                <a:gd name="T19" fmla="*/ 0 h 18"/>
                <a:gd name="T20" fmla="*/ 826 w 826"/>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826" h="18">
                  <a:moveTo>
                    <a:pt x="826" y="18"/>
                  </a:moveTo>
                  <a:lnTo>
                    <a:pt x="826" y="18"/>
                  </a:lnTo>
                  <a:lnTo>
                    <a:pt x="0" y="14"/>
                  </a:lnTo>
                  <a:lnTo>
                    <a:pt x="0" y="0"/>
                  </a:lnTo>
                  <a:lnTo>
                    <a:pt x="826" y="4"/>
                  </a:lnTo>
                  <a:lnTo>
                    <a:pt x="826" y="18"/>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6" name="Freeform 116"/>
            <p:cNvSpPr/>
            <p:nvPr/>
          </p:nvSpPr>
          <p:spPr bwMode="auto">
            <a:xfrm>
              <a:off x="3989388" y="3311526"/>
              <a:ext cx="388938" cy="41275"/>
            </a:xfrm>
            <a:custGeom>
              <a:avLst/>
              <a:gdLst>
                <a:gd name="T0" fmla="*/ 2147483646 w 827"/>
                <a:gd name="T1" fmla="*/ 2147483646 h 88"/>
                <a:gd name="T2" fmla="*/ 2147483646 w 827"/>
                <a:gd name="T3" fmla="*/ 2147483646 h 88"/>
                <a:gd name="T4" fmla="*/ 0 w 827"/>
                <a:gd name="T5" fmla="*/ 2147483646 h 88"/>
                <a:gd name="T6" fmla="*/ 2147483646 w 827"/>
                <a:gd name="T7" fmla="*/ 0 h 88"/>
                <a:gd name="T8" fmla="*/ 2147483646 w 827"/>
                <a:gd name="T9" fmla="*/ 2147483646 h 88"/>
                <a:gd name="T10" fmla="*/ 2147483646 w 827"/>
                <a:gd name="T11" fmla="*/ 2147483646 h 88"/>
                <a:gd name="T12" fmla="*/ 0 60000 65536"/>
                <a:gd name="T13" fmla="*/ 0 60000 65536"/>
                <a:gd name="T14" fmla="*/ 0 60000 65536"/>
                <a:gd name="T15" fmla="*/ 0 60000 65536"/>
                <a:gd name="T16" fmla="*/ 0 60000 65536"/>
                <a:gd name="T17" fmla="*/ 0 60000 65536"/>
                <a:gd name="T18" fmla="*/ 0 w 827"/>
                <a:gd name="T19" fmla="*/ 0 h 88"/>
                <a:gd name="T20" fmla="*/ 827 w 827"/>
                <a:gd name="T21" fmla="*/ 88 h 88"/>
              </a:gdLst>
              <a:ahLst/>
              <a:cxnLst>
                <a:cxn ang="T12">
                  <a:pos x="T0" y="T1"/>
                </a:cxn>
                <a:cxn ang="T13">
                  <a:pos x="T2" y="T3"/>
                </a:cxn>
                <a:cxn ang="T14">
                  <a:pos x="T4" y="T5"/>
                </a:cxn>
                <a:cxn ang="T15">
                  <a:pos x="T6" y="T7"/>
                </a:cxn>
                <a:cxn ang="T16">
                  <a:pos x="T8" y="T9"/>
                </a:cxn>
                <a:cxn ang="T17">
                  <a:pos x="T10" y="T11"/>
                </a:cxn>
              </a:cxnLst>
              <a:rect l="T18" t="T19" r="T20" b="T21"/>
              <a:pathLst>
                <a:path w="827" h="88">
                  <a:moveTo>
                    <a:pt x="1" y="88"/>
                  </a:moveTo>
                  <a:lnTo>
                    <a:pt x="1" y="88"/>
                  </a:lnTo>
                  <a:lnTo>
                    <a:pt x="0" y="75"/>
                  </a:lnTo>
                  <a:lnTo>
                    <a:pt x="826" y="0"/>
                  </a:lnTo>
                  <a:lnTo>
                    <a:pt x="827" y="13"/>
                  </a:lnTo>
                  <a:lnTo>
                    <a:pt x="1" y="88"/>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7" name="Freeform 117"/>
            <p:cNvSpPr/>
            <p:nvPr/>
          </p:nvSpPr>
          <p:spPr bwMode="auto">
            <a:xfrm>
              <a:off x="4025900" y="3373438"/>
              <a:ext cx="80963" cy="26988"/>
            </a:xfrm>
            <a:custGeom>
              <a:avLst/>
              <a:gdLst>
                <a:gd name="T0" fmla="*/ 2147483646 w 173"/>
                <a:gd name="T1" fmla="*/ 2147483646 h 58"/>
                <a:gd name="T2" fmla="*/ 2147483646 w 173"/>
                <a:gd name="T3" fmla="*/ 2147483646 h 58"/>
                <a:gd name="T4" fmla="*/ 2147483646 w 173"/>
                <a:gd name="T5" fmla="*/ 2147483646 h 58"/>
                <a:gd name="T6" fmla="*/ 2147483646 w 173"/>
                <a:gd name="T7" fmla="*/ 2147483646 h 58"/>
                <a:gd name="T8" fmla="*/ 2147483646 w 173"/>
                <a:gd name="T9" fmla="*/ 2147483646 h 58"/>
                <a:gd name="T10" fmla="*/ 2147483646 w 173"/>
                <a:gd name="T11" fmla="*/ 0 h 58"/>
                <a:gd name="T12" fmla="*/ 2147483646 w 173"/>
                <a:gd name="T13" fmla="*/ 2147483646 h 58"/>
                <a:gd name="T14" fmla="*/ 0 w 173"/>
                <a:gd name="T15" fmla="*/ 2147483646 h 58"/>
                <a:gd name="T16" fmla="*/ 2147483646 w 173"/>
                <a:gd name="T17" fmla="*/ 2147483646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3"/>
                <a:gd name="T28" fmla="*/ 0 h 58"/>
                <a:gd name="T29" fmla="*/ 173 w 173"/>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3" h="58">
                  <a:moveTo>
                    <a:pt x="16" y="58"/>
                  </a:moveTo>
                  <a:lnTo>
                    <a:pt x="16" y="58"/>
                  </a:lnTo>
                  <a:lnTo>
                    <a:pt x="157" y="43"/>
                  </a:lnTo>
                  <a:cubicBezTo>
                    <a:pt x="165" y="43"/>
                    <a:pt x="173" y="33"/>
                    <a:pt x="173" y="21"/>
                  </a:cubicBezTo>
                  <a:cubicBezTo>
                    <a:pt x="173" y="10"/>
                    <a:pt x="165" y="0"/>
                    <a:pt x="156" y="0"/>
                  </a:cubicBezTo>
                  <a:lnTo>
                    <a:pt x="16" y="15"/>
                  </a:lnTo>
                  <a:cubicBezTo>
                    <a:pt x="7" y="15"/>
                    <a:pt x="0" y="25"/>
                    <a:pt x="0" y="36"/>
                  </a:cubicBezTo>
                  <a:cubicBezTo>
                    <a:pt x="0" y="48"/>
                    <a:pt x="7" y="58"/>
                    <a:pt x="16" y="58"/>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8" name="Freeform 118"/>
            <p:cNvSpPr/>
            <p:nvPr/>
          </p:nvSpPr>
          <p:spPr bwMode="auto">
            <a:xfrm>
              <a:off x="4025900" y="3409951"/>
              <a:ext cx="80963" cy="30163"/>
            </a:xfrm>
            <a:custGeom>
              <a:avLst/>
              <a:gdLst>
                <a:gd name="T0" fmla="*/ 2147483646 w 173"/>
                <a:gd name="T1" fmla="*/ 0 h 63"/>
                <a:gd name="T2" fmla="*/ 2147483646 w 173"/>
                <a:gd name="T3" fmla="*/ 0 h 63"/>
                <a:gd name="T4" fmla="*/ 2147483646 w 173"/>
                <a:gd name="T5" fmla="*/ 0 h 63"/>
                <a:gd name="T6" fmla="*/ 2147483646 w 173"/>
                <a:gd name="T7" fmla="*/ 2147483646 h 63"/>
                <a:gd name="T8" fmla="*/ 0 w 173"/>
                <a:gd name="T9" fmla="*/ 2147483646 h 63"/>
                <a:gd name="T10" fmla="*/ 2147483646 w 173"/>
                <a:gd name="T11" fmla="*/ 2147483646 h 63"/>
                <a:gd name="T12" fmla="*/ 2147483646 w 173"/>
                <a:gd name="T13" fmla="*/ 2147483646 h 63"/>
                <a:gd name="T14" fmla="*/ 2147483646 w 173"/>
                <a:gd name="T15" fmla="*/ 2147483646 h 63"/>
                <a:gd name="T16" fmla="*/ 2147483646 w 173"/>
                <a:gd name="T17" fmla="*/ 2147483646 h 63"/>
                <a:gd name="T18" fmla="*/ 2147483646 w 173"/>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3"/>
                <a:gd name="T31" fmla="*/ 0 h 63"/>
                <a:gd name="T32" fmla="*/ 173 w 173"/>
                <a:gd name="T33" fmla="*/ 63 h 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3" h="63">
                  <a:moveTo>
                    <a:pt x="156" y="0"/>
                  </a:moveTo>
                  <a:lnTo>
                    <a:pt x="156" y="0"/>
                  </a:lnTo>
                  <a:lnTo>
                    <a:pt x="16" y="20"/>
                  </a:lnTo>
                  <a:cubicBezTo>
                    <a:pt x="7" y="20"/>
                    <a:pt x="0" y="30"/>
                    <a:pt x="0" y="42"/>
                  </a:cubicBezTo>
                  <a:cubicBezTo>
                    <a:pt x="0" y="54"/>
                    <a:pt x="7" y="63"/>
                    <a:pt x="16" y="63"/>
                  </a:cubicBezTo>
                  <a:lnTo>
                    <a:pt x="157" y="43"/>
                  </a:lnTo>
                  <a:cubicBezTo>
                    <a:pt x="165" y="43"/>
                    <a:pt x="173" y="33"/>
                    <a:pt x="173" y="21"/>
                  </a:cubicBezTo>
                  <a:cubicBezTo>
                    <a:pt x="173" y="9"/>
                    <a:pt x="166" y="0"/>
                    <a:pt x="156" y="0"/>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9" name="Freeform 119"/>
            <p:cNvSpPr/>
            <p:nvPr/>
          </p:nvSpPr>
          <p:spPr bwMode="auto">
            <a:xfrm>
              <a:off x="4154488" y="3362326"/>
              <a:ext cx="61913" cy="20638"/>
            </a:xfrm>
            <a:custGeom>
              <a:avLst/>
              <a:gdLst>
                <a:gd name="T0" fmla="*/ 2147483646 w 132"/>
                <a:gd name="T1" fmla="*/ 2147483646 h 45"/>
                <a:gd name="T2" fmla="*/ 2147483646 w 132"/>
                <a:gd name="T3" fmla="*/ 2147483646 h 45"/>
                <a:gd name="T4" fmla="*/ 2147483646 w 132"/>
                <a:gd name="T5" fmla="*/ 2147483646 h 45"/>
                <a:gd name="T6" fmla="*/ 2147483646 w 132"/>
                <a:gd name="T7" fmla="*/ 2147483646 h 45"/>
                <a:gd name="T8" fmla="*/ 2147483646 w 132"/>
                <a:gd name="T9" fmla="*/ 2147483646 h 45"/>
                <a:gd name="T10" fmla="*/ 2147483646 w 132"/>
                <a:gd name="T11" fmla="*/ 0 h 45"/>
                <a:gd name="T12" fmla="*/ 2147483646 w 132"/>
                <a:gd name="T13" fmla="*/ 2147483646 h 45"/>
                <a:gd name="T14" fmla="*/ 0 w 132"/>
                <a:gd name="T15" fmla="*/ 2147483646 h 45"/>
                <a:gd name="T16" fmla="*/ 2147483646 w 132"/>
                <a:gd name="T17" fmla="*/ 2147483646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2"/>
                <a:gd name="T28" fmla="*/ 0 h 45"/>
                <a:gd name="T29" fmla="*/ 132 w 132"/>
                <a:gd name="T30" fmla="*/ 45 h 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2" h="45">
                  <a:moveTo>
                    <a:pt x="12" y="45"/>
                  </a:moveTo>
                  <a:lnTo>
                    <a:pt x="12" y="45"/>
                  </a:lnTo>
                  <a:lnTo>
                    <a:pt x="120" y="33"/>
                  </a:lnTo>
                  <a:cubicBezTo>
                    <a:pt x="127" y="33"/>
                    <a:pt x="132" y="26"/>
                    <a:pt x="132" y="17"/>
                  </a:cubicBezTo>
                  <a:cubicBezTo>
                    <a:pt x="132" y="8"/>
                    <a:pt x="127" y="0"/>
                    <a:pt x="120" y="0"/>
                  </a:cubicBezTo>
                  <a:lnTo>
                    <a:pt x="12" y="12"/>
                  </a:lnTo>
                  <a:cubicBezTo>
                    <a:pt x="5" y="12"/>
                    <a:pt x="0" y="19"/>
                    <a:pt x="0" y="28"/>
                  </a:cubicBezTo>
                  <a:cubicBezTo>
                    <a:pt x="0" y="37"/>
                    <a:pt x="5" y="45"/>
                    <a:pt x="12" y="45"/>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0" name="Freeform 120"/>
            <p:cNvSpPr/>
            <p:nvPr/>
          </p:nvSpPr>
          <p:spPr bwMode="auto">
            <a:xfrm>
              <a:off x="4154488" y="3390901"/>
              <a:ext cx="61913" cy="22225"/>
            </a:xfrm>
            <a:custGeom>
              <a:avLst/>
              <a:gdLst>
                <a:gd name="T0" fmla="*/ 2147483646 w 132"/>
                <a:gd name="T1" fmla="*/ 0 h 49"/>
                <a:gd name="T2" fmla="*/ 2147483646 w 132"/>
                <a:gd name="T3" fmla="*/ 0 h 49"/>
                <a:gd name="T4" fmla="*/ 2147483646 w 132"/>
                <a:gd name="T5" fmla="*/ 0 h 49"/>
                <a:gd name="T6" fmla="*/ 2147483646 w 132"/>
                <a:gd name="T7" fmla="*/ 2147483646 h 49"/>
                <a:gd name="T8" fmla="*/ 0 w 132"/>
                <a:gd name="T9" fmla="*/ 2147483646 h 49"/>
                <a:gd name="T10" fmla="*/ 2147483646 w 132"/>
                <a:gd name="T11" fmla="*/ 2147483646 h 49"/>
                <a:gd name="T12" fmla="*/ 2147483646 w 132"/>
                <a:gd name="T13" fmla="*/ 2147483646 h 49"/>
                <a:gd name="T14" fmla="*/ 2147483646 w 132"/>
                <a:gd name="T15" fmla="*/ 2147483646 h 49"/>
                <a:gd name="T16" fmla="*/ 2147483646 w 132"/>
                <a:gd name="T17" fmla="*/ 2147483646 h 49"/>
                <a:gd name="T18" fmla="*/ 2147483646 w 132"/>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49"/>
                <a:gd name="T32" fmla="*/ 132 w 132"/>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49">
                  <a:moveTo>
                    <a:pt x="119" y="0"/>
                  </a:moveTo>
                  <a:lnTo>
                    <a:pt x="119" y="0"/>
                  </a:lnTo>
                  <a:lnTo>
                    <a:pt x="12" y="15"/>
                  </a:lnTo>
                  <a:cubicBezTo>
                    <a:pt x="5" y="15"/>
                    <a:pt x="0" y="23"/>
                    <a:pt x="0" y="32"/>
                  </a:cubicBezTo>
                  <a:cubicBezTo>
                    <a:pt x="0" y="41"/>
                    <a:pt x="5" y="49"/>
                    <a:pt x="12" y="49"/>
                  </a:cubicBezTo>
                  <a:lnTo>
                    <a:pt x="120" y="33"/>
                  </a:lnTo>
                  <a:cubicBezTo>
                    <a:pt x="127" y="33"/>
                    <a:pt x="132" y="25"/>
                    <a:pt x="132" y="16"/>
                  </a:cubicBezTo>
                  <a:cubicBezTo>
                    <a:pt x="132" y="7"/>
                    <a:pt x="127" y="0"/>
                    <a:pt x="119" y="0"/>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1" name="Freeform 121"/>
            <p:cNvSpPr>
              <a:spLocks noEditPoints="1"/>
            </p:cNvSpPr>
            <p:nvPr/>
          </p:nvSpPr>
          <p:spPr bwMode="auto">
            <a:xfrm>
              <a:off x="4252913" y="3025776"/>
              <a:ext cx="42863" cy="55563"/>
            </a:xfrm>
            <a:custGeom>
              <a:avLst/>
              <a:gdLst>
                <a:gd name="T0" fmla="*/ 2147483646 w 91"/>
                <a:gd name="T1" fmla="*/ 2147483646 h 121"/>
                <a:gd name="T2" fmla="*/ 2147483646 w 91"/>
                <a:gd name="T3" fmla="*/ 2147483646 h 121"/>
                <a:gd name="T4" fmla="*/ 2147483646 w 91"/>
                <a:gd name="T5" fmla="*/ 2147483646 h 121"/>
                <a:gd name="T6" fmla="*/ 2147483646 w 91"/>
                <a:gd name="T7" fmla="*/ 2147483646 h 121"/>
                <a:gd name="T8" fmla="*/ 2147483646 w 91"/>
                <a:gd name="T9" fmla="*/ 2147483646 h 121"/>
                <a:gd name="T10" fmla="*/ 2147483646 w 91"/>
                <a:gd name="T11" fmla="*/ 2147483646 h 121"/>
                <a:gd name="T12" fmla="*/ 2147483646 w 91"/>
                <a:gd name="T13" fmla="*/ 2147483646 h 121"/>
                <a:gd name="T14" fmla="*/ 2147483646 w 91"/>
                <a:gd name="T15" fmla="*/ 2147483646 h 121"/>
                <a:gd name="T16" fmla="*/ 2147483646 w 91"/>
                <a:gd name="T17" fmla="*/ 2147483646 h 121"/>
                <a:gd name="T18" fmla="*/ 2147483646 w 91"/>
                <a:gd name="T19" fmla="*/ 2147483646 h 121"/>
                <a:gd name="T20" fmla="*/ 2147483646 w 91"/>
                <a:gd name="T21" fmla="*/ 2147483646 h 121"/>
                <a:gd name="T22" fmla="*/ 2147483646 w 91"/>
                <a:gd name="T23" fmla="*/ 2147483646 h 121"/>
                <a:gd name="T24" fmla="*/ 2147483646 w 91"/>
                <a:gd name="T25" fmla="*/ 2147483646 h 121"/>
                <a:gd name="T26" fmla="*/ 2147483646 w 91"/>
                <a:gd name="T27" fmla="*/ 2147483646 h 121"/>
                <a:gd name="T28" fmla="*/ 0 w 91"/>
                <a:gd name="T29" fmla="*/ 2147483646 h 121"/>
                <a:gd name="T30" fmla="*/ 0 w 91"/>
                <a:gd name="T31" fmla="*/ 2147483646 h 121"/>
                <a:gd name="T32" fmla="*/ 2147483646 w 91"/>
                <a:gd name="T33" fmla="*/ 0 h 121"/>
                <a:gd name="T34" fmla="*/ 2147483646 w 91"/>
                <a:gd name="T35" fmla="*/ 2147483646 h 121"/>
                <a:gd name="T36" fmla="*/ 2147483646 w 91"/>
                <a:gd name="T37" fmla="*/ 2147483646 h 121"/>
                <a:gd name="T38" fmla="*/ 2147483646 w 91"/>
                <a:gd name="T39" fmla="*/ 2147483646 h 121"/>
                <a:gd name="T40" fmla="*/ 2147483646 w 91"/>
                <a:gd name="T41" fmla="*/ 2147483646 h 121"/>
                <a:gd name="T42" fmla="*/ 2147483646 w 91"/>
                <a:gd name="T43" fmla="*/ 2147483646 h 121"/>
                <a:gd name="T44" fmla="*/ 2147483646 w 91"/>
                <a:gd name="T45" fmla="*/ 2147483646 h 12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1"/>
                <a:gd name="T70" fmla="*/ 0 h 121"/>
                <a:gd name="T71" fmla="*/ 91 w 91"/>
                <a:gd name="T72" fmla="*/ 121 h 12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1" h="121">
                  <a:moveTo>
                    <a:pt x="22" y="97"/>
                  </a:moveTo>
                  <a:lnTo>
                    <a:pt x="22" y="97"/>
                  </a:lnTo>
                  <a:lnTo>
                    <a:pt x="69" y="101"/>
                  </a:lnTo>
                  <a:cubicBezTo>
                    <a:pt x="70" y="99"/>
                    <a:pt x="71" y="96"/>
                    <a:pt x="71" y="91"/>
                  </a:cubicBezTo>
                  <a:lnTo>
                    <a:pt x="71" y="48"/>
                  </a:lnTo>
                  <a:cubicBezTo>
                    <a:pt x="71" y="42"/>
                    <a:pt x="69" y="38"/>
                    <a:pt x="68" y="37"/>
                  </a:cubicBezTo>
                  <a:lnTo>
                    <a:pt x="21" y="21"/>
                  </a:lnTo>
                  <a:cubicBezTo>
                    <a:pt x="20" y="23"/>
                    <a:pt x="20" y="27"/>
                    <a:pt x="20" y="32"/>
                  </a:cubicBezTo>
                  <a:lnTo>
                    <a:pt x="20" y="84"/>
                  </a:lnTo>
                  <a:cubicBezTo>
                    <a:pt x="20" y="90"/>
                    <a:pt x="21" y="95"/>
                    <a:pt x="22" y="97"/>
                  </a:cubicBezTo>
                  <a:close/>
                  <a:moveTo>
                    <a:pt x="71" y="121"/>
                  </a:moveTo>
                  <a:lnTo>
                    <a:pt x="71" y="121"/>
                  </a:lnTo>
                  <a:lnTo>
                    <a:pt x="19" y="116"/>
                  </a:lnTo>
                  <a:cubicBezTo>
                    <a:pt x="14" y="116"/>
                    <a:pt x="8" y="114"/>
                    <a:pt x="3" y="104"/>
                  </a:cubicBezTo>
                  <a:cubicBezTo>
                    <a:pt x="1" y="98"/>
                    <a:pt x="0" y="91"/>
                    <a:pt x="0" y="84"/>
                  </a:cubicBezTo>
                  <a:lnTo>
                    <a:pt x="0" y="32"/>
                  </a:lnTo>
                  <a:cubicBezTo>
                    <a:pt x="0" y="13"/>
                    <a:pt x="7" y="0"/>
                    <a:pt x="19" y="0"/>
                  </a:cubicBezTo>
                  <a:lnTo>
                    <a:pt x="23" y="1"/>
                  </a:lnTo>
                  <a:lnTo>
                    <a:pt x="73" y="17"/>
                  </a:lnTo>
                  <a:cubicBezTo>
                    <a:pt x="85" y="20"/>
                    <a:pt x="91" y="35"/>
                    <a:pt x="91" y="48"/>
                  </a:cubicBezTo>
                  <a:lnTo>
                    <a:pt x="91" y="91"/>
                  </a:lnTo>
                  <a:cubicBezTo>
                    <a:pt x="91" y="107"/>
                    <a:pt x="83" y="120"/>
                    <a:pt x="72" y="121"/>
                  </a:cubicBezTo>
                  <a:lnTo>
                    <a:pt x="71" y="121"/>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2" name="Freeform 122"/>
            <p:cNvSpPr>
              <a:spLocks noEditPoints="1"/>
            </p:cNvSpPr>
            <p:nvPr/>
          </p:nvSpPr>
          <p:spPr bwMode="auto">
            <a:xfrm>
              <a:off x="4252913" y="3135313"/>
              <a:ext cx="42863" cy="58738"/>
            </a:xfrm>
            <a:custGeom>
              <a:avLst/>
              <a:gdLst>
                <a:gd name="T0" fmla="*/ 2147483646 w 91"/>
                <a:gd name="T1" fmla="*/ 2147483646 h 127"/>
                <a:gd name="T2" fmla="*/ 2147483646 w 91"/>
                <a:gd name="T3" fmla="*/ 2147483646 h 127"/>
                <a:gd name="T4" fmla="*/ 2147483646 w 91"/>
                <a:gd name="T5" fmla="*/ 2147483646 h 127"/>
                <a:gd name="T6" fmla="*/ 2147483646 w 91"/>
                <a:gd name="T7" fmla="*/ 2147483646 h 127"/>
                <a:gd name="T8" fmla="*/ 2147483646 w 91"/>
                <a:gd name="T9" fmla="*/ 2147483646 h 127"/>
                <a:gd name="T10" fmla="*/ 2147483646 w 91"/>
                <a:gd name="T11" fmla="*/ 2147483646 h 127"/>
                <a:gd name="T12" fmla="*/ 2147483646 w 91"/>
                <a:gd name="T13" fmla="*/ 2147483646 h 127"/>
                <a:gd name="T14" fmla="*/ 2147483646 w 91"/>
                <a:gd name="T15" fmla="*/ 2147483646 h 127"/>
                <a:gd name="T16" fmla="*/ 2147483646 w 91"/>
                <a:gd name="T17" fmla="*/ 2147483646 h 127"/>
                <a:gd name="T18" fmla="*/ 2147483646 w 91"/>
                <a:gd name="T19" fmla="*/ 2147483646 h 127"/>
                <a:gd name="T20" fmla="*/ 2147483646 w 91"/>
                <a:gd name="T21" fmla="*/ 2147483646 h 127"/>
                <a:gd name="T22" fmla="*/ 2147483646 w 91"/>
                <a:gd name="T23" fmla="*/ 2147483646 h 127"/>
                <a:gd name="T24" fmla="*/ 0 w 91"/>
                <a:gd name="T25" fmla="*/ 2147483646 h 127"/>
                <a:gd name="T26" fmla="*/ 0 w 91"/>
                <a:gd name="T27" fmla="*/ 2147483646 h 127"/>
                <a:gd name="T28" fmla="*/ 2147483646 w 91"/>
                <a:gd name="T29" fmla="*/ 0 h 127"/>
                <a:gd name="T30" fmla="*/ 2147483646 w 91"/>
                <a:gd name="T31" fmla="*/ 0 h 127"/>
                <a:gd name="T32" fmla="*/ 2147483646 w 91"/>
                <a:gd name="T33" fmla="*/ 2147483646 h 127"/>
                <a:gd name="T34" fmla="*/ 2147483646 w 91"/>
                <a:gd name="T35" fmla="*/ 2147483646 h 127"/>
                <a:gd name="T36" fmla="*/ 2147483646 w 91"/>
                <a:gd name="T37" fmla="*/ 2147483646 h 127"/>
                <a:gd name="T38" fmla="*/ 2147483646 w 91"/>
                <a:gd name="T39" fmla="*/ 2147483646 h 127"/>
                <a:gd name="T40" fmla="*/ 2147483646 w 91"/>
                <a:gd name="T41" fmla="*/ 2147483646 h 1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1"/>
                <a:gd name="T64" fmla="*/ 0 h 127"/>
                <a:gd name="T65" fmla="*/ 91 w 91"/>
                <a:gd name="T66" fmla="*/ 127 h 1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1" h="127">
                  <a:moveTo>
                    <a:pt x="21" y="21"/>
                  </a:moveTo>
                  <a:lnTo>
                    <a:pt x="21" y="21"/>
                  </a:lnTo>
                  <a:cubicBezTo>
                    <a:pt x="20" y="23"/>
                    <a:pt x="20" y="26"/>
                    <a:pt x="20" y="30"/>
                  </a:cubicBezTo>
                  <a:lnTo>
                    <a:pt x="20" y="95"/>
                  </a:lnTo>
                  <a:cubicBezTo>
                    <a:pt x="20" y="101"/>
                    <a:pt x="21" y="105"/>
                    <a:pt x="22" y="106"/>
                  </a:cubicBezTo>
                  <a:lnTo>
                    <a:pt x="69" y="106"/>
                  </a:lnTo>
                  <a:cubicBezTo>
                    <a:pt x="70" y="105"/>
                    <a:pt x="71" y="102"/>
                    <a:pt x="71" y="97"/>
                  </a:cubicBezTo>
                  <a:lnTo>
                    <a:pt x="71" y="42"/>
                  </a:lnTo>
                  <a:cubicBezTo>
                    <a:pt x="71" y="37"/>
                    <a:pt x="69" y="33"/>
                    <a:pt x="68" y="32"/>
                  </a:cubicBezTo>
                  <a:lnTo>
                    <a:pt x="21" y="21"/>
                  </a:lnTo>
                  <a:close/>
                  <a:moveTo>
                    <a:pt x="19" y="127"/>
                  </a:moveTo>
                  <a:lnTo>
                    <a:pt x="19" y="127"/>
                  </a:lnTo>
                  <a:cubicBezTo>
                    <a:pt x="8" y="127"/>
                    <a:pt x="0" y="114"/>
                    <a:pt x="0" y="95"/>
                  </a:cubicBezTo>
                  <a:lnTo>
                    <a:pt x="0" y="30"/>
                  </a:lnTo>
                  <a:cubicBezTo>
                    <a:pt x="0" y="13"/>
                    <a:pt x="7" y="0"/>
                    <a:pt x="19" y="0"/>
                  </a:cubicBezTo>
                  <a:lnTo>
                    <a:pt x="21" y="0"/>
                  </a:lnTo>
                  <a:lnTo>
                    <a:pt x="73" y="13"/>
                  </a:lnTo>
                  <a:cubicBezTo>
                    <a:pt x="85" y="15"/>
                    <a:pt x="91" y="29"/>
                    <a:pt x="91" y="42"/>
                  </a:cubicBezTo>
                  <a:lnTo>
                    <a:pt x="91" y="97"/>
                  </a:lnTo>
                  <a:cubicBezTo>
                    <a:pt x="91" y="113"/>
                    <a:pt x="83" y="125"/>
                    <a:pt x="72" y="126"/>
                  </a:cubicBezTo>
                  <a:lnTo>
                    <a:pt x="19" y="127"/>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3" name="Freeform 123"/>
            <p:cNvSpPr>
              <a:spLocks noEditPoints="1"/>
            </p:cNvSpPr>
            <p:nvPr/>
          </p:nvSpPr>
          <p:spPr bwMode="auto">
            <a:xfrm>
              <a:off x="4251325" y="3244851"/>
              <a:ext cx="44450" cy="57150"/>
            </a:xfrm>
            <a:custGeom>
              <a:avLst/>
              <a:gdLst>
                <a:gd name="T0" fmla="*/ 2147483646 w 94"/>
                <a:gd name="T1" fmla="*/ 2147483646 h 123"/>
                <a:gd name="T2" fmla="*/ 2147483646 w 94"/>
                <a:gd name="T3" fmla="*/ 2147483646 h 123"/>
                <a:gd name="T4" fmla="*/ 2147483646 w 94"/>
                <a:gd name="T5" fmla="*/ 2147483646 h 123"/>
                <a:gd name="T6" fmla="*/ 2147483646 w 94"/>
                <a:gd name="T7" fmla="*/ 2147483646 h 123"/>
                <a:gd name="T8" fmla="*/ 2147483646 w 94"/>
                <a:gd name="T9" fmla="*/ 2147483646 h 123"/>
                <a:gd name="T10" fmla="*/ 2147483646 w 94"/>
                <a:gd name="T11" fmla="*/ 2147483646 h 123"/>
                <a:gd name="T12" fmla="*/ 2147483646 w 94"/>
                <a:gd name="T13" fmla="*/ 2147483646 h 123"/>
                <a:gd name="T14" fmla="*/ 2147483646 w 94"/>
                <a:gd name="T15" fmla="*/ 2147483646 h 123"/>
                <a:gd name="T16" fmla="*/ 2147483646 w 94"/>
                <a:gd name="T17" fmla="*/ 2147483646 h 123"/>
                <a:gd name="T18" fmla="*/ 2147483646 w 94"/>
                <a:gd name="T19" fmla="*/ 2147483646 h 123"/>
                <a:gd name="T20" fmla="*/ 2147483646 w 94"/>
                <a:gd name="T21" fmla="*/ 2147483646 h 123"/>
                <a:gd name="T22" fmla="*/ 2147483646 w 94"/>
                <a:gd name="T23" fmla="*/ 2147483646 h 123"/>
                <a:gd name="T24" fmla="*/ 0 w 94"/>
                <a:gd name="T25" fmla="*/ 2147483646 h 123"/>
                <a:gd name="T26" fmla="*/ 0 w 94"/>
                <a:gd name="T27" fmla="*/ 2147483646 h 123"/>
                <a:gd name="T28" fmla="*/ 2147483646 w 94"/>
                <a:gd name="T29" fmla="*/ 0 h 123"/>
                <a:gd name="T30" fmla="*/ 2147483646 w 94"/>
                <a:gd name="T31" fmla="*/ 0 h 123"/>
                <a:gd name="T32" fmla="*/ 2147483646 w 94"/>
                <a:gd name="T33" fmla="*/ 2147483646 h 123"/>
                <a:gd name="T34" fmla="*/ 2147483646 w 94"/>
                <a:gd name="T35" fmla="*/ 2147483646 h 123"/>
                <a:gd name="T36" fmla="*/ 2147483646 w 94"/>
                <a:gd name="T37" fmla="*/ 2147483646 h 123"/>
                <a:gd name="T38" fmla="*/ 2147483646 w 94"/>
                <a:gd name="T39" fmla="*/ 2147483646 h 123"/>
                <a:gd name="T40" fmla="*/ 2147483646 w 94"/>
                <a:gd name="T41" fmla="*/ 2147483646 h 1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4"/>
                <a:gd name="T64" fmla="*/ 0 h 123"/>
                <a:gd name="T65" fmla="*/ 94 w 94"/>
                <a:gd name="T66" fmla="*/ 123 h 1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4" h="123">
                  <a:moveTo>
                    <a:pt x="21" y="20"/>
                  </a:moveTo>
                  <a:lnTo>
                    <a:pt x="21" y="20"/>
                  </a:lnTo>
                  <a:cubicBezTo>
                    <a:pt x="20" y="22"/>
                    <a:pt x="20" y="25"/>
                    <a:pt x="20" y="30"/>
                  </a:cubicBezTo>
                  <a:lnTo>
                    <a:pt x="20" y="92"/>
                  </a:lnTo>
                  <a:cubicBezTo>
                    <a:pt x="20" y="97"/>
                    <a:pt x="20" y="100"/>
                    <a:pt x="21" y="102"/>
                  </a:cubicBezTo>
                  <a:lnTo>
                    <a:pt x="72" y="97"/>
                  </a:lnTo>
                  <a:cubicBezTo>
                    <a:pt x="73" y="95"/>
                    <a:pt x="74" y="93"/>
                    <a:pt x="74" y="89"/>
                  </a:cubicBezTo>
                  <a:lnTo>
                    <a:pt x="74" y="31"/>
                  </a:lnTo>
                  <a:cubicBezTo>
                    <a:pt x="74" y="26"/>
                    <a:pt x="73" y="23"/>
                    <a:pt x="72" y="22"/>
                  </a:cubicBezTo>
                  <a:lnTo>
                    <a:pt x="21" y="20"/>
                  </a:lnTo>
                  <a:close/>
                  <a:moveTo>
                    <a:pt x="18" y="123"/>
                  </a:moveTo>
                  <a:lnTo>
                    <a:pt x="18" y="123"/>
                  </a:lnTo>
                  <a:cubicBezTo>
                    <a:pt x="7" y="123"/>
                    <a:pt x="0" y="111"/>
                    <a:pt x="0" y="92"/>
                  </a:cubicBezTo>
                  <a:lnTo>
                    <a:pt x="0" y="30"/>
                  </a:lnTo>
                  <a:cubicBezTo>
                    <a:pt x="0" y="11"/>
                    <a:pt x="7" y="0"/>
                    <a:pt x="17" y="0"/>
                  </a:cubicBezTo>
                  <a:lnTo>
                    <a:pt x="19" y="0"/>
                  </a:lnTo>
                  <a:lnTo>
                    <a:pt x="78" y="2"/>
                  </a:lnTo>
                  <a:cubicBezTo>
                    <a:pt x="89" y="4"/>
                    <a:pt x="94" y="18"/>
                    <a:pt x="94" y="31"/>
                  </a:cubicBezTo>
                  <a:lnTo>
                    <a:pt x="94" y="89"/>
                  </a:lnTo>
                  <a:cubicBezTo>
                    <a:pt x="94" y="104"/>
                    <a:pt x="87" y="116"/>
                    <a:pt x="77" y="117"/>
                  </a:cubicBezTo>
                  <a:lnTo>
                    <a:pt x="18" y="123"/>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4" name="Freeform 124"/>
            <p:cNvSpPr/>
            <p:nvPr/>
          </p:nvSpPr>
          <p:spPr bwMode="auto">
            <a:xfrm>
              <a:off x="4252913" y="3351213"/>
              <a:ext cx="41275" cy="17463"/>
            </a:xfrm>
            <a:custGeom>
              <a:avLst/>
              <a:gdLst>
                <a:gd name="T0" fmla="*/ 2147483646 w 88"/>
                <a:gd name="T1" fmla="*/ 2147483646 h 38"/>
                <a:gd name="T2" fmla="*/ 2147483646 w 88"/>
                <a:gd name="T3" fmla="*/ 2147483646 h 38"/>
                <a:gd name="T4" fmla="*/ 2147483646 w 88"/>
                <a:gd name="T5" fmla="*/ 2147483646 h 38"/>
                <a:gd name="T6" fmla="*/ 2147483646 w 88"/>
                <a:gd name="T7" fmla="*/ 2147483646 h 38"/>
                <a:gd name="T8" fmla="*/ 2147483646 w 88"/>
                <a:gd name="T9" fmla="*/ 2147483646 h 38"/>
                <a:gd name="T10" fmla="*/ 2147483646 w 88"/>
                <a:gd name="T11" fmla="*/ 0 h 38"/>
                <a:gd name="T12" fmla="*/ 2147483646 w 88"/>
                <a:gd name="T13" fmla="*/ 2147483646 h 38"/>
                <a:gd name="T14" fmla="*/ 0 w 88"/>
                <a:gd name="T15" fmla="*/ 2147483646 h 38"/>
                <a:gd name="T16" fmla="*/ 2147483646 w 88"/>
                <a:gd name="T17" fmla="*/ 2147483646 h 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
                <a:gd name="T28" fmla="*/ 0 h 38"/>
                <a:gd name="T29" fmla="*/ 88 w 88"/>
                <a:gd name="T30" fmla="*/ 38 h 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 h="38">
                  <a:moveTo>
                    <a:pt x="8" y="38"/>
                  </a:moveTo>
                  <a:lnTo>
                    <a:pt x="8" y="38"/>
                  </a:lnTo>
                  <a:lnTo>
                    <a:pt x="81" y="31"/>
                  </a:lnTo>
                  <a:cubicBezTo>
                    <a:pt x="85" y="31"/>
                    <a:pt x="88" y="24"/>
                    <a:pt x="88" y="15"/>
                  </a:cubicBezTo>
                  <a:cubicBezTo>
                    <a:pt x="88" y="7"/>
                    <a:pt x="85" y="0"/>
                    <a:pt x="80" y="0"/>
                  </a:cubicBezTo>
                  <a:lnTo>
                    <a:pt x="8" y="8"/>
                  </a:lnTo>
                  <a:cubicBezTo>
                    <a:pt x="4" y="8"/>
                    <a:pt x="0" y="14"/>
                    <a:pt x="0" y="23"/>
                  </a:cubicBezTo>
                  <a:cubicBezTo>
                    <a:pt x="0" y="31"/>
                    <a:pt x="4" y="38"/>
                    <a:pt x="8" y="38"/>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5" name="Freeform 125"/>
            <p:cNvSpPr/>
            <p:nvPr/>
          </p:nvSpPr>
          <p:spPr bwMode="auto">
            <a:xfrm>
              <a:off x="4252913" y="3376613"/>
              <a:ext cx="41275" cy="19050"/>
            </a:xfrm>
            <a:custGeom>
              <a:avLst/>
              <a:gdLst>
                <a:gd name="T0" fmla="*/ 2147483646 w 87"/>
                <a:gd name="T1" fmla="*/ 0 h 42"/>
                <a:gd name="T2" fmla="*/ 2147483646 w 87"/>
                <a:gd name="T3" fmla="*/ 0 h 42"/>
                <a:gd name="T4" fmla="*/ 2147483646 w 87"/>
                <a:gd name="T5" fmla="*/ 0 h 42"/>
                <a:gd name="T6" fmla="*/ 2147483646 w 87"/>
                <a:gd name="T7" fmla="*/ 2147483646 h 42"/>
                <a:gd name="T8" fmla="*/ 0 w 87"/>
                <a:gd name="T9" fmla="*/ 2147483646 h 42"/>
                <a:gd name="T10" fmla="*/ 2147483646 w 87"/>
                <a:gd name="T11" fmla="*/ 2147483646 h 42"/>
                <a:gd name="T12" fmla="*/ 2147483646 w 87"/>
                <a:gd name="T13" fmla="*/ 2147483646 h 42"/>
                <a:gd name="T14" fmla="*/ 2147483646 w 87"/>
                <a:gd name="T15" fmla="*/ 2147483646 h 42"/>
                <a:gd name="T16" fmla="*/ 2147483646 w 87"/>
                <a:gd name="T17" fmla="*/ 2147483646 h 42"/>
                <a:gd name="T18" fmla="*/ 2147483646 w 87"/>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7"/>
                <a:gd name="T31" fmla="*/ 0 h 42"/>
                <a:gd name="T32" fmla="*/ 87 w 87"/>
                <a:gd name="T33" fmla="*/ 42 h 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7" h="42">
                  <a:moveTo>
                    <a:pt x="79" y="0"/>
                  </a:moveTo>
                  <a:lnTo>
                    <a:pt x="79" y="0"/>
                  </a:lnTo>
                  <a:lnTo>
                    <a:pt x="7" y="12"/>
                  </a:lnTo>
                  <a:cubicBezTo>
                    <a:pt x="3" y="12"/>
                    <a:pt x="0" y="18"/>
                    <a:pt x="0" y="27"/>
                  </a:cubicBezTo>
                  <a:cubicBezTo>
                    <a:pt x="0" y="35"/>
                    <a:pt x="3" y="42"/>
                    <a:pt x="7" y="42"/>
                  </a:cubicBezTo>
                  <a:lnTo>
                    <a:pt x="8" y="42"/>
                  </a:lnTo>
                  <a:lnTo>
                    <a:pt x="80" y="31"/>
                  </a:lnTo>
                  <a:cubicBezTo>
                    <a:pt x="84" y="31"/>
                    <a:pt x="87" y="24"/>
                    <a:pt x="87" y="15"/>
                  </a:cubicBezTo>
                  <a:cubicBezTo>
                    <a:pt x="87" y="7"/>
                    <a:pt x="84" y="0"/>
                    <a:pt x="79" y="0"/>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6" name="Freeform 126"/>
            <p:cNvSpPr/>
            <p:nvPr/>
          </p:nvSpPr>
          <p:spPr bwMode="auto">
            <a:xfrm>
              <a:off x="4327525" y="3351213"/>
              <a:ext cx="28575" cy="11113"/>
            </a:xfrm>
            <a:custGeom>
              <a:avLst/>
              <a:gdLst>
                <a:gd name="T0" fmla="*/ 2147483646 w 60"/>
                <a:gd name="T1" fmla="*/ 2147483646 h 26"/>
                <a:gd name="T2" fmla="*/ 2147483646 w 60"/>
                <a:gd name="T3" fmla="*/ 2147483646 h 26"/>
                <a:gd name="T4" fmla="*/ 2147483646 w 60"/>
                <a:gd name="T5" fmla="*/ 2147483646 h 26"/>
                <a:gd name="T6" fmla="*/ 2147483646 w 60"/>
                <a:gd name="T7" fmla="*/ 2147483646 h 26"/>
                <a:gd name="T8" fmla="*/ 2147483646 w 60"/>
                <a:gd name="T9" fmla="*/ 2147483646 h 26"/>
                <a:gd name="T10" fmla="*/ 2147483646 w 60"/>
                <a:gd name="T11" fmla="*/ 0 h 26"/>
                <a:gd name="T12" fmla="*/ 2147483646 w 60"/>
                <a:gd name="T13" fmla="*/ 2147483646 h 26"/>
                <a:gd name="T14" fmla="*/ 0 w 60"/>
                <a:gd name="T15" fmla="*/ 2147483646 h 26"/>
                <a:gd name="T16" fmla="*/ 2147483646 w 60"/>
                <a:gd name="T17" fmla="*/ 2147483646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26"/>
                <a:gd name="T29" fmla="*/ 60 w 60"/>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26">
                  <a:moveTo>
                    <a:pt x="6" y="26"/>
                  </a:moveTo>
                  <a:lnTo>
                    <a:pt x="6" y="26"/>
                  </a:lnTo>
                  <a:lnTo>
                    <a:pt x="55" y="21"/>
                  </a:lnTo>
                  <a:cubicBezTo>
                    <a:pt x="58" y="21"/>
                    <a:pt x="60" y="16"/>
                    <a:pt x="60" y="11"/>
                  </a:cubicBezTo>
                  <a:cubicBezTo>
                    <a:pt x="60" y="5"/>
                    <a:pt x="58" y="0"/>
                    <a:pt x="55" y="0"/>
                  </a:cubicBezTo>
                  <a:lnTo>
                    <a:pt x="6" y="5"/>
                  </a:lnTo>
                  <a:cubicBezTo>
                    <a:pt x="3" y="5"/>
                    <a:pt x="0" y="10"/>
                    <a:pt x="0" y="16"/>
                  </a:cubicBezTo>
                  <a:cubicBezTo>
                    <a:pt x="0" y="21"/>
                    <a:pt x="3" y="26"/>
                    <a:pt x="6" y="26"/>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7" name="Freeform 127"/>
            <p:cNvSpPr/>
            <p:nvPr/>
          </p:nvSpPr>
          <p:spPr bwMode="auto">
            <a:xfrm>
              <a:off x="4327525" y="3368676"/>
              <a:ext cx="28575" cy="12700"/>
            </a:xfrm>
            <a:custGeom>
              <a:avLst/>
              <a:gdLst>
                <a:gd name="T0" fmla="*/ 2147483646 w 60"/>
                <a:gd name="T1" fmla="*/ 0 h 28"/>
                <a:gd name="T2" fmla="*/ 2147483646 w 60"/>
                <a:gd name="T3" fmla="*/ 0 h 28"/>
                <a:gd name="T4" fmla="*/ 2147483646 w 60"/>
                <a:gd name="T5" fmla="*/ 0 h 28"/>
                <a:gd name="T6" fmla="*/ 2147483646 w 60"/>
                <a:gd name="T7" fmla="*/ 2147483646 h 28"/>
                <a:gd name="T8" fmla="*/ 0 w 60"/>
                <a:gd name="T9" fmla="*/ 2147483646 h 28"/>
                <a:gd name="T10" fmla="*/ 2147483646 w 60"/>
                <a:gd name="T11" fmla="*/ 2147483646 h 28"/>
                <a:gd name="T12" fmla="*/ 2147483646 w 60"/>
                <a:gd name="T13" fmla="*/ 2147483646 h 28"/>
                <a:gd name="T14" fmla="*/ 2147483646 w 60"/>
                <a:gd name="T15" fmla="*/ 2147483646 h 28"/>
                <a:gd name="T16" fmla="*/ 2147483646 w 60"/>
                <a:gd name="T17" fmla="*/ 2147483646 h 28"/>
                <a:gd name="T18" fmla="*/ 2147483646 w 60"/>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28"/>
                <a:gd name="T32" fmla="*/ 60 w 60"/>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28">
                  <a:moveTo>
                    <a:pt x="55" y="0"/>
                  </a:moveTo>
                  <a:lnTo>
                    <a:pt x="55" y="0"/>
                  </a:lnTo>
                  <a:lnTo>
                    <a:pt x="6" y="7"/>
                  </a:lnTo>
                  <a:cubicBezTo>
                    <a:pt x="3" y="7"/>
                    <a:pt x="0" y="12"/>
                    <a:pt x="0" y="18"/>
                  </a:cubicBezTo>
                  <a:cubicBezTo>
                    <a:pt x="0" y="23"/>
                    <a:pt x="3" y="28"/>
                    <a:pt x="6" y="28"/>
                  </a:cubicBezTo>
                  <a:lnTo>
                    <a:pt x="55" y="20"/>
                  </a:lnTo>
                  <a:cubicBezTo>
                    <a:pt x="58" y="20"/>
                    <a:pt x="60" y="16"/>
                    <a:pt x="60" y="10"/>
                  </a:cubicBezTo>
                  <a:cubicBezTo>
                    <a:pt x="60" y="4"/>
                    <a:pt x="58" y="0"/>
                    <a:pt x="55" y="0"/>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8" name="Freeform 128"/>
            <p:cNvSpPr>
              <a:spLocks noEditPoints="1"/>
            </p:cNvSpPr>
            <p:nvPr/>
          </p:nvSpPr>
          <p:spPr bwMode="auto">
            <a:xfrm>
              <a:off x="4329113" y="3048001"/>
              <a:ext cx="28575" cy="39688"/>
            </a:xfrm>
            <a:custGeom>
              <a:avLst/>
              <a:gdLst>
                <a:gd name="T0" fmla="*/ 2147483646 w 63"/>
                <a:gd name="T1" fmla="*/ 2147483646 h 83"/>
                <a:gd name="T2" fmla="*/ 2147483646 w 63"/>
                <a:gd name="T3" fmla="*/ 2147483646 h 83"/>
                <a:gd name="T4" fmla="*/ 2147483646 w 63"/>
                <a:gd name="T5" fmla="*/ 2147483646 h 83"/>
                <a:gd name="T6" fmla="*/ 2147483646 w 63"/>
                <a:gd name="T7" fmla="*/ 2147483646 h 83"/>
                <a:gd name="T8" fmla="*/ 2147483646 w 63"/>
                <a:gd name="T9" fmla="*/ 2147483646 h 83"/>
                <a:gd name="T10" fmla="*/ 2147483646 w 63"/>
                <a:gd name="T11" fmla="*/ 2147483646 h 83"/>
                <a:gd name="T12" fmla="*/ 2147483646 w 63"/>
                <a:gd name="T13" fmla="*/ 2147483646 h 83"/>
                <a:gd name="T14" fmla="*/ 2147483646 w 63"/>
                <a:gd name="T15" fmla="*/ 2147483646 h 83"/>
                <a:gd name="T16" fmla="*/ 2147483646 w 63"/>
                <a:gd name="T17" fmla="*/ 2147483646 h 83"/>
                <a:gd name="T18" fmla="*/ 2147483646 w 63"/>
                <a:gd name="T19" fmla="*/ 2147483646 h 83"/>
                <a:gd name="T20" fmla="*/ 2147483646 w 63"/>
                <a:gd name="T21" fmla="*/ 2147483646 h 83"/>
                <a:gd name="T22" fmla="*/ 2147483646 w 63"/>
                <a:gd name="T23" fmla="*/ 2147483646 h 83"/>
                <a:gd name="T24" fmla="*/ 2147483646 w 63"/>
                <a:gd name="T25" fmla="*/ 2147483646 h 83"/>
                <a:gd name="T26" fmla="*/ 2147483646 w 63"/>
                <a:gd name="T27" fmla="*/ 2147483646 h 83"/>
                <a:gd name="T28" fmla="*/ 0 w 63"/>
                <a:gd name="T29" fmla="*/ 2147483646 h 83"/>
                <a:gd name="T30" fmla="*/ 0 w 63"/>
                <a:gd name="T31" fmla="*/ 2147483646 h 83"/>
                <a:gd name="T32" fmla="*/ 2147483646 w 63"/>
                <a:gd name="T33" fmla="*/ 0 h 83"/>
                <a:gd name="T34" fmla="*/ 2147483646 w 63"/>
                <a:gd name="T35" fmla="*/ 0 h 83"/>
                <a:gd name="T36" fmla="*/ 2147483646 w 63"/>
                <a:gd name="T37" fmla="*/ 2147483646 h 83"/>
                <a:gd name="T38" fmla="*/ 2147483646 w 63"/>
                <a:gd name="T39" fmla="*/ 2147483646 h 83"/>
                <a:gd name="T40" fmla="*/ 2147483646 w 63"/>
                <a:gd name="T41" fmla="*/ 2147483646 h 83"/>
                <a:gd name="T42" fmla="*/ 2147483646 w 63"/>
                <a:gd name="T43" fmla="*/ 2147483646 h 83"/>
                <a:gd name="T44" fmla="*/ 2147483646 w 63"/>
                <a:gd name="T45" fmla="*/ 2147483646 h 8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3"/>
                <a:gd name="T70" fmla="*/ 0 h 83"/>
                <a:gd name="T71" fmla="*/ 63 w 63"/>
                <a:gd name="T72" fmla="*/ 83 h 8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3" h="83">
                  <a:moveTo>
                    <a:pt x="16" y="67"/>
                  </a:moveTo>
                  <a:lnTo>
                    <a:pt x="16" y="67"/>
                  </a:lnTo>
                  <a:lnTo>
                    <a:pt x="48" y="70"/>
                  </a:lnTo>
                  <a:cubicBezTo>
                    <a:pt x="49" y="69"/>
                    <a:pt x="50" y="66"/>
                    <a:pt x="50" y="63"/>
                  </a:cubicBezTo>
                  <a:lnTo>
                    <a:pt x="50" y="33"/>
                  </a:lnTo>
                  <a:cubicBezTo>
                    <a:pt x="50" y="28"/>
                    <a:pt x="48" y="25"/>
                    <a:pt x="48" y="25"/>
                  </a:cubicBezTo>
                  <a:lnTo>
                    <a:pt x="15" y="14"/>
                  </a:lnTo>
                  <a:cubicBezTo>
                    <a:pt x="14" y="16"/>
                    <a:pt x="14" y="18"/>
                    <a:pt x="14" y="22"/>
                  </a:cubicBezTo>
                  <a:lnTo>
                    <a:pt x="14" y="58"/>
                  </a:lnTo>
                  <a:cubicBezTo>
                    <a:pt x="14" y="62"/>
                    <a:pt x="15" y="66"/>
                    <a:pt x="16" y="67"/>
                  </a:cubicBezTo>
                  <a:close/>
                  <a:moveTo>
                    <a:pt x="50" y="83"/>
                  </a:moveTo>
                  <a:lnTo>
                    <a:pt x="50" y="83"/>
                  </a:lnTo>
                  <a:lnTo>
                    <a:pt x="14" y="80"/>
                  </a:lnTo>
                  <a:cubicBezTo>
                    <a:pt x="12" y="80"/>
                    <a:pt x="6" y="79"/>
                    <a:pt x="3" y="71"/>
                  </a:cubicBezTo>
                  <a:cubicBezTo>
                    <a:pt x="1" y="68"/>
                    <a:pt x="0" y="63"/>
                    <a:pt x="0" y="58"/>
                  </a:cubicBezTo>
                  <a:lnTo>
                    <a:pt x="0" y="22"/>
                  </a:lnTo>
                  <a:cubicBezTo>
                    <a:pt x="0" y="9"/>
                    <a:pt x="6" y="0"/>
                    <a:pt x="14" y="0"/>
                  </a:cubicBezTo>
                  <a:lnTo>
                    <a:pt x="15" y="0"/>
                  </a:lnTo>
                  <a:lnTo>
                    <a:pt x="52" y="12"/>
                  </a:lnTo>
                  <a:cubicBezTo>
                    <a:pt x="59" y="13"/>
                    <a:pt x="63" y="24"/>
                    <a:pt x="63" y="33"/>
                  </a:cubicBezTo>
                  <a:lnTo>
                    <a:pt x="63" y="63"/>
                  </a:lnTo>
                  <a:cubicBezTo>
                    <a:pt x="63" y="74"/>
                    <a:pt x="58" y="82"/>
                    <a:pt x="50" y="83"/>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9" name="Freeform 129"/>
            <p:cNvSpPr>
              <a:spLocks noEditPoints="1"/>
            </p:cNvSpPr>
            <p:nvPr/>
          </p:nvSpPr>
          <p:spPr bwMode="auto">
            <a:xfrm>
              <a:off x="4329113" y="3154363"/>
              <a:ext cx="28575" cy="38100"/>
            </a:xfrm>
            <a:custGeom>
              <a:avLst/>
              <a:gdLst>
                <a:gd name="T0" fmla="*/ 2147483646 w 59"/>
                <a:gd name="T1" fmla="*/ 2147483646 h 82"/>
                <a:gd name="T2" fmla="*/ 2147483646 w 59"/>
                <a:gd name="T3" fmla="*/ 2147483646 h 82"/>
                <a:gd name="T4" fmla="*/ 2147483646 w 59"/>
                <a:gd name="T5" fmla="*/ 2147483646 h 82"/>
                <a:gd name="T6" fmla="*/ 2147483646 w 59"/>
                <a:gd name="T7" fmla="*/ 2147483646 h 82"/>
                <a:gd name="T8" fmla="*/ 2147483646 w 59"/>
                <a:gd name="T9" fmla="*/ 2147483646 h 82"/>
                <a:gd name="T10" fmla="*/ 2147483646 w 59"/>
                <a:gd name="T11" fmla="*/ 2147483646 h 82"/>
                <a:gd name="T12" fmla="*/ 2147483646 w 59"/>
                <a:gd name="T13" fmla="*/ 2147483646 h 82"/>
                <a:gd name="T14" fmla="*/ 2147483646 w 59"/>
                <a:gd name="T15" fmla="*/ 2147483646 h 82"/>
                <a:gd name="T16" fmla="*/ 2147483646 w 59"/>
                <a:gd name="T17" fmla="*/ 2147483646 h 82"/>
                <a:gd name="T18" fmla="*/ 2147483646 w 59"/>
                <a:gd name="T19" fmla="*/ 2147483646 h 82"/>
                <a:gd name="T20" fmla="*/ 2147483646 w 59"/>
                <a:gd name="T21" fmla="*/ 2147483646 h 82"/>
                <a:gd name="T22" fmla="*/ 2147483646 w 59"/>
                <a:gd name="T23" fmla="*/ 2147483646 h 82"/>
                <a:gd name="T24" fmla="*/ 0 w 59"/>
                <a:gd name="T25" fmla="*/ 2147483646 h 82"/>
                <a:gd name="T26" fmla="*/ 0 w 59"/>
                <a:gd name="T27" fmla="*/ 2147483646 h 82"/>
                <a:gd name="T28" fmla="*/ 2147483646 w 59"/>
                <a:gd name="T29" fmla="*/ 0 h 82"/>
                <a:gd name="T30" fmla="*/ 2147483646 w 59"/>
                <a:gd name="T31" fmla="*/ 2147483646 h 82"/>
                <a:gd name="T32" fmla="*/ 2147483646 w 59"/>
                <a:gd name="T33" fmla="*/ 2147483646 h 82"/>
                <a:gd name="T34" fmla="*/ 2147483646 w 59"/>
                <a:gd name="T35" fmla="*/ 2147483646 h 82"/>
                <a:gd name="T36" fmla="*/ 2147483646 w 59"/>
                <a:gd name="T37" fmla="*/ 2147483646 h 82"/>
                <a:gd name="T38" fmla="*/ 2147483646 w 59"/>
                <a:gd name="T39" fmla="*/ 2147483646 h 82"/>
                <a:gd name="T40" fmla="*/ 2147483646 w 59"/>
                <a:gd name="T41" fmla="*/ 2147483646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9"/>
                <a:gd name="T64" fmla="*/ 0 h 82"/>
                <a:gd name="T65" fmla="*/ 59 w 59"/>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9" h="82">
                  <a:moveTo>
                    <a:pt x="15" y="14"/>
                  </a:moveTo>
                  <a:lnTo>
                    <a:pt x="15" y="14"/>
                  </a:lnTo>
                  <a:cubicBezTo>
                    <a:pt x="14" y="15"/>
                    <a:pt x="14" y="17"/>
                    <a:pt x="14" y="20"/>
                  </a:cubicBezTo>
                  <a:lnTo>
                    <a:pt x="14" y="62"/>
                  </a:lnTo>
                  <a:cubicBezTo>
                    <a:pt x="14" y="65"/>
                    <a:pt x="14" y="67"/>
                    <a:pt x="15" y="68"/>
                  </a:cubicBezTo>
                  <a:lnTo>
                    <a:pt x="45" y="68"/>
                  </a:lnTo>
                  <a:cubicBezTo>
                    <a:pt x="45" y="67"/>
                    <a:pt x="46" y="65"/>
                    <a:pt x="46" y="63"/>
                  </a:cubicBezTo>
                  <a:lnTo>
                    <a:pt x="46" y="28"/>
                  </a:lnTo>
                  <a:cubicBezTo>
                    <a:pt x="46" y="24"/>
                    <a:pt x="45" y="22"/>
                    <a:pt x="44" y="22"/>
                  </a:cubicBezTo>
                  <a:lnTo>
                    <a:pt x="15" y="14"/>
                  </a:lnTo>
                  <a:close/>
                  <a:moveTo>
                    <a:pt x="13" y="82"/>
                  </a:moveTo>
                  <a:lnTo>
                    <a:pt x="13" y="82"/>
                  </a:lnTo>
                  <a:cubicBezTo>
                    <a:pt x="6" y="82"/>
                    <a:pt x="0" y="73"/>
                    <a:pt x="0" y="62"/>
                  </a:cubicBezTo>
                  <a:lnTo>
                    <a:pt x="0" y="20"/>
                  </a:lnTo>
                  <a:cubicBezTo>
                    <a:pt x="0" y="9"/>
                    <a:pt x="6" y="0"/>
                    <a:pt x="13" y="0"/>
                  </a:cubicBezTo>
                  <a:lnTo>
                    <a:pt x="15" y="1"/>
                  </a:lnTo>
                  <a:lnTo>
                    <a:pt x="48" y="9"/>
                  </a:lnTo>
                  <a:cubicBezTo>
                    <a:pt x="54" y="10"/>
                    <a:pt x="59" y="18"/>
                    <a:pt x="59" y="28"/>
                  </a:cubicBezTo>
                  <a:lnTo>
                    <a:pt x="59" y="63"/>
                  </a:lnTo>
                  <a:cubicBezTo>
                    <a:pt x="59" y="73"/>
                    <a:pt x="54" y="81"/>
                    <a:pt x="47" y="81"/>
                  </a:cubicBezTo>
                  <a:lnTo>
                    <a:pt x="13" y="82"/>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0" name="Freeform 130"/>
            <p:cNvSpPr>
              <a:spLocks noEditPoints="1"/>
            </p:cNvSpPr>
            <p:nvPr/>
          </p:nvSpPr>
          <p:spPr bwMode="auto">
            <a:xfrm>
              <a:off x="4327525" y="3251201"/>
              <a:ext cx="30163" cy="38100"/>
            </a:xfrm>
            <a:custGeom>
              <a:avLst/>
              <a:gdLst>
                <a:gd name="T0" fmla="*/ 2147483646 w 61"/>
                <a:gd name="T1" fmla="*/ 2147483646 h 79"/>
                <a:gd name="T2" fmla="*/ 2147483646 w 61"/>
                <a:gd name="T3" fmla="*/ 2147483646 h 79"/>
                <a:gd name="T4" fmla="*/ 2147483646 w 61"/>
                <a:gd name="T5" fmla="*/ 2147483646 h 79"/>
                <a:gd name="T6" fmla="*/ 2147483646 w 61"/>
                <a:gd name="T7" fmla="*/ 2147483646 h 79"/>
                <a:gd name="T8" fmla="*/ 2147483646 w 61"/>
                <a:gd name="T9" fmla="*/ 2147483646 h 79"/>
                <a:gd name="T10" fmla="*/ 2147483646 w 61"/>
                <a:gd name="T11" fmla="*/ 2147483646 h 79"/>
                <a:gd name="T12" fmla="*/ 2147483646 w 61"/>
                <a:gd name="T13" fmla="*/ 2147483646 h 79"/>
                <a:gd name="T14" fmla="*/ 2147483646 w 61"/>
                <a:gd name="T15" fmla="*/ 2147483646 h 79"/>
                <a:gd name="T16" fmla="*/ 2147483646 w 61"/>
                <a:gd name="T17" fmla="*/ 2147483646 h 79"/>
                <a:gd name="T18" fmla="*/ 2147483646 w 61"/>
                <a:gd name="T19" fmla="*/ 2147483646 h 79"/>
                <a:gd name="T20" fmla="*/ 2147483646 w 61"/>
                <a:gd name="T21" fmla="*/ 2147483646 h 79"/>
                <a:gd name="T22" fmla="*/ 2147483646 w 61"/>
                <a:gd name="T23" fmla="*/ 2147483646 h 79"/>
                <a:gd name="T24" fmla="*/ 0 w 61"/>
                <a:gd name="T25" fmla="*/ 2147483646 h 79"/>
                <a:gd name="T26" fmla="*/ 0 w 61"/>
                <a:gd name="T27" fmla="*/ 2147483646 h 79"/>
                <a:gd name="T28" fmla="*/ 2147483646 w 61"/>
                <a:gd name="T29" fmla="*/ 0 h 79"/>
                <a:gd name="T30" fmla="*/ 2147483646 w 61"/>
                <a:gd name="T31" fmla="*/ 0 h 79"/>
                <a:gd name="T32" fmla="*/ 2147483646 w 61"/>
                <a:gd name="T33" fmla="*/ 2147483646 h 79"/>
                <a:gd name="T34" fmla="*/ 2147483646 w 61"/>
                <a:gd name="T35" fmla="*/ 2147483646 h 79"/>
                <a:gd name="T36" fmla="*/ 2147483646 w 61"/>
                <a:gd name="T37" fmla="*/ 2147483646 h 79"/>
                <a:gd name="T38" fmla="*/ 2147483646 w 61"/>
                <a:gd name="T39" fmla="*/ 2147483646 h 79"/>
                <a:gd name="T40" fmla="*/ 2147483646 w 61"/>
                <a:gd name="T41" fmla="*/ 2147483646 h 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79"/>
                <a:gd name="T65" fmla="*/ 61 w 61"/>
                <a:gd name="T66" fmla="*/ 79 h 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79">
                  <a:moveTo>
                    <a:pt x="14" y="13"/>
                  </a:moveTo>
                  <a:lnTo>
                    <a:pt x="14" y="13"/>
                  </a:lnTo>
                  <a:cubicBezTo>
                    <a:pt x="13" y="14"/>
                    <a:pt x="13" y="16"/>
                    <a:pt x="13" y="19"/>
                  </a:cubicBezTo>
                  <a:lnTo>
                    <a:pt x="13" y="59"/>
                  </a:lnTo>
                  <a:cubicBezTo>
                    <a:pt x="13" y="62"/>
                    <a:pt x="14" y="64"/>
                    <a:pt x="14" y="66"/>
                  </a:cubicBezTo>
                  <a:lnTo>
                    <a:pt x="47" y="62"/>
                  </a:lnTo>
                  <a:cubicBezTo>
                    <a:pt x="47" y="61"/>
                    <a:pt x="48" y="59"/>
                    <a:pt x="48" y="57"/>
                  </a:cubicBezTo>
                  <a:lnTo>
                    <a:pt x="48" y="20"/>
                  </a:lnTo>
                  <a:cubicBezTo>
                    <a:pt x="48" y="17"/>
                    <a:pt x="47" y="15"/>
                    <a:pt x="47" y="14"/>
                  </a:cubicBezTo>
                  <a:lnTo>
                    <a:pt x="14" y="13"/>
                  </a:lnTo>
                  <a:close/>
                  <a:moveTo>
                    <a:pt x="12" y="79"/>
                  </a:moveTo>
                  <a:lnTo>
                    <a:pt x="12" y="79"/>
                  </a:lnTo>
                  <a:cubicBezTo>
                    <a:pt x="4" y="79"/>
                    <a:pt x="0" y="72"/>
                    <a:pt x="0" y="59"/>
                  </a:cubicBezTo>
                  <a:lnTo>
                    <a:pt x="0" y="19"/>
                  </a:lnTo>
                  <a:cubicBezTo>
                    <a:pt x="0" y="7"/>
                    <a:pt x="4" y="0"/>
                    <a:pt x="11" y="0"/>
                  </a:cubicBezTo>
                  <a:lnTo>
                    <a:pt x="13" y="0"/>
                  </a:lnTo>
                  <a:lnTo>
                    <a:pt x="49" y="1"/>
                  </a:lnTo>
                  <a:cubicBezTo>
                    <a:pt x="58" y="2"/>
                    <a:pt x="61" y="12"/>
                    <a:pt x="61" y="20"/>
                  </a:cubicBezTo>
                  <a:lnTo>
                    <a:pt x="61" y="57"/>
                  </a:lnTo>
                  <a:cubicBezTo>
                    <a:pt x="61" y="67"/>
                    <a:pt x="56" y="75"/>
                    <a:pt x="50" y="75"/>
                  </a:cubicBezTo>
                  <a:lnTo>
                    <a:pt x="12" y="79"/>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1" name="Freeform 131"/>
            <p:cNvSpPr>
              <a:spLocks noEditPoints="1"/>
            </p:cNvSpPr>
            <p:nvPr/>
          </p:nvSpPr>
          <p:spPr bwMode="auto">
            <a:xfrm>
              <a:off x="4427538" y="3090863"/>
              <a:ext cx="301625" cy="300038"/>
            </a:xfrm>
            <a:custGeom>
              <a:avLst/>
              <a:gdLst>
                <a:gd name="T0" fmla="*/ 2147483646 w 642"/>
                <a:gd name="T1" fmla="*/ 2147483646 h 636"/>
                <a:gd name="T2" fmla="*/ 2147483646 w 642"/>
                <a:gd name="T3" fmla="*/ 2147483646 h 636"/>
                <a:gd name="T4" fmla="*/ 2147483646 w 642"/>
                <a:gd name="T5" fmla="*/ 2147483646 h 636"/>
                <a:gd name="T6" fmla="*/ 2147483646 w 642"/>
                <a:gd name="T7" fmla="*/ 2147483646 h 636"/>
                <a:gd name="T8" fmla="*/ 2147483646 w 642"/>
                <a:gd name="T9" fmla="*/ 2147483646 h 636"/>
                <a:gd name="T10" fmla="*/ 2147483646 w 642"/>
                <a:gd name="T11" fmla="*/ 2147483646 h 636"/>
                <a:gd name="T12" fmla="*/ 2147483646 w 642"/>
                <a:gd name="T13" fmla="*/ 2147483646 h 636"/>
                <a:gd name="T14" fmla="*/ 2147483646 w 642"/>
                <a:gd name="T15" fmla="*/ 2147483646 h 636"/>
                <a:gd name="T16" fmla="*/ 2147483646 w 642"/>
                <a:gd name="T17" fmla="*/ 2147483646 h 636"/>
                <a:gd name="T18" fmla="*/ 0 w 642"/>
                <a:gd name="T19" fmla="*/ 2147483646 h 636"/>
                <a:gd name="T20" fmla="*/ 2147483646 w 642"/>
                <a:gd name="T21" fmla="*/ 0 h 636"/>
                <a:gd name="T22" fmla="*/ 2147483646 w 642"/>
                <a:gd name="T23" fmla="*/ 0 h 636"/>
                <a:gd name="T24" fmla="*/ 2147483646 w 642"/>
                <a:gd name="T25" fmla="*/ 2147483646 h 636"/>
                <a:gd name="T26" fmla="*/ 2147483646 w 642"/>
                <a:gd name="T27" fmla="*/ 2147483646 h 636"/>
                <a:gd name="T28" fmla="*/ 2147483646 w 642"/>
                <a:gd name="T29" fmla="*/ 2147483646 h 636"/>
                <a:gd name="T30" fmla="*/ 2147483646 w 642"/>
                <a:gd name="T31" fmla="*/ 2147483646 h 6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42"/>
                <a:gd name="T49" fmla="*/ 0 h 636"/>
                <a:gd name="T50" fmla="*/ 642 w 642"/>
                <a:gd name="T51" fmla="*/ 636 h 6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42" h="636">
                  <a:moveTo>
                    <a:pt x="284" y="69"/>
                  </a:moveTo>
                  <a:lnTo>
                    <a:pt x="284" y="69"/>
                  </a:lnTo>
                  <a:cubicBezTo>
                    <a:pt x="161" y="85"/>
                    <a:pt x="66" y="191"/>
                    <a:pt x="66" y="318"/>
                  </a:cubicBezTo>
                  <a:cubicBezTo>
                    <a:pt x="66" y="457"/>
                    <a:pt x="179" y="570"/>
                    <a:pt x="318" y="570"/>
                  </a:cubicBezTo>
                  <a:cubicBezTo>
                    <a:pt x="474" y="570"/>
                    <a:pt x="562" y="495"/>
                    <a:pt x="574" y="352"/>
                  </a:cubicBezTo>
                  <a:lnTo>
                    <a:pt x="284" y="352"/>
                  </a:lnTo>
                  <a:lnTo>
                    <a:pt x="284" y="69"/>
                  </a:lnTo>
                  <a:close/>
                  <a:moveTo>
                    <a:pt x="318" y="636"/>
                  </a:moveTo>
                  <a:lnTo>
                    <a:pt x="318" y="636"/>
                  </a:lnTo>
                  <a:cubicBezTo>
                    <a:pt x="142" y="636"/>
                    <a:pt x="0" y="494"/>
                    <a:pt x="0" y="318"/>
                  </a:cubicBezTo>
                  <a:cubicBezTo>
                    <a:pt x="0" y="143"/>
                    <a:pt x="142" y="0"/>
                    <a:pt x="318" y="0"/>
                  </a:cubicBezTo>
                  <a:lnTo>
                    <a:pt x="351" y="0"/>
                  </a:lnTo>
                  <a:lnTo>
                    <a:pt x="351" y="285"/>
                  </a:lnTo>
                  <a:lnTo>
                    <a:pt x="642" y="285"/>
                  </a:lnTo>
                  <a:lnTo>
                    <a:pt x="642" y="318"/>
                  </a:lnTo>
                  <a:cubicBezTo>
                    <a:pt x="642" y="520"/>
                    <a:pt x="524" y="636"/>
                    <a:pt x="318" y="636"/>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2" name="Freeform 132"/>
            <p:cNvSpPr>
              <a:spLocks noEditPoints="1"/>
            </p:cNvSpPr>
            <p:nvPr/>
          </p:nvSpPr>
          <p:spPr bwMode="auto">
            <a:xfrm>
              <a:off x="4610100" y="3046413"/>
              <a:ext cx="158750" cy="158750"/>
            </a:xfrm>
            <a:custGeom>
              <a:avLst/>
              <a:gdLst>
                <a:gd name="T0" fmla="*/ 2147483646 w 338"/>
                <a:gd name="T1" fmla="*/ 2147483646 h 338"/>
                <a:gd name="T2" fmla="*/ 2147483646 w 338"/>
                <a:gd name="T3" fmla="*/ 2147483646 h 338"/>
                <a:gd name="T4" fmla="*/ 2147483646 w 338"/>
                <a:gd name="T5" fmla="*/ 2147483646 h 338"/>
                <a:gd name="T6" fmla="*/ 2147483646 w 338"/>
                <a:gd name="T7" fmla="*/ 2147483646 h 338"/>
                <a:gd name="T8" fmla="*/ 2147483646 w 338"/>
                <a:gd name="T9" fmla="*/ 2147483646 h 338"/>
                <a:gd name="T10" fmla="*/ 2147483646 w 338"/>
                <a:gd name="T11" fmla="*/ 2147483646 h 338"/>
                <a:gd name="T12" fmla="*/ 2147483646 w 338"/>
                <a:gd name="T13" fmla="*/ 2147483646 h 338"/>
                <a:gd name="T14" fmla="*/ 0 w 338"/>
                <a:gd name="T15" fmla="*/ 2147483646 h 338"/>
                <a:gd name="T16" fmla="*/ 0 w 338"/>
                <a:gd name="T17" fmla="*/ 0 h 338"/>
                <a:gd name="T18" fmla="*/ 2147483646 w 338"/>
                <a:gd name="T19" fmla="*/ 0 h 338"/>
                <a:gd name="T20" fmla="*/ 2147483646 w 338"/>
                <a:gd name="T21" fmla="*/ 2147483646 h 338"/>
                <a:gd name="T22" fmla="*/ 2147483646 w 338"/>
                <a:gd name="T23" fmla="*/ 2147483646 h 3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8"/>
                <a:gd name="T37" fmla="*/ 0 h 338"/>
                <a:gd name="T38" fmla="*/ 338 w 338"/>
                <a:gd name="T39" fmla="*/ 338 h 3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8" h="338">
                  <a:moveTo>
                    <a:pt x="53" y="285"/>
                  </a:moveTo>
                  <a:lnTo>
                    <a:pt x="53" y="285"/>
                  </a:lnTo>
                  <a:lnTo>
                    <a:pt x="284" y="285"/>
                  </a:lnTo>
                  <a:cubicBezTo>
                    <a:pt x="271" y="163"/>
                    <a:pt x="175" y="67"/>
                    <a:pt x="53" y="54"/>
                  </a:cubicBezTo>
                  <a:lnTo>
                    <a:pt x="53" y="285"/>
                  </a:lnTo>
                  <a:close/>
                  <a:moveTo>
                    <a:pt x="338" y="338"/>
                  </a:moveTo>
                  <a:lnTo>
                    <a:pt x="338" y="338"/>
                  </a:lnTo>
                  <a:lnTo>
                    <a:pt x="0" y="338"/>
                  </a:lnTo>
                  <a:lnTo>
                    <a:pt x="0" y="0"/>
                  </a:lnTo>
                  <a:lnTo>
                    <a:pt x="27" y="0"/>
                  </a:lnTo>
                  <a:cubicBezTo>
                    <a:pt x="199" y="0"/>
                    <a:pt x="338" y="139"/>
                    <a:pt x="338" y="311"/>
                  </a:cubicBezTo>
                  <a:lnTo>
                    <a:pt x="338" y="338"/>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3" name="Freeform 133"/>
            <p:cNvSpPr/>
            <p:nvPr/>
          </p:nvSpPr>
          <p:spPr bwMode="auto">
            <a:xfrm>
              <a:off x="4456113" y="3222626"/>
              <a:ext cx="138113" cy="119063"/>
            </a:xfrm>
            <a:custGeom>
              <a:avLst/>
              <a:gdLst>
                <a:gd name="T0" fmla="*/ 2147483646 w 295"/>
                <a:gd name="T1" fmla="*/ 2147483646 h 251"/>
                <a:gd name="T2" fmla="*/ 2147483646 w 295"/>
                <a:gd name="T3" fmla="*/ 2147483646 h 251"/>
                <a:gd name="T4" fmla="*/ 2147483646 w 295"/>
                <a:gd name="T5" fmla="*/ 2147483646 h 251"/>
                <a:gd name="T6" fmla="*/ 2147483646 w 295"/>
                <a:gd name="T7" fmla="*/ 2147483646 h 251"/>
                <a:gd name="T8" fmla="*/ 2147483646 w 295"/>
                <a:gd name="T9" fmla="*/ 2147483646 h 251"/>
                <a:gd name="T10" fmla="*/ 2147483646 w 295"/>
                <a:gd name="T11" fmla="*/ 2147483646 h 251"/>
                <a:gd name="T12" fmla="*/ 2147483646 w 295"/>
                <a:gd name="T13" fmla="*/ 2147483646 h 251"/>
                <a:gd name="T14" fmla="*/ 2147483646 w 295"/>
                <a:gd name="T15" fmla="*/ 2147483646 h 251"/>
                <a:gd name="T16" fmla="*/ 2147483646 w 295"/>
                <a:gd name="T17" fmla="*/ 2147483646 h 2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5"/>
                <a:gd name="T28" fmla="*/ 0 h 251"/>
                <a:gd name="T29" fmla="*/ 295 w 295"/>
                <a:gd name="T30" fmla="*/ 251 h 2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5" h="251">
                  <a:moveTo>
                    <a:pt x="38" y="251"/>
                  </a:moveTo>
                  <a:lnTo>
                    <a:pt x="38" y="251"/>
                  </a:lnTo>
                  <a:cubicBezTo>
                    <a:pt x="28" y="251"/>
                    <a:pt x="18" y="247"/>
                    <a:pt x="12" y="239"/>
                  </a:cubicBezTo>
                  <a:cubicBezTo>
                    <a:pt x="0" y="225"/>
                    <a:pt x="2" y="204"/>
                    <a:pt x="16" y="192"/>
                  </a:cubicBezTo>
                  <a:lnTo>
                    <a:pt x="237" y="11"/>
                  </a:lnTo>
                  <a:cubicBezTo>
                    <a:pt x="251" y="0"/>
                    <a:pt x="272" y="2"/>
                    <a:pt x="284" y="16"/>
                  </a:cubicBezTo>
                  <a:cubicBezTo>
                    <a:pt x="295" y="30"/>
                    <a:pt x="293" y="51"/>
                    <a:pt x="279" y="63"/>
                  </a:cubicBezTo>
                  <a:lnTo>
                    <a:pt x="59" y="244"/>
                  </a:lnTo>
                  <a:cubicBezTo>
                    <a:pt x="53" y="249"/>
                    <a:pt x="45" y="251"/>
                    <a:pt x="38" y="251"/>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4" name="Freeform 134"/>
            <p:cNvSpPr/>
            <p:nvPr/>
          </p:nvSpPr>
          <p:spPr bwMode="auto">
            <a:xfrm>
              <a:off x="4456113" y="3157538"/>
              <a:ext cx="130175" cy="19050"/>
            </a:xfrm>
            <a:custGeom>
              <a:avLst/>
              <a:gdLst>
                <a:gd name="T0" fmla="*/ 2147483646 w 278"/>
                <a:gd name="T1" fmla="*/ 2147483646 h 40"/>
                <a:gd name="T2" fmla="*/ 2147483646 w 278"/>
                <a:gd name="T3" fmla="*/ 2147483646 h 40"/>
                <a:gd name="T4" fmla="*/ 2147483646 w 278"/>
                <a:gd name="T5" fmla="*/ 2147483646 h 40"/>
                <a:gd name="T6" fmla="*/ 0 w 278"/>
                <a:gd name="T7" fmla="*/ 2147483646 h 40"/>
                <a:gd name="T8" fmla="*/ 2147483646 w 278"/>
                <a:gd name="T9" fmla="*/ 0 h 40"/>
                <a:gd name="T10" fmla="*/ 2147483646 w 278"/>
                <a:gd name="T11" fmla="*/ 0 h 40"/>
                <a:gd name="T12" fmla="*/ 2147483646 w 278"/>
                <a:gd name="T13" fmla="*/ 2147483646 h 40"/>
                <a:gd name="T14" fmla="*/ 2147483646 w 278"/>
                <a:gd name="T15" fmla="*/ 2147483646 h 40"/>
                <a:gd name="T16" fmla="*/ 0 60000 65536"/>
                <a:gd name="T17" fmla="*/ 0 60000 65536"/>
                <a:gd name="T18" fmla="*/ 0 60000 65536"/>
                <a:gd name="T19" fmla="*/ 0 60000 65536"/>
                <a:gd name="T20" fmla="*/ 0 60000 65536"/>
                <a:gd name="T21" fmla="*/ 0 60000 65536"/>
                <a:gd name="T22" fmla="*/ 0 60000 65536"/>
                <a:gd name="T23" fmla="*/ 0 60000 65536"/>
                <a:gd name="T24" fmla="*/ 0 w 278"/>
                <a:gd name="T25" fmla="*/ 0 h 40"/>
                <a:gd name="T26" fmla="*/ 278 w 278"/>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8" h="40">
                  <a:moveTo>
                    <a:pt x="258" y="40"/>
                  </a:moveTo>
                  <a:lnTo>
                    <a:pt x="258" y="40"/>
                  </a:lnTo>
                  <a:lnTo>
                    <a:pt x="20" y="40"/>
                  </a:lnTo>
                  <a:cubicBezTo>
                    <a:pt x="9" y="40"/>
                    <a:pt x="0" y="31"/>
                    <a:pt x="0" y="20"/>
                  </a:cubicBezTo>
                  <a:cubicBezTo>
                    <a:pt x="0" y="9"/>
                    <a:pt x="9" y="0"/>
                    <a:pt x="20" y="0"/>
                  </a:cubicBezTo>
                  <a:lnTo>
                    <a:pt x="258" y="0"/>
                  </a:lnTo>
                  <a:cubicBezTo>
                    <a:pt x="269" y="0"/>
                    <a:pt x="278" y="9"/>
                    <a:pt x="278" y="20"/>
                  </a:cubicBezTo>
                  <a:cubicBezTo>
                    <a:pt x="278" y="31"/>
                    <a:pt x="269" y="40"/>
                    <a:pt x="258" y="40"/>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5" name="Freeform 135"/>
            <p:cNvSpPr/>
            <p:nvPr/>
          </p:nvSpPr>
          <p:spPr bwMode="auto">
            <a:xfrm>
              <a:off x="4437063" y="3203576"/>
              <a:ext cx="149225" cy="19050"/>
            </a:xfrm>
            <a:custGeom>
              <a:avLst/>
              <a:gdLst>
                <a:gd name="T0" fmla="*/ 2147483646 w 319"/>
                <a:gd name="T1" fmla="*/ 2147483646 h 40"/>
                <a:gd name="T2" fmla="*/ 2147483646 w 319"/>
                <a:gd name="T3" fmla="*/ 2147483646 h 40"/>
                <a:gd name="T4" fmla="*/ 2147483646 w 319"/>
                <a:gd name="T5" fmla="*/ 2147483646 h 40"/>
                <a:gd name="T6" fmla="*/ 0 w 319"/>
                <a:gd name="T7" fmla="*/ 2147483646 h 40"/>
                <a:gd name="T8" fmla="*/ 2147483646 w 319"/>
                <a:gd name="T9" fmla="*/ 0 h 40"/>
                <a:gd name="T10" fmla="*/ 2147483646 w 319"/>
                <a:gd name="T11" fmla="*/ 0 h 40"/>
                <a:gd name="T12" fmla="*/ 2147483646 w 319"/>
                <a:gd name="T13" fmla="*/ 2147483646 h 40"/>
                <a:gd name="T14" fmla="*/ 2147483646 w 319"/>
                <a:gd name="T15" fmla="*/ 2147483646 h 40"/>
                <a:gd name="T16" fmla="*/ 0 60000 65536"/>
                <a:gd name="T17" fmla="*/ 0 60000 65536"/>
                <a:gd name="T18" fmla="*/ 0 60000 65536"/>
                <a:gd name="T19" fmla="*/ 0 60000 65536"/>
                <a:gd name="T20" fmla="*/ 0 60000 65536"/>
                <a:gd name="T21" fmla="*/ 0 60000 65536"/>
                <a:gd name="T22" fmla="*/ 0 60000 65536"/>
                <a:gd name="T23" fmla="*/ 0 60000 65536"/>
                <a:gd name="T24" fmla="*/ 0 w 319"/>
                <a:gd name="T25" fmla="*/ 0 h 40"/>
                <a:gd name="T26" fmla="*/ 319 w 319"/>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9" h="40">
                  <a:moveTo>
                    <a:pt x="299" y="40"/>
                  </a:moveTo>
                  <a:lnTo>
                    <a:pt x="299" y="40"/>
                  </a:lnTo>
                  <a:lnTo>
                    <a:pt x="20" y="40"/>
                  </a:lnTo>
                  <a:cubicBezTo>
                    <a:pt x="9" y="40"/>
                    <a:pt x="0" y="31"/>
                    <a:pt x="0" y="20"/>
                  </a:cubicBezTo>
                  <a:cubicBezTo>
                    <a:pt x="0" y="9"/>
                    <a:pt x="9" y="0"/>
                    <a:pt x="20" y="0"/>
                  </a:cubicBezTo>
                  <a:lnTo>
                    <a:pt x="299" y="0"/>
                  </a:lnTo>
                  <a:cubicBezTo>
                    <a:pt x="310" y="0"/>
                    <a:pt x="319" y="9"/>
                    <a:pt x="319" y="20"/>
                  </a:cubicBezTo>
                  <a:cubicBezTo>
                    <a:pt x="319" y="31"/>
                    <a:pt x="310" y="40"/>
                    <a:pt x="299" y="40"/>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6" name="Freeform 136"/>
            <p:cNvSpPr/>
            <p:nvPr/>
          </p:nvSpPr>
          <p:spPr bwMode="auto">
            <a:xfrm>
              <a:off x="4437063" y="3248026"/>
              <a:ext cx="128588" cy="19050"/>
            </a:xfrm>
            <a:custGeom>
              <a:avLst/>
              <a:gdLst>
                <a:gd name="T0" fmla="*/ 2147483646 w 274"/>
                <a:gd name="T1" fmla="*/ 2147483646 h 40"/>
                <a:gd name="T2" fmla="*/ 2147483646 w 274"/>
                <a:gd name="T3" fmla="*/ 2147483646 h 40"/>
                <a:gd name="T4" fmla="*/ 2147483646 w 274"/>
                <a:gd name="T5" fmla="*/ 2147483646 h 40"/>
                <a:gd name="T6" fmla="*/ 0 w 274"/>
                <a:gd name="T7" fmla="*/ 2147483646 h 40"/>
                <a:gd name="T8" fmla="*/ 2147483646 w 274"/>
                <a:gd name="T9" fmla="*/ 0 h 40"/>
                <a:gd name="T10" fmla="*/ 2147483646 w 274"/>
                <a:gd name="T11" fmla="*/ 0 h 40"/>
                <a:gd name="T12" fmla="*/ 2147483646 w 274"/>
                <a:gd name="T13" fmla="*/ 2147483646 h 40"/>
                <a:gd name="T14" fmla="*/ 2147483646 w 274"/>
                <a:gd name="T15" fmla="*/ 2147483646 h 40"/>
                <a:gd name="T16" fmla="*/ 0 60000 65536"/>
                <a:gd name="T17" fmla="*/ 0 60000 65536"/>
                <a:gd name="T18" fmla="*/ 0 60000 65536"/>
                <a:gd name="T19" fmla="*/ 0 60000 65536"/>
                <a:gd name="T20" fmla="*/ 0 60000 65536"/>
                <a:gd name="T21" fmla="*/ 0 60000 65536"/>
                <a:gd name="T22" fmla="*/ 0 60000 65536"/>
                <a:gd name="T23" fmla="*/ 0 60000 65536"/>
                <a:gd name="T24" fmla="*/ 0 w 274"/>
                <a:gd name="T25" fmla="*/ 0 h 40"/>
                <a:gd name="T26" fmla="*/ 274 w 274"/>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4" h="40">
                  <a:moveTo>
                    <a:pt x="254" y="40"/>
                  </a:moveTo>
                  <a:lnTo>
                    <a:pt x="254" y="40"/>
                  </a:lnTo>
                  <a:lnTo>
                    <a:pt x="20" y="40"/>
                  </a:lnTo>
                  <a:cubicBezTo>
                    <a:pt x="9" y="40"/>
                    <a:pt x="0" y="31"/>
                    <a:pt x="0" y="20"/>
                  </a:cubicBezTo>
                  <a:cubicBezTo>
                    <a:pt x="0" y="9"/>
                    <a:pt x="9" y="0"/>
                    <a:pt x="20" y="0"/>
                  </a:cubicBezTo>
                  <a:lnTo>
                    <a:pt x="254" y="0"/>
                  </a:lnTo>
                  <a:cubicBezTo>
                    <a:pt x="265" y="0"/>
                    <a:pt x="274" y="9"/>
                    <a:pt x="274" y="20"/>
                  </a:cubicBezTo>
                  <a:cubicBezTo>
                    <a:pt x="274" y="31"/>
                    <a:pt x="265" y="40"/>
                    <a:pt x="254" y="40"/>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defTabSz="914400" fontAlgn="auto">
                <a:spcBef>
                  <a:spcPts val="0"/>
                </a:spcBef>
                <a:spcAft>
                  <a:spcPts val="0"/>
                </a:spcAft>
              </a:pPr>
              <a:endParaRPr lang="zh-CN" altLang="en-US" sz="214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Tree>
    <p:extLst>
      <p:ext uri="{BB962C8B-B14F-4D97-AF65-F5344CB8AC3E}">
        <p14:creationId xmlns:p14="http://schemas.microsoft.com/office/powerpoint/2010/main" val="221257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2" grpId="0" animBg="1"/>
      <p:bldP spid="5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cs typeface="+mn-ea"/>
                <a:sym typeface="Huawei Sans" panose="020C0503030203020204" pitchFamily="34" charset="0"/>
              </a:rPr>
              <a:t>趋势：以云计算为基础的“第三平台”已经成为</a:t>
            </a:r>
            <a:r>
              <a:rPr lang="en-US" altLang="zh-CN" dirty="0">
                <a:cs typeface="+mn-ea"/>
                <a:sym typeface="Huawei Sans" panose="020C0503030203020204" pitchFamily="34" charset="0"/>
              </a:rPr>
              <a:t>IT</a:t>
            </a:r>
            <a:r>
              <a:rPr lang="zh-CN" altLang="en-US" dirty="0">
                <a:cs typeface="+mn-ea"/>
                <a:sym typeface="Huawei Sans" panose="020C0503030203020204" pitchFamily="34" charset="0"/>
              </a:rPr>
              <a:t>产业主流 </a:t>
            </a:r>
            <a:endParaRPr lang="zh-CN" altLang="en-US" dirty="0">
              <a:sym typeface="Huawei Sans" panose="020C0503030203020204" pitchFamily="34" charset="0"/>
            </a:endParaRPr>
          </a:p>
        </p:txBody>
      </p:sp>
      <p:grpSp>
        <p:nvGrpSpPr>
          <p:cNvPr id="3" name="组合 2"/>
          <p:cNvGrpSpPr/>
          <p:nvPr/>
        </p:nvGrpSpPr>
        <p:grpSpPr>
          <a:xfrm>
            <a:off x="3010944" y="1262260"/>
            <a:ext cx="2205061" cy="369332"/>
            <a:chOff x="3138124" y="3406483"/>
            <a:chExt cx="2205061" cy="369332"/>
          </a:xfrm>
        </p:grpSpPr>
        <p:sp>
          <p:nvSpPr>
            <p:cNvPr id="4" name="TextBox 6"/>
            <p:cNvSpPr txBox="1"/>
            <p:nvPr/>
          </p:nvSpPr>
          <p:spPr>
            <a:xfrm>
              <a:off x="3138124" y="3406483"/>
              <a:ext cx="708639" cy="369332"/>
            </a:xfrm>
            <a:prstGeom prst="rect">
              <a:avLst/>
            </a:prstGeom>
            <a:noFill/>
          </p:spPr>
          <p:txBody>
            <a:bodyPr wrap="square" lIns="0" tIns="0" rIns="0" bIns="0" rtlCol="0" anchor="ctr">
              <a:spAutoFit/>
            </a:bodyPr>
            <a:lstStyle/>
            <a:p>
              <a:pPr algn="ctr"/>
              <a:r>
                <a:rPr lang="zh-CN" altLang="en-US" sz="120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局域网</a:t>
              </a:r>
              <a:endParaRPr lang="en-US" altLang="zh-CN" sz="120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r>
                <a:rPr lang="zh-CN" altLang="en-US" sz="120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因特网</a:t>
              </a:r>
            </a:p>
          </p:txBody>
        </p:sp>
        <p:sp>
          <p:nvSpPr>
            <p:cNvPr id="5" name="TextBox 6"/>
            <p:cNvSpPr txBox="1"/>
            <p:nvPr/>
          </p:nvSpPr>
          <p:spPr>
            <a:xfrm>
              <a:off x="4634546" y="3498816"/>
              <a:ext cx="708639" cy="184666"/>
            </a:xfrm>
            <a:prstGeom prst="rect">
              <a:avLst/>
            </a:prstGeom>
            <a:noFill/>
          </p:spPr>
          <p:txBody>
            <a:bodyPr wrap="square" lIns="0" tIns="0" rIns="0" bIns="0" rtlCol="0" anchor="ctr">
              <a:spAutoFit/>
            </a:bodyPr>
            <a:lstStyle/>
            <a:p>
              <a:pPr algn="ctr"/>
              <a:r>
                <a:rPr lang="zh-CN" altLang="en-US" sz="120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服务器</a:t>
              </a:r>
            </a:p>
          </p:txBody>
        </p:sp>
      </p:grpSp>
      <p:grpSp>
        <p:nvGrpSpPr>
          <p:cNvPr id="6" name="组合 5"/>
          <p:cNvGrpSpPr/>
          <p:nvPr/>
        </p:nvGrpSpPr>
        <p:grpSpPr>
          <a:xfrm>
            <a:off x="1644775" y="1262260"/>
            <a:ext cx="8569775" cy="2338409"/>
            <a:chOff x="700644" y="800405"/>
            <a:chExt cx="7833600" cy="2121086"/>
          </a:xfrm>
        </p:grpSpPr>
        <p:pic>
          <p:nvPicPr>
            <p:cNvPr id="7" name="图片 6" descr="20.png"/>
            <p:cNvPicPr>
              <a:picLocks noChangeAspect="1"/>
            </p:cNvPicPr>
            <p:nvPr/>
          </p:nvPicPr>
          <p:blipFill>
            <a:blip r:embed="rId3" cstate="print"/>
            <a:stretch>
              <a:fillRect/>
            </a:stretch>
          </p:blipFill>
          <p:spPr>
            <a:xfrm>
              <a:off x="700644" y="1045868"/>
              <a:ext cx="7833600" cy="1635990"/>
            </a:xfrm>
            <a:prstGeom prst="rect">
              <a:avLst/>
            </a:prstGeom>
          </p:spPr>
        </p:pic>
        <p:cxnSp>
          <p:nvCxnSpPr>
            <p:cNvPr id="8" name="直接连接符 7"/>
            <p:cNvCxnSpPr/>
            <p:nvPr/>
          </p:nvCxnSpPr>
          <p:spPr bwMode="auto">
            <a:xfrm>
              <a:off x="1687393" y="2302323"/>
              <a:ext cx="0" cy="180000"/>
            </a:xfrm>
            <a:prstGeom prst="line">
              <a:avLst/>
            </a:prstGeom>
            <a:solidFill>
              <a:schemeClr val="accent1"/>
            </a:solidFill>
            <a:ln w="12700" cap="flat" cmpd="sng" algn="ctr">
              <a:solidFill>
                <a:srgbClr val="94DAE2"/>
              </a:solidFill>
              <a:prstDash val="solid"/>
              <a:round/>
              <a:headEnd type="none" w="med" len="med"/>
              <a:tailEnd type="none" w="med" len="med"/>
            </a:ln>
            <a:effectLst/>
          </p:spPr>
        </p:cxnSp>
        <p:sp>
          <p:nvSpPr>
            <p:cNvPr id="9" name="圆角矩形 8"/>
            <p:cNvSpPr/>
            <p:nvPr/>
          </p:nvSpPr>
          <p:spPr bwMode="auto">
            <a:xfrm>
              <a:off x="3639478" y="1430776"/>
              <a:ext cx="1246901" cy="503771"/>
            </a:xfrm>
            <a:prstGeom prst="roundRect">
              <a:avLst/>
            </a:prstGeom>
            <a:solidFill>
              <a:srgbClr val="94DAE2"/>
            </a:solidFill>
            <a:ln w="19050">
              <a:solidFill>
                <a:srgbClr val="94DAE2"/>
              </a:solidFill>
            </a:ln>
            <a:effectLst/>
          </p:spPr>
          <p:txBody>
            <a:bodyPr vert="horz" wrap="none" lIns="68562" tIns="34281" rIns="68562" bIns="34281" numCol="1" rtlCol="0" anchor="ctr" anchorCtr="0" compatLnSpc="1"/>
            <a:lstStyle/>
            <a:p>
              <a:pPr algn="ct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用户：亿级</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应用：万级</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 name="圆角矩形 9"/>
            <p:cNvSpPr/>
            <p:nvPr/>
          </p:nvSpPr>
          <p:spPr bwMode="auto">
            <a:xfrm>
              <a:off x="1042761" y="1832989"/>
              <a:ext cx="1289264" cy="533474"/>
            </a:xfrm>
            <a:prstGeom prst="roundRect">
              <a:avLst/>
            </a:prstGeom>
            <a:solidFill>
              <a:srgbClr val="94DAE2"/>
            </a:solidFill>
            <a:ln w="19050">
              <a:solidFill>
                <a:srgbClr val="94DAE2"/>
              </a:solidFill>
            </a:ln>
            <a:effectLst/>
          </p:spPr>
          <p:txBody>
            <a:bodyPr vert="horz" wrap="none" lIns="68562" tIns="34281" rIns="68562" bIns="34281" numCol="1" rtlCol="0" anchor="ctr" anchorCtr="0" compatLnSpc="1"/>
            <a:lstStyle/>
            <a:p>
              <a:pPr marL="107950"/>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用户：百万级</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107950"/>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应用：千级</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椭圆 10"/>
            <p:cNvSpPr/>
            <p:nvPr/>
          </p:nvSpPr>
          <p:spPr bwMode="auto">
            <a:xfrm>
              <a:off x="1615393" y="2494764"/>
              <a:ext cx="144000" cy="144000"/>
            </a:xfrm>
            <a:prstGeom prst="ellipse">
              <a:avLst/>
            </a:prstGeom>
            <a:solidFill>
              <a:schemeClr val="bg1"/>
            </a:solidFill>
            <a:ln w="2857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algn="ctr" fontAlgn="base"/>
              <a:endParaRPr kumimoji="1" lang="zh-CN" altLang="en-US" sz="12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椭圆 11"/>
            <p:cNvSpPr/>
            <p:nvPr/>
          </p:nvSpPr>
          <p:spPr bwMode="auto">
            <a:xfrm>
              <a:off x="4172928" y="2138838"/>
              <a:ext cx="180000" cy="180000"/>
            </a:xfrm>
            <a:prstGeom prst="ellipse">
              <a:avLst/>
            </a:prstGeom>
            <a:solidFill>
              <a:schemeClr val="bg1"/>
            </a:solidFill>
            <a:ln w="2857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algn="ctr" fontAlgn="base"/>
              <a:endParaRPr kumimoji="1" lang="zh-CN" altLang="en-US" sz="12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 name="椭圆 12"/>
            <p:cNvSpPr/>
            <p:nvPr/>
          </p:nvSpPr>
          <p:spPr bwMode="auto">
            <a:xfrm>
              <a:off x="7039534" y="1478401"/>
              <a:ext cx="216000" cy="216000"/>
            </a:xfrm>
            <a:prstGeom prst="ellipse">
              <a:avLst/>
            </a:prstGeom>
            <a:solidFill>
              <a:schemeClr val="bg1"/>
            </a:solidFill>
            <a:ln w="2857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algn="ctr" fontAlgn="base"/>
              <a:endParaRPr kumimoji="1" lang="zh-CN" altLang="en-US" sz="1200">
                <a:solidFill>
                  <a:srgbClr val="C7000B"/>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 name="TextBox 33"/>
            <p:cNvSpPr txBox="1"/>
            <p:nvPr/>
          </p:nvSpPr>
          <p:spPr>
            <a:xfrm>
              <a:off x="1075393" y="2642318"/>
              <a:ext cx="1224000" cy="279173"/>
            </a:xfrm>
            <a:prstGeom prst="rect">
              <a:avLst/>
            </a:prstGeom>
            <a:noFill/>
          </p:spPr>
          <p:txBody>
            <a:bodyPr wrap="square" rtlCol="0">
              <a:spAutoFit/>
            </a:bodyPr>
            <a:lstStyle/>
            <a:p>
              <a:pPr algn="ctr"/>
              <a:r>
                <a:rPr lang="zh-CN" altLang="en-US" sz="1400" dirty="0">
                  <a:latin typeface="Huawei Sans" panose="020C0503030203020204" pitchFamily="34" charset="0"/>
                  <a:ea typeface="方正兰亭黑简体" panose="02000000000000000000" pitchFamily="2" charset="-122"/>
                  <a:cs typeface="+mn-ea"/>
                  <a:sym typeface="Huawei Sans" panose="020C0503030203020204" pitchFamily="34" charset="0"/>
                </a:rPr>
                <a:t>始于</a:t>
              </a:r>
              <a:r>
                <a:rPr lang="en-US" altLang="zh-CN" sz="1400" b="1" dirty="0">
                  <a:latin typeface="Huawei Sans" panose="020C0503030203020204" pitchFamily="34" charset="0"/>
                  <a:ea typeface="方正兰亭黑简体" panose="02000000000000000000" pitchFamily="2" charset="-122"/>
                  <a:cs typeface="+mn-ea"/>
                  <a:sym typeface="Huawei Sans" panose="020C0503030203020204" pitchFamily="34" charset="0"/>
                </a:rPr>
                <a:t>1964</a:t>
              </a:r>
              <a:endParaRPr lang="zh-CN" altLang="en-US" sz="14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 name="TextBox 34"/>
            <p:cNvSpPr txBox="1"/>
            <p:nvPr/>
          </p:nvSpPr>
          <p:spPr>
            <a:xfrm>
              <a:off x="3650928" y="2394668"/>
              <a:ext cx="1224000" cy="279173"/>
            </a:xfrm>
            <a:prstGeom prst="rect">
              <a:avLst/>
            </a:prstGeom>
            <a:noFill/>
          </p:spPr>
          <p:txBody>
            <a:bodyPr wrap="square" rtlCol="0">
              <a:spAutoFit/>
            </a:bodyPr>
            <a:lstStyle/>
            <a:p>
              <a:pPr algn="ctr"/>
              <a:r>
                <a:rPr lang="zh-CN" altLang="en-US" sz="1400" dirty="0">
                  <a:latin typeface="Huawei Sans" panose="020C0503030203020204" pitchFamily="34" charset="0"/>
                  <a:ea typeface="方正兰亭黑简体" panose="02000000000000000000" pitchFamily="2" charset="-122"/>
                  <a:cs typeface="+mn-ea"/>
                  <a:sym typeface="Huawei Sans" panose="020C0503030203020204" pitchFamily="34" charset="0"/>
                </a:rPr>
                <a:t>始于</a:t>
              </a:r>
              <a:r>
                <a:rPr lang="en-US" altLang="zh-CN" sz="1400" b="1" dirty="0">
                  <a:latin typeface="Huawei Sans" panose="020C0503030203020204" pitchFamily="34" charset="0"/>
                  <a:ea typeface="方正兰亭黑简体" panose="02000000000000000000" pitchFamily="2" charset="-122"/>
                  <a:cs typeface="+mn-ea"/>
                  <a:sym typeface="Huawei Sans" panose="020C0503030203020204" pitchFamily="34" charset="0"/>
                </a:rPr>
                <a:t>1981</a:t>
              </a:r>
              <a:endParaRPr lang="zh-CN" altLang="en-US" sz="14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 name="TextBox 35"/>
            <p:cNvSpPr txBox="1"/>
            <p:nvPr/>
          </p:nvSpPr>
          <p:spPr>
            <a:xfrm>
              <a:off x="6535534" y="1823168"/>
              <a:ext cx="1224000" cy="279173"/>
            </a:xfrm>
            <a:prstGeom prst="rect">
              <a:avLst/>
            </a:prstGeom>
            <a:noFill/>
          </p:spPr>
          <p:txBody>
            <a:bodyPr wrap="square" rtlCol="0">
              <a:spAutoFit/>
            </a:bodyPr>
            <a:lstStyle/>
            <a:p>
              <a:pPr algn="ctr"/>
              <a:r>
                <a:rPr lang="zh-CN" altLang="en-US" sz="1400" dirty="0">
                  <a:latin typeface="Huawei Sans" panose="020C0503030203020204" pitchFamily="34" charset="0"/>
                  <a:ea typeface="方正兰亭黑简体" panose="02000000000000000000" pitchFamily="2" charset="-122"/>
                  <a:cs typeface="+mn-ea"/>
                  <a:sym typeface="Huawei Sans" panose="020C0503030203020204" pitchFamily="34" charset="0"/>
                </a:rPr>
                <a:t>始于</a:t>
              </a:r>
              <a:r>
                <a:rPr lang="en-US" altLang="zh-CN" sz="1400" b="1" dirty="0">
                  <a:latin typeface="Huawei Sans" panose="020C0503030203020204" pitchFamily="34" charset="0"/>
                  <a:ea typeface="方正兰亭黑简体" panose="02000000000000000000" pitchFamily="2" charset="-122"/>
                  <a:cs typeface="+mn-ea"/>
                  <a:sym typeface="Huawei Sans" panose="020C0503030203020204" pitchFamily="34" charset="0"/>
                </a:rPr>
                <a:t>2012</a:t>
              </a:r>
              <a:endParaRPr lang="zh-CN" altLang="en-US" sz="14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17" name="直接连接符 16"/>
            <p:cNvCxnSpPr/>
            <p:nvPr/>
          </p:nvCxnSpPr>
          <p:spPr bwMode="auto">
            <a:xfrm>
              <a:off x="4262928" y="1944073"/>
              <a:ext cx="0" cy="180000"/>
            </a:xfrm>
            <a:prstGeom prst="line">
              <a:avLst/>
            </a:prstGeom>
            <a:solidFill>
              <a:schemeClr val="accent1"/>
            </a:solidFill>
            <a:ln w="12700" cap="flat" cmpd="sng" algn="ctr">
              <a:solidFill>
                <a:srgbClr val="94DAE2"/>
              </a:solidFill>
              <a:prstDash val="solid"/>
              <a:round/>
              <a:headEnd type="none" w="med" len="med"/>
              <a:tailEnd type="none" w="med" len="med"/>
            </a:ln>
            <a:effectLst/>
          </p:spPr>
        </p:cxnSp>
        <p:cxnSp>
          <p:nvCxnSpPr>
            <p:cNvPr id="18" name="直接连接符 17"/>
            <p:cNvCxnSpPr/>
            <p:nvPr/>
          </p:nvCxnSpPr>
          <p:spPr bwMode="auto">
            <a:xfrm>
              <a:off x="7147534" y="1222193"/>
              <a:ext cx="0" cy="252000"/>
            </a:xfrm>
            <a:prstGeom prst="line">
              <a:avLst/>
            </a:prstGeom>
            <a:solidFill>
              <a:schemeClr val="accent1"/>
            </a:solidFill>
            <a:ln w="12700" cap="flat" cmpd="sng" algn="ctr">
              <a:solidFill>
                <a:srgbClr val="94DAE2"/>
              </a:solidFill>
              <a:prstDash val="solid"/>
              <a:round/>
              <a:headEnd type="none" w="med" len="med"/>
              <a:tailEnd type="none" w="med" len="med"/>
            </a:ln>
            <a:effectLst/>
          </p:spPr>
        </p:cxnSp>
        <p:sp>
          <p:nvSpPr>
            <p:cNvPr id="19" name="圆角矩形 18"/>
            <p:cNvSpPr/>
            <p:nvPr/>
          </p:nvSpPr>
          <p:spPr bwMode="auto">
            <a:xfrm>
              <a:off x="6497030" y="800405"/>
              <a:ext cx="1301008" cy="452826"/>
            </a:xfrm>
            <a:prstGeom prst="roundRect">
              <a:avLst/>
            </a:prstGeom>
            <a:solidFill>
              <a:srgbClr val="94DAE2"/>
            </a:solidFill>
            <a:ln w="19050">
              <a:solidFill>
                <a:srgbClr val="94DAE2"/>
              </a:solidFill>
            </a:ln>
            <a:effectLst/>
          </p:spPr>
          <p:txBody>
            <a:bodyPr vert="horz" wrap="none" lIns="68562" tIns="34281" rIns="68562" bIns="34281" numCol="1" rtlCol="0" anchor="ctr" anchorCtr="0" compatLnSpc="1"/>
            <a:lstStyle/>
            <a:p>
              <a:pPr algn="ct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用户：十亿级</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应用：百万级</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pic>
        <p:nvPicPr>
          <p:cNvPr id="20" name="图片 19"/>
          <p:cNvPicPr>
            <a:picLocks noChangeAspect="1"/>
          </p:cNvPicPr>
          <p:nvPr/>
        </p:nvPicPr>
        <p:blipFill>
          <a:blip r:embed="rId4"/>
          <a:stretch>
            <a:fillRect/>
          </a:stretch>
        </p:blipFill>
        <p:spPr>
          <a:xfrm>
            <a:off x="1641693" y="3639822"/>
            <a:ext cx="2133538" cy="1424845"/>
          </a:xfrm>
          <a:prstGeom prst="rect">
            <a:avLst/>
          </a:prstGeom>
        </p:spPr>
      </p:pic>
      <p:pic>
        <p:nvPicPr>
          <p:cNvPr id="21" name="图片 20"/>
          <p:cNvPicPr>
            <a:picLocks noChangeAspect="1"/>
          </p:cNvPicPr>
          <p:nvPr/>
        </p:nvPicPr>
        <p:blipFill>
          <a:blip r:embed="rId5"/>
          <a:stretch>
            <a:fillRect/>
          </a:stretch>
        </p:blipFill>
        <p:spPr>
          <a:xfrm>
            <a:off x="7136039" y="3164432"/>
            <a:ext cx="3028796" cy="1933054"/>
          </a:xfrm>
          <a:prstGeom prst="rect">
            <a:avLst/>
          </a:prstGeom>
        </p:spPr>
      </p:pic>
      <p:pic>
        <p:nvPicPr>
          <p:cNvPr id="22" name="图片 21"/>
          <p:cNvPicPr>
            <a:picLocks noChangeAspect="1"/>
          </p:cNvPicPr>
          <p:nvPr/>
        </p:nvPicPr>
        <p:blipFill>
          <a:blip r:embed="rId6"/>
          <a:stretch>
            <a:fillRect/>
          </a:stretch>
        </p:blipFill>
        <p:spPr>
          <a:xfrm>
            <a:off x="4248480" y="3422313"/>
            <a:ext cx="2419643" cy="1675173"/>
          </a:xfrm>
          <a:prstGeom prst="rect">
            <a:avLst/>
          </a:prstGeom>
        </p:spPr>
      </p:pic>
      <p:sp>
        <p:nvSpPr>
          <p:cNvPr id="23" name="文本框 22"/>
          <p:cNvSpPr txBox="1"/>
          <p:nvPr/>
        </p:nvSpPr>
        <p:spPr>
          <a:xfrm>
            <a:off x="1644775" y="5186402"/>
            <a:ext cx="2130456" cy="584775"/>
          </a:xfrm>
          <a:prstGeom prst="rect">
            <a:avLst/>
          </a:prstGeom>
          <a:noFill/>
          <a:ln w="19050">
            <a:solidFill>
              <a:srgbClr val="94DAE2"/>
            </a:solidFill>
          </a:ln>
        </p:spPr>
        <p:txBody>
          <a:bodyPr wrap="square" rtlCol="0">
            <a:spAutoFit/>
          </a:body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第一平台</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大型机</a:t>
            </a:r>
          </a:p>
        </p:txBody>
      </p:sp>
      <p:sp>
        <p:nvSpPr>
          <p:cNvPr id="24" name="文本框 23"/>
          <p:cNvSpPr txBox="1"/>
          <p:nvPr/>
        </p:nvSpPr>
        <p:spPr>
          <a:xfrm>
            <a:off x="4233209" y="5186401"/>
            <a:ext cx="2444335" cy="584776"/>
          </a:xfrm>
          <a:prstGeom prst="rect">
            <a:avLst/>
          </a:prstGeom>
          <a:noFill/>
          <a:ln w="19050">
            <a:solidFill>
              <a:srgbClr val="94DAE2"/>
            </a:solidFill>
          </a:ln>
        </p:spPr>
        <p:txBody>
          <a:bodyPr wrap="square" rtlCol="0">
            <a:spAutoFit/>
          </a:body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第二平台</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局域网、因特网、服务器</a:t>
            </a:r>
          </a:p>
        </p:txBody>
      </p:sp>
      <p:sp>
        <p:nvSpPr>
          <p:cNvPr id="25" name="文本框 24"/>
          <p:cNvSpPr txBox="1"/>
          <p:nvPr/>
        </p:nvSpPr>
        <p:spPr>
          <a:xfrm>
            <a:off x="7117994" y="5172668"/>
            <a:ext cx="3046842" cy="584775"/>
          </a:xfrm>
          <a:prstGeom prst="rect">
            <a:avLst/>
          </a:prstGeom>
          <a:noFill/>
          <a:ln w="19050">
            <a:solidFill>
              <a:srgbClr val="94DAE2"/>
            </a:solidFill>
          </a:ln>
        </p:spPr>
        <p:txBody>
          <a:bodyPr wrap="square" rtlCol="0">
            <a:spAutoFit/>
          </a:body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第三平台</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云、大数据、移动互联、物联网</a:t>
            </a:r>
          </a:p>
        </p:txBody>
      </p:sp>
    </p:spTree>
    <p:extLst>
      <p:ext uri="{BB962C8B-B14F-4D97-AF65-F5344CB8AC3E}">
        <p14:creationId xmlns:p14="http://schemas.microsoft.com/office/powerpoint/2010/main" val="258314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solidFill>
                  <a:schemeClr val="bg1">
                    <a:lumMod val="50000"/>
                  </a:schemeClr>
                </a:solidFill>
                <a:cs typeface="+mn-ea"/>
                <a:sym typeface="Huawei Sans" panose="020C0503030203020204" pitchFamily="34" charset="0"/>
              </a:rPr>
              <a:t>IT</a:t>
            </a:r>
            <a:r>
              <a:rPr lang="zh-CN" altLang="en-US" dirty="0">
                <a:solidFill>
                  <a:schemeClr val="bg1">
                    <a:lumMod val="50000"/>
                  </a:schemeClr>
                </a:solidFill>
                <a:cs typeface="+mn-ea"/>
                <a:sym typeface="Huawei Sans" panose="020C0503030203020204" pitchFamily="34" charset="0"/>
              </a:rPr>
              <a:t>发展趋势</a:t>
            </a:r>
            <a:endParaRPr lang="en-US" altLang="zh-CN" dirty="0">
              <a:solidFill>
                <a:schemeClr val="bg1">
                  <a:lumMod val="50000"/>
                </a:schemeClr>
              </a:solidFill>
              <a:cs typeface="+mn-ea"/>
              <a:sym typeface="Huawei Sans" panose="020C0503030203020204" pitchFamily="34" charset="0"/>
            </a:endParaRPr>
          </a:p>
          <a:p>
            <a:r>
              <a:rPr lang="zh-CN" altLang="en-US" b="1" dirty="0">
                <a:cs typeface="+mn-ea"/>
                <a:sym typeface="Huawei Sans" panose="020C0503030203020204" pitchFamily="34" charset="0"/>
              </a:rPr>
              <a:t>云计算简介</a:t>
            </a:r>
            <a:endParaRPr lang="en-US" altLang="zh-CN" b="1" dirty="0">
              <a:cs typeface="+mn-ea"/>
              <a:sym typeface="Huawei Sans" panose="020C0503030203020204" pitchFamily="34" charset="0"/>
            </a:endParaRPr>
          </a:p>
          <a:p>
            <a:pPr lvl="1">
              <a:buSzPct val="60000"/>
              <a:buFont typeface="Wingdings" panose="05000000000000000000" pitchFamily="2" charset="2"/>
              <a:buChar char="n"/>
            </a:pPr>
            <a:r>
              <a:rPr lang="zh-CN" altLang="en-US" sz="1600" dirty="0">
                <a:cs typeface="+mn-ea"/>
                <a:sym typeface="Huawei Sans" panose="020C0503030203020204" pitchFamily="34" charset="0"/>
              </a:rPr>
              <a:t>计算机发展史</a:t>
            </a:r>
            <a:endParaRPr lang="en-US" altLang="zh-CN" sz="1600" dirty="0">
              <a:cs typeface="+mn-ea"/>
              <a:sym typeface="Huawei Sans" panose="020C0503030203020204" pitchFamily="34" charset="0"/>
            </a:endParaRPr>
          </a:p>
          <a:p>
            <a:pPr lvl="1">
              <a:buSzPct val="60000"/>
              <a:buFont typeface="Wingdings" panose="05000000000000000000" pitchFamily="2" charset="2"/>
              <a:buChar char="p"/>
            </a:pPr>
            <a:r>
              <a:rPr lang="zh-CN" altLang="en-US" sz="1600" dirty="0">
                <a:solidFill>
                  <a:schemeClr val="bg1">
                    <a:lumMod val="50000"/>
                  </a:schemeClr>
                </a:solidFill>
                <a:cs typeface="+mn-ea"/>
                <a:sym typeface="Huawei Sans" panose="020C0503030203020204" pitchFamily="34" charset="0"/>
              </a:rPr>
              <a:t>虚拟化技术发展史</a:t>
            </a:r>
            <a:endParaRPr lang="en-US" altLang="zh-CN" sz="1600" dirty="0">
              <a:solidFill>
                <a:schemeClr val="bg1">
                  <a:lumMod val="50000"/>
                </a:schemeClr>
              </a:solidFill>
              <a:cs typeface="+mn-ea"/>
              <a:sym typeface="Huawei Sans" panose="020C0503030203020204" pitchFamily="34" charset="0"/>
            </a:endParaRPr>
          </a:p>
          <a:p>
            <a:pPr lvl="1">
              <a:buSzPct val="60000"/>
              <a:buFont typeface="Wingdings" panose="05000000000000000000" pitchFamily="2" charset="2"/>
              <a:buChar char="p"/>
            </a:pPr>
            <a:r>
              <a:rPr lang="zh-CN" altLang="en-US" sz="1600" dirty="0">
                <a:solidFill>
                  <a:schemeClr val="bg1">
                    <a:lumMod val="50000"/>
                  </a:schemeClr>
                </a:solidFill>
                <a:cs typeface="+mn-ea"/>
                <a:sym typeface="Huawei Sans" panose="020C0503030203020204" pitchFamily="34" charset="0"/>
              </a:rPr>
              <a:t>什么是云计算</a:t>
            </a:r>
            <a:endParaRPr lang="en-US" altLang="zh-CN" sz="1600" dirty="0">
              <a:solidFill>
                <a:schemeClr val="bg1">
                  <a:lumMod val="50000"/>
                </a:schemeClr>
              </a:solidFill>
              <a:cs typeface="+mn-ea"/>
              <a:sym typeface="Huawei Sans" panose="020C0503030203020204" pitchFamily="34" charset="0"/>
            </a:endParaRPr>
          </a:p>
          <a:p>
            <a:pPr lvl="1">
              <a:buSzPct val="60000"/>
              <a:buFont typeface="Wingdings" panose="05000000000000000000" pitchFamily="2" charset="2"/>
              <a:buChar char="p"/>
            </a:pPr>
            <a:r>
              <a:rPr lang="zh-CN" altLang="en-US" sz="1600" dirty="0">
                <a:solidFill>
                  <a:schemeClr val="bg1">
                    <a:lumMod val="50000"/>
                  </a:schemeClr>
                </a:solidFill>
                <a:cs typeface="+mn-ea"/>
                <a:sym typeface="Huawei Sans" panose="020C0503030203020204" pitchFamily="34" charset="0"/>
              </a:rPr>
              <a:t>云计算的发展</a:t>
            </a:r>
            <a:endParaRPr lang="en-US" altLang="zh-CN" sz="1600" dirty="0">
              <a:solidFill>
                <a:schemeClr val="bg1">
                  <a:lumMod val="50000"/>
                </a:schemeClr>
              </a:solidFill>
              <a:cs typeface="+mn-ea"/>
              <a:sym typeface="Huawei Sans" panose="020C0503030203020204" pitchFamily="34" charset="0"/>
            </a:endParaRPr>
          </a:p>
          <a:p>
            <a:pPr lvl="1">
              <a:buSzPct val="60000"/>
              <a:buFont typeface="Wingdings" panose="05000000000000000000" pitchFamily="2" charset="2"/>
              <a:buChar char="p"/>
            </a:pPr>
            <a:r>
              <a:rPr lang="zh-CN" altLang="en-US" sz="1600" dirty="0">
                <a:solidFill>
                  <a:schemeClr val="bg1">
                    <a:lumMod val="50000"/>
                  </a:schemeClr>
                </a:solidFill>
                <a:cs typeface="+mn-ea"/>
                <a:sym typeface="Huawei Sans" panose="020C0503030203020204" pitchFamily="34" charset="0"/>
              </a:rPr>
              <a:t>云计算的特征</a:t>
            </a:r>
            <a:endParaRPr lang="en-US" altLang="zh-CN" sz="1600" dirty="0">
              <a:solidFill>
                <a:schemeClr val="bg1">
                  <a:lumMod val="50000"/>
                </a:schemeClr>
              </a:solidFill>
              <a:cs typeface="+mn-ea"/>
              <a:sym typeface="Huawei Sans" panose="020C0503030203020204" pitchFamily="34" charset="0"/>
            </a:endParaRPr>
          </a:p>
          <a:p>
            <a:pPr lvl="1">
              <a:buSzPct val="60000"/>
              <a:buFont typeface="Wingdings" panose="05000000000000000000" pitchFamily="2" charset="2"/>
              <a:buChar char="p"/>
            </a:pPr>
            <a:r>
              <a:rPr lang="zh-CN" altLang="en-US" sz="1600" dirty="0">
                <a:solidFill>
                  <a:schemeClr val="bg1">
                    <a:lumMod val="50000"/>
                  </a:schemeClr>
                </a:solidFill>
                <a:cs typeface="+mn-ea"/>
                <a:sym typeface="Huawei Sans" panose="020C0503030203020204" pitchFamily="34" charset="0"/>
              </a:rPr>
              <a:t>云计算的服务和部署模式</a:t>
            </a:r>
            <a:endParaRPr lang="en-US" altLang="zh-CN" sz="1600" dirty="0">
              <a:solidFill>
                <a:schemeClr val="bg1">
                  <a:lumMod val="50000"/>
                </a:schemeClr>
              </a:solidFill>
              <a:cs typeface="+mn-ea"/>
              <a:sym typeface="Huawei Sans" panose="020C0503030203020204" pitchFamily="34" charset="0"/>
            </a:endParaRPr>
          </a:p>
          <a:p>
            <a:r>
              <a:rPr lang="zh-CN" altLang="en-US" dirty="0">
                <a:solidFill>
                  <a:schemeClr val="bg1">
                    <a:lumMod val="50000"/>
                  </a:schemeClr>
                </a:solidFill>
                <a:cs typeface="+mn-ea"/>
                <a:sym typeface="Huawei Sans" panose="020C0503030203020204" pitchFamily="34" charset="0"/>
              </a:rPr>
              <a:t>主流云计算厂家及代表技术</a:t>
            </a:r>
            <a:endParaRPr lang="en-US" altLang="zh-CN" dirty="0">
              <a:solidFill>
                <a:schemeClr val="bg1">
                  <a:lumMod val="50000"/>
                </a:schemeClr>
              </a:solidFill>
              <a:cs typeface="+mn-ea"/>
              <a:sym typeface="Huawei Sans" panose="020C0503030203020204" pitchFamily="34" charset="0"/>
            </a:endParaRP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2065133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cs typeface="+mn-ea"/>
                <a:sym typeface="Huawei Sans" panose="020C0503030203020204" pitchFamily="34" charset="0"/>
              </a:rPr>
              <a:t>什么是计算机</a:t>
            </a:r>
            <a:endParaRPr lang="zh-CN" altLang="en-US" dirty="0">
              <a:sym typeface="Huawei Sans" panose="020C0503030203020204" pitchFamily="34" charset="0"/>
            </a:endParaRPr>
          </a:p>
        </p:txBody>
      </p:sp>
      <p:sp>
        <p:nvSpPr>
          <p:cNvPr id="6" name="文本占位符 5"/>
          <p:cNvSpPr>
            <a:spLocks noGrp="1"/>
          </p:cNvSpPr>
          <p:nvPr>
            <p:ph type="body" sz="quarter" idx="10"/>
          </p:nvPr>
        </p:nvSpPr>
        <p:spPr/>
        <p:txBody>
          <a:bodyPr/>
          <a:lstStyle/>
          <a:p>
            <a:r>
              <a:rPr lang="zh-CN" altLang="en-US" sz="2000" dirty="0">
                <a:sym typeface="Huawei Sans" panose="020C0503030203020204" pitchFamily="34" charset="0"/>
              </a:rPr>
              <a:t>计算机是现代一种用于高速计算的电子计算机器，可以进行数值计算，又可以进行逻辑计算，还具有存储记忆功能。是能够按照程序运行，自动、高速处理海量数据的现代化智能电子设备</a:t>
            </a:r>
          </a:p>
          <a:p>
            <a:endParaRPr lang="zh-CN" altLang="en-US" sz="2000" dirty="0">
              <a:sym typeface="Huawei Sans" panose="020C0503030203020204" pitchFamily="34" charset="0"/>
            </a:endParaRPr>
          </a:p>
        </p:txBody>
      </p:sp>
      <p:pic>
        <p:nvPicPr>
          <p:cNvPr id="7" name="图片 6"/>
          <p:cNvPicPr>
            <a:picLocks noChangeAspect="1"/>
          </p:cNvPicPr>
          <p:nvPr/>
        </p:nvPicPr>
        <p:blipFill>
          <a:blip r:embed="rId3"/>
          <a:stretch>
            <a:fillRect/>
          </a:stretch>
        </p:blipFill>
        <p:spPr>
          <a:xfrm>
            <a:off x="2727959" y="2158615"/>
            <a:ext cx="7129921" cy="4042160"/>
          </a:xfrm>
          <a:prstGeom prst="rect">
            <a:avLst/>
          </a:prstGeom>
          <a:ln w="12700">
            <a:noFill/>
          </a:ln>
        </p:spPr>
      </p:pic>
    </p:spTree>
    <p:extLst>
      <p:ext uri="{BB962C8B-B14F-4D97-AF65-F5344CB8AC3E}">
        <p14:creationId xmlns:p14="http://schemas.microsoft.com/office/powerpoint/2010/main" val="1249969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cs typeface="+mn-ea"/>
                <a:sym typeface="Huawei Sans" panose="020C0503030203020204" pitchFamily="34" charset="0"/>
              </a:rPr>
              <a:t>计算机发展史</a:t>
            </a:r>
            <a:endParaRPr lang="zh-CN" altLang="en-US" dirty="0">
              <a:sym typeface="Huawei Sans" panose="020C0503030203020204" pitchFamily="34" charset="0"/>
            </a:endParaRPr>
          </a:p>
        </p:txBody>
      </p:sp>
      <p:grpSp>
        <p:nvGrpSpPr>
          <p:cNvPr id="5" name="išliḋé"/>
          <p:cNvGrpSpPr/>
          <p:nvPr/>
        </p:nvGrpSpPr>
        <p:grpSpPr>
          <a:xfrm>
            <a:off x="2765945" y="1156608"/>
            <a:ext cx="6235940" cy="4543719"/>
            <a:chOff x="2766112" y="1130300"/>
            <a:chExt cx="6660781" cy="5011889"/>
          </a:xfrm>
        </p:grpSpPr>
        <p:grpSp>
          <p:nvGrpSpPr>
            <p:cNvPr id="6" name="ïšḻîdè"/>
            <p:cNvGrpSpPr/>
            <p:nvPr/>
          </p:nvGrpSpPr>
          <p:grpSpPr>
            <a:xfrm rot="10800000">
              <a:off x="2766112" y="1481622"/>
              <a:ext cx="721141" cy="4660567"/>
              <a:chOff x="5240866" y="1126607"/>
              <a:chExt cx="592667" cy="3830270"/>
            </a:xfrm>
          </p:grpSpPr>
          <p:sp>
            <p:nvSpPr>
              <p:cNvPr id="14" name="îṡļiḓe"/>
              <p:cNvSpPr/>
              <p:nvPr/>
            </p:nvSpPr>
            <p:spPr>
              <a:xfrm>
                <a:off x="5240866" y="1126607"/>
                <a:ext cx="592667" cy="592667"/>
              </a:xfrm>
              <a:prstGeom prst="arc">
                <a:avLst>
                  <a:gd name="adj1" fmla="val 10980068"/>
                  <a:gd name="adj2" fmla="val 0"/>
                </a:avLst>
              </a:prstGeom>
              <a:ln w="22225">
                <a:solidFill>
                  <a:srgbClr val="00B0F0"/>
                </a:solidFill>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rmAutofit fontScale="92500" lnSpcReduction="1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15" name="直接连接符 14"/>
              <p:cNvCxnSpPr>
                <a:stCxn id="14" idx="2"/>
              </p:cNvCxnSpPr>
              <p:nvPr/>
            </p:nvCxnSpPr>
            <p:spPr>
              <a:xfrm rot="10800000" flipV="1">
                <a:off x="5833533" y="1422941"/>
                <a:ext cx="0" cy="3454519"/>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4" idx="0"/>
                <a:endCxn id="8" idx="0"/>
              </p:cNvCxnSpPr>
              <p:nvPr/>
            </p:nvCxnSpPr>
            <p:spPr>
              <a:xfrm rot="10800000" flipV="1">
                <a:off x="5241175" y="1407426"/>
                <a:ext cx="97" cy="3549451"/>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7" name="iṣľiďé"/>
            <p:cNvGrpSpPr/>
            <p:nvPr/>
          </p:nvGrpSpPr>
          <p:grpSpPr>
            <a:xfrm rot="10800000">
              <a:off x="8681658" y="1490871"/>
              <a:ext cx="745235" cy="4651318"/>
              <a:chOff x="5229526" y="1126607"/>
              <a:chExt cx="612467" cy="3822668"/>
            </a:xfrm>
          </p:grpSpPr>
          <p:sp>
            <p:nvSpPr>
              <p:cNvPr id="11" name="í$ļïḋè"/>
              <p:cNvSpPr/>
              <p:nvPr/>
            </p:nvSpPr>
            <p:spPr>
              <a:xfrm>
                <a:off x="5229526" y="1126607"/>
                <a:ext cx="592667" cy="592667"/>
              </a:xfrm>
              <a:prstGeom prst="arc">
                <a:avLst>
                  <a:gd name="adj1" fmla="val 10980068"/>
                  <a:gd name="adj2" fmla="val 0"/>
                </a:avLst>
              </a:prstGeom>
              <a:noFill/>
              <a:ln w="22225">
                <a:solidFill>
                  <a:srgbClr val="00B0F0"/>
                </a:solidFill>
              </a:ln>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12" name="直接连接符 11"/>
              <p:cNvCxnSpPr>
                <a:stCxn id="11" idx="2"/>
                <a:endCxn id="9" idx="2"/>
              </p:cNvCxnSpPr>
              <p:nvPr/>
            </p:nvCxnSpPr>
            <p:spPr>
              <a:xfrm rot="10800000" flipH="1" flipV="1">
                <a:off x="5822193" y="1422941"/>
                <a:ext cx="19800" cy="3526334"/>
              </a:xfrm>
              <a:prstGeom prst="line">
                <a:avLst/>
              </a:prstGeom>
              <a:solidFill>
                <a:schemeClr val="tx2">
                  <a:lumMod val="40000"/>
                  <a:lumOff val="60000"/>
                </a:schemeClr>
              </a:solidFill>
              <a:ln w="22225">
                <a:solidFill>
                  <a:srgbClr val="00B0F0"/>
                </a:solidFill>
              </a:ln>
            </p:spPr>
          </p:cxnSp>
          <p:cxnSp>
            <p:nvCxnSpPr>
              <p:cNvPr id="13" name="直接连接符 12"/>
              <p:cNvCxnSpPr>
                <a:stCxn id="11" idx="0"/>
              </p:cNvCxnSpPr>
              <p:nvPr/>
            </p:nvCxnSpPr>
            <p:spPr>
              <a:xfrm rot="10800000" flipV="1">
                <a:off x="5229932" y="1407426"/>
                <a:ext cx="1" cy="3470034"/>
              </a:xfrm>
              <a:prstGeom prst="line">
                <a:avLst/>
              </a:prstGeom>
              <a:solidFill>
                <a:schemeClr val="tx2">
                  <a:lumMod val="40000"/>
                  <a:lumOff val="60000"/>
                </a:schemeClr>
              </a:solidFill>
              <a:ln w="22225">
                <a:solidFill>
                  <a:srgbClr val="00B0F0"/>
                </a:solidFill>
              </a:ln>
            </p:spPr>
          </p:cxnSp>
        </p:grpSp>
        <p:sp>
          <p:nvSpPr>
            <p:cNvPr id="8" name="ïsḻíḍè"/>
            <p:cNvSpPr/>
            <p:nvPr/>
          </p:nvSpPr>
          <p:spPr>
            <a:xfrm rot="16200000">
              <a:off x="3486759" y="1130300"/>
              <a:ext cx="721141" cy="721141"/>
            </a:xfrm>
            <a:prstGeom prst="arc">
              <a:avLst>
                <a:gd name="adj1" fmla="val 16288208"/>
                <a:gd name="adj2" fmla="val 0"/>
              </a:avLst>
            </a:prstGeom>
            <a:noFill/>
            <a:ln w="22225">
              <a:solidFill>
                <a:srgbClr val="00B0F0"/>
              </a:solidFill>
            </a:ln>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 name="íśḻiḓe"/>
            <p:cNvSpPr/>
            <p:nvPr/>
          </p:nvSpPr>
          <p:spPr>
            <a:xfrm>
              <a:off x="7960520" y="1130300"/>
              <a:ext cx="721141" cy="721141"/>
            </a:xfrm>
            <a:prstGeom prst="arc">
              <a:avLst>
                <a:gd name="adj1" fmla="val 16288208"/>
                <a:gd name="adj2" fmla="val 0"/>
              </a:avLst>
            </a:prstGeom>
            <a:noFill/>
            <a:ln w="22225">
              <a:solidFill>
                <a:srgbClr val="00B0F0"/>
              </a:solidFill>
            </a:ln>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10" name="直接连接符 9"/>
            <p:cNvCxnSpPr>
              <a:stCxn id="9" idx="0"/>
              <a:endCxn id="8" idx="2"/>
            </p:cNvCxnSpPr>
            <p:nvPr/>
          </p:nvCxnSpPr>
          <p:spPr>
            <a:xfrm flipH="1" flipV="1">
              <a:off x="3847330" y="1130300"/>
              <a:ext cx="4483011" cy="119"/>
            </a:xfrm>
            <a:prstGeom prst="line">
              <a:avLst/>
            </a:prstGeom>
            <a:solidFill>
              <a:schemeClr val="tx2">
                <a:lumMod val="40000"/>
                <a:lumOff val="60000"/>
              </a:schemeClr>
            </a:solidFill>
            <a:ln w="22225">
              <a:solidFill>
                <a:srgbClr val="00B0F0"/>
              </a:solidFill>
            </a:ln>
          </p:spPr>
        </p:cxnSp>
      </p:grpSp>
      <p:sp>
        <p:nvSpPr>
          <p:cNvPr id="17" name="椭圆 16"/>
          <p:cNvSpPr/>
          <p:nvPr/>
        </p:nvSpPr>
        <p:spPr bwMode="auto">
          <a:xfrm>
            <a:off x="2529538" y="2094081"/>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19" name="î$lîďê"/>
          <p:cNvGrpSpPr/>
          <p:nvPr/>
        </p:nvGrpSpPr>
        <p:grpSpPr>
          <a:xfrm>
            <a:off x="840143" y="2072080"/>
            <a:ext cx="1719858" cy="939262"/>
            <a:chOff x="658970" y="2216929"/>
            <a:chExt cx="1837028" cy="939262"/>
          </a:xfrm>
        </p:grpSpPr>
        <p:sp>
          <p:nvSpPr>
            <p:cNvPr id="20" name="íṩļîḍê"/>
            <p:cNvSpPr txBox="1"/>
            <p:nvPr/>
          </p:nvSpPr>
          <p:spPr bwMode="auto">
            <a:xfrm>
              <a:off x="658970" y="2216929"/>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1889</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 name="íşḻiḋe"/>
            <p:cNvSpPr/>
            <p:nvPr/>
          </p:nvSpPr>
          <p:spPr bwMode="auto">
            <a:xfrm>
              <a:off x="658970" y="2686561"/>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电动制表机诞生</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22" name="ïṥḻîḋe"/>
          <p:cNvGrpSpPr/>
          <p:nvPr/>
        </p:nvGrpSpPr>
        <p:grpSpPr>
          <a:xfrm>
            <a:off x="339908" y="3344438"/>
            <a:ext cx="2175165" cy="925081"/>
            <a:chOff x="172644" y="2216929"/>
            <a:chExt cx="2323354" cy="925081"/>
          </a:xfrm>
        </p:grpSpPr>
        <p:sp>
          <p:nvSpPr>
            <p:cNvPr id="23" name="íšḻîḑê"/>
            <p:cNvSpPr txBox="1"/>
            <p:nvPr/>
          </p:nvSpPr>
          <p:spPr bwMode="auto">
            <a:xfrm>
              <a:off x="658970" y="2216929"/>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1930</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 name="îṥļíḓé"/>
            <p:cNvSpPr/>
            <p:nvPr/>
          </p:nvSpPr>
          <p:spPr bwMode="auto">
            <a:xfrm>
              <a:off x="172644" y="2672380"/>
              <a:ext cx="2302157"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r">
                <a:lnSpc>
                  <a:spcPct val="150000"/>
                </a:lnSpc>
                <a:defRPr/>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首台模拟电子计算机问世</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25" name="íṥḻíḑe"/>
          <p:cNvGrpSpPr/>
          <p:nvPr/>
        </p:nvGrpSpPr>
        <p:grpSpPr>
          <a:xfrm>
            <a:off x="840143" y="4598568"/>
            <a:ext cx="1742322" cy="880978"/>
            <a:chOff x="658970" y="2120486"/>
            <a:chExt cx="1861022" cy="880978"/>
          </a:xfrm>
        </p:grpSpPr>
        <p:sp>
          <p:nvSpPr>
            <p:cNvPr id="26" name="ï$ḷiďé"/>
            <p:cNvSpPr txBox="1"/>
            <p:nvPr/>
          </p:nvSpPr>
          <p:spPr bwMode="auto">
            <a:xfrm>
              <a:off x="658970" y="2120486"/>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1946</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 name="íṩ1ïḑè"/>
            <p:cNvSpPr/>
            <p:nvPr/>
          </p:nvSpPr>
          <p:spPr bwMode="auto">
            <a:xfrm>
              <a:off x="682964" y="2531834"/>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r">
                <a:lnSpc>
                  <a:spcPct val="150000"/>
                </a:lnSpc>
                <a:defRPr/>
              </a:pPr>
              <a:r>
                <a:rPr lang="zh-CN" altLang="en-US" sz="1200" dirty="0">
                  <a:solidFill>
                    <a:schemeClr val="tx1">
                      <a:lumMod val="85000"/>
                      <a:lumOff val="15000"/>
                    </a:schemeClr>
                  </a:solidFill>
                  <a:latin typeface="Huawei Sans" panose="020C0503030203020204" pitchFamily="34" charset="0"/>
                  <a:ea typeface="方正兰亭黑简体" panose="02000000000000000000" pitchFamily="2" charset="-122"/>
                  <a:sym typeface="Huawei Sans" panose="020C0503030203020204" pitchFamily="34" charset="0"/>
                </a:rPr>
                <a:t>电子数字积分计算机</a:t>
              </a:r>
              <a:endParaRPr kumimoji="0" lang="en-US" altLang="zh-CN" sz="1200" b="0" i="0" u="none" strike="noStrike" kern="1200" cap="none" spc="0" normalizeH="0" baseline="0" noProof="0" dirty="0">
                <a:ln>
                  <a:noFill/>
                </a:ln>
                <a:solidFill>
                  <a:schemeClr val="tx1">
                    <a:lumMod val="85000"/>
                    <a:lumOff val="1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28" name="îṣḻîďê"/>
          <p:cNvSpPr txBox="1"/>
          <p:nvPr/>
        </p:nvSpPr>
        <p:spPr bwMode="auto">
          <a:xfrm>
            <a:off x="3753892" y="1350488"/>
            <a:ext cx="171985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lang="en-US" altLang="zh-CN" b="1"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1970</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29" name="îṡľïḍè"/>
          <p:cNvGrpSpPr/>
          <p:nvPr/>
        </p:nvGrpSpPr>
        <p:grpSpPr>
          <a:xfrm>
            <a:off x="3753892" y="2638819"/>
            <a:ext cx="1719858" cy="939262"/>
            <a:chOff x="3827759" y="4116614"/>
            <a:chExt cx="1837028" cy="939262"/>
          </a:xfrm>
        </p:grpSpPr>
        <p:sp>
          <p:nvSpPr>
            <p:cNvPr id="30" name="ïśḻíḍe"/>
            <p:cNvSpPr txBox="1"/>
            <p:nvPr/>
          </p:nvSpPr>
          <p:spPr bwMode="auto">
            <a:xfrm>
              <a:off x="3827759" y="4116614"/>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1954</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 name="ïṧḻiḓê"/>
            <p:cNvSpPr/>
            <p:nvPr/>
          </p:nvSpPr>
          <p:spPr bwMode="auto">
            <a:xfrm>
              <a:off x="3827759" y="4586246"/>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50000"/>
                </a:lnSpc>
                <a:defRPr/>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IBM</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公司制造的第一台使用晶体管的计算机</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32" name="iśľiḍè"/>
          <p:cNvGrpSpPr/>
          <p:nvPr/>
        </p:nvGrpSpPr>
        <p:grpSpPr>
          <a:xfrm>
            <a:off x="3753892" y="4117060"/>
            <a:ext cx="1764390" cy="946370"/>
            <a:chOff x="3827759" y="6906321"/>
            <a:chExt cx="1884594" cy="946370"/>
          </a:xfrm>
        </p:grpSpPr>
        <p:sp>
          <p:nvSpPr>
            <p:cNvPr id="33" name="ïslïďê"/>
            <p:cNvSpPr txBox="1"/>
            <p:nvPr/>
          </p:nvSpPr>
          <p:spPr bwMode="auto">
            <a:xfrm>
              <a:off x="3827759" y="6906321"/>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1950</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 name="išḻïḍê"/>
            <p:cNvSpPr/>
            <p:nvPr/>
          </p:nvSpPr>
          <p:spPr bwMode="auto">
            <a:xfrm>
              <a:off x="3875325" y="7383061"/>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fontAlgn="auto">
                <a:lnSpc>
                  <a:spcPct val="150000"/>
                </a:lnSpc>
                <a:spcBef>
                  <a:spcPts val="0"/>
                </a:spcBef>
                <a:spcAft>
                  <a:spcPts val="0"/>
                </a:spcAft>
                <a:defRPr/>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第一台并行计算机问世</a:t>
              </a:r>
              <a:endPar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35" name="iṧľîḓê"/>
          <p:cNvGrpSpPr/>
          <p:nvPr/>
        </p:nvGrpSpPr>
        <p:grpSpPr>
          <a:xfrm>
            <a:off x="6344224" y="1983086"/>
            <a:ext cx="1719858" cy="939262"/>
            <a:chOff x="658970" y="2216929"/>
            <a:chExt cx="1837028" cy="939262"/>
          </a:xfrm>
        </p:grpSpPr>
        <p:sp>
          <p:nvSpPr>
            <p:cNvPr id="36" name="îślïḑe"/>
            <p:cNvSpPr txBox="1"/>
            <p:nvPr/>
          </p:nvSpPr>
          <p:spPr bwMode="auto">
            <a:xfrm>
              <a:off x="658970" y="2216929"/>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lang="en-US" altLang="zh-CN" b="1"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1975</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 name="ïşľíďe"/>
            <p:cNvSpPr/>
            <p:nvPr/>
          </p:nvSpPr>
          <p:spPr bwMode="auto">
            <a:xfrm>
              <a:off x="658970" y="2686561"/>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r" fontAlgn="auto">
                <a:lnSpc>
                  <a:spcPct val="150000"/>
                </a:lnSpc>
                <a:spcBef>
                  <a:spcPts val="0"/>
                </a:spcBef>
                <a:spcAft>
                  <a:spcPts val="0"/>
                </a:spcAft>
                <a:defRPr/>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第一台微型计算机</a:t>
              </a:r>
              <a:endPar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38" name="ïślïḑê"/>
          <p:cNvGrpSpPr/>
          <p:nvPr/>
        </p:nvGrpSpPr>
        <p:grpSpPr>
          <a:xfrm>
            <a:off x="6344224" y="3294552"/>
            <a:ext cx="1742892" cy="954168"/>
            <a:chOff x="658970" y="2216929"/>
            <a:chExt cx="1861631" cy="954168"/>
          </a:xfrm>
        </p:grpSpPr>
        <p:sp>
          <p:nvSpPr>
            <p:cNvPr id="39" name="îsľiḋé"/>
            <p:cNvSpPr txBox="1"/>
            <p:nvPr/>
          </p:nvSpPr>
          <p:spPr bwMode="auto">
            <a:xfrm>
              <a:off x="658970" y="2216929"/>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lang="en-US" altLang="zh-CN" b="1"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1977</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0" name="isliḓé"/>
            <p:cNvSpPr/>
            <p:nvPr/>
          </p:nvSpPr>
          <p:spPr bwMode="auto">
            <a:xfrm>
              <a:off x="683573" y="2701467"/>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50000"/>
                </a:lnSpc>
                <a:defRPr/>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第一台带有彩色图形的个人计算机</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41" name="ïslidè"/>
          <p:cNvGrpSpPr/>
          <p:nvPr/>
        </p:nvGrpSpPr>
        <p:grpSpPr>
          <a:xfrm>
            <a:off x="6344224" y="4606017"/>
            <a:ext cx="1748361" cy="939262"/>
            <a:chOff x="658970" y="2216929"/>
            <a:chExt cx="1867473" cy="939262"/>
          </a:xfrm>
        </p:grpSpPr>
        <p:sp>
          <p:nvSpPr>
            <p:cNvPr id="42" name="îSľiḓê"/>
            <p:cNvSpPr txBox="1"/>
            <p:nvPr/>
          </p:nvSpPr>
          <p:spPr bwMode="auto">
            <a:xfrm>
              <a:off x="658970" y="2216929"/>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lang="en-US" altLang="zh-CN" b="1"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1983</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 name="íŝḻïḓe"/>
            <p:cNvSpPr/>
            <p:nvPr/>
          </p:nvSpPr>
          <p:spPr bwMode="auto">
            <a:xfrm>
              <a:off x="689415" y="2686561"/>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50000"/>
                </a:lnSpc>
                <a:spcBef>
                  <a:spcPts val="0"/>
                </a:spcBef>
                <a:spcAft>
                  <a:spcPts val="0"/>
                </a:spcAft>
                <a:buClrTx/>
                <a:buSzTx/>
                <a:buFontTx/>
                <a:buNone/>
                <a:defRPr/>
              </a:pP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第一台采用鼠标的图形界面用户计算机</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44" name="iŝḷîḋè"/>
          <p:cNvGrpSpPr/>
          <p:nvPr/>
        </p:nvGrpSpPr>
        <p:grpSpPr>
          <a:xfrm>
            <a:off x="9451510" y="1205238"/>
            <a:ext cx="1643574" cy="939262"/>
            <a:chOff x="3827759" y="4116614"/>
            <a:chExt cx="1755547" cy="939262"/>
          </a:xfrm>
        </p:grpSpPr>
        <p:sp>
          <p:nvSpPr>
            <p:cNvPr id="45" name="íṣ1îḓé"/>
            <p:cNvSpPr txBox="1"/>
            <p:nvPr/>
          </p:nvSpPr>
          <p:spPr bwMode="auto">
            <a:xfrm>
              <a:off x="3827759" y="4116614"/>
              <a:ext cx="1755547"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spcBef>
                  <a:spcPct val="0"/>
                </a:spcBef>
                <a:defRPr/>
              </a:pPr>
              <a:r>
                <a:rPr lang="en-US" altLang="zh-CN" b="1" dirty="0">
                  <a:latin typeface="Huawei Sans" panose="020C0503030203020204" pitchFamily="34" charset="0"/>
                  <a:ea typeface="方正兰亭黑简体" panose="02000000000000000000" pitchFamily="2" charset="-122"/>
                  <a:sym typeface="Huawei Sans" panose="020C0503030203020204" pitchFamily="34" charset="0"/>
                </a:rPr>
                <a:t>2001</a:t>
              </a:r>
              <a:r>
                <a:rPr lang="zh-CN" altLang="en-US" b="1" dirty="0">
                  <a:latin typeface="Huawei Sans" panose="020C0503030203020204" pitchFamily="34" charset="0"/>
                  <a:ea typeface="方正兰亭黑简体" panose="02000000000000000000" pitchFamily="2" charset="-122"/>
                  <a:sym typeface="Huawei Sans" panose="020C0503030203020204" pitchFamily="34" charset="0"/>
                </a:rPr>
                <a:t>年至今</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6" name="ïşlîḓè"/>
            <p:cNvSpPr/>
            <p:nvPr/>
          </p:nvSpPr>
          <p:spPr bwMode="auto">
            <a:xfrm>
              <a:off x="3827759" y="4586246"/>
              <a:ext cx="1755547"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fontAlgn="auto">
                <a:lnSpc>
                  <a:spcPct val="150000"/>
                </a:lnSpc>
                <a:spcBef>
                  <a:spcPts val="0"/>
                </a:spcBef>
                <a:spcAft>
                  <a:spcPts val="0"/>
                </a:spcAft>
                <a:defRPr/>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内存由</a:t>
              </a:r>
              <a:r>
                <a:rPr lang="en-US" altLang="zh-CN" sz="1200" dirty="0" err="1">
                  <a:latin typeface="Huawei Sans" panose="020C0503030203020204" pitchFamily="34" charset="0"/>
                  <a:ea typeface="方正兰亭黑简体" panose="02000000000000000000" pitchFamily="2" charset="-122"/>
                  <a:sym typeface="Huawei Sans" panose="020C0503030203020204" pitchFamily="34" charset="0"/>
                </a:rPr>
                <a:t>SDRAM</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实现了向</a:t>
              </a:r>
              <a:r>
                <a:rPr lang="en-US" altLang="zh-CN" sz="1200" dirty="0" err="1">
                  <a:latin typeface="Huawei Sans" panose="020C0503030203020204" pitchFamily="34" charset="0"/>
                  <a:ea typeface="方正兰亭黑简体" panose="02000000000000000000" pitchFamily="2" charset="-122"/>
                  <a:sym typeface="Huawei Sans" panose="020C0503030203020204" pitchFamily="34" charset="0"/>
                </a:rPr>
                <a:t>DDR</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的过渡，硬盘逐渐向</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40G</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以上的容量发展</a:t>
              </a:r>
              <a:endPar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47" name="iŝliḍè"/>
          <p:cNvGrpSpPr/>
          <p:nvPr/>
        </p:nvGrpSpPr>
        <p:grpSpPr>
          <a:xfrm>
            <a:off x="9444921" y="3011023"/>
            <a:ext cx="1833364" cy="939262"/>
            <a:chOff x="3827759" y="4116614"/>
            <a:chExt cx="1958266" cy="939262"/>
          </a:xfrm>
        </p:grpSpPr>
        <p:sp>
          <p:nvSpPr>
            <p:cNvPr id="48" name="iṣľîḓè"/>
            <p:cNvSpPr txBox="1"/>
            <p:nvPr/>
          </p:nvSpPr>
          <p:spPr bwMode="auto">
            <a:xfrm>
              <a:off x="3827759" y="4116614"/>
              <a:ext cx="1755541"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lang="en-US" altLang="zh-CN" b="1"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1999</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9" name="îśľiḑe"/>
            <p:cNvSpPr/>
            <p:nvPr/>
          </p:nvSpPr>
          <p:spPr bwMode="auto">
            <a:xfrm>
              <a:off x="3827759" y="4586246"/>
              <a:ext cx="1958266"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50000"/>
                </a:lnSpc>
                <a:defRPr/>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64M</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内存和</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6.4G</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硬盘开始成为电脑的标准配置</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50" name="îsļidê"/>
          <p:cNvGrpSpPr/>
          <p:nvPr/>
        </p:nvGrpSpPr>
        <p:grpSpPr>
          <a:xfrm>
            <a:off x="9419017" y="4462351"/>
            <a:ext cx="1676064" cy="1117669"/>
            <a:chOff x="3827759" y="4116614"/>
            <a:chExt cx="1790251" cy="1117669"/>
          </a:xfrm>
        </p:grpSpPr>
        <p:sp>
          <p:nvSpPr>
            <p:cNvPr id="51" name="ïSľïḍê"/>
            <p:cNvSpPr txBox="1"/>
            <p:nvPr/>
          </p:nvSpPr>
          <p:spPr bwMode="auto">
            <a:xfrm>
              <a:off x="3827759" y="4116614"/>
              <a:ext cx="1755544"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lang="en-US" altLang="zh-CN" b="1"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1998</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2" name="îṧḻîdê"/>
            <p:cNvSpPr/>
            <p:nvPr/>
          </p:nvSpPr>
          <p:spPr bwMode="auto">
            <a:xfrm>
              <a:off x="3862466" y="4541143"/>
              <a:ext cx="1755544" cy="693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25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fontAlgn="auto">
                <a:lnSpc>
                  <a:spcPct val="150000"/>
                </a:lnSpc>
                <a:spcBef>
                  <a:spcPts val="0"/>
                </a:spcBef>
                <a:spcAft>
                  <a:spcPts val="0"/>
                </a:spcAft>
                <a:defRPr/>
              </a:pPr>
              <a:r>
                <a:rPr lang="zh-CN" altLang="en-US" sz="4800" dirty="0">
                  <a:latin typeface="Huawei Sans" panose="020C0503030203020204" pitchFamily="34" charset="0"/>
                  <a:ea typeface="方正兰亭黑简体" panose="02000000000000000000" pitchFamily="2" charset="-122"/>
                  <a:sym typeface="Huawei Sans" panose="020C0503030203020204" pitchFamily="34" charset="0"/>
                </a:rPr>
                <a:t>带有</a:t>
              </a:r>
              <a:r>
                <a:rPr lang="en-US" altLang="zh-CN" sz="4800" dirty="0">
                  <a:latin typeface="Huawei Sans" panose="020C0503030203020204" pitchFamily="34" charset="0"/>
                  <a:ea typeface="方正兰亭黑简体" panose="02000000000000000000" pitchFamily="2" charset="-122"/>
                  <a:sym typeface="Huawei Sans" panose="020C0503030203020204" pitchFamily="34" charset="0"/>
                </a:rPr>
                <a:t>128K</a:t>
              </a:r>
              <a:r>
                <a:rPr lang="zh-CN" altLang="en-US" sz="4800" dirty="0">
                  <a:latin typeface="Huawei Sans" panose="020C0503030203020204" pitchFamily="34" charset="0"/>
                  <a:ea typeface="方正兰亭黑简体" panose="02000000000000000000" pitchFamily="2" charset="-122"/>
                  <a:sym typeface="Huawei Sans" panose="020C0503030203020204" pitchFamily="34" charset="0"/>
                </a:rPr>
                <a:t>二级高速缓存的赛扬处理器</a:t>
              </a:r>
              <a:endParaRPr lang="en-US" altLang="zh-CN" sz="11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54" name="椭圆 53"/>
          <p:cNvSpPr/>
          <p:nvPr/>
        </p:nvSpPr>
        <p:spPr bwMode="auto">
          <a:xfrm>
            <a:off x="2529538" y="3570245"/>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6" name="椭圆 55"/>
          <p:cNvSpPr/>
          <p:nvPr/>
        </p:nvSpPr>
        <p:spPr bwMode="auto">
          <a:xfrm>
            <a:off x="2529538" y="4902393"/>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9" name="椭圆 58"/>
          <p:cNvSpPr/>
          <p:nvPr/>
        </p:nvSpPr>
        <p:spPr bwMode="auto">
          <a:xfrm>
            <a:off x="8074154" y="2238097"/>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1" name="椭圆 60"/>
          <p:cNvSpPr/>
          <p:nvPr/>
        </p:nvSpPr>
        <p:spPr bwMode="auto">
          <a:xfrm>
            <a:off x="8074154" y="3570245"/>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4" name="椭圆 63"/>
          <p:cNvSpPr/>
          <p:nvPr/>
        </p:nvSpPr>
        <p:spPr bwMode="auto">
          <a:xfrm>
            <a:off x="8762746" y="1496993"/>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6" name="椭圆 65"/>
          <p:cNvSpPr/>
          <p:nvPr/>
        </p:nvSpPr>
        <p:spPr bwMode="auto">
          <a:xfrm>
            <a:off x="8074154" y="4866389"/>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7" name="椭圆 66"/>
          <p:cNvSpPr/>
          <p:nvPr/>
        </p:nvSpPr>
        <p:spPr bwMode="auto">
          <a:xfrm>
            <a:off x="8748705" y="3064834"/>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1" name="椭圆 70"/>
          <p:cNvSpPr/>
          <p:nvPr/>
        </p:nvSpPr>
        <p:spPr bwMode="auto">
          <a:xfrm>
            <a:off x="8765011" y="4503446"/>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5" name="椭圆 74"/>
          <p:cNvSpPr/>
          <p:nvPr/>
        </p:nvSpPr>
        <p:spPr bwMode="auto">
          <a:xfrm>
            <a:off x="3213614" y="4254321"/>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9" name="ïṧḻiḓê"/>
          <p:cNvSpPr/>
          <p:nvPr/>
        </p:nvSpPr>
        <p:spPr bwMode="auto">
          <a:xfrm>
            <a:off x="3763033" y="1820118"/>
            <a:ext cx="2074134"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50000"/>
              </a:lnSpc>
              <a:defRPr/>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IBM</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将硬件和软件分离开来，从而明确了软件的价值</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0" name="椭圆 79">
            <a:extLst>
              <a:ext uri="{FF2B5EF4-FFF2-40B4-BE49-F238E27FC236}">
                <a16:creationId xmlns:a16="http://schemas.microsoft.com/office/drawing/2014/main" id="{F7CD9B44-A81A-42C5-870B-5286CD4A6AB7}"/>
              </a:ext>
            </a:extLst>
          </p:cNvPr>
          <p:cNvSpPr/>
          <p:nvPr/>
        </p:nvSpPr>
        <p:spPr bwMode="auto">
          <a:xfrm>
            <a:off x="3198341" y="1586881"/>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1" name="椭圆 80">
            <a:extLst>
              <a:ext uri="{FF2B5EF4-FFF2-40B4-BE49-F238E27FC236}">
                <a16:creationId xmlns:a16="http://schemas.microsoft.com/office/drawing/2014/main" id="{87B846F3-CD81-4A47-8930-F3AF33285364}"/>
              </a:ext>
            </a:extLst>
          </p:cNvPr>
          <p:cNvSpPr/>
          <p:nvPr/>
        </p:nvSpPr>
        <p:spPr bwMode="auto">
          <a:xfrm>
            <a:off x="3189755" y="2958979"/>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Tree>
    <p:extLst>
      <p:ext uri="{BB962C8B-B14F-4D97-AF65-F5344CB8AC3E}">
        <p14:creationId xmlns:p14="http://schemas.microsoft.com/office/powerpoint/2010/main" val="3597253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cs typeface="+mn-ea"/>
                <a:sym typeface="Huawei Sans" panose="020C0503030203020204" pitchFamily="34" charset="0"/>
              </a:rPr>
              <a:t>计算机发展史</a:t>
            </a:r>
            <a:endParaRPr lang="zh-CN" altLang="en-US" dirty="0">
              <a:sym typeface="Huawei Sans" panose="020C0503030203020204" pitchFamily="34" charset="0"/>
            </a:endParaRPr>
          </a:p>
        </p:txBody>
      </p:sp>
      <p:grpSp>
        <p:nvGrpSpPr>
          <p:cNvPr id="5" name="išliḋé"/>
          <p:cNvGrpSpPr/>
          <p:nvPr/>
        </p:nvGrpSpPr>
        <p:grpSpPr>
          <a:xfrm>
            <a:off x="2765945" y="1156608"/>
            <a:ext cx="6235940" cy="4543719"/>
            <a:chOff x="2766112" y="1130300"/>
            <a:chExt cx="6660781" cy="5011889"/>
          </a:xfrm>
        </p:grpSpPr>
        <p:grpSp>
          <p:nvGrpSpPr>
            <p:cNvPr id="6" name="ïšḻîdè"/>
            <p:cNvGrpSpPr/>
            <p:nvPr/>
          </p:nvGrpSpPr>
          <p:grpSpPr>
            <a:xfrm rot="10800000">
              <a:off x="2766112" y="1481622"/>
              <a:ext cx="721141" cy="4660567"/>
              <a:chOff x="5240866" y="1126607"/>
              <a:chExt cx="592667" cy="3830270"/>
            </a:xfrm>
          </p:grpSpPr>
          <p:sp>
            <p:nvSpPr>
              <p:cNvPr id="14" name="îṡļiḓe"/>
              <p:cNvSpPr/>
              <p:nvPr/>
            </p:nvSpPr>
            <p:spPr>
              <a:xfrm>
                <a:off x="5240866" y="1126607"/>
                <a:ext cx="592667" cy="592667"/>
              </a:xfrm>
              <a:prstGeom prst="arc">
                <a:avLst>
                  <a:gd name="adj1" fmla="val 10980068"/>
                  <a:gd name="adj2" fmla="val 0"/>
                </a:avLst>
              </a:prstGeom>
              <a:ln w="22225">
                <a:solidFill>
                  <a:srgbClr val="00B0F0"/>
                </a:solidFill>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rmAutofit fontScale="92500" lnSpcReduction="1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15" name="直接连接符 14"/>
              <p:cNvCxnSpPr>
                <a:stCxn id="14" idx="2"/>
              </p:cNvCxnSpPr>
              <p:nvPr/>
            </p:nvCxnSpPr>
            <p:spPr>
              <a:xfrm rot="10800000" flipV="1">
                <a:off x="5833533" y="1422941"/>
                <a:ext cx="0" cy="3454519"/>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4" idx="0"/>
                <a:endCxn id="8" idx="0"/>
              </p:cNvCxnSpPr>
              <p:nvPr/>
            </p:nvCxnSpPr>
            <p:spPr>
              <a:xfrm rot="10800000" flipV="1">
                <a:off x="5241175" y="1407426"/>
                <a:ext cx="97" cy="3549451"/>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7" name="iṣľiďé"/>
            <p:cNvGrpSpPr/>
            <p:nvPr/>
          </p:nvGrpSpPr>
          <p:grpSpPr>
            <a:xfrm rot="10800000">
              <a:off x="8681658" y="1490871"/>
              <a:ext cx="745235" cy="4651318"/>
              <a:chOff x="5229526" y="1126607"/>
              <a:chExt cx="612467" cy="3822668"/>
            </a:xfrm>
          </p:grpSpPr>
          <p:sp>
            <p:nvSpPr>
              <p:cNvPr id="11" name="í$ļïḋè"/>
              <p:cNvSpPr/>
              <p:nvPr/>
            </p:nvSpPr>
            <p:spPr>
              <a:xfrm>
                <a:off x="5229526" y="1126607"/>
                <a:ext cx="592667" cy="592667"/>
              </a:xfrm>
              <a:prstGeom prst="arc">
                <a:avLst>
                  <a:gd name="adj1" fmla="val 10980068"/>
                  <a:gd name="adj2" fmla="val 0"/>
                </a:avLst>
              </a:prstGeom>
              <a:noFill/>
              <a:ln w="22225">
                <a:solidFill>
                  <a:srgbClr val="00B0F0"/>
                </a:solidFill>
              </a:ln>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12" name="直接连接符 11"/>
              <p:cNvCxnSpPr>
                <a:stCxn id="11" idx="2"/>
                <a:endCxn id="9" idx="2"/>
              </p:cNvCxnSpPr>
              <p:nvPr/>
            </p:nvCxnSpPr>
            <p:spPr>
              <a:xfrm rot="10800000" flipH="1" flipV="1">
                <a:off x="5822193" y="1422941"/>
                <a:ext cx="19800" cy="3526334"/>
              </a:xfrm>
              <a:prstGeom prst="line">
                <a:avLst/>
              </a:prstGeom>
              <a:solidFill>
                <a:schemeClr val="tx2">
                  <a:lumMod val="40000"/>
                  <a:lumOff val="60000"/>
                </a:schemeClr>
              </a:solidFill>
              <a:ln w="22225">
                <a:solidFill>
                  <a:srgbClr val="00B0F0"/>
                </a:solidFill>
              </a:ln>
            </p:spPr>
          </p:cxnSp>
          <p:cxnSp>
            <p:nvCxnSpPr>
              <p:cNvPr id="13" name="直接连接符 12"/>
              <p:cNvCxnSpPr>
                <a:stCxn id="11" idx="0"/>
              </p:cNvCxnSpPr>
              <p:nvPr/>
            </p:nvCxnSpPr>
            <p:spPr>
              <a:xfrm rot="10800000" flipV="1">
                <a:off x="5229932" y="1407426"/>
                <a:ext cx="1" cy="3470034"/>
              </a:xfrm>
              <a:prstGeom prst="line">
                <a:avLst/>
              </a:prstGeom>
              <a:solidFill>
                <a:schemeClr val="tx2">
                  <a:lumMod val="40000"/>
                  <a:lumOff val="60000"/>
                </a:schemeClr>
              </a:solidFill>
              <a:ln w="22225">
                <a:solidFill>
                  <a:srgbClr val="00B0F0"/>
                </a:solidFill>
              </a:ln>
            </p:spPr>
          </p:cxnSp>
        </p:grpSp>
        <p:sp>
          <p:nvSpPr>
            <p:cNvPr id="8" name="ïsḻíḍè"/>
            <p:cNvSpPr/>
            <p:nvPr/>
          </p:nvSpPr>
          <p:spPr>
            <a:xfrm rot="16200000">
              <a:off x="3486759" y="1130300"/>
              <a:ext cx="721141" cy="721141"/>
            </a:xfrm>
            <a:prstGeom prst="arc">
              <a:avLst>
                <a:gd name="adj1" fmla="val 16288208"/>
                <a:gd name="adj2" fmla="val 0"/>
              </a:avLst>
            </a:prstGeom>
            <a:noFill/>
            <a:ln w="22225">
              <a:solidFill>
                <a:srgbClr val="00B0F0"/>
              </a:solidFill>
            </a:ln>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 name="íśḻiḓe"/>
            <p:cNvSpPr/>
            <p:nvPr/>
          </p:nvSpPr>
          <p:spPr>
            <a:xfrm>
              <a:off x="7960520" y="1130300"/>
              <a:ext cx="721141" cy="721141"/>
            </a:xfrm>
            <a:prstGeom prst="arc">
              <a:avLst>
                <a:gd name="adj1" fmla="val 16288208"/>
                <a:gd name="adj2" fmla="val 0"/>
              </a:avLst>
            </a:prstGeom>
            <a:noFill/>
            <a:ln w="22225">
              <a:solidFill>
                <a:srgbClr val="00B0F0"/>
              </a:solidFill>
            </a:ln>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10" name="直接连接符 9"/>
            <p:cNvCxnSpPr>
              <a:stCxn id="9" idx="0"/>
              <a:endCxn id="8" idx="2"/>
            </p:cNvCxnSpPr>
            <p:nvPr/>
          </p:nvCxnSpPr>
          <p:spPr>
            <a:xfrm flipH="1" flipV="1">
              <a:off x="3847330" y="1130300"/>
              <a:ext cx="4483011" cy="119"/>
            </a:xfrm>
            <a:prstGeom prst="line">
              <a:avLst/>
            </a:prstGeom>
            <a:solidFill>
              <a:schemeClr val="tx2">
                <a:lumMod val="40000"/>
                <a:lumOff val="60000"/>
              </a:schemeClr>
            </a:solidFill>
            <a:ln w="22225">
              <a:solidFill>
                <a:srgbClr val="00B0F0"/>
              </a:solidFill>
            </a:ln>
          </p:spPr>
        </p:cxnSp>
      </p:grpSp>
      <p:sp>
        <p:nvSpPr>
          <p:cNvPr id="17" name="椭圆 16"/>
          <p:cNvSpPr/>
          <p:nvPr/>
        </p:nvSpPr>
        <p:spPr bwMode="auto">
          <a:xfrm>
            <a:off x="2529538" y="2094081"/>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19" name="î$lîďê"/>
          <p:cNvGrpSpPr/>
          <p:nvPr/>
        </p:nvGrpSpPr>
        <p:grpSpPr>
          <a:xfrm>
            <a:off x="840143" y="2072080"/>
            <a:ext cx="1719858" cy="939262"/>
            <a:chOff x="658970" y="2216929"/>
            <a:chExt cx="1837028" cy="939262"/>
          </a:xfrm>
        </p:grpSpPr>
        <p:sp>
          <p:nvSpPr>
            <p:cNvPr id="20" name="íṩļîḍê"/>
            <p:cNvSpPr txBox="1"/>
            <p:nvPr/>
          </p:nvSpPr>
          <p:spPr bwMode="auto">
            <a:xfrm>
              <a:off x="658970" y="2216929"/>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1889</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 name="íşḻiḋe"/>
            <p:cNvSpPr/>
            <p:nvPr/>
          </p:nvSpPr>
          <p:spPr bwMode="auto">
            <a:xfrm>
              <a:off x="658970" y="2686561"/>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电动制表机诞生</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22" name="ïṥḻîḋe"/>
          <p:cNvGrpSpPr/>
          <p:nvPr/>
        </p:nvGrpSpPr>
        <p:grpSpPr>
          <a:xfrm>
            <a:off x="339908" y="3344438"/>
            <a:ext cx="2175165" cy="925081"/>
            <a:chOff x="172644" y="2216929"/>
            <a:chExt cx="2323354" cy="925081"/>
          </a:xfrm>
        </p:grpSpPr>
        <p:sp>
          <p:nvSpPr>
            <p:cNvPr id="23" name="íšḻîḑê"/>
            <p:cNvSpPr txBox="1"/>
            <p:nvPr/>
          </p:nvSpPr>
          <p:spPr bwMode="auto">
            <a:xfrm>
              <a:off x="658970" y="2216929"/>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1930</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 name="îṥļíḓé"/>
            <p:cNvSpPr/>
            <p:nvPr/>
          </p:nvSpPr>
          <p:spPr bwMode="auto">
            <a:xfrm>
              <a:off x="172644" y="2672380"/>
              <a:ext cx="2302157"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r">
                <a:lnSpc>
                  <a:spcPct val="150000"/>
                </a:lnSpc>
                <a:defRPr/>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首台模拟电子计算机问世</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25" name="íṥḻíḑe"/>
          <p:cNvGrpSpPr/>
          <p:nvPr/>
        </p:nvGrpSpPr>
        <p:grpSpPr>
          <a:xfrm>
            <a:off x="840143" y="4598568"/>
            <a:ext cx="1742322" cy="880978"/>
            <a:chOff x="658970" y="2120486"/>
            <a:chExt cx="1861022" cy="880978"/>
          </a:xfrm>
        </p:grpSpPr>
        <p:sp>
          <p:nvSpPr>
            <p:cNvPr id="26" name="ï$ḷiďé"/>
            <p:cNvSpPr txBox="1"/>
            <p:nvPr/>
          </p:nvSpPr>
          <p:spPr bwMode="auto">
            <a:xfrm>
              <a:off x="658970" y="2120486"/>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1946</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 name="íṩ1ïḑè"/>
            <p:cNvSpPr/>
            <p:nvPr/>
          </p:nvSpPr>
          <p:spPr bwMode="auto">
            <a:xfrm>
              <a:off x="682964" y="2531834"/>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r">
                <a:lnSpc>
                  <a:spcPct val="150000"/>
                </a:lnSpc>
                <a:defRPr/>
              </a:pPr>
              <a:r>
                <a:rPr lang="zh-CN" altLang="en-US" sz="1200" dirty="0">
                  <a:solidFill>
                    <a:schemeClr val="tx1">
                      <a:lumMod val="85000"/>
                      <a:lumOff val="15000"/>
                    </a:schemeClr>
                  </a:solidFill>
                  <a:latin typeface="Huawei Sans" panose="020C0503030203020204" pitchFamily="34" charset="0"/>
                  <a:ea typeface="方正兰亭黑简体" panose="02000000000000000000" pitchFamily="2" charset="-122"/>
                  <a:sym typeface="Huawei Sans" panose="020C0503030203020204" pitchFamily="34" charset="0"/>
                </a:rPr>
                <a:t>电子数字积分计算机</a:t>
              </a:r>
              <a:endParaRPr kumimoji="0" lang="en-US" altLang="zh-CN" sz="1200" b="0" i="0" u="none" strike="noStrike" kern="1200" cap="none" spc="0" normalizeH="0" baseline="0" noProof="0" dirty="0">
                <a:ln>
                  <a:noFill/>
                </a:ln>
                <a:solidFill>
                  <a:schemeClr val="tx1">
                    <a:lumMod val="85000"/>
                    <a:lumOff val="1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28" name="îṣḻîďê"/>
          <p:cNvSpPr txBox="1"/>
          <p:nvPr/>
        </p:nvSpPr>
        <p:spPr bwMode="auto">
          <a:xfrm>
            <a:off x="3753892" y="1350488"/>
            <a:ext cx="171985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lang="en-US" altLang="zh-CN" b="1"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1970</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29" name="îṡľïḍè"/>
          <p:cNvGrpSpPr/>
          <p:nvPr/>
        </p:nvGrpSpPr>
        <p:grpSpPr>
          <a:xfrm>
            <a:off x="3753892" y="2638819"/>
            <a:ext cx="1719858" cy="939262"/>
            <a:chOff x="3827759" y="4116614"/>
            <a:chExt cx="1837028" cy="939262"/>
          </a:xfrm>
        </p:grpSpPr>
        <p:sp>
          <p:nvSpPr>
            <p:cNvPr id="30" name="ïśḻíḍe"/>
            <p:cNvSpPr txBox="1"/>
            <p:nvPr/>
          </p:nvSpPr>
          <p:spPr bwMode="auto">
            <a:xfrm>
              <a:off x="3827759" y="4116614"/>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1954</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 name="ïṧḻiḓê"/>
            <p:cNvSpPr/>
            <p:nvPr/>
          </p:nvSpPr>
          <p:spPr bwMode="auto">
            <a:xfrm>
              <a:off x="3827759" y="4586246"/>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50000"/>
                </a:lnSpc>
                <a:defRPr/>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IBM</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公司制造的第一台使用晶体管的计算机</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32" name="iśľiḍè"/>
          <p:cNvGrpSpPr/>
          <p:nvPr/>
        </p:nvGrpSpPr>
        <p:grpSpPr>
          <a:xfrm>
            <a:off x="3753892" y="4117060"/>
            <a:ext cx="1764390" cy="946370"/>
            <a:chOff x="3827759" y="6906321"/>
            <a:chExt cx="1884594" cy="946370"/>
          </a:xfrm>
        </p:grpSpPr>
        <p:sp>
          <p:nvSpPr>
            <p:cNvPr id="33" name="ïslïďê"/>
            <p:cNvSpPr txBox="1"/>
            <p:nvPr/>
          </p:nvSpPr>
          <p:spPr bwMode="auto">
            <a:xfrm>
              <a:off x="3827759" y="6906321"/>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1950</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 name="išḻïḍê"/>
            <p:cNvSpPr/>
            <p:nvPr/>
          </p:nvSpPr>
          <p:spPr bwMode="auto">
            <a:xfrm>
              <a:off x="3875325" y="7383061"/>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fontAlgn="auto">
                <a:lnSpc>
                  <a:spcPct val="150000"/>
                </a:lnSpc>
                <a:spcBef>
                  <a:spcPts val="0"/>
                </a:spcBef>
                <a:spcAft>
                  <a:spcPts val="0"/>
                </a:spcAft>
                <a:defRPr/>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第一台并行计算机问世</a:t>
              </a:r>
              <a:endPar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35" name="iṧľîḓê"/>
          <p:cNvGrpSpPr/>
          <p:nvPr/>
        </p:nvGrpSpPr>
        <p:grpSpPr>
          <a:xfrm>
            <a:off x="6344224" y="1983086"/>
            <a:ext cx="1719858" cy="939262"/>
            <a:chOff x="658970" y="2216929"/>
            <a:chExt cx="1837028" cy="939262"/>
          </a:xfrm>
        </p:grpSpPr>
        <p:sp>
          <p:nvSpPr>
            <p:cNvPr id="36" name="îślïḑe"/>
            <p:cNvSpPr txBox="1"/>
            <p:nvPr/>
          </p:nvSpPr>
          <p:spPr bwMode="auto">
            <a:xfrm>
              <a:off x="658970" y="2216929"/>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lang="en-US" altLang="zh-CN" b="1"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1975</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 name="ïşľíďe"/>
            <p:cNvSpPr/>
            <p:nvPr/>
          </p:nvSpPr>
          <p:spPr bwMode="auto">
            <a:xfrm>
              <a:off x="658970" y="2686561"/>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r" fontAlgn="auto">
                <a:lnSpc>
                  <a:spcPct val="150000"/>
                </a:lnSpc>
                <a:spcBef>
                  <a:spcPts val="0"/>
                </a:spcBef>
                <a:spcAft>
                  <a:spcPts val="0"/>
                </a:spcAft>
                <a:defRPr/>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第一台微型计算机</a:t>
              </a:r>
              <a:endPar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38" name="ïślïḑê"/>
          <p:cNvGrpSpPr/>
          <p:nvPr/>
        </p:nvGrpSpPr>
        <p:grpSpPr>
          <a:xfrm>
            <a:off x="6344224" y="3294552"/>
            <a:ext cx="1742892" cy="954168"/>
            <a:chOff x="658970" y="2216929"/>
            <a:chExt cx="1861631" cy="954168"/>
          </a:xfrm>
        </p:grpSpPr>
        <p:sp>
          <p:nvSpPr>
            <p:cNvPr id="39" name="îsľiḋé"/>
            <p:cNvSpPr txBox="1"/>
            <p:nvPr/>
          </p:nvSpPr>
          <p:spPr bwMode="auto">
            <a:xfrm>
              <a:off x="658970" y="2216929"/>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lang="en-US" altLang="zh-CN" b="1"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1977</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0" name="isliḓé"/>
            <p:cNvSpPr/>
            <p:nvPr/>
          </p:nvSpPr>
          <p:spPr bwMode="auto">
            <a:xfrm>
              <a:off x="683573" y="2701467"/>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50000"/>
                </a:lnSpc>
                <a:defRPr/>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第一台带有彩色图形的个人计算机</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41" name="ïslidè"/>
          <p:cNvGrpSpPr/>
          <p:nvPr/>
        </p:nvGrpSpPr>
        <p:grpSpPr>
          <a:xfrm>
            <a:off x="6344224" y="4606017"/>
            <a:ext cx="1748361" cy="939262"/>
            <a:chOff x="658970" y="2216929"/>
            <a:chExt cx="1867473" cy="939262"/>
          </a:xfrm>
        </p:grpSpPr>
        <p:sp>
          <p:nvSpPr>
            <p:cNvPr id="42" name="îSľiḓê"/>
            <p:cNvSpPr txBox="1"/>
            <p:nvPr/>
          </p:nvSpPr>
          <p:spPr bwMode="auto">
            <a:xfrm>
              <a:off x="658970" y="2216929"/>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lang="en-US" altLang="zh-CN" b="1"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1983</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 name="íŝḻïḓe"/>
            <p:cNvSpPr/>
            <p:nvPr/>
          </p:nvSpPr>
          <p:spPr bwMode="auto">
            <a:xfrm>
              <a:off x="689415" y="2686561"/>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50000"/>
                </a:lnSpc>
                <a:spcBef>
                  <a:spcPts val="0"/>
                </a:spcBef>
                <a:spcAft>
                  <a:spcPts val="0"/>
                </a:spcAft>
                <a:buClrTx/>
                <a:buSzTx/>
                <a:buFontTx/>
                <a:buNone/>
                <a:defRPr/>
              </a:pP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第一台采用鼠标的图形界面用户计算机</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44" name="iŝḷîḋè"/>
          <p:cNvGrpSpPr/>
          <p:nvPr/>
        </p:nvGrpSpPr>
        <p:grpSpPr>
          <a:xfrm>
            <a:off x="9451510" y="1205238"/>
            <a:ext cx="1643574" cy="939262"/>
            <a:chOff x="3827759" y="4116614"/>
            <a:chExt cx="1755547" cy="939262"/>
          </a:xfrm>
        </p:grpSpPr>
        <p:sp>
          <p:nvSpPr>
            <p:cNvPr id="45" name="íṣ1îḓé"/>
            <p:cNvSpPr txBox="1"/>
            <p:nvPr/>
          </p:nvSpPr>
          <p:spPr bwMode="auto">
            <a:xfrm>
              <a:off x="3827759" y="4116614"/>
              <a:ext cx="1755547"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spcBef>
                  <a:spcPct val="0"/>
                </a:spcBef>
                <a:defRPr/>
              </a:pPr>
              <a:r>
                <a:rPr lang="en-US" altLang="zh-CN" b="1" dirty="0">
                  <a:latin typeface="Huawei Sans" panose="020C0503030203020204" pitchFamily="34" charset="0"/>
                  <a:ea typeface="方正兰亭黑简体" panose="02000000000000000000" pitchFamily="2" charset="-122"/>
                  <a:sym typeface="Huawei Sans" panose="020C0503030203020204" pitchFamily="34" charset="0"/>
                </a:rPr>
                <a:t>2001</a:t>
              </a:r>
              <a:r>
                <a:rPr lang="zh-CN" altLang="en-US" b="1" dirty="0">
                  <a:latin typeface="Huawei Sans" panose="020C0503030203020204" pitchFamily="34" charset="0"/>
                  <a:ea typeface="方正兰亭黑简体" panose="02000000000000000000" pitchFamily="2" charset="-122"/>
                  <a:sym typeface="Huawei Sans" panose="020C0503030203020204" pitchFamily="34" charset="0"/>
                </a:rPr>
                <a:t>年至今</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6" name="ïşlîḓè"/>
            <p:cNvSpPr/>
            <p:nvPr/>
          </p:nvSpPr>
          <p:spPr bwMode="auto">
            <a:xfrm>
              <a:off x="3827759" y="4586246"/>
              <a:ext cx="1755547"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fontAlgn="auto">
                <a:lnSpc>
                  <a:spcPct val="150000"/>
                </a:lnSpc>
                <a:spcBef>
                  <a:spcPts val="0"/>
                </a:spcBef>
                <a:spcAft>
                  <a:spcPts val="0"/>
                </a:spcAft>
                <a:defRPr/>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内存由</a:t>
              </a:r>
              <a:r>
                <a:rPr lang="en-US" altLang="zh-CN" sz="1200" dirty="0" err="1">
                  <a:latin typeface="Huawei Sans" panose="020C0503030203020204" pitchFamily="34" charset="0"/>
                  <a:ea typeface="方正兰亭黑简体" panose="02000000000000000000" pitchFamily="2" charset="-122"/>
                  <a:sym typeface="Huawei Sans" panose="020C0503030203020204" pitchFamily="34" charset="0"/>
                </a:rPr>
                <a:t>SDRAM</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实现了向</a:t>
              </a:r>
              <a:r>
                <a:rPr lang="en-US" altLang="zh-CN" sz="1200" dirty="0" err="1">
                  <a:latin typeface="Huawei Sans" panose="020C0503030203020204" pitchFamily="34" charset="0"/>
                  <a:ea typeface="方正兰亭黑简体" panose="02000000000000000000" pitchFamily="2" charset="-122"/>
                  <a:sym typeface="Huawei Sans" panose="020C0503030203020204" pitchFamily="34" charset="0"/>
                </a:rPr>
                <a:t>DDR</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的过渡，硬盘逐渐向</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40G</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以上的容量发展</a:t>
              </a:r>
              <a:endPar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47" name="iŝliḍè"/>
          <p:cNvGrpSpPr/>
          <p:nvPr/>
        </p:nvGrpSpPr>
        <p:grpSpPr>
          <a:xfrm>
            <a:off x="9444921" y="3011023"/>
            <a:ext cx="1833364" cy="939262"/>
            <a:chOff x="3827759" y="4116614"/>
            <a:chExt cx="1958266" cy="939262"/>
          </a:xfrm>
        </p:grpSpPr>
        <p:sp>
          <p:nvSpPr>
            <p:cNvPr id="48" name="iṣľîḓè"/>
            <p:cNvSpPr txBox="1"/>
            <p:nvPr/>
          </p:nvSpPr>
          <p:spPr bwMode="auto">
            <a:xfrm>
              <a:off x="3827759" y="4116614"/>
              <a:ext cx="1755541"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lang="en-US" altLang="zh-CN" b="1"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1999</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9" name="îśľiḑe"/>
            <p:cNvSpPr/>
            <p:nvPr/>
          </p:nvSpPr>
          <p:spPr bwMode="auto">
            <a:xfrm>
              <a:off x="3827759" y="4586246"/>
              <a:ext cx="1958266"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50000"/>
                </a:lnSpc>
                <a:defRPr/>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64M</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内存和</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6.4G</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硬盘开始成为电脑的标准配置</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50" name="îsļidê"/>
          <p:cNvGrpSpPr/>
          <p:nvPr/>
        </p:nvGrpSpPr>
        <p:grpSpPr>
          <a:xfrm>
            <a:off x="9419017" y="4462351"/>
            <a:ext cx="1676064" cy="1117669"/>
            <a:chOff x="3827759" y="4116614"/>
            <a:chExt cx="1790251" cy="1117669"/>
          </a:xfrm>
        </p:grpSpPr>
        <p:sp>
          <p:nvSpPr>
            <p:cNvPr id="51" name="ïSľïḍê"/>
            <p:cNvSpPr txBox="1"/>
            <p:nvPr/>
          </p:nvSpPr>
          <p:spPr bwMode="auto">
            <a:xfrm>
              <a:off x="3827759" y="4116614"/>
              <a:ext cx="1755544"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lang="en-US" altLang="zh-CN" b="1"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1998</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2" name="îṧḻîdê"/>
            <p:cNvSpPr/>
            <p:nvPr/>
          </p:nvSpPr>
          <p:spPr bwMode="auto">
            <a:xfrm>
              <a:off x="3862466" y="4541143"/>
              <a:ext cx="1755544" cy="693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25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fontAlgn="auto">
                <a:lnSpc>
                  <a:spcPct val="150000"/>
                </a:lnSpc>
                <a:spcBef>
                  <a:spcPts val="0"/>
                </a:spcBef>
                <a:spcAft>
                  <a:spcPts val="0"/>
                </a:spcAft>
                <a:defRPr/>
              </a:pPr>
              <a:r>
                <a:rPr lang="zh-CN" altLang="en-US" sz="4800" dirty="0">
                  <a:latin typeface="Huawei Sans" panose="020C0503030203020204" pitchFamily="34" charset="0"/>
                  <a:ea typeface="方正兰亭黑简体" panose="02000000000000000000" pitchFamily="2" charset="-122"/>
                  <a:sym typeface="Huawei Sans" panose="020C0503030203020204" pitchFamily="34" charset="0"/>
                </a:rPr>
                <a:t>带有</a:t>
              </a:r>
              <a:r>
                <a:rPr lang="en-US" altLang="zh-CN" sz="4800" dirty="0">
                  <a:latin typeface="Huawei Sans" panose="020C0503030203020204" pitchFamily="34" charset="0"/>
                  <a:ea typeface="方正兰亭黑简体" panose="02000000000000000000" pitchFamily="2" charset="-122"/>
                  <a:sym typeface="Huawei Sans" panose="020C0503030203020204" pitchFamily="34" charset="0"/>
                </a:rPr>
                <a:t>128K</a:t>
              </a:r>
              <a:r>
                <a:rPr lang="zh-CN" altLang="en-US" sz="4800" dirty="0">
                  <a:latin typeface="Huawei Sans" panose="020C0503030203020204" pitchFamily="34" charset="0"/>
                  <a:ea typeface="方正兰亭黑简体" panose="02000000000000000000" pitchFamily="2" charset="-122"/>
                  <a:sym typeface="Huawei Sans" panose="020C0503030203020204" pitchFamily="34" charset="0"/>
                </a:rPr>
                <a:t>二级高速缓存的赛扬处理器</a:t>
              </a:r>
              <a:endParaRPr lang="en-US" altLang="zh-CN" sz="11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54" name="椭圆 53"/>
          <p:cNvSpPr/>
          <p:nvPr/>
        </p:nvSpPr>
        <p:spPr bwMode="auto">
          <a:xfrm>
            <a:off x="2529538" y="3570245"/>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6" name="椭圆 55"/>
          <p:cNvSpPr/>
          <p:nvPr/>
        </p:nvSpPr>
        <p:spPr bwMode="auto">
          <a:xfrm>
            <a:off x="2529538" y="4902393"/>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9" name="椭圆 58"/>
          <p:cNvSpPr/>
          <p:nvPr/>
        </p:nvSpPr>
        <p:spPr bwMode="auto">
          <a:xfrm>
            <a:off x="8074154" y="2238097"/>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1" name="椭圆 60"/>
          <p:cNvSpPr/>
          <p:nvPr/>
        </p:nvSpPr>
        <p:spPr bwMode="auto">
          <a:xfrm>
            <a:off x="8074154" y="3570245"/>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4" name="椭圆 63"/>
          <p:cNvSpPr/>
          <p:nvPr/>
        </p:nvSpPr>
        <p:spPr bwMode="auto">
          <a:xfrm>
            <a:off x="8762746" y="1496993"/>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6" name="椭圆 65"/>
          <p:cNvSpPr/>
          <p:nvPr/>
        </p:nvSpPr>
        <p:spPr bwMode="auto">
          <a:xfrm>
            <a:off x="8074154" y="4866389"/>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7" name="椭圆 66"/>
          <p:cNvSpPr/>
          <p:nvPr/>
        </p:nvSpPr>
        <p:spPr bwMode="auto">
          <a:xfrm>
            <a:off x="8748705" y="3064834"/>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1" name="椭圆 70"/>
          <p:cNvSpPr/>
          <p:nvPr/>
        </p:nvSpPr>
        <p:spPr bwMode="auto">
          <a:xfrm>
            <a:off x="8765011" y="4503446"/>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5" name="椭圆 74"/>
          <p:cNvSpPr/>
          <p:nvPr/>
        </p:nvSpPr>
        <p:spPr bwMode="auto">
          <a:xfrm>
            <a:off x="3213614" y="4254321"/>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9" name="ïṧḻiḓê"/>
          <p:cNvSpPr/>
          <p:nvPr/>
        </p:nvSpPr>
        <p:spPr bwMode="auto">
          <a:xfrm>
            <a:off x="3763033" y="1820118"/>
            <a:ext cx="2074134"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50000"/>
              </a:lnSpc>
              <a:defRPr/>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IBM</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将硬件和软件分离开来，从而明确了软件的价值</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0" name="椭圆 79">
            <a:extLst>
              <a:ext uri="{FF2B5EF4-FFF2-40B4-BE49-F238E27FC236}">
                <a16:creationId xmlns:a16="http://schemas.microsoft.com/office/drawing/2014/main" id="{F7CD9B44-A81A-42C5-870B-5286CD4A6AB7}"/>
              </a:ext>
            </a:extLst>
          </p:cNvPr>
          <p:cNvSpPr/>
          <p:nvPr/>
        </p:nvSpPr>
        <p:spPr bwMode="auto">
          <a:xfrm>
            <a:off x="3198341" y="1586881"/>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1" name="椭圆 80">
            <a:extLst>
              <a:ext uri="{FF2B5EF4-FFF2-40B4-BE49-F238E27FC236}">
                <a16:creationId xmlns:a16="http://schemas.microsoft.com/office/drawing/2014/main" id="{87B846F3-CD81-4A47-8930-F3AF33285364}"/>
              </a:ext>
            </a:extLst>
          </p:cNvPr>
          <p:cNvSpPr/>
          <p:nvPr/>
        </p:nvSpPr>
        <p:spPr bwMode="auto">
          <a:xfrm>
            <a:off x="3189755" y="2958979"/>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Tree>
    <p:extLst>
      <p:ext uri="{BB962C8B-B14F-4D97-AF65-F5344CB8AC3E}">
        <p14:creationId xmlns:p14="http://schemas.microsoft.com/office/powerpoint/2010/main" val="3343020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solidFill>
                  <a:schemeClr val="bg1">
                    <a:lumMod val="50000"/>
                  </a:schemeClr>
                </a:solidFill>
                <a:cs typeface="+mn-ea"/>
                <a:sym typeface="Huawei Sans" panose="020C0503030203020204" pitchFamily="34" charset="0"/>
              </a:rPr>
              <a:t>IT</a:t>
            </a:r>
            <a:r>
              <a:rPr lang="zh-CN" altLang="en-US" dirty="0">
                <a:solidFill>
                  <a:schemeClr val="bg1">
                    <a:lumMod val="50000"/>
                  </a:schemeClr>
                </a:solidFill>
                <a:cs typeface="+mn-ea"/>
                <a:sym typeface="Huawei Sans" panose="020C0503030203020204" pitchFamily="34" charset="0"/>
              </a:rPr>
              <a:t>发展趋势</a:t>
            </a:r>
            <a:endParaRPr lang="en-US" altLang="zh-CN" dirty="0">
              <a:solidFill>
                <a:schemeClr val="bg1">
                  <a:lumMod val="50000"/>
                </a:schemeClr>
              </a:solidFill>
              <a:cs typeface="+mn-ea"/>
              <a:sym typeface="Huawei Sans" panose="020C0503030203020204" pitchFamily="34" charset="0"/>
            </a:endParaRPr>
          </a:p>
          <a:p>
            <a:r>
              <a:rPr lang="zh-CN" altLang="en-US" b="1" dirty="0">
                <a:cs typeface="+mn-ea"/>
                <a:sym typeface="Huawei Sans" panose="020C0503030203020204" pitchFamily="34" charset="0"/>
              </a:rPr>
              <a:t>云计算简介</a:t>
            </a:r>
            <a:endParaRPr lang="en-US" altLang="zh-CN" b="1" dirty="0">
              <a:cs typeface="+mn-ea"/>
              <a:sym typeface="Huawei Sans" panose="020C0503030203020204" pitchFamily="34" charset="0"/>
            </a:endParaRPr>
          </a:p>
          <a:p>
            <a:pPr lvl="1">
              <a:buSzPct val="60000"/>
              <a:buFont typeface="Wingdings" panose="05000000000000000000" pitchFamily="2" charset="2"/>
              <a:buChar char="p"/>
            </a:pPr>
            <a:r>
              <a:rPr lang="zh-CN" altLang="en-US" sz="1600" dirty="0">
                <a:solidFill>
                  <a:schemeClr val="bg1">
                    <a:lumMod val="50000"/>
                  </a:schemeClr>
                </a:solidFill>
                <a:cs typeface="+mn-ea"/>
                <a:sym typeface="Huawei Sans" panose="020C0503030203020204" pitchFamily="34" charset="0"/>
              </a:rPr>
              <a:t>计算机发展史</a:t>
            </a:r>
            <a:endParaRPr lang="en-US" altLang="zh-CN" sz="1600" dirty="0">
              <a:solidFill>
                <a:schemeClr val="bg1">
                  <a:lumMod val="50000"/>
                </a:schemeClr>
              </a:solidFill>
              <a:cs typeface="+mn-ea"/>
              <a:sym typeface="Huawei Sans" panose="020C0503030203020204" pitchFamily="34" charset="0"/>
            </a:endParaRPr>
          </a:p>
          <a:p>
            <a:pPr lvl="1">
              <a:buSzPct val="60000"/>
              <a:buFont typeface="Wingdings" panose="05000000000000000000" pitchFamily="2" charset="2"/>
              <a:buChar char="n"/>
            </a:pPr>
            <a:r>
              <a:rPr lang="zh-CN" altLang="en-US" sz="1600" dirty="0">
                <a:cs typeface="+mn-ea"/>
                <a:sym typeface="Huawei Sans" panose="020C0503030203020204" pitchFamily="34" charset="0"/>
              </a:rPr>
              <a:t>虚拟化技术发展史</a:t>
            </a:r>
            <a:endParaRPr lang="en-US" altLang="zh-CN" sz="1600" dirty="0">
              <a:cs typeface="+mn-ea"/>
              <a:sym typeface="Huawei Sans" panose="020C0503030203020204" pitchFamily="34" charset="0"/>
            </a:endParaRPr>
          </a:p>
          <a:p>
            <a:pPr lvl="1">
              <a:buSzPct val="60000"/>
              <a:buFont typeface="Wingdings" panose="05000000000000000000" pitchFamily="2" charset="2"/>
              <a:buChar char="p"/>
            </a:pPr>
            <a:r>
              <a:rPr lang="zh-CN" altLang="en-US" sz="1600" dirty="0">
                <a:solidFill>
                  <a:schemeClr val="bg1">
                    <a:lumMod val="50000"/>
                  </a:schemeClr>
                </a:solidFill>
                <a:cs typeface="+mn-ea"/>
                <a:sym typeface="Huawei Sans" panose="020C0503030203020204" pitchFamily="34" charset="0"/>
              </a:rPr>
              <a:t>什么是云计算</a:t>
            </a:r>
            <a:endParaRPr lang="en-US" altLang="zh-CN" sz="1600" dirty="0">
              <a:solidFill>
                <a:schemeClr val="bg1">
                  <a:lumMod val="50000"/>
                </a:schemeClr>
              </a:solidFill>
              <a:cs typeface="+mn-ea"/>
              <a:sym typeface="Huawei Sans" panose="020C0503030203020204" pitchFamily="34" charset="0"/>
            </a:endParaRPr>
          </a:p>
          <a:p>
            <a:pPr lvl="1">
              <a:buSzPct val="60000"/>
              <a:buFont typeface="Wingdings" panose="05000000000000000000" pitchFamily="2" charset="2"/>
              <a:buChar char="p"/>
            </a:pPr>
            <a:r>
              <a:rPr lang="zh-CN" altLang="en-US" sz="1600" dirty="0">
                <a:solidFill>
                  <a:schemeClr val="bg1">
                    <a:lumMod val="50000"/>
                  </a:schemeClr>
                </a:solidFill>
                <a:cs typeface="+mn-ea"/>
                <a:sym typeface="Huawei Sans" panose="020C0503030203020204" pitchFamily="34" charset="0"/>
              </a:rPr>
              <a:t>云计算的发展</a:t>
            </a:r>
            <a:endParaRPr lang="en-US" altLang="zh-CN" sz="1600" dirty="0">
              <a:solidFill>
                <a:schemeClr val="bg1">
                  <a:lumMod val="50000"/>
                </a:schemeClr>
              </a:solidFill>
              <a:cs typeface="+mn-ea"/>
              <a:sym typeface="Huawei Sans" panose="020C0503030203020204" pitchFamily="34" charset="0"/>
            </a:endParaRPr>
          </a:p>
          <a:p>
            <a:pPr lvl="1">
              <a:buSzPct val="60000"/>
              <a:buFont typeface="Wingdings" panose="05000000000000000000" pitchFamily="2" charset="2"/>
              <a:buChar char="p"/>
            </a:pPr>
            <a:r>
              <a:rPr lang="zh-CN" altLang="en-US" sz="1600" dirty="0">
                <a:solidFill>
                  <a:schemeClr val="bg1">
                    <a:lumMod val="50000"/>
                  </a:schemeClr>
                </a:solidFill>
                <a:cs typeface="+mn-ea"/>
                <a:sym typeface="Huawei Sans" panose="020C0503030203020204" pitchFamily="34" charset="0"/>
              </a:rPr>
              <a:t>云计算的特征</a:t>
            </a:r>
            <a:endParaRPr lang="en-US" altLang="zh-CN" sz="1600" dirty="0">
              <a:solidFill>
                <a:schemeClr val="bg1">
                  <a:lumMod val="50000"/>
                </a:schemeClr>
              </a:solidFill>
              <a:cs typeface="+mn-ea"/>
              <a:sym typeface="Huawei Sans" panose="020C0503030203020204" pitchFamily="34" charset="0"/>
            </a:endParaRPr>
          </a:p>
          <a:p>
            <a:pPr lvl="1">
              <a:buSzPct val="60000"/>
              <a:buFont typeface="Wingdings" panose="05000000000000000000" pitchFamily="2" charset="2"/>
              <a:buChar char="p"/>
            </a:pPr>
            <a:r>
              <a:rPr lang="zh-CN" altLang="en-US" sz="1600" dirty="0">
                <a:solidFill>
                  <a:schemeClr val="bg1">
                    <a:lumMod val="50000"/>
                  </a:schemeClr>
                </a:solidFill>
                <a:cs typeface="+mn-ea"/>
                <a:sym typeface="Huawei Sans" panose="020C0503030203020204" pitchFamily="34" charset="0"/>
              </a:rPr>
              <a:t>云计算的服务和部署模式</a:t>
            </a:r>
            <a:endParaRPr lang="en-US" altLang="zh-CN" sz="1600" dirty="0">
              <a:solidFill>
                <a:schemeClr val="bg1">
                  <a:lumMod val="50000"/>
                </a:schemeClr>
              </a:solidFill>
              <a:cs typeface="+mn-ea"/>
              <a:sym typeface="Huawei Sans" panose="020C0503030203020204" pitchFamily="34" charset="0"/>
            </a:endParaRPr>
          </a:p>
          <a:p>
            <a:r>
              <a:rPr lang="zh-CN" altLang="en-US" dirty="0">
                <a:solidFill>
                  <a:schemeClr val="bg1">
                    <a:lumMod val="50000"/>
                  </a:schemeClr>
                </a:solidFill>
                <a:cs typeface="+mn-ea"/>
                <a:sym typeface="Huawei Sans" panose="020C0503030203020204" pitchFamily="34" charset="0"/>
              </a:rPr>
              <a:t>主流云计算厂家及代表技术</a:t>
            </a:r>
            <a:endParaRPr lang="en-US" altLang="zh-CN" dirty="0">
              <a:solidFill>
                <a:schemeClr val="bg1">
                  <a:lumMod val="50000"/>
                </a:schemeClr>
              </a:solidFill>
              <a:cs typeface="+mn-ea"/>
              <a:sym typeface="Huawei Sans" panose="020C0503030203020204" pitchFamily="34" charset="0"/>
            </a:endParaRP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111679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cs typeface="+mn-ea"/>
                <a:sym typeface="Huawei Sans" panose="020C0503030203020204" pitchFamily="34" charset="0"/>
              </a:rPr>
              <a:t>云计算概述</a:t>
            </a:r>
            <a:endParaRPr lang="zh-CN" altLang="en-US" dirty="0">
              <a:sym typeface="Huawei Sans" panose="020C0503030203020204" pitchFamily="34" charset="0"/>
            </a:endParaRPr>
          </a:p>
        </p:txBody>
      </p:sp>
    </p:spTree>
    <p:extLst>
      <p:ext uri="{BB962C8B-B14F-4D97-AF65-F5344CB8AC3E}">
        <p14:creationId xmlns:p14="http://schemas.microsoft.com/office/powerpoint/2010/main" val="2080284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cs typeface="+mn-ea"/>
                <a:sym typeface="Huawei Sans" panose="020C0503030203020204" pitchFamily="34" charset="0"/>
              </a:rPr>
              <a:t>什么是虚拟化</a:t>
            </a:r>
            <a:endParaRPr lang="zh-CN" altLang="en-US" dirty="0">
              <a:sym typeface="Huawei Sans" panose="020C0503030203020204" pitchFamily="34" charset="0"/>
            </a:endParaRPr>
          </a:p>
        </p:txBody>
      </p:sp>
      <p:sp>
        <p:nvSpPr>
          <p:cNvPr id="4" name="文本占位符 3"/>
          <p:cNvSpPr>
            <a:spLocks noGrp="1"/>
          </p:cNvSpPr>
          <p:nvPr>
            <p:ph type="body" sz="quarter" idx="10"/>
          </p:nvPr>
        </p:nvSpPr>
        <p:spPr/>
        <p:txBody>
          <a:bodyPr/>
          <a:lstStyle/>
          <a:p>
            <a:r>
              <a:rPr lang="zh-CN" altLang="en-US" sz="2200" dirty="0">
                <a:cs typeface="+mn-ea"/>
                <a:sym typeface="Huawei Sans" panose="020C0503030203020204" pitchFamily="34" charset="0"/>
              </a:rPr>
              <a:t>虚拟化（</a:t>
            </a:r>
            <a:r>
              <a:rPr lang="en-US" altLang="zh-CN" sz="2200" dirty="0">
                <a:cs typeface="+mn-ea"/>
                <a:sym typeface="Huawei Sans" panose="020C0503030203020204" pitchFamily="34" charset="0"/>
              </a:rPr>
              <a:t>Virtualization</a:t>
            </a:r>
            <a:r>
              <a:rPr lang="zh-CN" altLang="en-US" sz="2200" dirty="0">
                <a:cs typeface="+mn-ea"/>
                <a:sym typeface="Huawei Sans" panose="020C0503030203020204" pitchFamily="34" charset="0"/>
              </a:rPr>
              <a:t>）的含义很广泛。将任何一种形式的资源抽象成另一种形式的技术都是虚拟化，</a:t>
            </a:r>
            <a:r>
              <a:rPr lang="zh-CN" altLang="zh-CN" sz="2200" dirty="0">
                <a:cs typeface="+mn-ea"/>
                <a:sym typeface="Huawei Sans" panose="020C0503030203020204" pitchFamily="34" charset="0"/>
              </a:rPr>
              <a:t>是资源的</a:t>
            </a:r>
            <a:r>
              <a:rPr lang="zh-CN" altLang="en-US" sz="2200" dirty="0">
                <a:cs typeface="+mn-ea"/>
                <a:sym typeface="Huawei Sans" panose="020C0503030203020204" pitchFamily="34" charset="0"/>
              </a:rPr>
              <a:t>一种</a:t>
            </a:r>
            <a:r>
              <a:rPr lang="zh-CN" altLang="zh-CN" sz="2200" dirty="0">
                <a:cs typeface="+mn-ea"/>
                <a:sym typeface="Huawei Sans" panose="020C0503030203020204" pitchFamily="34" charset="0"/>
              </a:rPr>
              <a:t>逻辑表示</a:t>
            </a:r>
            <a:endParaRPr lang="en-US" altLang="zh-CN" sz="2200" dirty="0">
              <a:cs typeface="+mn-ea"/>
              <a:sym typeface="Huawei Sans" panose="020C0503030203020204" pitchFamily="34" charset="0"/>
            </a:endParaRPr>
          </a:p>
          <a:p>
            <a:endParaRPr lang="zh-CN" altLang="en-US" sz="2200" dirty="0">
              <a:sym typeface="Huawei Sans" panose="020C0503030203020204" pitchFamily="34" charset="0"/>
            </a:endParaRPr>
          </a:p>
        </p:txBody>
      </p:sp>
      <p:sp>
        <p:nvSpPr>
          <p:cNvPr id="295" name="Rectangle 12"/>
          <p:cNvSpPr>
            <a:spLocks noChangeArrowheads="1"/>
          </p:cNvSpPr>
          <p:nvPr/>
        </p:nvSpPr>
        <p:spPr bwMode="auto">
          <a:xfrm>
            <a:off x="1565462" y="5466785"/>
            <a:ext cx="3292930" cy="579769"/>
          </a:xfrm>
          <a:prstGeom prst="rect">
            <a:avLst/>
          </a:prstGeom>
          <a:noFill/>
          <a:ln w="9525">
            <a:noFill/>
            <a:miter lim="800000"/>
          </a:ln>
        </p:spPr>
        <p:txBody>
          <a:bodyPr lIns="83432" tIns="41717" rIns="83432" bIns="41717">
            <a:spAutoFit/>
          </a:bodyPr>
          <a:lstStyle/>
          <a:p>
            <a:pPr marL="214630" indent="-214630" fontAlgn="base">
              <a:lnSpc>
                <a:spcPct val="110000"/>
              </a:lnSpc>
              <a:spcBef>
                <a:spcPct val="10000"/>
              </a:spcBef>
              <a:buSzPct val="60000"/>
              <a:buFont typeface="Wingdings" panose="05000000000000000000" pitchFamily="2" charset="2"/>
              <a:buChar char="l"/>
            </a:pPr>
            <a:r>
              <a:rPr lang="en-US" altLang="zh-CN" sz="1400" dirty="0">
                <a:latin typeface="Huawei Sans" panose="020C0503030203020204" pitchFamily="34" charset="0"/>
                <a:ea typeface="方正兰亭黑简体" panose="02000000000000000000" pitchFamily="2" charset="-122"/>
                <a:cs typeface="+mn-ea"/>
                <a:sym typeface="Huawei Sans" panose="020C0503030203020204" pitchFamily="34" charset="0"/>
              </a:rPr>
              <a:t>IT</a:t>
            </a:r>
            <a:r>
              <a:rPr lang="zh-CN" altLang="en-US" sz="1400" dirty="0">
                <a:latin typeface="Huawei Sans" panose="020C0503030203020204" pitchFamily="34" charset="0"/>
                <a:ea typeface="方正兰亭黑简体" panose="02000000000000000000" pitchFamily="2" charset="-122"/>
                <a:cs typeface="+mn-ea"/>
                <a:sym typeface="Huawei Sans" panose="020C0503030203020204" pitchFamily="34" charset="0"/>
              </a:rPr>
              <a:t>资源独立</a:t>
            </a:r>
          </a:p>
          <a:p>
            <a:pPr marL="214630" indent="-214630" fontAlgn="base">
              <a:lnSpc>
                <a:spcPct val="110000"/>
              </a:lnSpc>
              <a:spcBef>
                <a:spcPct val="10000"/>
              </a:spcBef>
              <a:buSzPct val="60000"/>
              <a:buFont typeface="Wingdings" panose="05000000000000000000" pitchFamily="2" charset="2"/>
              <a:buChar char="l"/>
            </a:pPr>
            <a:r>
              <a:rPr lang="zh-CN" altLang="en-US" sz="1400" dirty="0">
                <a:latin typeface="Huawei Sans" panose="020C0503030203020204" pitchFamily="34" charset="0"/>
                <a:ea typeface="方正兰亭黑简体" panose="02000000000000000000" pitchFamily="2" charset="-122"/>
                <a:cs typeface="+mn-ea"/>
                <a:sym typeface="Huawei Sans" panose="020C0503030203020204" pitchFamily="34" charset="0"/>
              </a:rPr>
              <a:t>操作系统必须与硬件紧耦合</a:t>
            </a:r>
          </a:p>
        </p:txBody>
      </p:sp>
      <p:sp>
        <p:nvSpPr>
          <p:cNvPr id="296" name="Rectangle 12"/>
          <p:cNvSpPr>
            <a:spLocks noChangeArrowheads="1"/>
          </p:cNvSpPr>
          <p:nvPr/>
        </p:nvSpPr>
        <p:spPr bwMode="auto">
          <a:xfrm>
            <a:off x="6592868" y="5430032"/>
            <a:ext cx="4913332" cy="568292"/>
          </a:xfrm>
          <a:prstGeom prst="rect">
            <a:avLst/>
          </a:prstGeom>
          <a:noFill/>
          <a:ln w="9525" algn="ctr">
            <a:noFill/>
            <a:miter lim="800000"/>
          </a:ln>
          <a:effectLst/>
        </p:spPr>
        <p:txBody>
          <a:bodyPr wrap="square" lIns="83432" tIns="41717" rIns="83432" bIns="41717">
            <a:spAutoFit/>
          </a:bodyPr>
          <a:lstStyle/>
          <a:p>
            <a:pPr marL="214630" indent="-214630" fontAlgn="base">
              <a:lnSpc>
                <a:spcPct val="110000"/>
              </a:lnSpc>
              <a:spcBef>
                <a:spcPct val="10000"/>
              </a:spcBef>
              <a:buSzPct val="60000"/>
              <a:buFont typeface="Wingdings" panose="05000000000000000000" pitchFamily="2" charset="2"/>
              <a:buChar char="l"/>
            </a:pPr>
            <a:r>
              <a:rPr lang="zh-CN" altLang="en-US" sz="1400" dirty="0">
                <a:latin typeface="Huawei Sans" panose="020C0503030203020204" pitchFamily="34" charset="0"/>
                <a:ea typeface="方正兰亭黑简体" panose="02000000000000000000" pitchFamily="2" charset="-122"/>
                <a:cs typeface="+mn-ea"/>
                <a:sym typeface="Huawei Sans" panose="020C0503030203020204" pitchFamily="34" charset="0"/>
              </a:rPr>
              <a:t>资源抽象成共享资源池</a:t>
            </a:r>
          </a:p>
          <a:p>
            <a:pPr marL="214630" indent="-214630" fontAlgn="base">
              <a:lnSpc>
                <a:spcPct val="110000"/>
              </a:lnSpc>
              <a:spcBef>
                <a:spcPct val="10000"/>
              </a:spcBef>
              <a:buSzPct val="60000"/>
              <a:buFont typeface="Wingdings" panose="05000000000000000000" pitchFamily="2" charset="2"/>
              <a:buChar char="l"/>
            </a:pPr>
            <a:r>
              <a:rPr lang="zh-CN" altLang="en-US" sz="1400" dirty="0">
                <a:latin typeface="Huawei Sans" panose="020C0503030203020204" pitchFamily="34" charset="0"/>
                <a:ea typeface="方正兰亭黑简体" panose="02000000000000000000" pitchFamily="2" charset="-122"/>
                <a:cs typeface="+mn-ea"/>
                <a:sym typeface="Huawei Sans" panose="020C0503030203020204" pitchFamily="34" charset="0"/>
              </a:rPr>
              <a:t>上层操作系统与硬件解耦，操作系统从资源池中分配资源</a:t>
            </a:r>
          </a:p>
        </p:txBody>
      </p:sp>
      <p:grpSp>
        <p:nvGrpSpPr>
          <p:cNvPr id="299" name="组合 18397">
            <a:extLst>
              <a:ext uri="{FF2B5EF4-FFF2-40B4-BE49-F238E27FC236}">
                <a16:creationId xmlns:a16="http://schemas.microsoft.com/office/drawing/2014/main" id="{FF7580E5-3E21-4711-83C3-7A7740523025}"/>
              </a:ext>
            </a:extLst>
          </p:cNvPr>
          <p:cNvGrpSpPr/>
          <p:nvPr/>
        </p:nvGrpSpPr>
        <p:grpSpPr>
          <a:xfrm>
            <a:off x="1305634" y="5005970"/>
            <a:ext cx="1264077" cy="252816"/>
            <a:chOff x="2449513" y="1096964"/>
            <a:chExt cx="650875" cy="130175"/>
          </a:xfrm>
          <a:solidFill>
            <a:srgbClr val="94DAE2"/>
          </a:solidFill>
        </p:grpSpPr>
        <p:sp>
          <p:nvSpPr>
            <p:cNvPr id="300" name="Freeform 204">
              <a:extLst>
                <a:ext uri="{FF2B5EF4-FFF2-40B4-BE49-F238E27FC236}">
                  <a16:creationId xmlns:a16="http://schemas.microsoft.com/office/drawing/2014/main" id="{54E4C0A4-4F7B-45B1-B587-379815A545D1}"/>
                </a:ext>
              </a:extLst>
            </p:cNvPr>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1" name="Freeform 205">
              <a:extLst>
                <a:ext uri="{FF2B5EF4-FFF2-40B4-BE49-F238E27FC236}">
                  <a16:creationId xmlns:a16="http://schemas.microsoft.com/office/drawing/2014/main" id="{8F795723-0100-48A4-B570-088BB6C4A26E}"/>
                </a:ext>
              </a:extLst>
            </p:cNvPr>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2" name="Freeform 206">
              <a:extLst>
                <a:ext uri="{FF2B5EF4-FFF2-40B4-BE49-F238E27FC236}">
                  <a16:creationId xmlns:a16="http://schemas.microsoft.com/office/drawing/2014/main" id="{68047BEE-5E67-4203-B196-3CBEE4436056}"/>
                </a:ext>
              </a:extLst>
            </p:cNvPr>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3" name="Freeform 207">
              <a:extLst>
                <a:ext uri="{FF2B5EF4-FFF2-40B4-BE49-F238E27FC236}">
                  <a16:creationId xmlns:a16="http://schemas.microsoft.com/office/drawing/2014/main" id="{67AE72D4-2B98-4FD2-812D-48A0F5A4B85A}"/>
                </a:ext>
              </a:extLst>
            </p:cNvPr>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4" name="Freeform 208">
              <a:extLst>
                <a:ext uri="{FF2B5EF4-FFF2-40B4-BE49-F238E27FC236}">
                  <a16:creationId xmlns:a16="http://schemas.microsoft.com/office/drawing/2014/main" id="{606C5AE8-28F7-46B7-9F8F-6C0A5447A362}"/>
                </a:ext>
              </a:extLst>
            </p:cNvPr>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5" name="Freeform 209">
              <a:extLst>
                <a:ext uri="{FF2B5EF4-FFF2-40B4-BE49-F238E27FC236}">
                  <a16:creationId xmlns:a16="http://schemas.microsoft.com/office/drawing/2014/main" id="{B37FA243-7684-4F0E-8A9F-86559DD550EE}"/>
                </a:ext>
              </a:extLst>
            </p:cNvPr>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6" name="Freeform 210">
              <a:extLst>
                <a:ext uri="{FF2B5EF4-FFF2-40B4-BE49-F238E27FC236}">
                  <a16:creationId xmlns:a16="http://schemas.microsoft.com/office/drawing/2014/main" id="{23BE911F-D74E-4A21-8747-11E4E49FCDDF}"/>
                </a:ext>
              </a:extLst>
            </p:cNvPr>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7" name="Freeform 211">
              <a:extLst>
                <a:ext uri="{FF2B5EF4-FFF2-40B4-BE49-F238E27FC236}">
                  <a16:creationId xmlns:a16="http://schemas.microsoft.com/office/drawing/2014/main" id="{141BC01E-9272-491F-BE0B-5FCDA110BC8F}"/>
                </a:ext>
              </a:extLst>
            </p:cNvPr>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8" name="Freeform 212">
              <a:extLst>
                <a:ext uri="{FF2B5EF4-FFF2-40B4-BE49-F238E27FC236}">
                  <a16:creationId xmlns:a16="http://schemas.microsoft.com/office/drawing/2014/main" id="{054E4009-E24B-4CEE-B04F-01773D02426E}"/>
                </a:ext>
              </a:extLst>
            </p:cNvPr>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9" name="Freeform 213">
              <a:extLst>
                <a:ext uri="{FF2B5EF4-FFF2-40B4-BE49-F238E27FC236}">
                  <a16:creationId xmlns:a16="http://schemas.microsoft.com/office/drawing/2014/main" id="{0A1BB304-30DA-4A52-9273-56588DC753E6}"/>
                </a:ext>
              </a:extLst>
            </p:cNvPr>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0" name="Freeform 214">
              <a:extLst>
                <a:ext uri="{FF2B5EF4-FFF2-40B4-BE49-F238E27FC236}">
                  <a16:creationId xmlns:a16="http://schemas.microsoft.com/office/drawing/2014/main" id="{F2446AFC-471B-4249-A0DE-F6D3D915512A}"/>
                </a:ext>
              </a:extLst>
            </p:cNvPr>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1" name="Freeform 215">
              <a:extLst>
                <a:ext uri="{FF2B5EF4-FFF2-40B4-BE49-F238E27FC236}">
                  <a16:creationId xmlns:a16="http://schemas.microsoft.com/office/drawing/2014/main" id="{ACF7AAD8-4929-434C-ABE7-D29769C2F7A6}"/>
                </a:ext>
              </a:extLst>
            </p:cNvPr>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2" name="Freeform 216">
              <a:extLst>
                <a:ext uri="{FF2B5EF4-FFF2-40B4-BE49-F238E27FC236}">
                  <a16:creationId xmlns:a16="http://schemas.microsoft.com/office/drawing/2014/main" id="{769CE867-7E21-4184-A401-8BC7ED1A954E}"/>
                </a:ext>
              </a:extLst>
            </p:cNvPr>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3" name="Freeform 217">
              <a:extLst>
                <a:ext uri="{FF2B5EF4-FFF2-40B4-BE49-F238E27FC236}">
                  <a16:creationId xmlns:a16="http://schemas.microsoft.com/office/drawing/2014/main" id="{B0BCFFB0-D3FB-4E4C-BD8D-BBE92960D3F3}"/>
                </a:ext>
              </a:extLst>
            </p:cNvPr>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4" name="Freeform 218">
              <a:extLst>
                <a:ext uri="{FF2B5EF4-FFF2-40B4-BE49-F238E27FC236}">
                  <a16:creationId xmlns:a16="http://schemas.microsoft.com/office/drawing/2014/main" id="{B9A4B2ED-5212-4727-97A8-8D87CD0153A6}"/>
                </a:ext>
              </a:extLst>
            </p:cNvPr>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5" name="Freeform 219">
              <a:extLst>
                <a:ext uri="{FF2B5EF4-FFF2-40B4-BE49-F238E27FC236}">
                  <a16:creationId xmlns:a16="http://schemas.microsoft.com/office/drawing/2014/main" id="{39708B1E-E077-4373-97F2-72F964D3E7CE}"/>
                </a:ext>
              </a:extLst>
            </p:cNvPr>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6" name="Freeform 220">
              <a:extLst>
                <a:ext uri="{FF2B5EF4-FFF2-40B4-BE49-F238E27FC236}">
                  <a16:creationId xmlns:a16="http://schemas.microsoft.com/office/drawing/2014/main" id="{858113CD-6557-4A20-8746-90FC60008FA2}"/>
                </a:ext>
              </a:extLst>
            </p:cNvPr>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7" name="Freeform 221">
              <a:extLst>
                <a:ext uri="{FF2B5EF4-FFF2-40B4-BE49-F238E27FC236}">
                  <a16:creationId xmlns:a16="http://schemas.microsoft.com/office/drawing/2014/main" id="{B461C1A7-A10E-4EB0-B575-8BAC57006912}"/>
                </a:ext>
              </a:extLst>
            </p:cNvPr>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8" name="Freeform 222">
              <a:extLst>
                <a:ext uri="{FF2B5EF4-FFF2-40B4-BE49-F238E27FC236}">
                  <a16:creationId xmlns:a16="http://schemas.microsoft.com/office/drawing/2014/main" id="{2FCCCFCF-458E-4E51-B12F-0D9C347313D9}"/>
                </a:ext>
              </a:extLst>
            </p:cNvPr>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9" name="Freeform 223">
              <a:extLst>
                <a:ext uri="{FF2B5EF4-FFF2-40B4-BE49-F238E27FC236}">
                  <a16:creationId xmlns:a16="http://schemas.microsoft.com/office/drawing/2014/main" id="{C6F7200F-7733-4D74-8725-7FB6108254AB}"/>
                </a:ext>
              </a:extLst>
            </p:cNvPr>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0" name="Freeform 224">
              <a:extLst>
                <a:ext uri="{FF2B5EF4-FFF2-40B4-BE49-F238E27FC236}">
                  <a16:creationId xmlns:a16="http://schemas.microsoft.com/office/drawing/2014/main" id="{E4D67E88-6BEC-4AB3-89DE-F9342E4E97BB}"/>
                </a:ext>
              </a:extLst>
            </p:cNvPr>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1" name="Freeform 226">
              <a:extLst>
                <a:ext uri="{FF2B5EF4-FFF2-40B4-BE49-F238E27FC236}">
                  <a16:creationId xmlns:a16="http://schemas.microsoft.com/office/drawing/2014/main" id="{EE1A3EB3-4665-4B6B-8024-CBF326EDE973}"/>
                </a:ext>
              </a:extLst>
            </p:cNvPr>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2" name="Freeform 227">
              <a:extLst>
                <a:ext uri="{FF2B5EF4-FFF2-40B4-BE49-F238E27FC236}">
                  <a16:creationId xmlns:a16="http://schemas.microsoft.com/office/drawing/2014/main" id="{C0AB16F8-258C-404E-833F-B72841B1A9B2}"/>
                </a:ext>
              </a:extLst>
            </p:cNvPr>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3" name="Freeform 228">
              <a:extLst>
                <a:ext uri="{FF2B5EF4-FFF2-40B4-BE49-F238E27FC236}">
                  <a16:creationId xmlns:a16="http://schemas.microsoft.com/office/drawing/2014/main" id="{18125F1D-AB20-4BA4-AE92-7E4B7EF6C660}"/>
                </a:ext>
              </a:extLst>
            </p:cNvPr>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4" name="Freeform 229">
              <a:extLst>
                <a:ext uri="{FF2B5EF4-FFF2-40B4-BE49-F238E27FC236}">
                  <a16:creationId xmlns:a16="http://schemas.microsoft.com/office/drawing/2014/main" id="{47DAB1D7-B51A-4AAF-86AE-286155781838}"/>
                </a:ext>
              </a:extLst>
            </p:cNvPr>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5" name="Freeform 230">
              <a:extLst>
                <a:ext uri="{FF2B5EF4-FFF2-40B4-BE49-F238E27FC236}">
                  <a16:creationId xmlns:a16="http://schemas.microsoft.com/office/drawing/2014/main" id="{F3E8767A-47A9-4D98-84A8-380F2B49D645}"/>
                </a:ext>
              </a:extLst>
            </p:cNvPr>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6" name="Freeform 231">
              <a:extLst>
                <a:ext uri="{FF2B5EF4-FFF2-40B4-BE49-F238E27FC236}">
                  <a16:creationId xmlns:a16="http://schemas.microsoft.com/office/drawing/2014/main" id="{547F78A9-02CA-405B-9AD7-3DB59F5194F4}"/>
                </a:ext>
              </a:extLst>
            </p:cNvPr>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7" name="Freeform 232">
              <a:extLst>
                <a:ext uri="{FF2B5EF4-FFF2-40B4-BE49-F238E27FC236}">
                  <a16:creationId xmlns:a16="http://schemas.microsoft.com/office/drawing/2014/main" id="{806773A8-03E0-4DF0-8FFA-60733E2F9D2E}"/>
                </a:ext>
              </a:extLst>
            </p:cNvPr>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8" name="Freeform 233">
              <a:extLst>
                <a:ext uri="{FF2B5EF4-FFF2-40B4-BE49-F238E27FC236}">
                  <a16:creationId xmlns:a16="http://schemas.microsoft.com/office/drawing/2014/main" id="{010A2872-CDF2-4DA1-80D1-51DD6AB77E42}"/>
                </a:ext>
              </a:extLst>
            </p:cNvPr>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29" name="组合 18397">
            <a:extLst>
              <a:ext uri="{FF2B5EF4-FFF2-40B4-BE49-F238E27FC236}">
                <a16:creationId xmlns:a16="http://schemas.microsoft.com/office/drawing/2014/main" id="{54D14793-5162-48BC-8EA6-A82E2FB7012E}"/>
              </a:ext>
            </a:extLst>
          </p:cNvPr>
          <p:cNvGrpSpPr/>
          <p:nvPr/>
        </p:nvGrpSpPr>
        <p:grpSpPr>
          <a:xfrm>
            <a:off x="2750320" y="5005970"/>
            <a:ext cx="1264077" cy="252816"/>
            <a:chOff x="2449513" y="1096964"/>
            <a:chExt cx="650875" cy="130175"/>
          </a:xfrm>
          <a:solidFill>
            <a:srgbClr val="94DAE2"/>
          </a:solidFill>
        </p:grpSpPr>
        <p:sp>
          <p:nvSpPr>
            <p:cNvPr id="330" name="Freeform 204">
              <a:extLst>
                <a:ext uri="{FF2B5EF4-FFF2-40B4-BE49-F238E27FC236}">
                  <a16:creationId xmlns:a16="http://schemas.microsoft.com/office/drawing/2014/main" id="{E20FD700-865C-435A-A110-87F2AEF87A5B}"/>
                </a:ext>
              </a:extLst>
            </p:cNvPr>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1" name="Freeform 205">
              <a:extLst>
                <a:ext uri="{FF2B5EF4-FFF2-40B4-BE49-F238E27FC236}">
                  <a16:creationId xmlns:a16="http://schemas.microsoft.com/office/drawing/2014/main" id="{FA75053F-6647-4715-9A4C-876EAB83446A}"/>
                </a:ext>
              </a:extLst>
            </p:cNvPr>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2" name="Freeform 206">
              <a:extLst>
                <a:ext uri="{FF2B5EF4-FFF2-40B4-BE49-F238E27FC236}">
                  <a16:creationId xmlns:a16="http://schemas.microsoft.com/office/drawing/2014/main" id="{E1CF913C-0D0A-4AAF-BAEB-3E2AC8DDE48C}"/>
                </a:ext>
              </a:extLst>
            </p:cNvPr>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3" name="Freeform 207">
              <a:extLst>
                <a:ext uri="{FF2B5EF4-FFF2-40B4-BE49-F238E27FC236}">
                  <a16:creationId xmlns:a16="http://schemas.microsoft.com/office/drawing/2014/main" id="{1593FFAC-B8BD-4584-A4D1-80E5FE4425B5}"/>
                </a:ext>
              </a:extLst>
            </p:cNvPr>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4" name="Freeform 208">
              <a:extLst>
                <a:ext uri="{FF2B5EF4-FFF2-40B4-BE49-F238E27FC236}">
                  <a16:creationId xmlns:a16="http://schemas.microsoft.com/office/drawing/2014/main" id="{81B1750D-A098-41BD-9096-FBF966C7F39C}"/>
                </a:ext>
              </a:extLst>
            </p:cNvPr>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5" name="Freeform 209">
              <a:extLst>
                <a:ext uri="{FF2B5EF4-FFF2-40B4-BE49-F238E27FC236}">
                  <a16:creationId xmlns:a16="http://schemas.microsoft.com/office/drawing/2014/main" id="{04EB67C0-0943-4C48-AB60-E4863D7E0AAD}"/>
                </a:ext>
              </a:extLst>
            </p:cNvPr>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6" name="Freeform 210">
              <a:extLst>
                <a:ext uri="{FF2B5EF4-FFF2-40B4-BE49-F238E27FC236}">
                  <a16:creationId xmlns:a16="http://schemas.microsoft.com/office/drawing/2014/main" id="{DC8BD3C3-3F21-459C-8A26-CDF78B8A600E}"/>
                </a:ext>
              </a:extLst>
            </p:cNvPr>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7" name="Freeform 211">
              <a:extLst>
                <a:ext uri="{FF2B5EF4-FFF2-40B4-BE49-F238E27FC236}">
                  <a16:creationId xmlns:a16="http://schemas.microsoft.com/office/drawing/2014/main" id="{A2166EC1-F8B8-499F-B4EC-C35A1F6FB984}"/>
                </a:ext>
              </a:extLst>
            </p:cNvPr>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8" name="Freeform 212">
              <a:extLst>
                <a:ext uri="{FF2B5EF4-FFF2-40B4-BE49-F238E27FC236}">
                  <a16:creationId xmlns:a16="http://schemas.microsoft.com/office/drawing/2014/main" id="{C18B14B6-2E77-4268-A5E2-44235264AB7B}"/>
                </a:ext>
              </a:extLst>
            </p:cNvPr>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9" name="Freeform 213">
              <a:extLst>
                <a:ext uri="{FF2B5EF4-FFF2-40B4-BE49-F238E27FC236}">
                  <a16:creationId xmlns:a16="http://schemas.microsoft.com/office/drawing/2014/main" id="{90FB599B-308E-4ED5-9426-2A53E14DA8B7}"/>
                </a:ext>
              </a:extLst>
            </p:cNvPr>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0" name="Freeform 214">
              <a:extLst>
                <a:ext uri="{FF2B5EF4-FFF2-40B4-BE49-F238E27FC236}">
                  <a16:creationId xmlns:a16="http://schemas.microsoft.com/office/drawing/2014/main" id="{47D7E7FB-E30B-4C89-86E8-CE3699CC3550}"/>
                </a:ext>
              </a:extLst>
            </p:cNvPr>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1" name="Freeform 215">
              <a:extLst>
                <a:ext uri="{FF2B5EF4-FFF2-40B4-BE49-F238E27FC236}">
                  <a16:creationId xmlns:a16="http://schemas.microsoft.com/office/drawing/2014/main" id="{3D2C2204-7B77-4D05-8E0E-4E49EC85B803}"/>
                </a:ext>
              </a:extLst>
            </p:cNvPr>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2" name="Freeform 216">
              <a:extLst>
                <a:ext uri="{FF2B5EF4-FFF2-40B4-BE49-F238E27FC236}">
                  <a16:creationId xmlns:a16="http://schemas.microsoft.com/office/drawing/2014/main" id="{12D18C54-1172-44F6-9250-21DB8AD01D9B}"/>
                </a:ext>
              </a:extLst>
            </p:cNvPr>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3" name="Freeform 217">
              <a:extLst>
                <a:ext uri="{FF2B5EF4-FFF2-40B4-BE49-F238E27FC236}">
                  <a16:creationId xmlns:a16="http://schemas.microsoft.com/office/drawing/2014/main" id="{B314900A-5145-4D49-90B4-8CEADA5C78F8}"/>
                </a:ext>
              </a:extLst>
            </p:cNvPr>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4" name="Freeform 218">
              <a:extLst>
                <a:ext uri="{FF2B5EF4-FFF2-40B4-BE49-F238E27FC236}">
                  <a16:creationId xmlns:a16="http://schemas.microsoft.com/office/drawing/2014/main" id="{C22171DC-A8E2-48C3-9660-DBB88E93F971}"/>
                </a:ext>
              </a:extLst>
            </p:cNvPr>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5" name="Freeform 219">
              <a:extLst>
                <a:ext uri="{FF2B5EF4-FFF2-40B4-BE49-F238E27FC236}">
                  <a16:creationId xmlns:a16="http://schemas.microsoft.com/office/drawing/2014/main" id="{85941777-80CA-4850-8714-CDBCDBBC2286}"/>
                </a:ext>
              </a:extLst>
            </p:cNvPr>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6" name="Freeform 220">
              <a:extLst>
                <a:ext uri="{FF2B5EF4-FFF2-40B4-BE49-F238E27FC236}">
                  <a16:creationId xmlns:a16="http://schemas.microsoft.com/office/drawing/2014/main" id="{E0468D7D-DC30-47F5-AC27-E2897B97DF08}"/>
                </a:ext>
              </a:extLst>
            </p:cNvPr>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7" name="Freeform 221">
              <a:extLst>
                <a:ext uri="{FF2B5EF4-FFF2-40B4-BE49-F238E27FC236}">
                  <a16:creationId xmlns:a16="http://schemas.microsoft.com/office/drawing/2014/main" id="{34B64A95-04EF-4DB0-9785-4D8B8055FB81}"/>
                </a:ext>
              </a:extLst>
            </p:cNvPr>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8" name="Freeform 222">
              <a:extLst>
                <a:ext uri="{FF2B5EF4-FFF2-40B4-BE49-F238E27FC236}">
                  <a16:creationId xmlns:a16="http://schemas.microsoft.com/office/drawing/2014/main" id="{5E2F19F0-ED58-4F3C-8EF9-DCD4F1FA140A}"/>
                </a:ext>
              </a:extLst>
            </p:cNvPr>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9" name="Freeform 223">
              <a:extLst>
                <a:ext uri="{FF2B5EF4-FFF2-40B4-BE49-F238E27FC236}">
                  <a16:creationId xmlns:a16="http://schemas.microsoft.com/office/drawing/2014/main" id="{D6C79A48-9B45-4123-A3CB-25BC753C80CF}"/>
                </a:ext>
              </a:extLst>
            </p:cNvPr>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0" name="Freeform 224">
              <a:extLst>
                <a:ext uri="{FF2B5EF4-FFF2-40B4-BE49-F238E27FC236}">
                  <a16:creationId xmlns:a16="http://schemas.microsoft.com/office/drawing/2014/main" id="{594BB2BA-BE6A-4DD0-8639-6869F4A697F2}"/>
                </a:ext>
              </a:extLst>
            </p:cNvPr>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1" name="Freeform 226">
              <a:extLst>
                <a:ext uri="{FF2B5EF4-FFF2-40B4-BE49-F238E27FC236}">
                  <a16:creationId xmlns:a16="http://schemas.microsoft.com/office/drawing/2014/main" id="{2045C2C3-7673-4E61-B29A-20E1170650CD}"/>
                </a:ext>
              </a:extLst>
            </p:cNvPr>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2" name="Freeform 227">
              <a:extLst>
                <a:ext uri="{FF2B5EF4-FFF2-40B4-BE49-F238E27FC236}">
                  <a16:creationId xmlns:a16="http://schemas.microsoft.com/office/drawing/2014/main" id="{85C97A6A-2C77-4A7F-96FC-A08B6521AFED}"/>
                </a:ext>
              </a:extLst>
            </p:cNvPr>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3" name="Freeform 228">
              <a:extLst>
                <a:ext uri="{FF2B5EF4-FFF2-40B4-BE49-F238E27FC236}">
                  <a16:creationId xmlns:a16="http://schemas.microsoft.com/office/drawing/2014/main" id="{E8513A1C-E5E3-40FB-A156-D80ED3F9BE03}"/>
                </a:ext>
              </a:extLst>
            </p:cNvPr>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4" name="Freeform 229">
              <a:extLst>
                <a:ext uri="{FF2B5EF4-FFF2-40B4-BE49-F238E27FC236}">
                  <a16:creationId xmlns:a16="http://schemas.microsoft.com/office/drawing/2014/main" id="{6991E84B-2FD8-48B9-A76A-205A1149E425}"/>
                </a:ext>
              </a:extLst>
            </p:cNvPr>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5" name="Freeform 230">
              <a:extLst>
                <a:ext uri="{FF2B5EF4-FFF2-40B4-BE49-F238E27FC236}">
                  <a16:creationId xmlns:a16="http://schemas.microsoft.com/office/drawing/2014/main" id="{8381BA1F-58D6-476A-AD40-94B6DE4C893F}"/>
                </a:ext>
              </a:extLst>
            </p:cNvPr>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6" name="Freeform 231">
              <a:extLst>
                <a:ext uri="{FF2B5EF4-FFF2-40B4-BE49-F238E27FC236}">
                  <a16:creationId xmlns:a16="http://schemas.microsoft.com/office/drawing/2014/main" id="{69E92886-4B37-4306-B5AD-E5C6D3BA8D9A}"/>
                </a:ext>
              </a:extLst>
            </p:cNvPr>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7" name="Freeform 232">
              <a:extLst>
                <a:ext uri="{FF2B5EF4-FFF2-40B4-BE49-F238E27FC236}">
                  <a16:creationId xmlns:a16="http://schemas.microsoft.com/office/drawing/2014/main" id="{2B3CCA22-6816-4DE9-8688-6469ADCCD622}"/>
                </a:ext>
              </a:extLst>
            </p:cNvPr>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8" name="Freeform 233">
              <a:extLst>
                <a:ext uri="{FF2B5EF4-FFF2-40B4-BE49-F238E27FC236}">
                  <a16:creationId xmlns:a16="http://schemas.microsoft.com/office/drawing/2014/main" id="{32DE2219-B078-4795-8620-1FE6CE4D4815}"/>
                </a:ext>
              </a:extLst>
            </p:cNvPr>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59" name="组合 18397">
            <a:extLst>
              <a:ext uri="{FF2B5EF4-FFF2-40B4-BE49-F238E27FC236}">
                <a16:creationId xmlns:a16="http://schemas.microsoft.com/office/drawing/2014/main" id="{F695A317-C791-4912-9E74-015695AEF767}"/>
              </a:ext>
            </a:extLst>
          </p:cNvPr>
          <p:cNvGrpSpPr/>
          <p:nvPr/>
        </p:nvGrpSpPr>
        <p:grpSpPr>
          <a:xfrm>
            <a:off x="4170675" y="5009053"/>
            <a:ext cx="1264077" cy="252816"/>
            <a:chOff x="2449513" y="1096964"/>
            <a:chExt cx="650875" cy="130175"/>
          </a:xfrm>
          <a:solidFill>
            <a:srgbClr val="94DAE2"/>
          </a:solidFill>
        </p:grpSpPr>
        <p:sp>
          <p:nvSpPr>
            <p:cNvPr id="360" name="Freeform 204">
              <a:extLst>
                <a:ext uri="{FF2B5EF4-FFF2-40B4-BE49-F238E27FC236}">
                  <a16:creationId xmlns:a16="http://schemas.microsoft.com/office/drawing/2014/main" id="{5CE37F36-64BC-4A60-841A-D5ABFA93229E}"/>
                </a:ext>
              </a:extLst>
            </p:cNvPr>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1" name="Freeform 205">
              <a:extLst>
                <a:ext uri="{FF2B5EF4-FFF2-40B4-BE49-F238E27FC236}">
                  <a16:creationId xmlns:a16="http://schemas.microsoft.com/office/drawing/2014/main" id="{3E48F7C2-5531-44D7-903C-9B8C57783BFE}"/>
                </a:ext>
              </a:extLst>
            </p:cNvPr>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2" name="Freeform 206">
              <a:extLst>
                <a:ext uri="{FF2B5EF4-FFF2-40B4-BE49-F238E27FC236}">
                  <a16:creationId xmlns:a16="http://schemas.microsoft.com/office/drawing/2014/main" id="{982EB73E-8D7D-4CDA-8BCB-693A0A78CA56}"/>
                </a:ext>
              </a:extLst>
            </p:cNvPr>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3" name="Freeform 207">
              <a:extLst>
                <a:ext uri="{FF2B5EF4-FFF2-40B4-BE49-F238E27FC236}">
                  <a16:creationId xmlns:a16="http://schemas.microsoft.com/office/drawing/2014/main" id="{03A1357F-B40C-4268-A846-F8CD19C9F4AB}"/>
                </a:ext>
              </a:extLst>
            </p:cNvPr>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4" name="Freeform 208">
              <a:extLst>
                <a:ext uri="{FF2B5EF4-FFF2-40B4-BE49-F238E27FC236}">
                  <a16:creationId xmlns:a16="http://schemas.microsoft.com/office/drawing/2014/main" id="{CDF20BEA-3550-4A1B-B3F0-46E95E91906D}"/>
                </a:ext>
              </a:extLst>
            </p:cNvPr>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5" name="Freeform 209">
              <a:extLst>
                <a:ext uri="{FF2B5EF4-FFF2-40B4-BE49-F238E27FC236}">
                  <a16:creationId xmlns:a16="http://schemas.microsoft.com/office/drawing/2014/main" id="{6A4746E9-84A1-493E-8673-840C2DE9BD9B}"/>
                </a:ext>
              </a:extLst>
            </p:cNvPr>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6" name="Freeform 210">
              <a:extLst>
                <a:ext uri="{FF2B5EF4-FFF2-40B4-BE49-F238E27FC236}">
                  <a16:creationId xmlns:a16="http://schemas.microsoft.com/office/drawing/2014/main" id="{F4F77A13-C865-42C2-BF7E-1E2DA8279177}"/>
                </a:ext>
              </a:extLst>
            </p:cNvPr>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7" name="Freeform 211">
              <a:extLst>
                <a:ext uri="{FF2B5EF4-FFF2-40B4-BE49-F238E27FC236}">
                  <a16:creationId xmlns:a16="http://schemas.microsoft.com/office/drawing/2014/main" id="{EE07975F-EB1C-456B-A288-354B97B18013}"/>
                </a:ext>
              </a:extLst>
            </p:cNvPr>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8" name="Freeform 212">
              <a:extLst>
                <a:ext uri="{FF2B5EF4-FFF2-40B4-BE49-F238E27FC236}">
                  <a16:creationId xmlns:a16="http://schemas.microsoft.com/office/drawing/2014/main" id="{1958BAE5-29FB-453A-8071-E72C3B287995}"/>
                </a:ext>
              </a:extLst>
            </p:cNvPr>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9" name="Freeform 213">
              <a:extLst>
                <a:ext uri="{FF2B5EF4-FFF2-40B4-BE49-F238E27FC236}">
                  <a16:creationId xmlns:a16="http://schemas.microsoft.com/office/drawing/2014/main" id="{64137CE8-88F8-4F95-A0CC-FC9EF3D95127}"/>
                </a:ext>
              </a:extLst>
            </p:cNvPr>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0" name="Freeform 214">
              <a:extLst>
                <a:ext uri="{FF2B5EF4-FFF2-40B4-BE49-F238E27FC236}">
                  <a16:creationId xmlns:a16="http://schemas.microsoft.com/office/drawing/2014/main" id="{E74C95FC-1D62-42CB-868F-D56793C9DDFC}"/>
                </a:ext>
              </a:extLst>
            </p:cNvPr>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1" name="Freeform 215">
              <a:extLst>
                <a:ext uri="{FF2B5EF4-FFF2-40B4-BE49-F238E27FC236}">
                  <a16:creationId xmlns:a16="http://schemas.microsoft.com/office/drawing/2014/main" id="{2E4B9D34-9329-44FE-9A3B-C6B24B5346F6}"/>
                </a:ext>
              </a:extLst>
            </p:cNvPr>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2" name="Freeform 216">
              <a:extLst>
                <a:ext uri="{FF2B5EF4-FFF2-40B4-BE49-F238E27FC236}">
                  <a16:creationId xmlns:a16="http://schemas.microsoft.com/office/drawing/2014/main" id="{9C9E9547-79B6-4771-933A-F13ABCF0F025}"/>
                </a:ext>
              </a:extLst>
            </p:cNvPr>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3" name="Freeform 217">
              <a:extLst>
                <a:ext uri="{FF2B5EF4-FFF2-40B4-BE49-F238E27FC236}">
                  <a16:creationId xmlns:a16="http://schemas.microsoft.com/office/drawing/2014/main" id="{55D013A5-81A1-4280-85EB-465A463130FF}"/>
                </a:ext>
              </a:extLst>
            </p:cNvPr>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4" name="Freeform 218">
              <a:extLst>
                <a:ext uri="{FF2B5EF4-FFF2-40B4-BE49-F238E27FC236}">
                  <a16:creationId xmlns:a16="http://schemas.microsoft.com/office/drawing/2014/main" id="{86E65412-3BFE-4F7B-B1B2-13A5F12AEDCD}"/>
                </a:ext>
              </a:extLst>
            </p:cNvPr>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5" name="Freeform 219">
              <a:extLst>
                <a:ext uri="{FF2B5EF4-FFF2-40B4-BE49-F238E27FC236}">
                  <a16:creationId xmlns:a16="http://schemas.microsoft.com/office/drawing/2014/main" id="{6DEC684D-04D4-4FE8-8798-DF8834192048}"/>
                </a:ext>
              </a:extLst>
            </p:cNvPr>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6" name="Freeform 220">
              <a:extLst>
                <a:ext uri="{FF2B5EF4-FFF2-40B4-BE49-F238E27FC236}">
                  <a16:creationId xmlns:a16="http://schemas.microsoft.com/office/drawing/2014/main" id="{AEE59AEC-2ACA-478A-9C88-23E94EC36936}"/>
                </a:ext>
              </a:extLst>
            </p:cNvPr>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7" name="Freeform 221">
              <a:extLst>
                <a:ext uri="{FF2B5EF4-FFF2-40B4-BE49-F238E27FC236}">
                  <a16:creationId xmlns:a16="http://schemas.microsoft.com/office/drawing/2014/main" id="{352D78DF-1665-4913-9954-16B0C68B3083}"/>
                </a:ext>
              </a:extLst>
            </p:cNvPr>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8" name="Freeform 222">
              <a:extLst>
                <a:ext uri="{FF2B5EF4-FFF2-40B4-BE49-F238E27FC236}">
                  <a16:creationId xmlns:a16="http://schemas.microsoft.com/office/drawing/2014/main" id="{3CCD1A1A-D042-40F4-AF5E-19227DE07316}"/>
                </a:ext>
              </a:extLst>
            </p:cNvPr>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9" name="Freeform 223">
              <a:extLst>
                <a:ext uri="{FF2B5EF4-FFF2-40B4-BE49-F238E27FC236}">
                  <a16:creationId xmlns:a16="http://schemas.microsoft.com/office/drawing/2014/main" id="{2369CC24-1DA7-4880-BF8B-F2C6245CF2AE}"/>
                </a:ext>
              </a:extLst>
            </p:cNvPr>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0" name="Freeform 224">
              <a:extLst>
                <a:ext uri="{FF2B5EF4-FFF2-40B4-BE49-F238E27FC236}">
                  <a16:creationId xmlns:a16="http://schemas.microsoft.com/office/drawing/2014/main" id="{EBAA3BE9-647E-4ACD-A515-8DB7B3B21E16}"/>
                </a:ext>
              </a:extLst>
            </p:cNvPr>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1" name="Freeform 226">
              <a:extLst>
                <a:ext uri="{FF2B5EF4-FFF2-40B4-BE49-F238E27FC236}">
                  <a16:creationId xmlns:a16="http://schemas.microsoft.com/office/drawing/2014/main" id="{A3F2315E-3C7A-416A-8621-53CDC5D61006}"/>
                </a:ext>
              </a:extLst>
            </p:cNvPr>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2" name="Freeform 227">
              <a:extLst>
                <a:ext uri="{FF2B5EF4-FFF2-40B4-BE49-F238E27FC236}">
                  <a16:creationId xmlns:a16="http://schemas.microsoft.com/office/drawing/2014/main" id="{90BFFF2A-C95A-437A-B829-B94CA86919D8}"/>
                </a:ext>
              </a:extLst>
            </p:cNvPr>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3" name="Freeform 228">
              <a:extLst>
                <a:ext uri="{FF2B5EF4-FFF2-40B4-BE49-F238E27FC236}">
                  <a16:creationId xmlns:a16="http://schemas.microsoft.com/office/drawing/2014/main" id="{82E5B3B2-19A6-43FF-AE1C-2CC87B987693}"/>
                </a:ext>
              </a:extLst>
            </p:cNvPr>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4" name="Freeform 229">
              <a:extLst>
                <a:ext uri="{FF2B5EF4-FFF2-40B4-BE49-F238E27FC236}">
                  <a16:creationId xmlns:a16="http://schemas.microsoft.com/office/drawing/2014/main" id="{9F094803-0A88-4DED-BB96-B440EDAF075B}"/>
                </a:ext>
              </a:extLst>
            </p:cNvPr>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5" name="Freeform 230">
              <a:extLst>
                <a:ext uri="{FF2B5EF4-FFF2-40B4-BE49-F238E27FC236}">
                  <a16:creationId xmlns:a16="http://schemas.microsoft.com/office/drawing/2014/main" id="{F015F6BB-FFA4-4786-980C-447430E93A5D}"/>
                </a:ext>
              </a:extLst>
            </p:cNvPr>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6" name="Freeform 231">
              <a:extLst>
                <a:ext uri="{FF2B5EF4-FFF2-40B4-BE49-F238E27FC236}">
                  <a16:creationId xmlns:a16="http://schemas.microsoft.com/office/drawing/2014/main" id="{1210FEAA-79D6-407E-95FD-D468C3A3B142}"/>
                </a:ext>
              </a:extLst>
            </p:cNvPr>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7" name="Freeform 232">
              <a:extLst>
                <a:ext uri="{FF2B5EF4-FFF2-40B4-BE49-F238E27FC236}">
                  <a16:creationId xmlns:a16="http://schemas.microsoft.com/office/drawing/2014/main" id="{EF539627-98F6-444F-8271-CE566BBB43AC}"/>
                </a:ext>
              </a:extLst>
            </p:cNvPr>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8" name="Freeform 233">
              <a:extLst>
                <a:ext uri="{FF2B5EF4-FFF2-40B4-BE49-F238E27FC236}">
                  <a16:creationId xmlns:a16="http://schemas.microsoft.com/office/drawing/2014/main" id="{3F87DFBB-8F0B-4E9A-8EB6-001AB0AEA83F}"/>
                </a:ext>
              </a:extLst>
            </p:cNvPr>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89" name="组合 18397">
            <a:extLst>
              <a:ext uri="{FF2B5EF4-FFF2-40B4-BE49-F238E27FC236}">
                <a16:creationId xmlns:a16="http://schemas.microsoft.com/office/drawing/2014/main" id="{F9F3AFF8-1A2F-4EAC-8224-E4AA3FE5D92D}"/>
              </a:ext>
            </a:extLst>
          </p:cNvPr>
          <p:cNvGrpSpPr/>
          <p:nvPr/>
        </p:nvGrpSpPr>
        <p:grpSpPr>
          <a:xfrm>
            <a:off x="6804290" y="5006527"/>
            <a:ext cx="1264077" cy="252816"/>
            <a:chOff x="2449513" y="1096964"/>
            <a:chExt cx="650875" cy="130175"/>
          </a:xfrm>
          <a:solidFill>
            <a:srgbClr val="94DAE2"/>
          </a:solidFill>
        </p:grpSpPr>
        <p:sp>
          <p:nvSpPr>
            <p:cNvPr id="390" name="Freeform 204">
              <a:extLst>
                <a:ext uri="{FF2B5EF4-FFF2-40B4-BE49-F238E27FC236}">
                  <a16:creationId xmlns:a16="http://schemas.microsoft.com/office/drawing/2014/main" id="{232508A5-E674-4258-B375-AA2D49F00059}"/>
                </a:ext>
              </a:extLst>
            </p:cNvPr>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1" name="Freeform 205">
              <a:extLst>
                <a:ext uri="{FF2B5EF4-FFF2-40B4-BE49-F238E27FC236}">
                  <a16:creationId xmlns:a16="http://schemas.microsoft.com/office/drawing/2014/main" id="{2350275B-8F60-425C-AA2C-0FC3FC383235}"/>
                </a:ext>
              </a:extLst>
            </p:cNvPr>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2" name="Freeform 206">
              <a:extLst>
                <a:ext uri="{FF2B5EF4-FFF2-40B4-BE49-F238E27FC236}">
                  <a16:creationId xmlns:a16="http://schemas.microsoft.com/office/drawing/2014/main" id="{73F70A43-A746-4F0A-A5B9-279DFFF5288D}"/>
                </a:ext>
              </a:extLst>
            </p:cNvPr>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3" name="Freeform 207">
              <a:extLst>
                <a:ext uri="{FF2B5EF4-FFF2-40B4-BE49-F238E27FC236}">
                  <a16:creationId xmlns:a16="http://schemas.microsoft.com/office/drawing/2014/main" id="{C5ACB462-7F53-481C-896F-27F49FAE5152}"/>
                </a:ext>
              </a:extLst>
            </p:cNvPr>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4" name="Freeform 208">
              <a:extLst>
                <a:ext uri="{FF2B5EF4-FFF2-40B4-BE49-F238E27FC236}">
                  <a16:creationId xmlns:a16="http://schemas.microsoft.com/office/drawing/2014/main" id="{CEDB51A9-20AE-4A9F-A6A3-034BCA5A8D40}"/>
                </a:ext>
              </a:extLst>
            </p:cNvPr>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5" name="Freeform 209">
              <a:extLst>
                <a:ext uri="{FF2B5EF4-FFF2-40B4-BE49-F238E27FC236}">
                  <a16:creationId xmlns:a16="http://schemas.microsoft.com/office/drawing/2014/main" id="{93304CBA-FAB4-4B37-B760-5A74F1D88F68}"/>
                </a:ext>
              </a:extLst>
            </p:cNvPr>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6" name="Freeform 210">
              <a:extLst>
                <a:ext uri="{FF2B5EF4-FFF2-40B4-BE49-F238E27FC236}">
                  <a16:creationId xmlns:a16="http://schemas.microsoft.com/office/drawing/2014/main" id="{741EBA4B-02E5-484C-8620-FE3DF2A65160}"/>
                </a:ext>
              </a:extLst>
            </p:cNvPr>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7" name="Freeform 211">
              <a:extLst>
                <a:ext uri="{FF2B5EF4-FFF2-40B4-BE49-F238E27FC236}">
                  <a16:creationId xmlns:a16="http://schemas.microsoft.com/office/drawing/2014/main" id="{BA634A35-504F-4A14-8F44-D770A4A9CB2B}"/>
                </a:ext>
              </a:extLst>
            </p:cNvPr>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8" name="Freeform 212">
              <a:extLst>
                <a:ext uri="{FF2B5EF4-FFF2-40B4-BE49-F238E27FC236}">
                  <a16:creationId xmlns:a16="http://schemas.microsoft.com/office/drawing/2014/main" id="{4226EDBD-85D0-43A9-B107-55D0E9C48CBD}"/>
                </a:ext>
              </a:extLst>
            </p:cNvPr>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9" name="Freeform 213">
              <a:extLst>
                <a:ext uri="{FF2B5EF4-FFF2-40B4-BE49-F238E27FC236}">
                  <a16:creationId xmlns:a16="http://schemas.microsoft.com/office/drawing/2014/main" id="{8EA8DC21-5F63-454E-B60C-762BD72F15C2}"/>
                </a:ext>
              </a:extLst>
            </p:cNvPr>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0" name="Freeform 214">
              <a:extLst>
                <a:ext uri="{FF2B5EF4-FFF2-40B4-BE49-F238E27FC236}">
                  <a16:creationId xmlns:a16="http://schemas.microsoft.com/office/drawing/2014/main" id="{F2BC2661-B5CF-4025-9FD7-F56A75F59BFF}"/>
                </a:ext>
              </a:extLst>
            </p:cNvPr>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1" name="Freeform 215">
              <a:extLst>
                <a:ext uri="{FF2B5EF4-FFF2-40B4-BE49-F238E27FC236}">
                  <a16:creationId xmlns:a16="http://schemas.microsoft.com/office/drawing/2014/main" id="{0AEBF3D2-5EB7-4A50-AE27-07C47B628814}"/>
                </a:ext>
              </a:extLst>
            </p:cNvPr>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2" name="Freeform 216">
              <a:extLst>
                <a:ext uri="{FF2B5EF4-FFF2-40B4-BE49-F238E27FC236}">
                  <a16:creationId xmlns:a16="http://schemas.microsoft.com/office/drawing/2014/main" id="{0DDCFEF3-E606-43D0-A13B-6DC1C952BB25}"/>
                </a:ext>
              </a:extLst>
            </p:cNvPr>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3" name="Freeform 217">
              <a:extLst>
                <a:ext uri="{FF2B5EF4-FFF2-40B4-BE49-F238E27FC236}">
                  <a16:creationId xmlns:a16="http://schemas.microsoft.com/office/drawing/2014/main" id="{DA103F17-6FFB-4618-A006-34954E309471}"/>
                </a:ext>
              </a:extLst>
            </p:cNvPr>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4" name="Freeform 218">
              <a:extLst>
                <a:ext uri="{FF2B5EF4-FFF2-40B4-BE49-F238E27FC236}">
                  <a16:creationId xmlns:a16="http://schemas.microsoft.com/office/drawing/2014/main" id="{9985F52B-907C-43D1-941C-8A575D487DCD}"/>
                </a:ext>
              </a:extLst>
            </p:cNvPr>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5" name="Freeform 219">
              <a:extLst>
                <a:ext uri="{FF2B5EF4-FFF2-40B4-BE49-F238E27FC236}">
                  <a16:creationId xmlns:a16="http://schemas.microsoft.com/office/drawing/2014/main" id="{30120F07-D028-40F5-AFB0-D4BDAFD9BD59}"/>
                </a:ext>
              </a:extLst>
            </p:cNvPr>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6" name="Freeform 220">
              <a:extLst>
                <a:ext uri="{FF2B5EF4-FFF2-40B4-BE49-F238E27FC236}">
                  <a16:creationId xmlns:a16="http://schemas.microsoft.com/office/drawing/2014/main" id="{A9935A81-9CC6-4E97-A927-1E5FDA3E5696}"/>
                </a:ext>
              </a:extLst>
            </p:cNvPr>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7" name="Freeform 221">
              <a:extLst>
                <a:ext uri="{FF2B5EF4-FFF2-40B4-BE49-F238E27FC236}">
                  <a16:creationId xmlns:a16="http://schemas.microsoft.com/office/drawing/2014/main" id="{480AE756-9DB8-450D-A439-7BE81AA31FBF}"/>
                </a:ext>
              </a:extLst>
            </p:cNvPr>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8" name="Freeform 222">
              <a:extLst>
                <a:ext uri="{FF2B5EF4-FFF2-40B4-BE49-F238E27FC236}">
                  <a16:creationId xmlns:a16="http://schemas.microsoft.com/office/drawing/2014/main" id="{E28BD32C-55E8-45A5-8673-21BB3CD3FD85}"/>
                </a:ext>
              </a:extLst>
            </p:cNvPr>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9" name="Freeform 223">
              <a:extLst>
                <a:ext uri="{FF2B5EF4-FFF2-40B4-BE49-F238E27FC236}">
                  <a16:creationId xmlns:a16="http://schemas.microsoft.com/office/drawing/2014/main" id="{9B04B910-D4D8-4FD5-A6B3-8DB008294247}"/>
                </a:ext>
              </a:extLst>
            </p:cNvPr>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0" name="Freeform 224">
              <a:extLst>
                <a:ext uri="{FF2B5EF4-FFF2-40B4-BE49-F238E27FC236}">
                  <a16:creationId xmlns:a16="http://schemas.microsoft.com/office/drawing/2014/main" id="{78F25960-B7C2-4AFA-9F95-9A745C695176}"/>
                </a:ext>
              </a:extLst>
            </p:cNvPr>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1" name="Freeform 226">
              <a:extLst>
                <a:ext uri="{FF2B5EF4-FFF2-40B4-BE49-F238E27FC236}">
                  <a16:creationId xmlns:a16="http://schemas.microsoft.com/office/drawing/2014/main" id="{4307D3A3-685C-4114-AD52-8F77FFB10005}"/>
                </a:ext>
              </a:extLst>
            </p:cNvPr>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2" name="Freeform 227">
              <a:extLst>
                <a:ext uri="{FF2B5EF4-FFF2-40B4-BE49-F238E27FC236}">
                  <a16:creationId xmlns:a16="http://schemas.microsoft.com/office/drawing/2014/main" id="{2B48A4B9-9705-43E9-8D9F-7B636E11CFC1}"/>
                </a:ext>
              </a:extLst>
            </p:cNvPr>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3" name="Freeform 228">
              <a:extLst>
                <a:ext uri="{FF2B5EF4-FFF2-40B4-BE49-F238E27FC236}">
                  <a16:creationId xmlns:a16="http://schemas.microsoft.com/office/drawing/2014/main" id="{B31A864C-1D26-45E4-8161-991748497B15}"/>
                </a:ext>
              </a:extLst>
            </p:cNvPr>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4" name="Freeform 229">
              <a:extLst>
                <a:ext uri="{FF2B5EF4-FFF2-40B4-BE49-F238E27FC236}">
                  <a16:creationId xmlns:a16="http://schemas.microsoft.com/office/drawing/2014/main" id="{2FFC140E-BD9C-4B67-B6A9-55CEDC3E50AE}"/>
                </a:ext>
              </a:extLst>
            </p:cNvPr>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5" name="Freeform 230">
              <a:extLst>
                <a:ext uri="{FF2B5EF4-FFF2-40B4-BE49-F238E27FC236}">
                  <a16:creationId xmlns:a16="http://schemas.microsoft.com/office/drawing/2014/main" id="{8CDC6F95-AB82-455D-85C0-1AAB65C3192D}"/>
                </a:ext>
              </a:extLst>
            </p:cNvPr>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6" name="Freeform 231">
              <a:extLst>
                <a:ext uri="{FF2B5EF4-FFF2-40B4-BE49-F238E27FC236}">
                  <a16:creationId xmlns:a16="http://schemas.microsoft.com/office/drawing/2014/main" id="{63919207-444A-4C5C-A141-8A291C7065E1}"/>
                </a:ext>
              </a:extLst>
            </p:cNvPr>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7" name="Freeform 232">
              <a:extLst>
                <a:ext uri="{FF2B5EF4-FFF2-40B4-BE49-F238E27FC236}">
                  <a16:creationId xmlns:a16="http://schemas.microsoft.com/office/drawing/2014/main" id="{E3C18158-619A-44B7-81A4-88416C77CCFB}"/>
                </a:ext>
              </a:extLst>
            </p:cNvPr>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8" name="Freeform 233">
              <a:extLst>
                <a:ext uri="{FF2B5EF4-FFF2-40B4-BE49-F238E27FC236}">
                  <a16:creationId xmlns:a16="http://schemas.microsoft.com/office/drawing/2014/main" id="{F120C0D4-2571-4CB4-B6EA-07910CCAB654}"/>
                </a:ext>
              </a:extLst>
            </p:cNvPr>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419" name="组合 18397">
            <a:extLst>
              <a:ext uri="{FF2B5EF4-FFF2-40B4-BE49-F238E27FC236}">
                <a16:creationId xmlns:a16="http://schemas.microsoft.com/office/drawing/2014/main" id="{408307A5-AC7F-4348-A286-920BB6FC85C4}"/>
              </a:ext>
            </a:extLst>
          </p:cNvPr>
          <p:cNvGrpSpPr/>
          <p:nvPr/>
        </p:nvGrpSpPr>
        <p:grpSpPr>
          <a:xfrm>
            <a:off x="8248976" y="5006527"/>
            <a:ext cx="1264077" cy="252816"/>
            <a:chOff x="2449513" y="1096964"/>
            <a:chExt cx="650875" cy="130175"/>
          </a:xfrm>
          <a:solidFill>
            <a:srgbClr val="94DAE2"/>
          </a:solidFill>
        </p:grpSpPr>
        <p:sp>
          <p:nvSpPr>
            <p:cNvPr id="420" name="Freeform 204">
              <a:extLst>
                <a:ext uri="{FF2B5EF4-FFF2-40B4-BE49-F238E27FC236}">
                  <a16:creationId xmlns:a16="http://schemas.microsoft.com/office/drawing/2014/main" id="{4C1E27F1-1416-4983-BE3C-50B685BFBCD5}"/>
                </a:ext>
              </a:extLst>
            </p:cNvPr>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1" name="Freeform 205">
              <a:extLst>
                <a:ext uri="{FF2B5EF4-FFF2-40B4-BE49-F238E27FC236}">
                  <a16:creationId xmlns:a16="http://schemas.microsoft.com/office/drawing/2014/main" id="{3B812E9B-DBC0-4F51-B468-017AE32E24E8}"/>
                </a:ext>
              </a:extLst>
            </p:cNvPr>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2" name="Freeform 206">
              <a:extLst>
                <a:ext uri="{FF2B5EF4-FFF2-40B4-BE49-F238E27FC236}">
                  <a16:creationId xmlns:a16="http://schemas.microsoft.com/office/drawing/2014/main" id="{74A07EC4-E8D6-4A02-BF8B-5C97ABB94E4A}"/>
                </a:ext>
              </a:extLst>
            </p:cNvPr>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3" name="Freeform 207">
              <a:extLst>
                <a:ext uri="{FF2B5EF4-FFF2-40B4-BE49-F238E27FC236}">
                  <a16:creationId xmlns:a16="http://schemas.microsoft.com/office/drawing/2014/main" id="{D2B88EED-E62B-447E-8A24-488C062C0E08}"/>
                </a:ext>
              </a:extLst>
            </p:cNvPr>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4" name="Freeform 208">
              <a:extLst>
                <a:ext uri="{FF2B5EF4-FFF2-40B4-BE49-F238E27FC236}">
                  <a16:creationId xmlns:a16="http://schemas.microsoft.com/office/drawing/2014/main" id="{580BC0FA-9D0A-425C-A757-2EFE9BA6B431}"/>
                </a:ext>
              </a:extLst>
            </p:cNvPr>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5" name="Freeform 209">
              <a:extLst>
                <a:ext uri="{FF2B5EF4-FFF2-40B4-BE49-F238E27FC236}">
                  <a16:creationId xmlns:a16="http://schemas.microsoft.com/office/drawing/2014/main" id="{36C51FC6-4FF4-4185-99C4-273549BBDFEA}"/>
                </a:ext>
              </a:extLst>
            </p:cNvPr>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6" name="Freeform 210">
              <a:extLst>
                <a:ext uri="{FF2B5EF4-FFF2-40B4-BE49-F238E27FC236}">
                  <a16:creationId xmlns:a16="http://schemas.microsoft.com/office/drawing/2014/main" id="{9F002A7A-D755-48FB-A2F7-B34B2332E9D3}"/>
                </a:ext>
              </a:extLst>
            </p:cNvPr>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7" name="Freeform 211">
              <a:extLst>
                <a:ext uri="{FF2B5EF4-FFF2-40B4-BE49-F238E27FC236}">
                  <a16:creationId xmlns:a16="http://schemas.microsoft.com/office/drawing/2014/main" id="{C7740479-9732-4FC6-95CC-353A38733BDD}"/>
                </a:ext>
              </a:extLst>
            </p:cNvPr>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8" name="Freeform 212">
              <a:extLst>
                <a:ext uri="{FF2B5EF4-FFF2-40B4-BE49-F238E27FC236}">
                  <a16:creationId xmlns:a16="http://schemas.microsoft.com/office/drawing/2014/main" id="{824B9861-6317-4637-8E25-63DF766514E1}"/>
                </a:ext>
              </a:extLst>
            </p:cNvPr>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9" name="Freeform 213">
              <a:extLst>
                <a:ext uri="{FF2B5EF4-FFF2-40B4-BE49-F238E27FC236}">
                  <a16:creationId xmlns:a16="http://schemas.microsoft.com/office/drawing/2014/main" id="{F6444016-53FA-4947-8C30-A2614330EB0B}"/>
                </a:ext>
              </a:extLst>
            </p:cNvPr>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0" name="Freeform 214">
              <a:extLst>
                <a:ext uri="{FF2B5EF4-FFF2-40B4-BE49-F238E27FC236}">
                  <a16:creationId xmlns:a16="http://schemas.microsoft.com/office/drawing/2014/main" id="{ED918230-1EEE-4AA4-884F-2363F45A64C6}"/>
                </a:ext>
              </a:extLst>
            </p:cNvPr>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1" name="Freeform 215">
              <a:extLst>
                <a:ext uri="{FF2B5EF4-FFF2-40B4-BE49-F238E27FC236}">
                  <a16:creationId xmlns:a16="http://schemas.microsoft.com/office/drawing/2014/main" id="{5B124154-02EE-4B55-BB78-5DE3529B5EE4}"/>
                </a:ext>
              </a:extLst>
            </p:cNvPr>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2" name="Freeform 216">
              <a:extLst>
                <a:ext uri="{FF2B5EF4-FFF2-40B4-BE49-F238E27FC236}">
                  <a16:creationId xmlns:a16="http://schemas.microsoft.com/office/drawing/2014/main" id="{EABF7DDF-FDB6-4168-A017-BBA8B07CA09A}"/>
                </a:ext>
              </a:extLst>
            </p:cNvPr>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3" name="Freeform 217">
              <a:extLst>
                <a:ext uri="{FF2B5EF4-FFF2-40B4-BE49-F238E27FC236}">
                  <a16:creationId xmlns:a16="http://schemas.microsoft.com/office/drawing/2014/main" id="{D994F934-398C-49AC-8051-82C2A9C59030}"/>
                </a:ext>
              </a:extLst>
            </p:cNvPr>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4" name="Freeform 218">
              <a:extLst>
                <a:ext uri="{FF2B5EF4-FFF2-40B4-BE49-F238E27FC236}">
                  <a16:creationId xmlns:a16="http://schemas.microsoft.com/office/drawing/2014/main" id="{65007DB8-CB1E-4655-A2C6-B3C7357D65C3}"/>
                </a:ext>
              </a:extLst>
            </p:cNvPr>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5" name="Freeform 219">
              <a:extLst>
                <a:ext uri="{FF2B5EF4-FFF2-40B4-BE49-F238E27FC236}">
                  <a16:creationId xmlns:a16="http://schemas.microsoft.com/office/drawing/2014/main" id="{C8ED8B37-C291-40F1-AAEB-2D35B17343D8}"/>
                </a:ext>
              </a:extLst>
            </p:cNvPr>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6" name="Freeform 220">
              <a:extLst>
                <a:ext uri="{FF2B5EF4-FFF2-40B4-BE49-F238E27FC236}">
                  <a16:creationId xmlns:a16="http://schemas.microsoft.com/office/drawing/2014/main" id="{57AE33C5-86C6-46F4-A44F-10DC57D5B48B}"/>
                </a:ext>
              </a:extLst>
            </p:cNvPr>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7" name="Freeform 221">
              <a:extLst>
                <a:ext uri="{FF2B5EF4-FFF2-40B4-BE49-F238E27FC236}">
                  <a16:creationId xmlns:a16="http://schemas.microsoft.com/office/drawing/2014/main" id="{996862A3-8C62-45BE-9EE1-25F43BF2A19A}"/>
                </a:ext>
              </a:extLst>
            </p:cNvPr>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8" name="Freeform 222">
              <a:extLst>
                <a:ext uri="{FF2B5EF4-FFF2-40B4-BE49-F238E27FC236}">
                  <a16:creationId xmlns:a16="http://schemas.microsoft.com/office/drawing/2014/main" id="{4A2F0C8B-3A69-454B-A1D3-BAB8032C900A}"/>
                </a:ext>
              </a:extLst>
            </p:cNvPr>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9" name="Freeform 223">
              <a:extLst>
                <a:ext uri="{FF2B5EF4-FFF2-40B4-BE49-F238E27FC236}">
                  <a16:creationId xmlns:a16="http://schemas.microsoft.com/office/drawing/2014/main" id="{CB077DDE-6842-412A-8163-B171EA70B400}"/>
                </a:ext>
              </a:extLst>
            </p:cNvPr>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0" name="Freeform 224">
              <a:extLst>
                <a:ext uri="{FF2B5EF4-FFF2-40B4-BE49-F238E27FC236}">
                  <a16:creationId xmlns:a16="http://schemas.microsoft.com/office/drawing/2014/main" id="{F3237E34-9F4F-426C-BBF6-3C03EDFEC58B}"/>
                </a:ext>
              </a:extLst>
            </p:cNvPr>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1" name="Freeform 226">
              <a:extLst>
                <a:ext uri="{FF2B5EF4-FFF2-40B4-BE49-F238E27FC236}">
                  <a16:creationId xmlns:a16="http://schemas.microsoft.com/office/drawing/2014/main" id="{D7292946-F707-44CD-89BF-9FC91F62387E}"/>
                </a:ext>
              </a:extLst>
            </p:cNvPr>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2" name="Freeform 227">
              <a:extLst>
                <a:ext uri="{FF2B5EF4-FFF2-40B4-BE49-F238E27FC236}">
                  <a16:creationId xmlns:a16="http://schemas.microsoft.com/office/drawing/2014/main" id="{9266310A-B667-4FA2-BA92-D66543C5B656}"/>
                </a:ext>
              </a:extLst>
            </p:cNvPr>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3" name="Freeform 228">
              <a:extLst>
                <a:ext uri="{FF2B5EF4-FFF2-40B4-BE49-F238E27FC236}">
                  <a16:creationId xmlns:a16="http://schemas.microsoft.com/office/drawing/2014/main" id="{73984B6C-5908-4021-80FF-1F55143FC5FB}"/>
                </a:ext>
              </a:extLst>
            </p:cNvPr>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4" name="Freeform 229">
              <a:extLst>
                <a:ext uri="{FF2B5EF4-FFF2-40B4-BE49-F238E27FC236}">
                  <a16:creationId xmlns:a16="http://schemas.microsoft.com/office/drawing/2014/main" id="{264929BC-13F1-4165-90DB-9072DA23082A}"/>
                </a:ext>
              </a:extLst>
            </p:cNvPr>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5" name="Freeform 230">
              <a:extLst>
                <a:ext uri="{FF2B5EF4-FFF2-40B4-BE49-F238E27FC236}">
                  <a16:creationId xmlns:a16="http://schemas.microsoft.com/office/drawing/2014/main" id="{A7086A6B-458C-4CD5-AEC7-272702846782}"/>
                </a:ext>
              </a:extLst>
            </p:cNvPr>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6" name="Freeform 231">
              <a:extLst>
                <a:ext uri="{FF2B5EF4-FFF2-40B4-BE49-F238E27FC236}">
                  <a16:creationId xmlns:a16="http://schemas.microsoft.com/office/drawing/2014/main" id="{BB5E03F7-C9B2-46DE-A93B-7A527A49721C}"/>
                </a:ext>
              </a:extLst>
            </p:cNvPr>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7" name="Freeform 232">
              <a:extLst>
                <a:ext uri="{FF2B5EF4-FFF2-40B4-BE49-F238E27FC236}">
                  <a16:creationId xmlns:a16="http://schemas.microsoft.com/office/drawing/2014/main" id="{C390520F-FF96-42FD-A716-9CD10756B543}"/>
                </a:ext>
              </a:extLst>
            </p:cNvPr>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8" name="Freeform 233">
              <a:extLst>
                <a:ext uri="{FF2B5EF4-FFF2-40B4-BE49-F238E27FC236}">
                  <a16:creationId xmlns:a16="http://schemas.microsoft.com/office/drawing/2014/main" id="{DFB190B5-D5A7-4971-93B1-8A7E59BA39FB}"/>
                </a:ext>
              </a:extLst>
            </p:cNvPr>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449" name="组合 18397">
            <a:extLst>
              <a:ext uri="{FF2B5EF4-FFF2-40B4-BE49-F238E27FC236}">
                <a16:creationId xmlns:a16="http://schemas.microsoft.com/office/drawing/2014/main" id="{08CCCE30-93FB-4D3C-B005-E80EE62DDD62}"/>
              </a:ext>
            </a:extLst>
          </p:cNvPr>
          <p:cNvGrpSpPr/>
          <p:nvPr/>
        </p:nvGrpSpPr>
        <p:grpSpPr>
          <a:xfrm>
            <a:off x="9696745" y="5009610"/>
            <a:ext cx="1264077" cy="252816"/>
            <a:chOff x="2449513" y="1096964"/>
            <a:chExt cx="650875" cy="130175"/>
          </a:xfrm>
          <a:solidFill>
            <a:srgbClr val="94DAE2"/>
          </a:solidFill>
        </p:grpSpPr>
        <p:sp>
          <p:nvSpPr>
            <p:cNvPr id="450" name="Freeform 204">
              <a:extLst>
                <a:ext uri="{FF2B5EF4-FFF2-40B4-BE49-F238E27FC236}">
                  <a16:creationId xmlns:a16="http://schemas.microsoft.com/office/drawing/2014/main" id="{4BAC965B-E9F9-491F-8D58-7834053FC503}"/>
                </a:ext>
              </a:extLst>
            </p:cNvPr>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1" name="Freeform 205">
              <a:extLst>
                <a:ext uri="{FF2B5EF4-FFF2-40B4-BE49-F238E27FC236}">
                  <a16:creationId xmlns:a16="http://schemas.microsoft.com/office/drawing/2014/main" id="{F84843A9-3093-4FD2-B127-B101F703BC66}"/>
                </a:ext>
              </a:extLst>
            </p:cNvPr>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2" name="Freeform 206">
              <a:extLst>
                <a:ext uri="{FF2B5EF4-FFF2-40B4-BE49-F238E27FC236}">
                  <a16:creationId xmlns:a16="http://schemas.microsoft.com/office/drawing/2014/main" id="{05BBF2D4-2D45-4BA2-81A9-61F6B1461707}"/>
                </a:ext>
              </a:extLst>
            </p:cNvPr>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3" name="Freeform 207">
              <a:extLst>
                <a:ext uri="{FF2B5EF4-FFF2-40B4-BE49-F238E27FC236}">
                  <a16:creationId xmlns:a16="http://schemas.microsoft.com/office/drawing/2014/main" id="{3A5C23E3-7EFE-4684-9367-78119F5A613A}"/>
                </a:ext>
              </a:extLst>
            </p:cNvPr>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4" name="Freeform 208">
              <a:extLst>
                <a:ext uri="{FF2B5EF4-FFF2-40B4-BE49-F238E27FC236}">
                  <a16:creationId xmlns:a16="http://schemas.microsoft.com/office/drawing/2014/main" id="{0ACBB893-DEAF-4AF5-B622-38901E32B1E0}"/>
                </a:ext>
              </a:extLst>
            </p:cNvPr>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5" name="Freeform 209">
              <a:extLst>
                <a:ext uri="{FF2B5EF4-FFF2-40B4-BE49-F238E27FC236}">
                  <a16:creationId xmlns:a16="http://schemas.microsoft.com/office/drawing/2014/main" id="{0C1CB265-4532-41B2-8FE5-D81F5E6AFB4A}"/>
                </a:ext>
              </a:extLst>
            </p:cNvPr>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6" name="Freeform 210">
              <a:extLst>
                <a:ext uri="{FF2B5EF4-FFF2-40B4-BE49-F238E27FC236}">
                  <a16:creationId xmlns:a16="http://schemas.microsoft.com/office/drawing/2014/main" id="{3F14FDA2-3DF9-4650-88ED-4859A5066765}"/>
                </a:ext>
              </a:extLst>
            </p:cNvPr>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7" name="Freeform 211">
              <a:extLst>
                <a:ext uri="{FF2B5EF4-FFF2-40B4-BE49-F238E27FC236}">
                  <a16:creationId xmlns:a16="http://schemas.microsoft.com/office/drawing/2014/main" id="{E314D459-98CD-445D-902E-B45445498188}"/>
                </a:ext>
              </a:extLst>
            </p:cNvPr>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8" name="Freeform 212">
              <a:extLst>
                <a:ext uri="{FF2B5EF4-FFF2-40B4-BE49-F238E27FC236}">
                  <a16:creationId xmlns:a16="http://schemas.microsoft.com/office/drawing/2014/main" id="{B1DC26EA-32AD-4BD8-8D1C-E62A88C97980}"/>
                </a:ext>
              </a:extLst>
            </p:cNvPr>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9" name="Freeform 213">
              <a:extLst>
                <a:ext uri="{FF2B5EF4-FFF2-40B4-BE49-F238E27FC236}">
                  <a16:creationId xmlns:a16="http://schemas.microsoft.com/office/drawing/2014/main" id="{A7387E71-477D-4707-83EE-76B4850FAD47}"/>
                </a:ext>
              </a:extLst>
            </p:cNvPr>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0" name="Freeform 214">
              <a:extLst>
                <a:ext uri="{FF2B5EF4-FFF2-40B4-BE49-F238E27FC236}">
                  <a16:creationId xmlns:a16="http://schemas.microsoft.com/office/drawing/2014/main" id="{410806F2-BDE4-4E9A-B845-DB06490CCE72}"/>
                </a:ext>
              </a:extLst>
            </p:cNvPr>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1" name="Freeform 215">
              <a:extLst>
                <a:ext uri="{FF2B5EF4-FFF2-40B4-BE49-F238E27FC236}">
                  <a16:creationId xmlns:a16="http://schemas.microsoft.com/office/drawing/2014/main" id="{8EBCD182-FD6F-4D6E-B802-53AC976F1446}"/>
                </a:ext>
              </a:extLst>
            </p:cNvPr>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2" name="Freeform 216">
              <a:extLst>
                <a:ext uri="{FF2B5EF4-FFF2-40B4-BE49-F238E27FC236}">
                  <a16:creationId xmlns:a16="http://schemas.microsoft.com/office/drawing/2014/main" id="{EB9FED4C-8A5A-4A6F-9961-629C1E541B95}"/>
                </a:ext>
              </a:extLst>
            </p:cNvPr>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3" name="Freeform 217">
              <a:extLst>
                <a:ext uri="{FF2B5EF4-FFF2-40B4-BE49-F238E27FC236}">
                  <a16:creationId xmlns:a16="http://schemas.microsoft.com/office/drawing/2014/main" id="{2DF2FC8C-62D3-4457-A2DC-2140435BD4F0}"/>
                </a:ext>
              </a:extLst>
            </p:cNvPr>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4" name="Freeform 218">
              <a:extLst>
                <a:ext uri="{FF2B5EF4-FFF2-40B4-BE49-F238E27FC236}">
                  <a16:creationId xmlns:a16="http://schemas.microsoft.com/office/drawing/2014/main" id="{8A1D53F1-4F04-47C5-A47E-E72DDA4E45C5}"/>
                </a:ext>
              </a:extLst>
            </p:cNvPr>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5" name="Freeform 219">
              <a:extLst>
                <a:ext uri="{FF2B5EF4-FFF2-40B4-BE49-F238E27FC236}">
                  <a16:creationId xmlns:a16="http://schemas.microsoft.com/office/drawing/2014/main" id="{632F2F31-881B-4663-8CCA-215B192C3AD6}"/>
                </a:ext>
              </a:extLst>
            </p:cNvPr>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6" name="Freeform 220">
              <a:extLst>
                <a:ext uri="{FF2B5EF4-FFF2-40B4-BE49-F238E27FC236}">
                  <a16:creationId xmlns:a16="http://schemas.microsoft.com/office/drawing/2014/main" id="{E62C06B5-4190-4D41-BF99-C1385FD47332}"/>
                </a:ext>
              </a:extLst>
            </p:cNvPr>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7" name="Freeform 221">
              <a:extLst>
                <a:ext uri="{FF2B5EF4-FFF2-40B4-BE49-F238E27FC236}">
                  <a16:creationId xmlns:a16="http://schemas.microsoft.com/office/drawing/2014/main" id="{65A28CD6-1DCD-4B06-AD22-6B7E20C4D016}"/>
                </a:ext>
              </a:extLst>
            </p:cNvPr>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8" name="Freeform 222">
              <a:extLst>
                <a:ext uri="{FF2B5EF4-FFF2-40B4-BE49-F238E27FC236}">
                  <a16:creationId xmlns:a16="http://schemas.microsoft.com/office/drawing/2014/main" id="{4B42875C-7241-40E8-8D83-4042D1CDAB73}"/>
                </a:ext>
              </a:extLst>
            </p:cNvPr>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9" name="Freeform 223">
              <a:extLst>
                <a:ext uri="{FF2B5EF4-FFF2-40B4-BE49-F238E27FC236}">
                  <a16:creationId xmlns:a16="http://schemas.microsoft.com/office/drawing/2014/main" id="{A8EEE322-306A-487C-B987-BD7BBACC631F}"/>
                </a:ext>
              </a:extLst>
            </p:cNvPr>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0" name="Freeform 224">
              <a:extLst>
                <a:ext uri="{FF2B5EF4-FFF2-40B4-BE49-F238E27FC236}">
                  <a16:creationId xmlns:a16="http://schemas.microsoft.com/office/drawing/2014/main" id="{1DEF697C-CB4B-4C1A-8B92-2C56F6DA1DC1}"/>
                </a:ext>
              </a:extLst>
            </p:cNvPr>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1" name="Freeform 226">
              <a:extLst>
                <a:ext uri="{FF2B5EF4-FFF2-40B4-BE49-F238E27FC236}">
                  <a16:creationId xmlns:a16="http://schemas.microsoft.com/office/drawing/2014/main" id="{A727BE52-6426-48CA-BA12-A736BCBBB67D}"/>
                </a:ext>
              </a:extLst>
            </p:cNvPr>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2" name="Freeform 227">
              <a:extLst>
                <a:ext uri="{FF2B5EF4-FFF2-40B4-BE49-F238E27FC236}">
                  <a16:creationId xmlns:a16="http://schemas.microsoft.com/office/drawing/2014/main" id="{F30F6D91-837D-40FF-8C8C-A8693B408721}"/>
                </a:ext>
              </a:extLst>
            </p:cNvPr>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3" name="Freeform 228">
              <a:extLst>
                <a:ext uri="{FF2B5EF4-FFF2-40B4-BE49-F238E27FC236}">
                  <a16:creationId xmlns:a16="http://schemas.microsoft.com/office/drawing/2014/main" id="{2D3556A4-3078-44F6-A441-4315BDED620E}"/>
                </a:ext>
              </a:extLst>
            </p:cNvPr>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4" name="Freeform 229">
              <a:extLst>
                <a:ext uri="{FF2B5EF4-FFF2-40B4-BE49-F238E27FC236}">
                  <a16:creationId xmlns:a16="http://schemas.microsoft.com/office/drawing/2014/main" id="{0BB292A9-D5F3-436B-BB3C-687EE16C56BA}"/>
                </a:ext>
              </a:extLst>
            </p:cNvPr>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5" name="Freeform 230">
              <a:extLst>
                <a:ext uri="{FF2B5EF4-FFF2-40B4-BE49-F238E27FC236}">
                  <a16:creationId xmlns:a16="http://schemas.microsoft.com/office/drawing/2014/main" id="{33980737-B112-4B2E-A937-7B987814645B}"/>
                </a:ext>
              </a:extLst>
            </p:cNvPr>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6" name="Freeform 231">
              <a:extLst>
                <a:ext uri="{FF2B5EF4-FFF2-40B4-BE49-F238E27FC236}">
                  <a16:creationId xmlns:a16="http://schemas.microsoft.com/office/drawing/2014/main" id="{D3679A0B-2958-427E-AEAF-682F2EF7425F}"/>
                </a:ext>
              </a:extLst>
            </p:cNvPr>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7" name="Freeform 232">
              <a:extLst>
                <a:ext uri="{FF2B5EF4-FFF2-40B4-BE49-F238E27FC236}">
                  <a16:creationId xmlns:a16="http://schemas.microsoft.com/office/drawing/2014/main" id="{1A1BC374-4675-4ACA-B359-B045D42447A9}"/>
                </a:ext>
              </a:extLst>
            </p:cNvPr>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8" name="Freeform 233">
              <a:extLst>
                <a:ext uri="{FF2B5EF4-FFF2-40B4-BE49-F238E27FC236}">
                  <a16:creationId xmlns:a16="http://schemas.microsoft.com/office/drawing/2014/main" id="{E7DFA275-A61B-4DAF-A053-40C44CF018CB}"/>
                </a:ext>
              </a:extLst>
            </p:cNvPr>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rgbClr val="94DAE2"/>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479" name="虚尾箭头 214">
            <a:extLst>
              <a:ext uri="{FF2B5EF4-FFF2-40B4-BE49-F238E27FC236}">
                <a16:creationId xmlns:a16="http://schemas.microsoft.com/office/drawing/2014/main" id="{984C8615-5436-497D-8F91-7D8A75A61C48}"/>
              </a:ext>
            </a:extLst>
          </p:cNvPr>
          <p:cNvSpPr/>
          <p:nvPr/>
        </p:nvSpPr>
        <p:spPr bwMode="auto">
          <a:xfrm rot="16200000">
            <a:off x="1602277" y="4298603"/>
            <a:ext cx="669037" cy="640871"/>
          </a:xfrm>
          <a:prstGeom prst="stripedRightArrow">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0" name="虚尾箭头 215">
            <a:extLst>
              <a:ext uri="{FF2B5EF4-FFF2-40B4-BE49-F238E27FC236}">
                <a16:creationId xmlns:a16="http://schemas.microsoft.com/office/drawing/2014/main" id="{B641963B-F2ED-4F67-A591-AA6B13D91D31}"/>
              </a:ext>
            </a:extLst>
          </p:cNvPr>
          <p:cNvSpPr/>
          <p:nvPr/>
        </p:nvSpPr>
        <p:spPr bwMode="auto">
          <a:xfrm rot="16200000">
            <a:off x="3049382" y="4298602"/>
            <a:ext cx="669037" cy="640871"/>
          </a:xfrm>
          <a:prstGeom prst="stripedRightArrow">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1" name="虚尾箭头 216">
            <a:extLst>
              <a:ext uri="{FF2B5EF4-FFF2-40B4-BE49-F238E27FC236}">
                <a16:creationId xmlns:a16="http://schemas.microsoft.com/office/drawing/2014/main" id="{4B763B3D-5833-4449-81C2-C5AF564DBA57}"/>
              </a:ext>
            </a:extLst>
          </p:cNvPr>
          <p:cNvSpPr/>
          <p:nvPr/>
        </p:nvSpPr>
        <p:spPr bwMode="auto">
          <a:xfrm rot="16200000">
            <a:off x="4430863" y="4298602"/>
            <a:ext cx="669037" cy="640871"/>
          </a:xfrm>
          <a:prstGeom prst="stripedRightArrow">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482" name="组合 481">
            <a:extLst>
              <a:ext uri="{FF2B5EF4-FFF2-40B4-BE49-F238E27FC236}">
                <a16:creationId xmlns:a16="http://schemas.microsoft.com/office/drawing/2014/main" id="{FE91B3E3-6CE0-4370-A9AE-E77B125D216B}"/>
              </a:ext>
            </a:extLst>
          </p:cNvPr>
          <p:cNvGrpSpPr/>
          <p:nvPr/>
        </p:nvGrpSpPr>
        <p:grpSpPr>
          <a:xfrm>
            <a:off x="1314545" y="2133434"/>
            <a:ext cx="1255166" cy="2151667"/>
            <a:chOff x="1341853" y="1593379"/>
            <a:chExt cx="1255166" cy="2151667"/>
          </a:xfrm>
        </p:grpSpPr>
        <p:sp>
          <p:nvSpPr>
            <p:cNvPr id="483" name="矩形 482">
              <a:extLst>
                <a:ext uri="{FF2B5EF4-FFF2-40B4-BE49-F238E27FC236}">
                  <a16:creationId xmlns:a16="http://schemas.microsoft.com/office/drawing/2014/main" id="{8A0E9CBD-15A6-4B92-94BE-FFC114213823}"/>
                </a:ext>
              </a:extLst>
            </p:cNvPr>
            <p:cNvSpPr/>
            <p:nvPr/>
          </p:nvSpPr>
          <p:spPr bwMode="auto">
            <a:xfrm>
              <a:off x="1419269" y="3045238"/>
              <a:ext cx="1131504" cy="598872"/>
            </a:xfrm>
            <a:prstGeom prst="rect">
              <a:avLst/>
            </a:prstGeom>
            <a:solidFill>
              <a:schemeClr val="bg1">
                <a:lumMod val="95000"/>
              </a:scheme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4" name="任意多边形 218">
              <a:extLst>
                <a:ext uri="{FF2B5EF4-FFF2-40B4-BE49-F238E27FC236}">
                  <a16:creationId xmlns:a16="http://schemas.microsoft.com/office/drawing/2014/main" id="{EB176436-C48B-4A5E-AD28-281BF40F7F86}"/>
                </a:ext>
              </a:extLst>
            </p:cNvPr>
            <p:cNvSpPr/>
            <p:nvPr/>
          </p:nvSpPr>
          <p:spPr bwMode="auto">
            <a:xfrm rot="5400000">
              <a:off x="1495099" y="3265004"/>
              <a:ext cx="208025" cy="224027"/>
            </a:xfrm>
            <a:custGeom>
              <a:avLst/>
              <a:gdLst>
                <a:gd name="connsiteX0" fmla="*/ 1008112 w 3096344"/>
                <a:gd name="connsiteY0" fmla="*/ 2088232 h 3096344"/>
                <a:gd name="connsiteX1" fmla="*/ 1008112 w 3096344"/>
                <a:gd name="connsiteY1" fmla="*/ 1008112 h 3096344"/>
                <a:gd name="connsiteX2" fmla="*/ 2088232 w 3096344"/>
                <a:gd name="connsiteY2" fmla="*/ 1008112 h 3096344"/>
                <a:gd name="connsiteX3" fmla="*/ 2088232 w 3096344"/>
                <a:gd name="connsiteY3" fmla="*/ 2088232 h 3096344"/>
                <a:gd name="connsiteX4" fmla="*/ 918102 w 3096344"/>
                <a:gd name="connsiteY4" fmla="*/ 2178242 h 3096344"/>
                <a:gd name="connsiteX5" fmla="*/ 2178242 w 3096344"/>
                <a:gd name="connsiteY5" fmla="*/ 2178242 h 3096344"/>
                <a:gd name="connsiteX6" fmla="*/ 2178242 w 3096344"/>
                <a:gd name="connsiteY6" fmla="*/ 918102 h 3096344"/>
                <a:gd name="connsiteX7" fmla="*/ 918102 w 3096344"/>
                <a:gd name="connsiteY7" fmla="*/ 918102 h 3096344"/>
                <a:gd name="connsiteX8" fmla="*/ 0 w 3096344"/>
                <a:gd name="connsiteY8" fmla="*/ 2628292 h 3096344"/>
                <a:gd name="connsiteX9" fmla="*/ 0 w 3096344"/>
                <a:gd name="connsiteY9" fmla="*/ 2466274 h 3096344"/>
                <a:gd name="connsiteX10" fmla="*/ 342038 w 3096344"/>
                <a:gd name="connsiteY10" fmla="*/ 2466274 h 3096344"/>
                <a:gd name="connsiteX11" fmla="*/ 342038 w 3096344"/>
                <a:gd name="connsiteY11" fmla="*/ 2340260 h 3096344"/>
                <a:gd name="connsiteX12" fmla="*/ 0 w 3096344"/>
                <a:gd name="connsiteY12" fmla="*/ 2340260 h 3096344"/>
                <a:gd name="connsiteX13" fmla="*/ 0 w 3096344"/>
                <a:gd name="connsiteY13" fmla="*/ 2178242 h 3096344"/>
                <a:gd name="connsiteX14" fmla="*/ 342038 w 3096344"/>
                <a:gd name="connsiteY14" fmla="*/ 2178242 h 3096344"/>
                <a:gd name="connsiteX15" fmla="*/ 342038 w 3096344"/>
                <a:gd name="connsiteY15" fmla="*/ 2047267 h 3096344"/>
                <a:gd name="connsiteX16" fmla="*/ 0 w 3096344"/>
                <a:gd name="connsiteY16" fmla="*/ 2047267 h 3096344"/>
                <a:gd name="connsiteX17" fmla="*/ 0 w 3096344"/>
                <a:gd name="connsiteY17" fmla="*/ 1885249 h 3096344"/>
                <a:gd name="connsiteX18" fmla="*/ 342038 w 3096344"/>
                <a:gd name="connsiteY18" fmla="*/ 1885249 h 3096344"/>
                <a:gd name="connsiteX19" fmla="*/ 342038 w 3096344"/>
                <a:gd name="connsiteY19" fmla="*/ 1759235 h 3096344"/>
                <a:gd name="connsiteX20" fmla="*/ 0 w 3096344"/>
                <a:gd name="connsiteY20" fmla="*/ 1759235 h 3096344"/>
                <a:gd name="connsiteX21" fmla="*/ 0 w 3096344"/>
                <a:gd name="connsiteY21" fmla="*/ 1597217 h 3096344"/>
                <a:gd name="connsiteX22" fmla="*/ 342038 w 3096344"/>
                <a:gd name="connsiteY22" fmla="*/ 1597217 h 3096344"/>
                <a:gd name="connsiteX23" fmla="*/ 342038 w 3096344"/>
                <a:gd name="connsiteY23" fmla="*/ 1492780 h 3096344"/>
                <a:gd name="connsiteX24" fmla="*/ 0 w 3096344"/>
                <a:gd name="connsiteY24" fmla="*/ 1492780 h 3096344"/>
                <a:gd name="connsiteX25" fmla="*/ 0 w 3096344"/>
                <a:gd name="connsiteY25" fmla="*/ 1330762 h 3096344"/>
                <a:gd name="connsiteX26" fmla="*/ 342038 w 3096344"/>
                <a:gd name="connsiteY26" fmla="*/ 1330762 h 3096344"/>
                <a:gd name="connsiteX27" fmla="*/ 342038 w 3096344"/>
                <a:gd name="connsiteY27" fmla="*/ 1204748 h 3096344"/>
                <a:gd name="connsiteX28" fmla="*/ 0 w 3096344"/>
                <a:gd name="connsiteY28" fmla="*/ 1204748 h 3096344"/>
                <a:gd name="connsiteX29" fmla="*/ 0 w 3096344"/>
                <a:gd name="connsiteY29" fmla="*/ 1042730 h 3096344"/>
                <a:gd name="connsiteX30" fmla="*/ 342038 w 3096344"/>
                <a:gd name="connsiteY30" fmla="*/ 1042730 h 3096344"/>
                <a:gd name="connsiteX31" fmla="*/ 342038 w 3096344"/>
                <a:gd name="connsiteY31" fmla="*/ 911755 h 3096344"/>
                <a:gd name="connsiteX32" fmla="*/ 0 w 3096344"/>
                <a:gd name="connsiteY32" fmla="*/ 911755 h 3096344"/>
                <a:gd name="connsiteX33" fmla="*/ 0 w 3096344"/>
                <a:gd name="connsiteY33" fmla="*/ 749737 h 3096344"/>
                <a:gd name="connsiteX34" fmla="*/ 342038 w 3096344"/>
                <a:gd name="connsiteY34" fmla="*/ 749737 h 3096344"/>
                <a:gd name="connsiteX35" fmla="*/ 342038 w 3096344"/>
                <a:gd name="connsiteY35" fmla="*/ 623723 h 3096344"/>
                <a:gd name="connsiteX36" fmla="*/ 0 w 3096344"/>
                <a:gd name="connsiteY36" fmla="*/ 623723 h 3096344"/>
                <a:gd name="connsiteX37" fmla="*/ 0 w 3096344"/>
                <a:gd name="connsiteY37" fmla="*/ 461705 h 3096344"/>
                <a:gd name="connsiteX38" fmla="*/ 342038 w 3096344"/>
                <a:gd name="connsiteY38" fmla="*/ 461705 h 3096344"/>
                <a:gd name="connsiteX39" fmla="*/ 342038 w 3096344"/>
                <a:gd name="connsiteY39" fmla="*/ 342038 h 3096344"/>
                <a:gd name="connsiteX40" fmla="*/ 464878 w 3096344"/>
                <a:gd name="connsiteY40" fmla="*/ 342038 h 3096344"/>
                <a:gd name="connsiteX41" fmla="*/ 464878 w 3096344"/>
                <a:gd name="connsiteY41" fmla="*/ 0 h 3096344"/>
                <a:gd name="connsiteX42" fmla="*/ 626896 w 3096344"/>
                <a:gd name="connsiteY42" fmla="*/ 0 h 3096344"/>
                <a:gd name="connsiteX43" fmla="*/ 626896 w 3096344"/>
                <a:gd name="connsiteY43" fmla="*/ 342038 h 3096344"/>
                <a:gd name="connsiteX44" fmla="*/ 752910 w 3096344"/>
                <a:gd name="connsiteY44" fmla="*/ 342038 h 3096344"/>
                <a:gd name="connsiteX45" fmla="*/ 752910 w 3096344"/>
                <a:gd name="connsiteY45" fmla="*/ 0 h 3096344"/>
                <a:gd name="connsiteX46" fmla="*/ 914928 w 3096344"/>
                <a:gd name="connsiteY46" fmla="*/ 0 h 3096344"/>
                <a:gd name="connsiteX47" fmla="*/ 914928 w 3096344"/>
                <a:gd name="connsiteY47" fmla="*/ 342038 h 3096344"/>
                <a:gd name="connsiteX48" fmla="*/ 1045903 w 3096344"/>
                <a:gd name="connsiteY48" fmla="*/ 342038 h 3096344"/>
                <a:gd name="connsiteX49" fmla="*/ 1045903 w 3096344"/>
                <a:gd name="connsiteY49" fmla="*/ 0 h 3096344"/>
                <a:gd name="connsiteX50" fmla="*/ 1207921 w 3096344"/>
                <a:gd name="connsiteY50" fmla="*/ 0 h 3096344"/>
                <a:gd name="connsiteX51" fmla="*/ 1207921 w 3096344"/>
                <a:gd name="connsiteY51" fmla="*/ 342038 h 3096344"/>
                <a:gd name="connsiteX52" fmla="*/ 1333935 w 3096344"/>
                <a:gd name="connsiteY52" fmla="*/ 342038 h 3096344"/>
                <a:gd name="connsiteX53" fmla="*/ 1333935 w 3096344"/>
                <a:gd name="connsiteY53" fmla="*/ 0 h 3096344"/>
                <a:gd name="connsiteX54" fmla="*/ 1495953 w 3096344"/>
                <a:gd name="connsiteY54" fmla="*/ 0 h 3096344"/>
                <a:gd name="connsiteX55" fmla="*/ 1495953 w 3096344"/>
                <a:gd name="connsiteY55" fmla="*/ 342038 h 3096344"/>
                <a:gd name="connsiteX56" fmla="*/ 1600390 w 3096344"/>
                <a:gd name="connsiteY56" fmla="*/ 342038 h 3096344"/>
                <a:gd name="connsiteX57" fmla="*/ 1600390 w 3096344"/>
                <a:gd name="connsiteY57" fmla="*/ 0 h 3096344"/>
                <a:gd name="connsiteX58" fmla="*/ 1762408 w 3096344"/>
                <a:gd name="connsiteY58" fmla="*/ 0 h 3096344"/>
                <a:gd name="connsiteX59" fmla="*/ 1762408 w 3096344"/>
                <a:gd name="connsiteY59" fmla="*/ 342038 h 3096344"/>
                <a:gd name="connsiteX60" fmla="*/ 1888422 w 3096344"/>
                <a:gd name="connsiteY60" fmla="*/ 342038 h 3096344"/>
                <a:gd name="connsiteX61" fmla="*/ 1888422 w 3096344"/>
                <a:gd name="connsiteY61" fmla="*/ 0 h 3096344"/>
                <a:gd name="connsiteX62" fmla="*/ 2050440 w 3096344"/>
                <a:gd name="connsiteY62" fmla="*/ 0 h 3096344"/>
                <a:gd name="connsiteX63" fmla="*/ 2050440 w 3096344"/>
                <a:gd name="connsiteY63" fmla="*/ 342038 h 3096344"/>
                <a:gd name="connsiteX64" fmla="*/ 2181415 w 3096344"/>
                <a:gd name="connsiteY64" fmla="*/ 342038 h 3096344"/>
                <a:gd name="connsiteX65" fmla="*/ 2181415 w 3096344"/>
                <a:gd name="connsiteY65" fmla="*/ 0 h 3096344"/>
                <a:gd name="connsiteX66" fmla="*/ 2343433 w 3096344"/>
                <a:gd name="connsiteY66" fmla="*/ 0 h 3096344"/>
                <a:gd name="connsiteX67" fmla="*/ 2343433 w 3096344"/>
                <a:gd name="connsiteY67" fmla="*/ 342038 h 3096344"/>
                <a:gd name="connsiteX68" fmla="*/ 2469447 w 3096344"/>
                <a:gd name="connsiteY68" fmla="*/ 342038 h 3096344"/>
                <a:gd name="connsiteX69" fmla="*/ 2469447 w 3096344"/>
                <a:gd name="connsiteY69" fmla="*/ 0 h 3096344"/>
                <a:gd name="connsiteX70" fmla="*/ 2631465 w 3096344"/>
                <a:gd name="connsiteY70" fmla="*/ 0 h 3096344"/>
                <a:gd name="connsiteX71" fmla="*/ 2631465 w 3096344"/>
                <a:gd name="connsiteY71" fmla="*/ 342038 h 3096344"/>
                <a:gd name="connsiteX72" fmla="*/ 2754306 w 3096344"/>
                <a:gd name="connsiteY72" fmla="*/ 342038 h 3096344"/>
                <a:gd name="connsiteX73" fmla="*/ 2754306 w 3096344"/>
                <a:gd name="connsiteY73" fmla="*/ 461705 h 3096344"/>
                <a:gd name="connsiteX74" fmla="*/ 3096344 w 3096344"/>
                <a:gd name="connsiteY74" fmla="*/ 461705 h 3096344"/>
                <a:gd name="connsiteX75" fmla="*/ 3096344 w 3096344"/>
                <a:gd name="connsiteY75" fmla="*/ 623723 h 3096344"/>
                <a:gd name="connsiteX76" fmla="*/ 2754306 w 3096344"/>
                <a:gd name="connsiteY76" fmla="*/ 623723 h 3096344"/>
                <a:gd name="connsiteX77" fmla="*/ 2754306 w 3096344"/>
                <a:gd name="connsiteY77" fmla="*/ 749737 h 3096344"/>
                <a:gd name="connsiteX78" fmla="*/ 3096344 w 3096344"/>
                <a:gd name="connsiteY78" fmla="*/ 749737 h 3096344"/>
                <a:gd name="connsiteX79" fmla="*/ 3096344 w 3096344"/>
                <a:gd name="connsiteY79" fmla="*/ 911755 h 3096344"/>
                <a:gd name="connsiteX80" fmla="*/ 2754306 w 3096344"/>
                <a:gd name="connsiteY80" fmla="*/ 911755 h 3096344"/>
                <a:gd name="connsiteX81" fmla="*/ 2754306 w 3096344"/>
                <a:gd name="connsiteY81" fmla="*/ 1042730 h 3096344"/>
                <a:gd name="connsiteX82" fmla="*/ 3096344 w 3096344"/>
                <a:gd name="connsiteY82" fmla="*/ 1042730 h 3096344"/>
                <a:gd name="connsiteX83" fmla="*/ 3096344 w 3096344"/>
                <a:gd name="connsiteY83" fmla="*/ 1204748 h 3096344"/>
                <a:gd name="connsiteX84" fmla="*/ 2754306 w 3096344"/>
                <a:gd name="connsiteY84" fmla="*/ 1204748 h 3096344"/>
                <a:gd name="connsiteX85" fmla="*/ 2754306 w 3096344"/>
                <a:gd name="connsiteY85" fmla="*/ 1330762 h 3096344"/>
                <a:gd name="connsiteX86" fmla="*/ 3096344 w 3096344"/>
                <a:gd name="connsiteY86" fmla="*/ 1330762 h 3096344"/>
                <a:gd name="connsiteX87" fmla="*/ 3096344 w 3096344"/>
                <a:gd name="connsiteY87" fmla="*/ 1492780 h 3096344"/>
                <a:gd name="connsiteX88" fmla="*/ 2754306 w 3096344"/>
                <a:gd name="connsiteY88" fmla="*/ 1492780 h 3096344"/>
                <a:gd name="connsiteX89" fmla="*/ 2754306 w 3096344"/>
                <a:gd name="connsiteY89" fmla="*/ 1597217 h 3096344"/>
                <a:gd name="connsiteX90" fmla="*/ 3096344 w 3096344"/>
                <a:gd name="connsiteY90" fmla="*/ 1597217 h 3096344"/>
                <a:gd name="connsiteX91" fmla="*/ 3096344 w 3096344"/>
                <a:gd name="connsiteY91" fmla="*/ 1759235 h 3096344"/>
                <a:gd name="connsiteX92" fmla="*/ 2754306 w 3096344"/>
                <a:gd name="connsiteY92" fmla="*/ 1759235 h 3096344"/>
                <a:gd name="connsiteX93" fmla="*/ 2754306 w 3096344"/>
                <a:gd name="connsiteY93" fmla="*/ 1885249 h 3096344"/>
                <a:gd name="connsiteX94" fmla="*/ 3096344 w 3096344"/>
                <a:gd name="connsiteY94" fmla="*/ 1885249 h 3096344"/>
                <a:gd name="connsiteX95" fmla="*/ 3096344 w 3096344"/>
                <a:gd name="connsiteY95" fmla="*/ 2047267 h 3096344"/>
                <a:gd name="connsiteX96" fmla="*/ 2754306 w 3096344"/>
                <a:gd name="connsiteY96" fmla="*/ 2047267 h 3096344"/>
                <a:gd name="connsiteX97" fmla="*/ 2754306 w 3096344"/>
                <a:gd name="connsiteY97" fmla="*/ 2178242 h 3096344"/>
                <a:gd name="connsiteX98" fmla="*/ 3096344 w 3096344"/>
                <a:gd name="connsiteY98" fmla="*/ 2178242 h 3096344"/>
                <a:gd name="connsiteX99" fmla="*/ 3096344 w 3096344"/>
                <a:gd name="connsiteY99" fmla="*/ 2340260 h 3096344"/>
                <a:gd name="connsiteX100" fmla="*/ 2754306 w 3096344"/>
                <a:gd name="connsiteY100" fmla="*/ 2340260 h 3096344"/>
                <a:gd name="connsiteX101" fmla="*/ 2754306 w 3096344"/>
                <a:gd name="connsiteY101" fmla="*/ 2466274 h 3096344"/>
                <a:gd name="connsiteX102" fmla="*/ 3096344 w 3096344"/>
                <a:gd name="connsiteY102" fmla="*/ 2466274 h 3096344"/>
                <a:gd name="connsiteX103" fmla="*/ 3096344 w 3096344"/>
                <a:gd name="connsiteY103" fmla="*/ 2628292 h 3096344"/>
                <a:gd name="connsiteX104" fmla="*/ 2754306 w 3096344"/>
                <a:gd name="connsiteY104" fmla="*/ 2628292 h 3096344"/>
                <a:gd name="connsiteX105" fmla="*/ 2754306 w 3096344"/>
                <a:gd name="connsiteY105" fmla="*/ 2754306 h 3096344"/>
                <a:gd name="connsiteX106" fmla="*/ 2631465 w 3096344"/>
                <a:gd name="connsiteY106" fmla="*/ 2754306 h 3096344"/>
                <a:gd name="connsiteX107" fmla="*/ 2631465 w 3096344"/>
                <a:gd name="connsiteY107" fmla="*/ 3096344 h 3096344"/>
                <a:gd name="connsiteX108" fmla="*/ 2469447 w 3096344"/>
                <a:gd name="connsiteY108" fmla="*/ 3096344 h 3096344"/>
                <a:gd name="connsiteX109" fmla="*/ 2469447 w 3096344"/>
                <a:gd name="connsiteY109" fmla="*/ 2754306 h 3096344"/>
                <a:gd name="connsiteX110" fmla="*/ 2343433 w 3096344"/>
                <a:gd name="connsiteY110" fmla="*/ 2754306 h 3096344"/>
                <a:gd name="connsiteX111" fmla="*/ 2343433 w 3096344"/>
                <a:gd name="connsiteY111" fmla="*/ 3096344 h 3096344"/>
                <a:gd name="connsiteX112" fmla="*/ 2181415 w 3096344"/>
                <a:gd name="connsiteY112" fmla="*/ 3096344 h 3096344"/>
                <a:gd name="connsiteX113" fmla="*/ 2181415 w 3096344"/>
                <a:gd name="connsiteY113" fmla="*/ 2754306 h 3096344"/>
                <a:gd name="connsiteX114" fmla="*/ 2050440 w 3096344"/>
                <a:gd name="connsiteY114" fmla="*/ 2754306 h 3096344"/>
                <a:gd name="connsiteX115" fmla="*/ 2050440 w 3096344"/>
                <a:gd name="connsiteY115" fmla="*/ 3096344 h 3096344"/>
                <a:gd name="connsiteX116" fmla="*/ 1888422 w 3096344"/>
                <a:gd name="connsiteY116" fmla="*/ 3096344 h 3096344"/>
                <a:gd name="connsiteX117" fmla="*/ 1888422 w 3096344"/>
                <a:gd name="connsiteY117" fmla="*/ 2754306 h 3096344"/>
                <a:gd name="connsiteX118" fmla="*/ 1762408 w 3096344"/>
                <a:gd name="connsiteY118" fmla="*/ 2754306 h 3096344"/>
                <a:gd name="connsiteX119" fmla="*/ 1762408 w 3096344"/>
                <a:gd name="connsiteY119" fmla="*/ 3096344 h 3096344"/>
                <a:gd name="connsiteX120" fmla="*/ 1600390 w 3096344"/>
                <a:gd name="connsiteY120" fmla="*/ 3096344 h 3096344"/>
                <a:gd name="connsiteX121" fmla="*/ 1600390 w 3096344"/>
                <a:gd name="connsiteY121" fmla="*/ 2754306 h 3096344"/>
                <a:gd name="connsiteX122" fmla="*/ 1495953 w 3096344"/>
                <a:gd name="connsiteY122" fmla="*/ 2754306 h 3096344"/>
                <a:gd name="connsiteX123" fmla="*/ 1495953 w 3096344"/>
                <a:gd name="connsiteY123" fmla="*/ 3096344 h 3096344"/>
                <a:gd name="connsiteX124" fmla="*/ 1333935 w 3096344"/>
                <a:gd name="connsiteY124" fmla="*/ 3096344 h 3096344"/>
                <a:gd name="connsiteX125" fmla="*/ 1333935 w 3096344"/>
                <a:gd name="connsiteY125" fmla="*/ 2754306 h 3096344"/>
                <a:gd name="connsiteX126" fmla="*/ 1207921 w 3096344"/>
                <a:gd name="connsiteY126" fmla="*/ 2754306 h 3096344"/>
                <a:gd name="connsiteX127" fmla="*/ 1207921 w 3096344"/>
                <a:gd name="connsiteY127" fmla="*/ 3096344 h 3096344"/>
                <a:gd name="connsiteX128" fmla="*/ 1045903 w 3096344"/>
                <a:gd name="connsiteY128" fmla="*/ 3096344 h 3096344"/>
                <a:gd name="connsiteX129" fmla="*/ 1045903 w 3096344"/>
                <a:gd name="connsiteY129" fmla="*/ 2754306 h 3096344"/>
                <a:gd name="connsiteX130" fmla="*/ 914928 w 3096344"/>
                <a:gd name="connsiteY130" fmla="*/ 2754306 h 3096344"/>
                <a:gd name="connsiteX131" fmla="*/ 914928 w 3096344"/>
                <a:gd name="connsiteY131" fmla="*/ 3096344 h 3096344"/>
                <a:gd name="connsiteX132" fmla="*/ 752910 w 3096344"/>
                <a:gd name="connsiteY132" fmla="*/ 3096344 h 3096344"/>
                <a:gd name="connsiteX133" fmla="*/ 752910 w 3096344"/>
                <a:gd name="connsiteY133" fmla="*/ 2754306 h 3096344"/>
                <a:gd name="connsiteX134" fmla="*/ 626896 w 3096344"/>
                <a:gd name="connsiteY134" fmla="*/ 2754306 h 3096344"/>
                <a:gd name="connsiteX135" fmla="*/ 626896 w 3096344"/>
                <a:gd name="connsiteY135" fmla="*/ 3096344 h 3096344"/>
                <a:gd name="connsiteX136" fmla="*/ 464878 w 3096344"/>
                <a:gd name="connsiteY136" fmla="*/ 3096344 h 3096344"/>
                <a:gd name="connsiteX137" fmla="*/ 464878 w 3096344"/>
                <a:gd name="connsiteY137" fmla="*/ 2754306 h 3096344"/>
                <a:gd name="connsiteX138" fmla="*/ 342038 w 3096344"/>
                <a:gd name="connsiteY138" fmla="*/ 2754306 h 3096344"/>
                <a:gd name="connsiteX139" fmla="*/ 342038 w 3096344"/>
                <a:gd name="connsiteY139" fmla="*/ 2628292 h 309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096344" h="3096344">
                  <a:moveTo>
                    <a:pt x="1008112" y="2088232"/>
                  </a:moveTo>
                  <a:lnTo>
                    <a:pt x="1008112" y="1008112"/>
                  </a:lnTo>
                  <a:lnTo>
                    <a:pt x="2088232" y="1008112"/>
                  </a:lnTo>
                  <a:lnTo>
                    <a:pt x="2088232" y="2088232"/>
                  </a:lnTo>
                  <a:close/>
                  <a:moveTo>
                    <a:pt x="918102" y="2178242"/>
                  </a:moveTo>
                  <a:lnTo>
                    <a:pt x="2178242" y="2178242"/>
                  </a:lnTo>
                  <a:lnTo>
                    <a:pt x="2178242" y="918102"/>
                  </a:lnTo>
                  <a:lnTo>
                    <a:pt x="918102" y="918102"/>
                  </a:lnTo>
                  <a:close/>
                  <a:moveTo>
                    <a:pt x="0" y="2628292"/>
                  </a:moveTo>
                  <a:lnTo>
                    <a:pt x="0" y="2466274"/>
                  </a:lnTo>
                  <a:lnTo>
                    <a:pt x="342038" y="2466274"/>
                  </a:lnTo>
                  <a:lnTo>
                    <a:pt x="342038" y="2340260"/>
                  </a:lnTo>
                  <a:lnTo>
                    <a:pt x="0" y="2340260"/>
                  </a:lnTo>
                  <a:lnTo>
                    <a:pt x="0" y="2178242"/>
                  </a:lnTo>
                  <a:lnTo>
                    <a:pt x="342038" y="2178242"/>
                  </a:lnTo>
                  <a:lnTo>
                    <a:pt x="342038" y="2047267"/>
                  </a:lnTo>
                  <a:lnTo>
                    <a:pt x="0" y="2047267"/>
                  </a:lnTo>
                  <a:lnTo>
                    <a:pt x="0" y="1885249"/>
                  </a:lnTo>
                  <a:lnTo>
                    <a:pt x="342038" y="1885249"/>
                  </a:lnTo>
                  <a:lnTo>
                    <a:pt x="342038" y="1759235"/>
                  </a:lnTo>
                  <a:lnTo>
                    <a:pt x="0" y="1759235"/>
                  </a:lnTo>
                  <a:lnTo>
                    <a:pt x="0" y="1597217"/>
                  </a:lnTo>
                  <a:lnTo>
                    <a:pt x="342038" y="1597217"/>
                  </a:lnTo>
                  <a:lnTo>
                    <a:pt x="342038" y="1492780"/>
                  </a:lnTo>
                  <a:lnTo>
                    <a:pt x="0" y="1492780"/>
                  </a:lnTo>
                  <a:lnTo>
                    <a:pt x="0" y="1330762"/>
                  </a:lnTo>
                  <a:lnTo>
                    <a:pt x="342038" y="1330762"/>
                  </a:lnTo>
                  <a:lnTo>
                    <a:pt x="342038" y="1204748"/>
                  </a:lnTo>
                  <a:lnTo>
                    <a:pt x="0" y="1204748"/>
                  </a:lnTo>
                  <a:lnTo>
                    <a:pt x="0" y="1042730"/>
                  </a:lnTo>
                  <a:lnTo>
                    <a:pt x="342038" y="1042730"/>
                  </a:lnTo>
                  <a:lnTo>
                    <a:pt x="342038" y="911755"/>
                  </a:lnTo>
                  <a:lnTo>
                    <a:pt x="0" y="911755"/>
                  </a:lnTo>
                  <a:lnTo>
                    <a:pt x="0" y="749737"/>
                  </a:lnTo>
                  <a:lnTo>
                    <a:pt x="342038" y="749737"/>
                  </a:lnTo>
                  <a:lnTo>
                    <a:pt x="342038" y="623723"/>
                  </a:lnTo>
                  <a:lnTo>
                    <a:pt x="0" y="623723"/>
                  </a:lnTo>
                  <a:lnTo>
                    <a:pt x="0" y="461705"/>
                  </a:lnTo>
                  <a:lnTo>
                    <a:pt x="342038" y="461705"/>
                  </a:lnTo>
                  <a:lnTo>
                    <a:pt x="342038" y="342038"/>
                  </a:lnTo>
                  <a:lnTo>
                    <a:pt x="464878" y="342038"/>
                  </a:lnTo>
                  <a:lnTo>
                    <a:pt x="464878" y="0"/>
                  </a:lnTo>
                  <a:lnTo>
                    <a:pt x="626896" y="0"/>
                  </a:lnTo>
                  <a:lnTo>
                    <a:pt x="626896" y="342038"/>
                  </a:lnTo>
                  <a:lnTo>
                    <a:pt x="752910" y="342038"/>
                  </a:lnTo>
                  <a:lnTo>
                    <a:pt x="752910" y="0"/>
                  </a:lnTo>
                  <a:lnTo>
                    <a:pt x="914928" y="0"/>
                  </a:lnTo>
                  <a:lnTo>
                    <a:pt x="914928" y="342038"/>
                  </a:lnTo>
                  <a:lnTo>
                    <a:pt x="1045903" y="342038"/>
                  </a:lnTo>
                  <a:lnTo>
                    <a:pt x="1045903" y="0"/>
                  </a:lnTo>
                  <a:lnTo>
                    <a:pt x="1207921" y="0"/>
                  </a:lnTo>
                  <a:lnTo>
                    <a:pt x="1207921" y="342038"/>
                  </a:lnTo>
                  <a:lnTo>
                    <a:pt x="1333935" y="342038"/>
                  </a:lnTo>
                  <a:lnTo>
                    <a:pt x="1333935" y="0"/>
                  </a:lnTo>
                  <a:lnTo>
                    <a:pt x="1495953" y="0"/>
                  </a:lnTo>
                  <a:lnTo>
                    <a:pt x="1495953" y="342038"/>
                  </a:lnTo>
                  <a:lnTo>
                    <a:pt x="1600390" y="342038"/>
                  </a:lnTo>
                  <a:lnTo>
                    <a:pt x="1600390" y="0"/>
                  </a:lnTo>
                  <a:lnTo>
                    <a:pt x="1762408" y="0"/>
                  </a:lnTo>
                  <a:lnTo>
                    <a:pt x="1762408" y="342038"/>
                  </a:lnTo>
                  <a:lnTo>
                    <a:pt x="1888422" y="342038"/>
                  </a:lnTo>
                  <a:lnTo>
                    <a:pt x="1888422" y="0"/>
                  </a:lnTo>
                  <a:lnTo>
                    <a:pt x="2050440" y="0"/>
                  </a:lnTo>
                  <a:lnTo>
                    <a:pt x="2050440" y="342038"/>
                  </a:lnTo>
                  <a:lnTo>
                    <a:pt x="2181415" y="342038"/>
                  </a:lnTo>
                  <a:lnTo>
                    <a:pt x="2181415" y="0"/>
                  </a:lnTo>
                  <a:lnTo>
                    <a:pt x="2343433" y="0"/>
                  </a:lnTo>
                  <a:lnTo>
                    <a:pt x="2343433" y="342038"/>
                  </a:lnTo>
                  <a:lnTo>
                    <a:pt x="2469447" y="342038"/>
                  </a:lnTo>
                  <a:lnTo>
                    <a:pt x="2469447" y="0"/>
                  </a:lnTo>
                  <a:lnTo>
                    <a:pt x="2631465" y="0"/>
                  </a:lnTo>
                  <a:lnTo>
                    <a:pt x="2631465" y="342038"/>
                  </a:lnTo>
                  <a:lnTo>
                    <a:pt x="2754306" y="342038"/>
                  </a:lnTo>
                  <a:lnTo>
                    <a:pt x="2754306" y="461705"/>
                  </a:lnTo>
                  <a:lnTo>
                    <a:pt x="3096344" y="461705"/>
                  </a:lnTo>
                  <a:lnTo>
                    <a:pt x="3096344" y="623723"/>
                  </a:lnTo>
                  <a:lnTo>
                    <a:pt x="2754306" y="623723"/>
                  </a:lnTo>
                  <a:lnTo>
                    <a:pt x="2754306" y="749737"/>
                  </a:lnTo>
                  <a:lnTo>
                    <a:pt x="3096344" y="749737"/>
                  </a:lnTo>
                  <a:lnTo>
                    <a:pt x="3096344" y="911755"/>
                  </a:lnTo>
                  <a:lnTo>
                    <a:pt x="2754306" y="911755"/>
                  </a:lnTo>
                  <a:lnTo>
                    <a:pt x="2754306" y="1042730"/>
                  </a:lnTo>
                  <a:lnTo>
                    <a:pt x="3096344" y="1042730"/>
                  </a:lnTo>
                  <a:lnTo>
                    <a:pt x="3096344" y="1204748"/>
                  </a:lnTo>
                  <a:lnTo>
                    <a:pt x="2754306" y="1204748"/>
                  </a:lnTo>
                  <a:lnTo>
                    <a:pt x="2754306" y="1330762"/>
                  </a:lnTo>
                  <a:lnTo>
                    <a:pt x="3096344" y="1330762"/>
                  </a:lnTo>
                  <a:lnTo>
                    <a:pt x="3096344" y="1492780"/>
                  </a:lnTo>
                  <a:lnTo>
                    <a:pt x="2754306" y="1492780"/>
                  </a:lnTo>
                  <a:lnTo>
                    <a:pt x="2754306" y="1597217"/>
                  </a:lnTo>
                  <a:lnTo>
                    <a:pt x="3096344" y="1597217"/>
                  </a:lnTo>
                  <a:lnTo>
                    <a:pt x="3096344" y="1759235"/>
                  </a:lnTo>
                  <a:lnTo>
                    <a:pt x="2754306" y="1759235"/>
                  </a:lnTo>
                  <a:lnTo>
                    <a:pt x="2754306" y="1885249"/>
                  </a:lnTo>
                  <a:lnTo>
                    <a:pt x="3096344" y="1885249"/>
                  </a:lnTo>
                  <a:lnTo>
                    <a:pt x="3096344" y="2047267"/>
                  </a:lnTo>
                  <a:lnTo>
                    <a:pt x="2754306" y="2047267"/>
                  </a:lnTo>
                  <a:lnTo>
                    <a:pt x="2754306" y="2178242"/>
                  </a:lnTo>
                  <a:lnTo>
                    <a:pt x="3096344" y="2178242"/>
                  </a:lnTo>
                  <a:lnTo>
                    <a:pt x="3096344" y="2340260"/>
                  </a:lnTo>
                  <a:lnTo>
                    <a:pt x="2754306" y="2340260"/>
                  </a:lnTo>
                  <a:lnTo>
                    <a:pt x="2754306" y="2466274"/>
                  </a:lnTo>
                  <a:lnTo>
                    <a:pt x="3096344" y="2466274"/>
                  </a:lnTo>
                  <a:lnTo>
                    <a:pt x="3096344" y="2628292"/>
                  </a:lnTo>
                  <a:lnTo>
                    <a:pt x="2754306" y="2628292"/>
                  </a:lnTo>
                  <a:lnTo>
                    <a:pt x="2754306" y="2754306"/>
                  </a:lnTo>
                  <a:lnTo>
                    <a:pt x="2631465" y="2754306"/>
                  </a:lnTo>
                  <a:lnTo>
                    <a:pt x="2631465" y="3096344"/>
                  </a:lnTo>
                  <a:lnTo>
                    <a:pt x="2469447" y="3096344"/>
                  </a:lnTo>
                  <a:lnTo>
                    <a:pt x="2469447" y="2754306"/>
                  </a:lnTo>
                  <a:lnTo>
                    <a:pt x="2343433" y="2754306"/>
                  </a:lnTo>
                  <a:lnTo>
                    <a:pt x="2343433" y="3096344"/>
                  </a:lnTo>
                  <a:lnTo>
                    <a:pt x="2181415" y="3096344"/>
                  </a:lnTo>
                  <a:lnTo>
                    <a:pt x="2181415" y="2754306"/>
                  </a:lnTo>
                  <a:lnTo>
                    <a:pt x="2050440" y="2754306"/>
                  </a:lnTo>
                  <a:lnTo>
                    <a:pt x="2050440" y="3096344"/>
                  </a:lnTo>
                  <a:lnTo>
                    <a:pt x="1888422" y="3096344"/>
                  </a:lnTo>
                  <a:lnTo>
                    <a:pt x="1888422" y="2754306"/>
                  </a:lnTo>
                  <a:lnTo>
                    <a:pt x="1762408" y="2754306"/>
                  </a:lnTo>
                  <a:lnTo>
                    <a:pt x="1762408" y="3096344"/>
                  </a:lnTo>
                  <a:lnTo>
                    <a:pt x="1600390" y="3096344"/>
                  </a:lnTo>
                  <a:lnTo>
                    <a:pt x="1600390" y="2754306"/>
                  </a:lnTo>
                  <a:lnTo>
                    <a:pt x="1495953" y="2754306"/>
                  </a:lnTo>
                  <a:lnTo>
                    <a:pt x="1495953" y="3096344"/>
                  </a:lnTo>
                  <a:lnTo>
                    <a:pt x="1333935" y="3096344"/>
                  </a:lnTo>
                  <a:lnTo>
                    <a:pt x="1333935" y="2754306"/>
                  </a:lnTo>
                  <a:lnTo>
                    <a:pt x="1207921" y="2754306"/>
                  </a:lnTo>
                  <a:lnTo>
                    <a:pt x="1207921" y="3096344"/>
                  </a:lnTo>
                  <a:lnTo>
                    <a:pt x="1045903" y="3096344"/>
                  </a:lnTo>
                  <a:lnTo>
                    <a:pt x="1045903" y="2754306"/>
                  </a:lnTo>
                  <a:lnTo>
                    <a:pt x="914928" y="2754306"/>
                  </a:lnTo>
                  <a:lnTo>
                    <a:pt x="914928" y="3096344"/>
                  </a:lnTo>
                  <a:lnTo>
                    <a:pt x="752910" y="3096344"/>
                  </a:lnTo>
                  <a:lnTo>
                    <a:pt x="752910" y="2754306"/>
                  </a:lnTo>
                  <a:lnTo>
                    <a:pt x="626896" y="2754306"/>
                  </a:lnTo>
                  <a:lnTo>
                    <a:pt x="626896" y="3096344"/>
                  </a:lnTo>
                  <a:lnTo>
                    <a:pt x="464878" y="3096344"/>
                  </a:lnTo>
                  <a:lnTo>
                    <a:pt x="464878" y="2754306"/>
                  </a:lnTo>
                  <a:lnTo>
                    <a:pt x="342038" y="2754306"/>
                  </a:lnTo>
                  <a:lnTo>
                    <a:pt x="342038" y="2628292"/>
                  </a:lnTo>
                  <a:close/>
                </a:path>
              </a:pathLst>
            </a:custGeom>
            <a:solidFill>
              <a:schemeClr val="bg1">
                <a:lumMod val="95000"/>
              </a:schemeClr>
            </a:solidFill>
            <a:ln w="635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5" name="任意多边形 219">
              <a:extLst>
                <a:ext uri="{FF2B5EF4-FFF2-40B4-BE49-F238E27FC236}">
                  <a16:creationId xmlns:a16="http://schemas.microsoft.com/office/drawing/2014/main" id="{B7BA1E41-44EB-4EEC-80B8-16EF6AC0BAE4}"/>
                </a:ext>
              </a:extLst>
            </p:cNvPr>
            <p:cNvSpPr/>
            <p:nvPr/>
          </p:nvSpPr>
          <p:spPr bwMode="auto">
            <a:xfrm rot="5400000">
              <a:off x="1633542" y="3329640"/>
              <a:ext cx="403893" cy="88504"/>
            </a:xfrm>
            <a:custGeom>
              <a:avLst/>
              <a:gdLst>
                <a:gd name="connsiteX0" fmla="*/ 5545646 w 5904656"/>
                <a:gd name="connsiteY0" fmla="*/ 1333872 h 1621904"/>
                <a:gd name="connsiteX1" fmla="*/ 5721665 w 5904656"/>
                <a:gd name="connsiteY1" fmla="*/ 1333872 h 1621904"/>
                <a:gd name="connsiteX2" fmla="*/ 5721665 w 5904656"/>
                <a:gd name="connsiteY2" fmla="*/ 1621904 h 1621904"/>
                <a:gd name="connsiteX3" fmla="*/ 5545646 w 5904656"/>
                <a:gd name="connsiteY3" fmla="*/ 1621904 h 1621904"/>
                <a:gd name="connsiteX4" fmla="*/ 5185605 w 5904656"/>
                <a:gd name="connsiteY4" fmla="*/ 1333872 h 1621904"/>
                <a:gd name="connsiteX5" fmla="*/ 5361624 w 5904656"/>
                <a:gd name="connsiteY5" fmla="*/ 1333872 h 1621904"/>
                <a:gd name="connsiteX6" fmla="*/ 5361624 w 5904656"/>
                <a:gd name="connsiteY6" fmla="*/ 1621904 h 1621904"/>
                <a:gd name="connsiteX7" fmla="*/ 5185605 w 5904656"/>
                <a:gd name="connsiteY7" fmla="*/ 1621904 h 1621904"/>
                <a:gd name="connsiteX8" fmla="*/ 4828008 w 5904656"/>
                <a:gd name="connsiteY8" fmla="*/ 1333872 h 1621904"/>
                <a:gd name="connsiteX9" fmla="*/ 5004027 w 5904656"/>
                <a:gd name="connsiteY9" fmla="*/ 1333872 h 1621904"/>
                <a:gd name="connsiteX10" fmla="*/ 5004027 w 5904656"/>
                <a:gd name="connsiteY10" fmla="*/ 1621904 h 1621904"/>
                <a:gd name="connsiteX11" fmla="*/ 4828008 w 5904656"/>
                <a:gd name="connsiteY11" fmla="*/ 1621904 h 1621904"/>
                <a:gd name="connsiteX12" fmla="*/ 4467968 w 5904656"/>
                <a:gd name="connsiteY12" fmla="*/ 1333872 h 1621904"/>
                <a:gd name="connsiteX13" fmla="*/ 4643987 w 5904656"/>
                <a:gd name="connsiteY13" fmla="*/ 1333872 h 1621904"/>
                <a:gd name="connsiteX14" fmla="*/ 4643987 w 5904656"/>
                <a:gd name="connsiteY14" fmla="*/ 1621904 h 1621904"/>
                <a:gd name="connsiteX15" fmla="*/ 4467968 w 5904656"/>
                <a:gd name="connsiteY15" fmla="*/ 1621904 h 1621904"/>
                <a:gd name="connsiteX16" fmla="*/ 4116101 w 5904656"/>
                <a:gd name="connsiteY16" fmla="*/ 1333872 h 1621904"/>
                <a:gd name="connsiteX17" fmla="*/ 4292120 w 5904656"/>
                <a:gd name="connsiteY17" fmla="*/ 1333872 h 1621904"/>
                <a:gd name="connsiteX18" fmla="*/ 4292120 w 5904656"/>
                <a:gd name="connsiteY18" fmla="*/ 1621904 h 1621904"/>
                <a:gd name="connsiteX19" fmla="*/ 4116101 w 5904656"/>
                <a:gd name="connsiteY19" fmla="*/ 1621904 h 1621904"/>
                <a:gd name="connsiteX20" fmla="*/ 3756061 w 5904656"/>
                <a:gd name="connsiteY20" fmla="*/ 1333872 h 1621904"/>
                <a:gd name="connsiteX21" fmla="*/ 3932080 w 5904656"/>
                <a:gd name="connsiteY21" fmla="*/ 1333872 h 1621904"/>
                <a:gd name="connsiteX22" fmla="*/ 3932080 w 5904656"/>
                <a:gd name="connsiteY22" fmla="*/ 1621904 h 1621904"/>
                <a:gd name="connsiteX23" fmla="*/ 3756061 w 5904656"/>
                <a:gd name="connsiteY23" fmla="*/ 1621904 h 1621904"/>
                <a:gd name="connsiteX24" fmla="*/ 3398464 w 5904656"/>
                <a:gd name="connsiteY24" fmla="*/ 1333872 h 1621904"/>
                <a:gd name="connsiteX25" fmla="*/ 3574483 w 5904656"/>
                <a:gd name="connsiteY25" fmla="*/ 1333872 h 1621904"/>
                <a:gd name="connsiteX26" fmla="*/ 3574483 w 5904656"/>
                <a:gd name="connsiteY26" fmla="*/ 1621904 h 1621904"/>
                <a:gd name="connsiteX27" fmla="*/ 3398464 w 5904656"/>
                <a:gd name="connsiteY27" fmla="*/ 1621904 h 1621904"/>
                <a:gd name="connsiteX28" fmla="*/ 3038424 w 5904656"/>
                <a:gd name="connsiteY28" fmla="*/ 1333872 h 1621904"/>
                <a:gd name="connsiteX29" fmla="*/ 3214443 w 5904656"/>
                <a:gd name="connsiteY29" fmla="*/ 1333872 h 1621904"/>
                <a:gd name="connsiteX30" fmla="*/ 3214443 w 5904656"/>
                <a:gd name="connsiteY30" fmla="*/ 1621904 h 1621904"/>
                <a:gd name="connsiteX31" fmla="*/ 3038424 w 5904656"/>
                <a:gd name="connsiteY31" fmla="*/ 1621904 h 1621904"/>
                <a:gd name="connsiteX32" fmla="*/ 2690216 w 5904656"/>
                <a:gd name="connsiteY32" fmla="*/ 1333872 h 1621904"/>
                <a:gd name="connsiteX33" fmla="*/ 2866235 w 5904656"/>
                <a:gd name="connsiteY33" fmla="*/ 1333872 h 1621904"/>
                <a:gd name="connsiteX34" fmla="*/ 2866235 w 5904656"/>
                <a:gd name="connsiteY34" fmla="*/ 1621904 h 1621904"/>
                <a:gd name="connsiteX35" fmla="*/ 2690216 w 5904656"/>
                <a:gd name="connsiteY35" fmla="*/ 1621904 h 1621904"/>
                <a:gd name="connsiteX36" fmla="*/ 2330176 w 5904656"/>
                <a:gd name="connsiteY36" fmla="*/ 1333872 h 1621904"/>
                <a:gd name="connsiteX37" fmla="*/ 2506195 w 5904656"/>
                <a:gd name="connsiteY37" fmla="*/ 1333872 h 1621904"/>
                <a:gd name="connsiteX38" fmla="*/ 2506195 w 5904656"/>
                <a:gd name="connsiteY38" fmla="*/ 1621904 h 1621904"/>
                <a:gd name="connsiteX39" fmla="*/ 2330176 w 5904656"/>
                <a:gd name="connsiteY39" fmla="*/ 1621904 h 1621904"/>
                <a:gd name="connsiteX40" fmla="*/ 1972579 w 5904656"/>
                <a:gd name="connsiteY40" fmla="*/ 1333872 h 1621904"/>
                <a:gd name="connsiteX41" fmla="*/ 2148598 w 5904656"/>
                <a:gd name="connsiteY41" fmla="*/ 1333872 h 1621904"/>
                <a:gd name="connsiteX42" fmla="*/ 2148598 w 5904656"/>
                <a:gd name="connsiteY42" fmla="*/ 1621904 h 1621904"/>
                <a:gd name="connsiteX43" fmla="*/ 1972579 w 5904656"/>
                <a:gd name="connsiteY43" fmla="*/ 1621904 h 1621904"/>
                <a:gd name="connsiteX44" fmla="*/ 1612539 w 5904656"/>
                <a:gd name="connsiteY44" fmla="*/ 1333872 h 1621904"/>
                <a:gd name="connsiteX45" fmla="*/ 1788558 w 5904656"/>
                <a:gd name="connsiteY45" fmla="*/ 1333872 h 1621904"/>
                <a:gd name="connsiteX46" fmla="*/ 1788558 w 5904656"/>
                <a:gd name="connsiteY46" fmla="*/ 1621904 h 1621904"/>
                <a:gd name="connsiteX47" fmla="*/ 1612539 w 5904656"/>
                <a:gd name="connsiteY47" fmla="*/ 1621904 h 1621904"/>
                <a:gd name="connsiteX48" fmla="*/ 1260672 w 5904656"/>
                <a:gd name="connsiteY48" fmla="*/ 1333872 h 1621904"/>
                <a:gd name="connsiteX49" fmla="*/ 1436691 w 5904656"/>
                <a:gd name="connsiteY49" fmla="*/ 1333872 h 1621904"/>
                <a:gd name="connsiteX50" fmla="*/ 1436691 w 5904656"/>
                <a:gd name="connsiteY50" fmla="*/ 1621904 h 1621904"/>
                <a:gd name="connsiteX51" fmla="*/ 1260672 w 5904656"/>
                <a:gd name="connsiteY51" fmla="*/ 1621904 h 1621904"/>
                <a:gd name="connsiteX52" fmla="*/ 900632 w 5904656"/>
                <a:gd name="connsiteY52" fmla="*/ 1333872 h 1621904"/>
                <a:gd name="connsiteX53" fmla="*/ 1076651 w 5904656"/>
                <a:gd name="connsiteY53" fmla="*/ 1333872 h 1621904"/>
                <a:gd name="connsiteX54" fmla="*/ 1076651 w 5904656"/>
                <a:gd name="connsiteY54" fmla="*/ 1621904 h 1621904"/>
                <a:gd name="connsiteX55" fmla="*/ 900632 w 5904656"/>
                <a:gd name="connsiteY55" fmla="*/ 1621904 h 1621904"/>
                <a:gd name="connsiteX56" fmla="*/ 543035 w 5904656"/>
                <a:gd name="connsiteY56" fmla="*/ 1333872 h 1621904"/>
                <a:gd name="connsiteX57" fmla="*/ 719054 w 5904656"/>
                <a:gd name="connsiteY57" fmla="*/ 1333872 h 1621904"/>
                <a:gd name="connsiteX58" fmla="*/ 719054 w 5904656"/>
                <a:gd name="connsiteY58" fmla="*/ 1621904 h 1621904"/>
                <a:gd name="connsiteX59" fmla="*/ 543035 w 5904656"/>
                <a:gd name="connsiteY59" fmla="*/ 1621904 h 1621904"/>
                <a:gd name="connsiteX60" fmla="*/ 182995 w 5904656"/>
                <a:gd name="connsiteY60" fmla="*/ 1333872 h 1621904"/>
                <a:gd name="connsiteX61" fmla="*/ 359014 w 5904656"/>
                <a:gd name="connsiteY61" fmla="*/ 1333872 h 1621904"/>
                <a:gd name="connsiteX62" fmla="*/ 359014 w 5904656"/>
                <a:gd name="connsiteY62" fmla="*/ 1621904 h 1621904"/>
                <a:gd name="connsiteX63" fmla="*/ 182995 w 5904656"/>
                <a:gd name="connsiteY63" fmla="*/ 1621904 h 1621904"/>
                <a:gd name="connsiteX64" fmla="*/ 5034789 w 5904656"/>
                <a:gd name="connsiteY64" fmla="*/ 360040 h 1621904"/>
                <a:gd name="connsiteX65" fmla="*/ 5088795 w 5904656"/>
                <a:gd name="connsiteY65" fmla="*/ 414046 h 1621904"/>
                <a:gd name="connsiteX66" fmla="*/ 5034789 w 5904656"/>
                <a:gd name="connsiteY66" fmla="*/ 468052 h 1621904"/>
                <a:gd name="connsiteX67" fmla="*/ 4980783 w 5904656"/>
                <a:gd name="connsiteY67" fmla="*/ 414046 h 1621904"/>
                <a:gd name="connsiteX68" fmla="*/ 5034789 w 5904656"/>
                <a:gd name="connsiteY68" fmla="*/ 360040 h 1621904"/>
                <a:gd name="connsiteX69" fmla="*/ 3792651 w 5904656"/>
                <a:gd name="connsiteY69" fmla="*/ 360040 h 1621904"/>
                <a:gd name="connsiteX70" fmla="*/ 3846657 w 5904656"/>
                <a:gd name="connsiteY70" fmla="*/ 414046 h 1621904"/>
                <a:gd name="connsiteX71" fmla="*/ 3792651 w 5904656"/>
                <a:gd name="connsiteY71" fmla="*/ 468052 h 1621904"/>
                <a:gd name="connsiteX72" fmla="*/ 3738645 w 5904656"/>
                <a:gd name="connsiteY72" fmla="*/ 414046 h 1621904"/>
                <a:gd name="connsiteX73" fmla="*/ 3792651 w 5904656"/>
                <a:gd name="connsiteY73" fmla="*/ 360040 h 1621904"/>
                <a:gd name="connsiteX74" fmla="*/ 2550513 w 5904656"/>
                <a:gd name="connsiteY74" fmla="*/ 360040 h 1621904"/>
                <a:gd name="connsiteX75" fmla="*/ 2604519 w 5904656"/>
                <a:gd name="connsiteY75" fmla="*/ 414046 h 1621904"/>
                <a:gd name="connsiteX76" fmla="*/ 2550513 w 5904656"/>
                <a:gd name="connsiteY76" fmla="*/ 468052 h 1621904"/>
                <a:gd name="connsiteX77" fmla="*/ 2496507 w 5904656"/>
                <a:gd name="connsiteY77" fmla="*/ 414046 h 1621904"/>
                <a:gd name="connsiteX78" fmla="*/ 2550513 w 5904656"/>
                <a:gd name="connsiteY78" fmla="*/ 360040 h 1621904"/>
                <a:gd name="connsiteX79" fmla="*/ 1308375 w 5904656"/>
                <a:gd name="connsiteY79" fmla="*/ 360040 h 1621904"/>
                <a:gd name="connsiteX80" fmla="*/ 1362381 w 5904656"/>
                <a:gd name="connsiteY80" fmla="*/ 414046 h 1621904"/>
                <a:gd name="connsiteX81" fmla="*/ 1308375 w 5904656"/>
                <a:gd name="connsiteY81" fmla="*/ 468052 h 1621904"/>
                <a:gd name="connsiteX82" fmla="*/ 1254369 w 5904656"/>
                <a:gd name="connsiteY82" fmla="*/ 414046 h 1621904"/>
                <a:gd name="connsiteX83" fmla="*/ 1308375 w 5904656"/>
                <a:gd name="connsiteY83" fmla="*/ 360040 h 1621904"/>
                <a:gd name="connsiteX84" fmla="*/ 4419493 w 5904656"/>
                <a:gd name="connsiteY84" fmla="*/ 270030 h 1621904"/>
                <a:gd name="connsiteX85" fmla="*/ 4419493 w 5904656"/>
                <a:gd name="connsiteY85" fmla="*/ 1062118 h 1621904"/>
                <a:gd name="connsiteX86" fmla="*/ 5211581 w 5904656"/>
                <a:gd name="connsiteY86" fmla="*/ 1062118 h 1621904"/>
                <a:gd name="connsiteX87" fmla="*/ 5211581 w 5904656"/>
                <a:gd name="connsiteY87" fmla="*/ 270030 h 1621904"/>
                <a:gd name="connsiteX88" fmla="*/ 3177355 w 5904656"/>
                <a:gd name="connsiteY88" fmla="*/ 270030 h 1621904"/>
                <a:gd name="connsiteX89" fmla="*/ 3177355 w 5904656"/>
                <a:gd name="connsiteY89" fmla="*/ 1062118 h 1621904"/>
                <a:gd name="connsiteX90" fmla="*/ 3969443 w 5904656"/>
                <a:gd name="connsiteY90" fmla="*/ 1062118 h 1621904"/>
                <a:gd name="connsiteX91" fmla="*/ 3969443 w 5904656"/>
                <a:gd name="connsiteY91" fmla="*/ 270030 h 1621904"/>
                <a:gd name="connsiteX92" fmla="*/ 1935217 w 5904656"/>
                <a:gd name="connsiteY92" fmla="*/ 270030 h 1621904"/>
                <a:gd name="connsiteX93" fmla="*/ 1935217 w 5904656"/>
                <a:gd name="connsiteY93" fmla="*/ 1062118 h 1621904"/>
                <a:gd name="connsiteX94" fmla="*/ 2727305 w 5904656"/>
                <a:gd name="connsiteY94" fmla="*/ 1062118 h 1621904"/>
                <a:gd name="connsiteX95" fmla="*/ 2727305 w 5904656"/>
                <a:gd name="connsiteY95" fmla="*/ 270030 h 1621904"/>
                <a:gd name="connsiteX96" fmla="*/ 693079 w 5904656"/>
                <a:gd name="connsiteY96" fmla="*/ 270030 h 1621904"/>
                <a:gd name="connsiteX97" fmla="*/ 693079 w 5904656"/>
                <a:gd name="connsiteY97" fmla="*/ 1062118 h 1621904"/>
                <a:gd name="connsiteX98" fmla="*/ 1485167 w 5904656"/>
                <a:gd name="connsiteY98" fmla="*/ 1062118 h 1621904"/>
                <a:gd name="connsiteX99" fmla="*/ 1485167 w 5904656"/>
                <a:gd name="connsiteY99" fmla="*/ 270030 h 1621904"/>
                <a:gd name="connsiteX100" fmla="*/ 0 w 5904656"/>
                <a:gd name="connsiteY100" fmla="*/ 0 h 1621904"/>
                <a:gd name="connsiteX101" fmla="*/ 5904656 w 5904656"/>
                <a:gd name="connsiteY101" fmla="*/ 0 h 1621904"/>
                <a:gd name="connsiteX102" fmla="*/ 5904656 w 5904656"/>
                <a:gd name="connsiteY102" fmla="*/ 324353 h 1621904"/>
                <a:gd name="connsiteX103" fmla="*/ 5872524 w 5904656"/>
                <a:gd name="connsiteY103" fmla="*/ 334328 h 1621904"/>
                <a:gd name="connsiteX104" fmla="*/ 5652628 w 5904656"/>
                <a:gd name="connsiteY104" fmla="*/ 666074 h 1621904"/>
                <a:gd name="connsiteX105" fmla="*/ 5872524 w 5904656"/>
                <a:gd name="connsiteY105" fmla="*/ 997820 h 1621904"/>
                <a:gd name="connsiteX106" fmla="*/ 5904656 w 5904656"/>
                <a:gd name="connsiteY106" fmla="*/ 1007795 h 1621904"/>
                <a:gd name="connsiteX107" fmla="*/ 5904656 w 5904656"/>
                <a:gd name="connsiteY107" fmla="*/ 1332148 h 1621904"/>
                <a:gd name="connsiteX108" fmla="*/ 0 w 5904656"/>
                <a:gd name="connsiteY108" fmla="*/ 1332148 h 1621904"/>
                <a:gd name="connsiteX109" fmla="*/ 0 w 5904656"/>
                <a:gd name="connsiteY109" fmla="*/ 1007795 h 1621904"/>
                <a:gd name="connsiteX110" fmla="*/ 32132 w 5904656"/>
                <a:gd name="connsiteY110" fmla="*/ 997820 h 1621904"/>
                <a:gd name="connsiteX111" fmla="*/ 252028 w 5904656"/>
                <a:gd name="connsiteY111" fmla="*/ 666074 h 1621904"/>
                <a:gd name="connsiteX112" fmla="*/ 32132 w 5904656"/>
                <a:gd name="connsiteY112" fmla="*/ 334328 h 1621904"/>
                <a:gd name="connsiteX113" fmla="*/ 0 w 5904656"/>
                <a:gd name="connsiteY113" fmla="*/ 324353 h 162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904656" h="1621904">
                  <a:moveTo>
                    <a:pt x="5545646" y="1333872"/>
                  </a:moveTo>
                  <a:lnTo>
                    <a:pt x="5721665" y="1333872"/>
                  </a:lnTo>
                  <a:lnTo>
                    <a:pt x="5721665" y="1621904"/>
                  </a:lnTo>
                  <a:lnTo>
                    <a:pt x="5545646" y="1621904"/>
                  </a:lnTo>
                  <a:close/>
                  <a:moveTo>
                    <a:pt x="5185605" y="1333872"/>
                  </a:moveTo>
                  <a:lnTo>
                    <a:pt x="5361624" y="1333872"/>
                  </a:lnTo>
                  <a:lnTo>
                    <a:pt x="5361624" y="1621904"/>
                  </a:lnTo>
                  <a:lnTo>
                    <a:pt x="5185605" y="1621904"/>
                  </a:lnTo>
                  <a:close/>
                  <a:moveTo>
                    <a:pt x="4828008" y="1333872"/>
                  </a:moveTo>
                  <a:lnTo>
                    <a:pt x="5004027" y="1333872"/>
                  </a:lnTo>
                  <a:lnTo>
                    <a:pt x="5004027" y="1621904"/>
                  </a:lnTo>
                  <a:lnTo>
                    <a:pt x="4828008" y="1621904"/>
                  </a:lnTo>
                  <a:close/>
                  <a:moveTo>
                    <a:pt x="4467968" y="1333872"/>
                  </a:moveTo>
                  <a:lnTo>
                    <a:pt x="4643987" y="1333872"/>
                  </a:lnTo>
                  <a:lnTo>
                    <a:pt x="4643987" y="1621904"/>
                  </a:lnTo>
                  <a:lnTo>
                    <a:pt x="4467968" y="1621904"/>
                  </a:lnTo>
                  <a:close/>
                  <a:moveTo>
                    <a:pt x="4116101" y="1333872"/>
                  </a:moveTo>
                  <a:lnTo>
                    <a:pt x="4292120" y="1333872"/>
                  </a:lnTo>
                  <a:lnTo>
                    <a:pt x="4292120" y="1621904"/>
                  </a:lnTo>
                  <a:lnTo>
                    <a:pt x="4116101" y="1621904"/>
                  </a:lnTo>
                  <a:close/>
                  <a:moveTo>
                    <a:pt x="3756061" y="1333872"/>
                  </a:moveTo>
                  <a:lnTo>
                    <a:pt x="3932080" y="1333872"/>
                  </a:lnTo>
                  <a:lnTo>
                    <a:pt x="3932080" y="1621904"/>
                  </a:lnTo>
                  <a:lnTo>
                    <a:pt x="3756061" y="1621904"/>
                  </a:lnTo>
                  <a:close/>
                  <a:moveTo>
                    <a:pt x="3398464" y="1333872"/>
                  </a:moveTo>
                  <a:lnTo>
                    <a:pt x="3574483" y="1333872"/>
                  </a:lnTo>
                  <a:lnTo>
                    <a:pt x="3574483" y="1621904"/>
                  </a:lnTo>
                  <a:lnTo>
                    <a:pt x="3398464" y="1621904"/>
                  </a:lnTo>
                  <a:close/>
                  <a:moveTo>
                    <a:pt x="3038424" y="1333872"/>
                  </a:moveTo>
                  <a:lnTo>
                    <a:pt x="3214443" y="1333872"/>
                  </a:lnTo>
                  <a:lnTo>
                    <a:pt x="3214443" y="1621904"/>
                  </a:lnTo>
                  <a:lnTo>
                    <a:pt x="3038424" y="1621904"/>
                  </a:lnTo>
                  <a:close/>
                  <a:moveTo>
                    <a:pt x="2690216" y="1333872"/>
                  </a:moveTo>
                  <a:lnTo>
                    <a:pt x="2866235" y="1333872"/>
                  </a:lnTo>
                  <a:lnTo>
                    <a:pt x="2866235" y="1621904"/>
                  </a:lnTo>
                  <a:lnTo>
                    <a:pt x="2690216" y="1621904"/>
                  </a:lnTo>
                  <a:close/>
                  <a:moveTo>
                    <a:pt x="2330176" y="1333872"/>
                  </a:moveTo>
                  <a:lnTo>
                    <a:pt x="2506195" y="1333872"/>
                  </a:lnTo>
                  <a:lnTo>
                    <a:pt x="2506195" y="1621904"/>
                  </a:lnTo>
                  <a:lnTo>
                    <a:pt x="2330176" y="1621904"/>
                  </a:lnTo>
                  <a:close/>
                  <a:moveTo>
                    <a:pt x="1972579" y="1333872"/>
                  </a:moveTo>
                  <a:lnTo>
                    <a:pt x="2148598" y="1333872"/>
                  </a:lnTo>
                  <a:lnTo>
                    <a:pt x="2148598" y="1621904"/>
                  </a:lnTo>
                  <a:lnTo>
                    <a:pt x="1972579" y="1621904"/>
                  </a:lnTo>
                  <a:close/>
                  <a:moveTo>
                    <a:pt x="1612539" y="1333872"/>
                  </a:moveTo>
                  <a:lnTo>
                    <a:pt x="1788558" y="1333872"/>
                  </a:lnTo>
                  <a:lnTo>
                    <a:pt x="1788558" y="1621904"/>
                  </a:lnTo>
                  <a:lnTo>
                    <a:pt x="1612539" y="1621904"/>
                  </a:lnTo>
                  <a:close/>
                  <a:moveTo>
                    <a:pt x="1260672" y="1333872"/>
                  </a:moveTo>
                  <a:lnTo>
                    <a:pt x="1436691" y="1333872"/>
                  </a:lnTo>
                  <a:lnTo>
                    <a:pt x="1436691" y="1621904"/>
                  </a:lnTo>
                  <a:lnTo>
                    <a:pt x="1260672" y="1621904"/>
                  </a:lnTo>
                  <a:close/>
                  <a:moveTo>
                    <a:pt x="900632" y="1333872"/>
                  </a:moveTo>
                  <a:lnTo>
                    <a:pt x="1076651" y="1333872"/>
                  </a:lnTo>
                  <a:lnTo>
                    <a:pt x="1076651" y="1621904"/>
                  </a:lnTo>
                  <a:lnTo>
                    <a:pt x="900632" y="1621904"/>
                  </a:lnTo>
                  <a:close/>
                  <a:moveTo>
                    <a:pt x="543035" y="1333872"/>
                  </a:moveTo>
                  <a:lnTo>
                    <a:pt x="719054" y="1333872"/>
                  </a:lnTo>
                  <a:lnTo>
                    <a:pt x="719054" y="1621904"/>
                  </a:lnTo>
                  <a:lnTo>
                    <a:pt x="543035" y="1621904"/>
                  </a:lnTo>
                  <a:close/>
                  <a:moveTo>
                    <a:pt x="182995" y="1333872"/>
                  </a:moveTo>
                  <a:lnTo>
                    <a:pt x="359014" y="1333872"/>
                  </a:lnTo>
                  <a:lnTo>
                    <a:pt x="359014" y="1621904"/>
                  </a:lnTo>
                  <a:lnTo>
                    <a:pt x="182995" y="1621904"/>
                  </a:lnTo>
                  <a:close/>
                  <a:moveTo>
                    <a:pt x="5034789" y="360040"/>
                  </a:moveTo>
                  <a:cubicBezTo>
                    <a:pt x="5064616" y="360040"/>
                    <a:pt x="5088795" y="384219"/>
                    <a:pt x="5088795" y="414046"/>
                  </a:cubicBezTo>
                  <a:cubicBezTo>
                    <a:pt x="5088795" y="443873"/>
                    <a:pt x="5064616" y="468052"/>
                    <a:pt x="5034789" y="468052"/>
                  </a:cubicBezTo>
                  <a:cubicBezTo>
                    <a:pt x="5004962" y="468052"/>
                    <a:pt x="4980783" y="443873"/>
                    <a:pt x="4980783" y="414046"/>
                  </a:cubicBezTo>
                  <a:cubicBezTo>
                    <a:pt x="4980783" y="384219"/>
                    <a:pt x="5004962" y="360040"/>
                    <a:pt x="5034789" y="360040"/>
                  </a:cubicBezTo>
                  <a:close/>
                  <a:moveTo>
                    <a:pt x="3792651" y="360040"/>
                  </a:moveTo>
                  <a:cubicBezTo>
                    <a:pt x="3822478" y="360040"/>
                    <a:pt x="3846657" y="384219"/>
                    <a:pt x="3846657" y="414046"/>
                  </a:cubicBezTo>
                  <a:cubicBezTo>
                    <a:pt x="3846657" y="443873"/>
                    <a:pt x="3822478" y="468052"/>
                    <a:pt x="3792651" y="468052"/>
                  </a:cubicBezTo>
                  <a:cubicBezTo>
                    <a:pt x="3762824" y="468052"/>
                    <a:pt x="3738645" y="443873"/>
                    <a:pt x="3738645" y="414046"/>
                  </a:cubicBezTo>
                  <a:cubicBezTo>
                    <a:pt x="3738645" y="384219"/>
                    <a:pt x="3762824" y="360040"/>
                    <a:pt x="3792651" y="360040"/>
                  </a:cubicBezTo>
                  <a:close/>
                  <a:moveTo>
                    <a:pt x="2550513" y="360040"/>
                  </a:moveTo>
                  <a:cubicBezTo>
                    <a:pt x="2580340" y="360040"/>
                    <a:pt x="2604519" y="384219"/>
                    <a:pt x="2604519" y="414046"/>
                  </a:cubicBezTo>
                  <a:cubicBezTo>
                    <a:pt x="2604519" y="443873"/>
                    <a:pt x="2580340" y="468052"/>
                    <a:pt x="2550513" y="468052"/>
                  </a:cubicBezTo>
                  <a:cubicBezTo>
                    <a:pt x="2520686" y="468052"/>
                    <a:pt x="2496507" y="443873"/>
                    <a:pt x="2496507" y="414046"/>
                  </a:cubicBezTo>
                  <a:cubicBezTo>
                    <a:pt x="2496507" y="384219"/>
                    <a:pt x="2520686" y="360040"/>
                    <a:pt x="2550513" y="360040"/>
                  </a:cubicBezTo>
                  <a:close/>
                  <a:moveTo>
                    <a:pt x="1308375" y="360040"/>
                  </a:moveTo>
                  <a:cubicBezTo>
                    <a:pt x="1338202" y="360040"/>
                    <a:pt x="1362381" y="384219"/>
                    <a:pt x="1362381" y="414046"/>
                  </a:cubicBezTo>
                  <a:cubicBezTo>
                    <a:pt x="1362381" y="443873"/>
                    <a:pt x="1338202" y="468052"/>
                    <a:pt x="1308375" y="468052"/>
                  </a:cubicBezTo>
                  <a:cubicBezTo>
                    <a:pt x="1278548" y="468052"/>
                    <a:pt x="1254369" y="443873"/>
                    <a:pt x="1254369" y="414046"/>
                  </a:cubicBezTo>
                  <a:cubicBezTo>
                    <a:pt x="1254369" y="384219"/>
                    <a:pt x="1278548" y="360040"/>
                    <a:pt x="1308375" y="360040"/>
                  </a:cubicBezTo>
                  <a:close/>
                  <a:moveTo>
                    <a:pt x="4419493" y="270030"/>
                  </a:moveTo>
                  <a:lnTo>
                    <a:pt x="4419493" y="1062118"/>
                  </a:lnTo>
                  <a:lnTo>
                    <a:pt x="5211581" y="1062118"/>
                  </a:lnTo>
                  <a:lnTo>
                    <a:pt x="5211581" y="270030"/>
                  </a:lnTo>
                  <a:close/>
                  <a:moveTo>
                    <a:pt x="3177355" y="270030"/>
                  </a:moveTo>
                  <a:lnTo>
                    <a:pt x="3177355" y="1062118"/>
                  </a:lnTo>
                  <a:lnTo>
                    <a:pt x="3969443" y="1062118"/>
                  </a:lnTo>
                  <a:lnTo>
                    <a:pt x="3969443" y="270030"/>
                  </a:lnTo>
                  <a:close/>
                  <a:moveTo>
                    <a:pt x="1935217" y="270030"/>
                  </a:moveTo>
                  <a:lnTo>
                    <a:pt x="1935217" y="1062118"/>
                  </a:lnTo>
                  <a:lnTo>
                    <a:pt x="2727305" y="1062118"/>
                  </a:lnTo>
                  <a:lnTo>
                    <a:pt x="2727305" y="270030"/>
                  </a:lnTo>
                  <a:close/>
                  <a:moveTo>
                    <a:pt x="693079" y="270030"/>
                  </a:moveTo>
                  <a:lnTo>
                    <a:pt x="693079" y="1062118"/>
                  </a:lnTo>
                  <a:lnTo>
                    <a:pt x="1485167" y="1062118"/>
                  </a:lnTo>
                  <a:lnTo>
                    <a:pt x="1485167" y="270030"/>
                  </a:lnTo>
                  <a:close/>
                  <a:moveTo>
                    <a:pt x="0" y="0"/>
                  </a:moveTo>
                  <a:lnTo>
                    <a:pt x="5904656" y="0"/>
                  </a:lnTo>
                  <a:lnTo>
                    <a:pt x="5904656" y="324353"/>
                  </a:lnTo>
                  <a:lnTo>
                    <a:pt x="5872524" y="334328"/>
                  </a:lnTo>
                  <a:cubicBezTo>
                    <a:pt x="5743300" y="388985"/>
                    <a:pt x="5652628" y="516940"/>
                    <a:pt x="5652628" y="666074"/>
                  </a:cubicBezTo>
                  <a:cubicBezTo>
                    <a:pt x="5652628" y="815208"/>
                    <a:pt x="5743300" y="943164"/>
                    <a:pt x="5872524" y="997820"/>
                  </a:cubicBezTo>
                  <a:lnTo>
                    <a:pt x="5904656" y="1007795"/>
                  </a:lnTo>
                  <a:lnTo>
                    <a:pt x="5904656" y="1332148"/>
                  </a:lnTo>
                  <a:lnTo>
                    <a:pt x="0" y="1332148"/>
                  </a:lnTo>
                  <a:lnTo>
                    <a:pt x="0" y="1007795"/>
                  </a:lnTo>
                  <a:lnTo>
                    <a:pt x="32132" y="997820"/>
                  </a:lnTo>
                  <a:cubicBezTo>
                    <a:pt x="161356" y="943164"/>
                    <a:pt x="252028" y="815208"/>
                    <a:pt x="252028" y="666074"/>
                  </a:cubicBezTo>
                  <a:cubicBezTo>
                    <a:pt x="252028" y="516940"/>
                    <a:pt x="161356" y="388985"/>
                    <a:pt x="32132" y="334328"/>
                  </a:cubicBezTo>
                  <a:lnTo>
                    <a:pt x="0" y="324353"/>
                  </a:lnTo>
                  <a:close/>
                </a:path>
              </a:pathLst>
            </a:custGeom>
            <a:solidFill>
              <a:schemeClr val="bg1">
                <a:lumMod val="95000"/>
              </a:scheme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486" name="组合 16582">
              <a:extLst>
                <a:ext uri="{FF2B5EF4-FFF2-40B4-BE49-F238E27FC236}">
                  <a16:creationId xmlns:a16="http://schemas.microsoft.com/office/drawing/2014/main" id="{B7D5740B-BB93-4FFE-AEE7-E38C672FD80C}"/>
                </a:ext>
              </a:extLst>
            </p:cNvPr>
            <p:cNvGrpSpPr/>
            <p:nvPr/>
          </p:nvGrpSpPr>
          <p:grpSpPr>
            <a:xfrm>
              <a:off x="2297081" y="3273005"/>
              <a:ext cx="183826" cy="234450"/>
              <a:chOff x="8407400" y="2055813"/>
              <a:chExt cx="360363" cy="458788"/>
            </a:xfrm>
            <a:solidFill>
              <a:schemeClr val="bg1">
                <a:lumMod val="95000"/>
              </a:schemeClr>
            </a:solidFill>
          </p:grpSpPr>
          <p:sp>
            <p:nvSpPr>
              <p:cNvPr id="500" name="Freeform 219">
                <a:extLst>
                  <a:ext uri="{FF2B5EF4-FFF2-40B4-BE49-F238E27FC236}">
                    <a16:creationId xmlns:a16="http://schemas.microsoft.com/office/drawing/2014/main" id="{9A5DA411-61AA-43FD-9AF8-53C36071655B}"/>
                  </a:ext>
                </a:extLst>
              </p:cNvPr>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1" name="Freeform 220">
                <a:extLst>
                  <a:ext uri="{FF2B5EF4-FFF2-40B4-BE49-F238E27FC236}">
                    <a16:creationId xmlns:a16="http://schemas.microsoft.com/office/drawing/2014/main" id="{5E9B9266-F293-4117-89BF-66AA28943E4B}"/>
                  </a:ext>
                </a:extLst>
              </p:cNvPr>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2" name="Freeform 221">
                <a:extLst>
                  <a:ext uri="{FF2B5EF4-FFF2-40B4-BE49-F238E27FC236}">
                    <a16:creationId xmlns:a16="http://schemas.microsoft.com/office/drawing/2014/main" id="{CAC2307E-989F-494B-ADC6-4EAE8A78144C}"/>
                  </a:ext>
                </a:extLst>
              </p:cNvPr>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3" name="Freeform 222">
                <a:extLst>
                  <a:ext uri="{FF2B5EF4-FFF2-40B4-BE49-F238E27FC236}">
                    <a16:creationId xmlns:a16="http://schemas.microsoft.com/office/drawing/2014/main" id="{8F2E216B-6C5B-4BA8-BF6B-B88F0B687032}"/>
                  </a:ext>
                </a:extLst>
              </p:cNvPr>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487" name="组合 18405">
              <a:extLst>
                <a:ext uri="{FF2B5EF4-FFF2-40B4-BE49-F238E27FC236}">
                  <a16:creationId xmlns:a16="http://schemas.microsoft.com/office/drawing/2014/main" id="{F38BC00D-EC49-4F44-A555-78CF35974442}"/>
                </a:ext>
              </a:extLst>
            </p:cNvPr>
            <p:cNvGrpSpPr/>
            <p:nvPr/>
          </p:nvGrpSpPr>
          <p:grpSpPr>
            <a:xfrm rot="5400000">
              <a:off x="1928978" y="3283037"/>
              <a:ext cx="333717" cy="187716"/>
              <a:chOff x="5260976" y="1906589"/>
              <a:chExt cx="492125" cy="365125"/>
            </a:xfrm>
            <a:solidFill>
              <a:schemeClr val="bg1">
                <a:lumMod val="95000"/>
              </a:schemeClr>
            </a:solidFill>
          </p:grpSpPr>
          <p:sp>
            <p:nvSpPr>
              <p:cNvPr id="493" name="Freeform 75">
                <a:extLst>
                  <a:ext uri="{FF2B5EF4-FFF2-40B4-BE49-F238E27FC236}">
                    <a16:creationId xmlns:a16="http://schemas.microsoft.com/office/drawing/2014/main" id="{EC0A58DD-342C-4C00-876A-2E3D0A2F6A88}"/>
                  </a:ext>
                </a:extLst>
              </p:cNvPr>
              <p:cNvSpPr>
                <a:spLocks/>
              </p:cNvSpPr>
              <p:nvPr/>
            </p:nvSpPr>
            <p:spPr bwMode="auto">
              <a:xfrm>
                <a:off x="5372101" y="2038351"/>
                <a:ext cx="325438" cy="225425"/>
              </a:xfrm>
              <a:custGeom>
                <a:avLst/>
                <a:gdLst>
                  <a:gd name="T0" fmla="*/ 360 w 382"/>
                  <a:gd name="T1" fmla="*/ 265 h 265"/>
                  <a:gd name="T2" fmla="*/ 360 w 382"/>
                  <a:gd name="T3" fmla="*/ 265 h 265"/>
                  <a:gd name="T4" fmla="*/ 310 w 382"/>
                  <a:gd name="T5" fmla="*/ 265 h 265"/>
                  <a:gd name="T6" fmla="*/ 298 w 382"/>
                  <a:gd name="T7" fmla="*/ 252 h 265"/>
                  <a:gd name="T8" fmla="*/ 310 w 382"/>
                  <a:gd name="T9" fmla="*/ 240 h 265"/>
                  <a:gd name="T10" fmla="*/ 357 w 382"/>
                  <a:gd name="T11" fmla="*/ 240 h 265"/>
                  <a:gd name="T12" fmla="*/ 357 w 382"/>
                  <a:gd name="T13" fmla="*/ 25 h 265"/>
                  <a:gd name="T14" fmla="*/ 24 w 382"/>
                  <a:gd name="T15" fmla="*/ 25 h 265"/>
                  <a:gd name="T16" fmla="*/ 24 w 382"/>
                  <a:gd name="T17" fmla="*/ 240 h 265"/>
                  <a:gd name="T18" fmla="*/ 239 w 382"/>
                  <a:gd name="T19" fmla="*/ 240 h 265"/>
                  <a:gd name="T20" fmla="*/ 251 w 382"/>
                  <a:gd name="T21" fmla="*/ 252 h 265"/>
                  <a:gd name="T22" fmla="*/ 239 w 382"/>
                  <a:gd name="T23" fmla="*/ 265 h 265"/>
                  <a:gd name="T24" fmla="*/ 22 w 382"/>
                  <a:gd name="T25" fmla="*/ 265 h 265"/>
                  <a:gd name="T26" fmla="*/ 0 w 382"/>
                  <a:gd name="T27" fmla="*/ 242 h 265"/>
                  <a:gd name="T28" fmla="*/ 0 w 382"/>
                  <a:gd name="T29" fmla="*/ 23 h 265"/>
                  <a:gd name="T30" fmla="*/ 22 w 382"/>
                  <a:gd name="T31" fmla="*/ 0 h 265"/>
                  <a:gd name="T32" fmla="*/ 360 w 382"/>
                  <a:gd name="T33" fmla="*/ 0 h 265"/>
                  <a:gd name="T34" fmla="*/ 382 w 382"/>
                  <a:gd name="T35" fmla="*/ 23 h 265"/>
                  <a:gd name="T36" fmla="*/ 382 w 382"/>
                  <a:gd name="T37" fmla="*/ 242 h 265"/>
                  <a:gd name="T38" fmla="*/ 360 w 382"/>
                  <a:gd name="T39"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265">
                    <a:moveTo>
                      <a:pt x="360" y="265"/>
                    </a:moveTo>
                    <a:lnTo>
                      <a:pt x="360" y="265"/>
                    </a:lnTo>
                    <a:lnTo>
                      <a:pt x="310" y="265"/>
                    </a:lnTo>
                    <a:cubicBezTo>
                      <a:pt x="304" y="265"/>
                      <a:pt x="298" y="259"/>
                      <a:pt x="298" y="252"/>
                    </a:cubicBezTo>
                    <a:cubicBezTo>
                      <a:pt x="298" y="245"/>
                      <a:pt x="304" y="240"/>
                      <a:pt x="310" y="240"/>
                    </a:cubicBezTo>
                    <a:lnTo>
                      <a:pt x="357" y="240"/>
                    </a:lnTo>
                    <a:lnTo>
                      <a:pt x="357" y="25"/>
                    </a:lnTo>
                    <a:lnTo>
                      <a:pt x="24" y="25"/>
                    </a:lnTo>
                    <a:lnTo>
                      <a:pt x="24" y="240"/>
                    </a:lnTo>
                    <a:lnTo>
                      <a:pt x="239" y="240"/>
                    </a:lnTo>
                    <a:cubicBezTo>
                      <a:pt x="246" y="240"/>
                      <a:pt x="251" y="245"/>
                      <a:pt x="251" y="252"/>
                    </a:cubicBezTo>
                    <a:cubicBezTo>
                      <a:pt x="251" y="259"/>
                      <a:pt x="246" y="265"/>
                      <a:pt x="239" y="265"/>
                    </a:cubicBezTo>
                    <a:lnTo>
                      <a:pt x="22" y="265"/>
                    </a:lnTo>
                    <a:cubicBezTo>
                      <a:pt x="10" y="265"/>
                      <a:pt x="0" y="255"/>
                      <a:pt x="0" y="242"/>
                    </a:cubicBezTo>
                    <a:lnTo>
                      <a:pt x="0" y="23"/>
                    </a:lnTo>
                    <a:cubicBezTo>
                      <a:pt x="0" y="10"/>
                      <a:pt x="10" y="0"/>
                      <a:pt x="22" y="0"/>
                    </a:cubicBezTo>
                    <a:lnTo>
                      <a:pt x="360" y="0"/>
                    </a:lnTo>
                    <a:cubicBezTo>
                      <a:pt x="372" y="0"/>
                      <a:pt x="382" y="10"/>
                      <a:pt x="382" y="23"/>
                    </a:cubicBezTo>
                    <a:lnTo>
                      <a:pt x="382" y="242"/>
                    </a:lnTo>
                    <a:cubicBezTo>
                      <a:pt x="382" y="255"/>
                      <a:pt x="372" y="265"/>
                      <a:pt x="360" y="265"/>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4" name="Freeform 76">
                <a:extLst>
                  <a:ext uri="{FF2B5EF4-FFF2-40B4-BE49-F238E27FC236}">
                    <a16:creationId xmlns:a16="http://schemas.microsoft.com/office/drawing/2014/main" id="{3685C788-3181-41C2-A4C6-85D69391769A}"/>
                  </a:ext>
                </a:extLst>
              </p:cNvPr>
              <p:cNvSpPr>
                <a:spLocks noEditPoints="1"/>
              </p:cNvSpPr>
              <p:nvPr/>
            </p:nvSpPr>
            <p:spPr bwMode="auto">
              <a:xfrm>
                <a:off x="5372101" y="1947864"/>
                <a:ext cx="381000" cy="285750"/>
              </a:xfrm>
              <a:custGeom>
                <a:avLst/>
                <a:gdLst>
                  <a:gd name="T0" fmla="*/ 383 w 448"/>
                  <a:gd name="T1" fmla="*/ 311 h 335"/>
                  <a:gd name="T2" fmla="*/ 383 w 448"/>
                  <a:gd name="T3" fmla="*/ 311 h 335"/>
                  <a:gd name="T4" fmla="*/ 423 w 448"/>
                  <a:gd name="T5" fmla="*/ 311 h 335"/>
                  <a:gd name="T6" fmla="*/ 424 w 448"/>
                  <a:gd name="T7" fmla="*/ 311 h 335"/>
                  <a:gd name="T8" fmla="*/ 424 w 448"/>
                  <a:gd name="T9" fmla="*/ 63 h 335"/>
                  <a:gd name="T10" fmla="*/ 423 w 448"/>
                  <a:gd name="T11" fmla="*/ 61 h 335"/>
                  <a:gd name="T12" fmla="*/ 167 w 448"/>
                  <a:gd name="T13" fmla="*/ 61 h 335"/>
                  <a:gd name="T14" fmla="*/ 155 w 448"/>
                  <a:gd name="T15" fmla="*/ 48 h 335"/>
                  <a:gd name="T16" fmla="*/ 155 w 448"/>
                  <a:gd name="T17" fmla="*/ 36 h 335"/>
                  <a:gd name="T18" fmla="*/ 143 w 448"/>
                  <a:gd name="T19" fmla="*/ 25 h 335"/>
                  <a:gd name="T20" fmla="*/ 26 w 448"/>
                  <a:gd name="T21" fmla="*/ 25 h 335"/>
                  <a:gd name="T22" fmla="*/ 26 w 448"/>
                  <a:gd name="T23" fmla="*/ 106 h 335"/>
                  <a:gd name="T24" fmla="*/ 361 w 448"/>
                  <a:gd name="T25" fmla="*/ 106 h 335"/>
                  <a:gd name="T26" fmla="*/ 383 w 448"/>
                  <a:gd name="T27" fmla="*/ 129 h 335"/>
                  <a:gd name="T28" fmla="*/ 383 w 448"/>
                  <a:gd name="T29" fmla="*/ 311 h 335"/>
                  <a:gd name="T30" fmla="*/ 423 w 448"/>
                  <a:gd name="T31" fmla="*/ 335 h 335"/>
                  <a:gd name="T32" fmla="*/ 423 w 448"/>
                  <a:gd name="T33" fmla="*/ 335 h 335"/>
                  <a:gd name="T34" fmla="*/ 371 w 448"/>
                  <a:gd name="T35" fmla="*/ 335 h 335"/>
                  <a:gd name="T36" fmla="*/ 358 w 448"/>
                  <a:gd name="T37" fmla="*/ 323 h 335"/>
                  <a:gd name="T38" fmla="*/ 358 w 448"/>
                  <a:gd name="T39" fmla="*/ 131 h 335"/>
                  <a:gd name="T40" fmla="*/ 25 w 448"/>
                  <a:gd name="T41" fmla="*/ 131 h 335"/>
                  <a:gd name="T42" fmla="*/ 12 w 448"/>
                  <a:gd name="T43" fmla="*/ 138 h 335"/>
                  <a:gd name="T44" fmla="*/ 1 w 448"/>
                  <a:gd name="T45" fmla="*/ 126 h 335"/>
                  <a:gd name="T46" fmla="*/ 1 w 448"/>
                  <a:gd name="T47" fmla="*/ 25 h 335"/>
                  <a:gd name="T48" fmla="*/ 4 w 448"/>
                  <a:gd name="T49" fmla="*/ 9 h 335"/>
                  <a:gd name="T50" fmla="*/ 24 w 448"/>
                  <a:gd name="T51" fmla="*/ 0 h 335"/>
                  <a:gd name="T52" fmla="*/ 144 w 448"/>
                  <a:gd name="T53" fmla="*/ 0 h 335"/>
                  <a:gd name="T54" fmla="*/ 179 w 448"/>
                  <a:gd name="T55" fmla="*/ 36 h 335"/>
                  <a:gd name="T56" fmla="*/ 424 w 448"/>
                  <a:gd name="T57" fmla="*/ 36 h 335"/>
                  <a:gd name="T58" fmla="*/ 448 w 448"/>
                  <a:gd name="T59" fmla="*/ 63 h 335"/>
                  <a:gd name="T60" fmla="*/ 448 w 448"/>
                  <a:gd name="T61" fmla="*/ 313 h 335"/>
                  <a:gd name="T62" fmla="*/ 423 w 448"/>
                  <a:gd name="T63" fmla="*/ 33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8" h="335">
                    <a:moveTo>
                      <a:pt x="383" y="311"/>
                    </a:moveTo>
                    <a:lnTo>
                      <a:pt x="383" y="311"/>
                    </a:lnTo>
                    <a:lnTo>
                      <a:pt x="423" y="311"/>
                    </a:lnTo>
                    <a:cubicBezTo>
                      <a:pt x="423" y="311"/>
                      <a:pt x="424" y="311"/>
                      <a:pt x="424" y="311"/>
                    </a:cubicBezTo>
                    <a:lnTo>
                      <a:pt x="424" y="63"/>
                    </a:lnTo>
                    <a:cubicBezTo>
                      <a:pt x="424" y="61"/>
                      <a:pt x="424" y="61"/>
                      <a:pt x="423" y="61"/>
                    </a:cubicBezTo>
                    <a:lnTo>
                      <a:pt x="167" y="61"/>
                    </a:lnTo>
                    <a:cubicBezTo>
                      <a:pt x="160" y="61"/>
                      <a:pt x="155" y="55"/>
                      <a:pt x="155" y="48"/>
                    </a:cubicBezTo>
                    <a:lnTo>
                      <a:pt x="155" y="36"/>
                    </a:lnTo>
                    <a:cubicBezTo>
                      <a:pt x="155" y="27"/>
                      <a:pt x="146" y="25"/>
                      <a:pt x="143" y="25"/>
                    </a:cubicBezTo>
                    <a:lnTo>
                      <a:pt x="26" y="25"/>
                    </a:lnTo>
                    <a:lnTo>
                      <a:pt x="26" y="106"/>
                    </a:lnTo>
                    <a:lnTo>
                      <a:pt x="361" y="106"/>
                    </a:lnTo>
                    <a:cubicBezTo>
                      <a:pt x="373" y="106"/>
                      <a:pt x="383" y="116"/>
                      <a:pt x="383" y="129"/>
                    </a:cubicBezTo>
                    <a:lnTo>
                      <a:pt x="383" y="311"/>
                    </a:lnTo>
                    <a:close/>
                    <a:moveTo>
                      <a:pt x="423" y="335"/>
                    </a:moveTo>
                    <a:lnTo>
                      <a:pt x="423" y="335"/>
                    </a:lnTo>
                    <a:lnTo>
                      <a:pt x="371" y="335"/>
                    </a:lnTo>
                    <a:cubicBezTo>
                      <a:pt x="364" y="335"/>
                      <a:pt x="358" y="330"/>
                      <a:pt x="358" y="323"/>
                    </a:cubicBezTo>
                    <a:lnTo>
                      <a:pt x="358" y="131"/>
                    </a:lnTo>
                    <a:lnTo>
                      <a:pt x="25" y="131"/>
                    </a:lnTo>
                    <a:cubicBezTo>
                      <a:pt x="23" y="136"/>
                      <a:pt x="17" y="139"/>
                      <a:pt x="12" y="138"/>
                    </a:cubicBezTo>
                    <a:cubicBezTo>
                      <a:pt x="6" y="137"/>
                      <a:pt x="1" y="132"/>
                      <a:pt x="1" y="126"/>
                    </a:cubicBezTo>
                    <a:lnTo>
                      <a:pt x="1" y="25"/>
                    </a:lnTo>
                    <a:cubicBezTo>
                      <a:pt x="0" y="20"/>
                      <a:pt x="1" y="14"/>
                      <a:pt x="4" y="9"/>
                    </a:cubicBezTo>
                    <a:cubicBezTo>
                      <a:pt x="7" y="5"/>
                      <a:pt x="13" y="0"/>
                      <a:pt x="24" y="0"/>
                    </a:cubicBezTo>
                    <a:lnTo>
                      <a:pt x="144" y="0"/>
                    </a:lnTo>
                    <a:cubicBezTo>
                      <a:pt x="158" y="1"/>
                      <a:pt x="179" y="12"/>
                      <a:pt x="179" y="36"/>
                    </a:cubicBezTo>
                    <a:lnTo>
                      <a:pt x="424" y="36"/>
                    </a:lnTo>
                    <a:cubicBezTo>
                      <a:pt x="433" y="36"/>
                      <a:pt x="448" y="43"/>
                      <a:pt x="448" y="63"/>
                    </a:cubicBezTo>
                    <a:lnTo>
                      <a:pt x="448" y="313"/>
                    </a:lnTo>
                    <a:cubicBezTo>
                      <a:pt x="448" y="323"/>
                      <a:pt x="440" y="335"/>
                      <a:pt x="423" y="335"/>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5" name="Freeform 77">
                <a:extLst>
                  <a:ext uri="{FF2B5EF4-FFF2-40B4-BE49-F238E27FC236}">
                    <a16:creationId xmlns:a16="http://schemas.microsoft.com/office/drawing/2014/main" id="{75796BC3-243F-4FC2-A687-B98583C489D3}"/>
                  </a:ext>
                </a:extLst>
              </p:cNvPr>
              <p:cNvSpPr>
                <a:spLocks/>
              </p:cNvSpPr>
              <p:nvPr/>
            </p:nvSpPr>
            <p:spPr bwMode="auto">
              <a:xfrm>
                <a:off x="5308601" y="1974851"/>
                <a:ext cx="33338" cy="92075"/>
              </a:xfrm>
              <a:custGeom>
                <a:avLst/>
                <a:gdLst>
                  <a:gd name="T0" fmla="*/ 0 w 39"/>
                  <a:gd name="T1" fmla="*/ 99 h 109"/>
                  <a:gd name="T2" fmla="*/ 0 w 39"/>
                  <a:gd name="T3" fmla="*/ 99 h 109"/>
                  <a:gd name="T4" fmla="*/ 10 w 39"/>
                  <a:gd name="T5" fmla="*/ 109 h 109"/>
                  <a:gd name="T6" fmla="*/ 29 w 39"/>
                  <a:gd name="T7" fmla="*/ 109 h 109"/>
                  <a:gd name="T8" fmla="*/ 39 w 39"/>
                  <a:gd name="T9" fmla="*/ 99 h 109"/>
                  <a:gd name="T10" fmla="*/ 39 w 39"/>
                  <a:gd name="T11" fmla="*/ 10 h 109"/>
                  <a:gd name="T12" fmla="*/ 29 w 39"/>
                  <a:gd name="T13" fmla="*/ 0 h 109"/>
                  <a:gd name="T14" fmla="*/ 10 w 39"/>
                  <a:gd name="T15" fmla="*/ 0 h 109"/>
                  <a:gd name="T16" fmla="*/ 0 w 39"/>
                  <a:gd name="T17" fmla="*/ 10 h 109"/>
                  <a:gd name="T18" fmla="*/ 0 w 39"/>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9">
                    <a:moveTo>
                      <a:pt x="0" y="99"/>
                    </a:moveTo>
                    <a:lnTo>
                      <a:pt x="0" y="99"/>
                    </a:lnTo>
                    <a:cubicBezTo>
                      <a:pt x="0" y="104"/>
                      <a:pt x="5" y="109"/>
                      <a:pt x="10" y="109"/>
                    </a:cubicBezTo>
                    <a:lnTo>
                      <a:pt x="29" y="109"/>
                    </a:lnTo>
                    <a:cubicBezTo>
                      <a:pt x="34" y="109"/>
                      <a:pt x="39" y="104"/>
                      <a:pt x="39" y="99"/>
                    </a:cubicBezTo>
                    <a:lnTo>
                      <a:pt x="39" y="10"/>
                    </a:lnTo>
                    <a:cubicBezTo>
                      <a:pt x="39" y="5"/>
                      <a:pt x="34" y="0"/>
                      <a:pt x="29" y="0"/>
                    </a:cubicBezTo>
                    <a:lnTo>
                      <a:pt x="10" y="0"/>
                    </a:lnTo>
                    <a:cubicBezTo>
                      <a:pt x="5" y="0"/>
                      <a:pt x="0" y="5"/>
                      <a:pt x="0" y="10"/>
                    </a:cubicBezTo>
                    <a:lnTo>
                      <a:pt x="0" y="99"/>
                    </a:ln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6" name="Freeform 78">
                <a:extLst>
                  <a:ext uri="{FF2B5EF4-FFF2-40B4-BE49-F238E27FC236}">
                    <a16:creationId xmlns:a16="http://schemas.microsoft.com/office/drawing/2014/main" id="{5059E192-B8B2-4BCD-808C-58EB4153332D}"/>
                  </a:ext>
                </a:extLst>
              </p:cNvPr>
              <p:cNvSpPr>
                <a:spLocks/>
              </p:cNvSpPr>
              <p:nvPr/>
            </p:nvSpPr>
            <p:spPr bwMode="auto">
              <a:xfrm>
                <a:off x="5308601" y="2120901"/>
                <a:ext cx="33338" cy="82550"/>
              </a:xfrm>
              <a:custGeom>
                <a:avLst/>
                <a:gdLst>
                  <a:gd name="T0" fmla="*/ 0 w 39"/>
                  <a:gd name="T1" fmla="*/ 87 h 97"/>
                  <a:gd name="T2" fmla="*/ 0 w 39"/>
                  <a:gd name="T3" fmla="*/ 87 h 97"/>
                  <a:gd name="T4" fmla="*/ 10 w 39"/>
                  <a:gd name="T5" fmla="*/ 97 h 97"/>
                  <a:gd name="T6" fmla="*/ 29 w 39"/>
                  <a:gd name="T7" fmla="*/ 97 h 97"/>
                  <a:gd name="T8" fmla="*/ 39 w 39"/>
                  <a:gd name="T9" fmla="*/ 87 h 97"/>
                  <a:gd name="T10" fmla="*/ 39 w 39"/>
                  <a:gd name="T11" fmla="*/ 10 h 97"/>
                  <a:gd name="T12" fmla="*/ 29 w 39"/>
                  <a:gd name="T13" fmla="*/ 0 h 97"/>
                  <a:gd name="T14" fmla="*/ 10 w 39"/>
                  <a:gd name="T15" fmla="*/ 0 h 97"/>
                  <a:gd name="T16" fmla="*/ 0 w 39"/>
                  <a:gd name="T17" fmla="*/ 10 h 97"/>
                  <a:gd name="T18" fmla="*/ 0 w 39"/>
                  <a:gd name="T19" fmla="*/ 8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97">
                    <a:moveTo>
                      <a:pt x="0" y="87"/>
                    </a:moveTo>
                    <a:lnTo>
                      <a:pt x="0" y="87"/>
                    </a:lnTo>
                    <a:cubicBezTo>
                      <a:pt x="0" y="93"/>
                      <a:pt x="5" y="97"/>
                      <a:pt x="10" y="97"/>
                    </a:cubicBezTo>
                    <a:lnTo>
                      <a:pt x="29" y="97"/>
                    </a:lnTo>
                    <a:cubicBezTo>
                      <a:pt x="34" y="97"/>
                      <a:pt x="39" y="93"/>
                      <a:pt x="39" y="87"/>
                    </a:cubicBezTo>
                    <a:lnTo>
                      <a:pt x="39" y="10"/>
                    </a:lnTo>
                    <a:cubicBezTo>
                      <a:pt x="39" y="5"/>
                      <a:pt x="34" y="0"/>
                      <a:pt x="29" y="0"/>
                    </a:cubicBezTo>
                    <a:lnTo>
                      <a:pt x="10" y="0"/>
                    </a:lnTo>
                    <a:cubicBezTo>
                      <a:pt x="5" y="0"/>
                      <a:pt x="0" y="5"/>
                      <a:pt x="0" y="10"/>
                    </a:cubicBezTo>
                    <a:lnTo>
                      <a:pt x="0" y="87"/>
                    </a:ln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7" name="Freeform 79">
                <a:extLst>
                  <a:ext uri="{FF2B5EF4-FFF2-40B4-BE49-F238E27FC236}">
                    <a16:creationId xmlns:a16="http://schemas.microsoft.com/office/drawing/2014/main" id="{4F2D4788-A724-4D68-AE91-BFC416D141B3}"/>
                  </a:ext>
                </a:extLst>
              </p:cNvPr>
              <p:cNvSpPr>
                <a:spLocks/>
              </p:cNvSpPr>
              <p:nvPr/>
            </p:nvSpPr>
            <p:spPr bwMode="auto">
              <a:xfrm>
                <a:off x="5260976" y="1906589"/>
                <a:ext cx="93663" cy="346075"/>
              </a:xfrm>
              <a:custGeom>
                <a:avLst/>
                <a:gdLst>
                  <a:gd name="T0" fmla="*/ 15 w 111"/>
                  <a:gd name="T1" fmla="*/ 30 h 406"/>
                  <a:gd name="T2" fmla="*/ 15 w 111"/>
                  <a:gd name="T3" fmla="*/ 30 h 406"/>
                  <a:gd name="T4" fmla="*/ 81 w 111"/>
                  <a:gd name="T5" fmla="*/ 30 h 406"/>
                  <a:gd name="T6" fmla="*/ 81 w 111"/>
                  <a:gd name="T7" fmla="*/ 406 h 406"/>
                  <a:gd name="T8" fmla="*/ 111 w 111"/>
                  <a:gd name="T9" fmla="*/ 406 h 406"/>
                  <a:gd name="T10" fmla="*/ 111 w 111"/>
                  <a:gd name="T11" fmla="*/ 15 h 406"/>
                  <a:gd name="T12" fmla="*/ 96 w 111"/>
                  <a:gd name="T13" fmla="*/ 0 h 406"/>
                  <a:gd name="T14" fmla="*/ 15 w 111"/>
                  <a:gd name="T15" fmla="*/ 0 h 406"/>
                  <a:gd name="T16" fmla="*/ 0 w 111"/>
                  <a:gd name="T17" fmla="*/ 15 h 406"/>
                  <a:gd name="T18" fmla="*/ 15 w 111"/>
                  <a:gd name="T19" fmla="*/ 3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406">
                    <a:moveTo>
                      <a:pt x="15" y="30"/>
                    </a:moveTo>
                    <a:lnTo>
                      <a:pt x="15" y="30"/>
                    </a:lnTo>
                    <a:lnTo>
                      <a:pt x="81" y="30"/>
                    </a:lnTo>
                    <a:lnTo>
                      <a:pt x="81" y="406"/>
                    </a:lnTo>
                    <a:lnTo>
                      <a:pt x="111" y="406"/>
                    </a:lnTo>
                    <a:lnTo>
                      <a:pt x="111" y="15"/>
                    </a:lnTo>
                    <a:cubicBezTo>
                      <a:pt x="111" y="7"/>
                      <a:pt x="104" y="0"/>
                      <a:pt x="96" y="0"/>
                    </a:cubicBezTo>
                    <a:lnTo>
                      <a:pt x="15" y="0"/>
                    </a:lnTo>
                    <a:cubicBezTo>
                      <a:pt x="7" y="0"/>
                      <a:pt x="0" y="7"/>
                      <a:pt x="0" y="15"/>
                    </a:cubicBezTo>
                    <a:cubicBezTo>
                      <a:pt x="0" y="24"/>
                      <a:pt x="7" y="30"/>
                      <a:pt x="15" y="30"/>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8" name="Freeform 83">
                <a:extLst>
                  <a:ext uri="{FF2B5EF4-FFF2-40B4-BE49-F238E27FC236}">
                    <a16:creationId xmlns:a16="http://schemas.microsoft.com/office/drawing/2014/main" id="{4DCD69F2-AD5C-4989-859C-968B9F05BEE8}"/>
                  </a:ext>
                </a:extLst>
              </p:cNvPr>
              <p:cNvSpPr>
                <a:spLocks/>
              </p:cNvSpPr>
              <p:nvPr/>
            </p:nvSpPr>
            <p:spPr bwMode="auto">
              <a:xfrm>
                <a:off x="5554663" y="2233614"/>
                <a:ext cx="39688" cy="38100"/>
              </a:xfrm>
              <a:custGeom>
                <a:avLst/>
                <a:gdLst>
                  <a:gd name="T0" fmla="*/ 23 w 46"/>
                  <a:gd name="T1" fmla="*/ 46 h 46"/>
                  <a:gd name="T2" fmla="*/ 23 w 46"/>
                  <a:gd name="T3" fmla="*/ 46 h 46"/>
                  <a:gd name="T4" fmla="*/ 0 w 46"/>
                  <a:gd name="T5" fmla="*/ 23 h 46"/>
                  <a:gd name="T6" fmla="*/ 23 w 46"/>
                  <a:gd name="T7" fmla="*/ 0 h 46"/>
                  <a:gd name="T8" fmla="*/ 46 w 46"/>
                  <a:gd name="T9" fmla="*/ 23 h 46"/>
                  <a:gd name="T10" fmla="*/ 23 w 46"/>
                  <a:gd name="T11" fmla="*/ 46 h 46"/>
                </a:gdLst>
                <a:ahLst/>
                <a:cxnLst>
                  <a:cxn ang="0">
                    <a:pos x="T0" y="T1"/>
                  </a:cxn>
                  <a:cxn ang="0">
                    <a:pos x="T2" y="T3"/>
                  </a:cxn>
                  <a:cxn ang="0">
                    <a:pos x="T4" y="T5"/>
                  </a:cxn>
                  <a:cxn ang="0">
                    <a:pos x="T6" y="T7"/>
                  </a:cxn>
                  <a:cxn ang="0">
                    <a:pos x="T8" y="T9"/>
                  </a:cxn>
                  <a:cxn ang="0">
                    <a:pos x="T10" y="T11"/>
                  </a:cxn>
                </a:cxnLst>
                <a:rect l="0" t="0" r="r" b="b"/>
                <a:pathLst>
                  <a:path w="46" h="46">
                    <a:moveTo>
                      <a:pt x="23" y="46"/>
                    </a:moveTo>
                    <a:lnTo>
                      <a:pt x="23" y="46"/>
                    </a:lnTo>
                    <a:cubicBezTo>
                      <a:pt x="11" y="46"/>
                      <a:pt x="0" y="36"/>
                      <a:pt x="0" y="23"/>
                    </a:cubicBezTo>
                    <a:cubicBezTo>
                      <a:pt x="0" y="11"/>
                      <a:pt x="11" y="0"/>
                      <a:pt x="23" y="0"/>
                    </a:cubicBezTo>
                    <a:cubicBezTo>
                      <a:pt x="36" y="0"/>
                      <a:pt x="46" y="11"/>
                      <a:pt x="46" y="23"/>
                    </a:cubicBezTo>
                    <a:cubicBezTo>
                      <a:pt x="46" y="36"/>
                      <a:pt x="36" y="46"/>
                      <a:pt x="23" y="46"/>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9" name="Freeform 84">
                <a:extLst>
                  <a:ext uri="{FF2B5EF4-FFF2-40B4-BE49-F238E27FC236}">
                    <a16:creationId xmlns:a16="http://schemas.microsoft.com/office/drawing/2014/main" id="{04DB4A66-FCA3-47F3-AA74-54C6928CB95D}"/>
                  </a:ext>
                </a:extLst>
              </p:cNvPr>
              <p:cNvSpPr>
                <a:spLocks/>
              </p:cNvSpPr>
              <p:nvPr/>
            </p:nvSpPr>
            <p:spPr bwMode="auto">
              <a:xfrm>
                <a:off x="5614988" y="2233614"/>
                <a:ext cx="39688" cy="38100"/>
              </a:xfrm>
              <a:custGeom>
                <a:avLst/>
                <a:gdLst>
                  <a:gd name="T0" fmla="*/ 23 w 46"/>
                  <a:gd name="T1" fmla="*/ 46 h 46"/>
                  <a:gd name="T2" fmla="*/ 23 w 46"/>
                  <a:gd name="T3" fmla="*/ 46 h 46"/>
                  <a:gd name="T4" fmla="*/ 0 w 46"/>
                  <a:gd name="T5" fmla="*/ 23 h 46"/>
                  <a:gd name="T6" fmla="*/ 23 w 46"/>
                  <a:gd name="T7" fmla="*/ 0 h 46"/>
                  <a:gd name="T8" fmla="*/ 46 w 46"/>
                  <a:gd name="T9" fmla="*/ 23 h 46"/>
                  <a:gd name="T10" fmla="*/ 23 w 46"/>
                  <a:gd name="T11" fmla="*/ 46 h 46"/>
                </a:gdLst>
                <a:ahLst/>
                <a:cxnLst>
                  <a:cxn ang="0">
                    <a:pos x="T0" y="T1"/>
                  </a:cxn>
                  <a:cxn ang="0">
                    <a:pos x="T2" y="T3"/>
                  </a:cxn>
                  <a:cxn ang="0">
                    <a:pos x="T4" y="T5"/>
                  </a:cxn>
                  <a:cxn ang="0">
                    <a:pos x="T6" y="T7"/>
                  </a:cxn>
                  <a:cxn ang="0">
                    <a:pos x="T8" y="T9"/>
                  </a:cxn>
                  <a:cxn ang="0">
                    <a:pos x="T10" y="T11"/>
                  </a:cxn>
                </a:cxnLst>
                <a:rect l="0" t="0" r="r" b="b"/>
                <a:pathLst>
                  <a:path w="46" h="46">
                    <a:moveTo>
                      <a:pt x="23" y="46"/>
                    </a:moveTo>
                    <a:lnTo>
                      <a:pt x="23" y="46"/>
                    </a:lnTo>
                    <a:cubicBezTo>
                      <a:pt x="10" y="46"/>
                      <a:pt x="0" y="36"/>
                      <a:pt x="0" y="23"/>
                    </a:cubicBezTo>
                    <a:cubicBezTo>
                      <a:pt x="0" y="10"/>
                      <a:pt x="10" y="0"/>
                      <a:pt x="23" y="0"/>
                    </a:cubicBezTo>
                    <a:cubicBezTo>
                      <a:pt x="35" y="0"/>
                      <a:pt x="46" y="10"/>
                      <a:pt x="46" y="23"/>
                    </a:cubicBezTo>
                    <a:cubicBezTo>
                      <a:pt x="46" y="36"/>
                      <a:pt x="35" y="46"/>
                      <a:pt x="23" y="46"/>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488" name="组合 487">
              <a:extLst>
                <a:ext uri="{FF2B5EF4-FFF2-40B4-BE49-F238E27FC236}">
                  <a16:creationId xmlns:a16="http://schemas.microsoft.com/office/drawing/2014/main" id="{8A8F6D0D-F020-4450-8ED4-D0BE6E8BEDBF}"/>
                </a:ext>
              </a:extLst>
            </p:cNvPr>
            <p:cNvGrpSpPr/>
            <p:nvPr/>
          </p:nvGrpSpPr>
          <p:grpSpPr>
            <a:xfrm>
              <a:off x="1419269" y="1684939"/>
              <a:ext cx="1131504" cy="1231297"/>
              <a:chOff x="1331673" y="1684939"/>
              <a:chExt cx="1265346" cy="1231297"/>
            </a:xfrm>
          </p:grpSpPr>
          <p:sp>
            <p:nvSpPr>
              <p:cNvPr id="490" name="Rectangle 8">
                <a:extLst>
                  <a:ext uri="{FF2B5EF4-FFF2-40B4-BE49-F238E27FC236}">
                    <a16:creationId xmlns:a16="http://schemas.microsoft.com/office/drawing/2014/main" id="{99F2E6AE-BF38-40BE-BF22-F030A7C450DB}"/>
                  </a:ext>
                </a:extLst>
              </p:cNvPr>
              <p:cNvSpPr>
                <a:spLocks noChangeArrowheads="1"/>
              </p:cNvSpPr>
              <p:nvPr/>
            </p:nvSpPr>
            <p:spPr bwMode="auto">
              <a:xfrm>
                <a:off x="1331673" y="2223433"/>
                <a:ext cx="1265346" cy="692803"/>
              </a:xfrm>
              <a:prstGeom prst="rect">
                <a:avLst/>
              </a:prstGeom>
              <a:solidFill>
                <a:srgbClr val="E6A8AD"/>
              </a:solidFill>
              <a:ln w="25400" cap="flat" cmpd="sng" algn="ctr">
                <a:noFill/>
                <a:prstDash val="solid"/>
              </a:ln>
              <a:effectLst/>
            </p:spPr>
            <p:txBody>
              <a:bodyPr rtlCol="0" anchor="ctr"/>
              <a:lstStyle/>
              <a:p>
                <a:pPr algn="ctr" defTabSz="1218794"/>
                <a:r>
                  <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rPr>
                  <a:t>Windows</a:t>
                </a:r>
                <a:endParaRPr lang="zh-CN" altLang="en-US"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2" name="矩形 491">
                <a:extLst>
                  <a:ext uri="{FF2B5EF4-FFF2-40B4-BE49-F238E27FC236}">
                    <a16:creationId xmlns:a16="http://schemas.microsoft.com/office/drawing/2014/main" id="{C34D4C12-983E-474A-8580-7F9B585B563F}"/>
                  </a:ext>
                </a:extLst>
              </p:cNvPr>
              <p:cNvSpPr/>
              <p:nvPr/>
            </p:nvSpPr>
            <p:spPr bwMode="auto">
              <a:xfrm>
                <a:off x="1332941" y="1684939"/>
                <a:ext cx="1254827" cy="530895"/>
              </a:xfrm>
              <a:prstGeom prst="rect">
                <a:avLst/>
              </a:prstGeom>
              <a:solidFill>
                <a:schemeClr val="accent6">
                  <a:lumMod val="20000"/>
                  <a:lumOff val="80000"/>
                </a:schemeClr>
              </a:solidFill>
              <a:ln w="9525"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APP</a:t>
                </a:r>
                <a:endParaRPr kumimoji="0" lang="zh-CN" altLang="en-US"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489" name="矩形 488">
              <a:extLst>
                <a:ext uri="{FF2B5EF4-FFF2-40B4-BE49-F238E27FC236}">
                  <a16:creationId xmlns:a16="http://schemas.microsoft.com/office/drawing/2014/main" id="{4F87313F-FCF2-40FE-8E4C-B2B6BDAE0B27}"/>
                </a:ext>
              </a:extLst>
            </p:cNvPr>
            <p:cNvSpPr/>
            <p:nvPr/>
          </p:nvSpPr>
          <p:spPr bwMode="auto">
            <a:xfrm>
              <a:off x="1341853" y="1593379"/>
              <a:ext cx="1255166" cy="2151667"/>
            </a:xfrm>
            <a:prstGeom prst="rect">
              <a:avLst/>
            </a:prstGeom>
            <a:no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504" name="矩形 503">
            <a:extLst>
              <a:ext uri="{FF2B5EF4-FFF2-40B4-BE49-F238E27FC236}">
                <a16:creationId xmlns:a16="http://schemas.microsoft.com/office/drawing/2014/main" id="{42701B7F-F22B-4579-92C0-F4BCA029B999}"/>
              </a:ext>
            </a:extLst>
          </p:cNvPr>
          <p:cNvSpPr/>
          <p:nvPr/>
        </p:nvSpPr>
        <p:spPr bwMode="auto">
          <a:xfrm>
            <a:off x="2822254" y="3585293"/>
            <a:ext cx="1131504" cy="598872"/>
          </a:xfrm>
          <a:prstGeom prst="rect">
            <a:avLst/>
          </a:prstGeom>
          <a:solidFill>
            <a:schemeClr val="bg1">
              <a:lumMod val="95000"/>
            </a:scheme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5" name="任意多边形 295">
            <a:extLst>
              <a:ext uri="{FF2B5EF4-FFF2-40B4-BE49-F238E27FC236}">
                <a16:creationId xmlns:a16="http://schemas.microsoft.com/office/drawing/2014/main" id="{20E5C1E5-E350-411E-909E-C271AFFE47D8}"/>
              </a:ext>
            </a:extLst>
          </p:cNvPr>
          <p:cNvSpPr/>
          <p:nvPr/>
        </p:nvSpPr>
        <p:spPr bwMode="auto">
          <a:xfrm rot="5400000">
            <a:off x="2898084" y="3805059"/>
            <a:ext cx="208025" cy="224027"/>
          </a:xfrm>
          <a:custGeom>
            <a:avLst/>
            <a:gdLst>
              <a:gd name="connsiteX0" fmla="*/ 1008112 w 3096344"/>
              <a:gd name="connsiteY0" fmla="*/ 2088232 h 3096344"/>
              <a:gd name="connsiteX1" fmla="*/ 1008112 w 3096344"/>
              <a:gd name="connsiteY1" fmla="*/ 1008112 h 3096344"/>
              <a:gd name="connsiteX2" fmla="*/ 2088232 w 3096344"/>
              <a:gd name="connsiteY2" fmla="*/ 1008112 h 3096344"/>
              <a:gd name="connsiteX3" fmla="*/ 2088232 w 3096344"/>
              <a:gd name="connsiteY3" fmla="*/ 2088232 h 3096344"/>
              <a:gd name="connsiteX4" fmla="*/ 918102 w 3096344"/>
              <a:gd name="connsiteY4" fmla="*/ 2178242 h 3096344"/>
              <a:gd name="connsiteX5" fmla="*/ 2178242 w 3096344"/>
              <a:gd name="connsiteY5" fmla="*/ 2178242 h 3096344"/>
              <a:gd name="connsiteX6" fmla="*/ 2178242 w 3096344"/>
              <a:gd name="connsiteY6" fmla="*/ 918102 h 3096344"/>
              <a:gd name="connsiteX7" fmla="*/ 918102 w 3096344"/>
              <a:gd name="connsiteY7" fmla="*/ 918102 h 3096344"/>
              <a:gd name="connsiteX8" fmla="*/ 0 w 3096344"/>
              <a:gd name="connsiteY8" fmla="*/ 2628292 h 3096344"/>
              <a:gd name="connsiteX9" fmla="*/ 0 w 3096344"/>
              <a:gd name="connsiteY9" fmla="*/ 2466274 h 3096344"/>
              <a:gd name="connsiteX10" fmla="*/ 342038 w 3096344"/>
              <a:gd name="connsiteY10" fmla="*/ 2466274 h 3096344"/>
              <a:gd name="connsiteX11" fmla="*/ 342038 w 3096344"/>
              <a:gd name="connsiteY11" fmla="*/ 2340260 h 3096344"/>
              <a:gd name="connsiteX12" fmla="*/ 0 w 3096344"/>
              <a:gd name="connsiteY12" fmla="*/ 2340260 h 3096344"/>
              <a:gd name="connsiteX13" fmla="*/ 0 w 3096344"/>
              <a:gd name="connsiteY13" fmla="*/ 2178242 h 3096344"/>
              <a:gd name="connsiteX14" fmla="*/ 342038 w 3096344"/>
              <a:gd name="connsiteY14" fmla="*/ 2178242 h 3096344"/>
              <a:gd name="connsiteX15" fmla="*/ 342038 w 3096344"/>
              <a:gd name="connsiteY15" fmla="*/ 2047267 h 3096344"/>
              <a:gd name="connsiteX16" fmla="*/ 0 w 3096344"/>
              <a:gd name="connsiteY16" fmla="*/ 2047267 h 3096344"/>
              <a:gd name="connsiteX17" fmla="*/ 0 w 3096344"/>
              <a:gd name="connsiteY17" fmla="*/ 1885249 h 3096344"/>
              <a:gd name="connsiteX18" fmla="*/ 342038 w 3096344"/>
              <a:gd name="connsiteY18" fmla="*/ 1885249 h 3096344"/>
              <a:gd name="connsiteX19" fmla="*/ 342038 w 3096344"/>
              <a:gd name="connsiteY19" fmla="*/ 1759235 h 3096344"/>
              <a:gd name="connsiteX20" fmla="*/ 0 w 3096344"/>
              <a:gd name="connsiteY20" fmla="*/ 1759235 h 3096344"/>
              <a:gd name="connsiteX21" fmla="*/ 0 w 3096344"/>
              <a:gd name="connsiteY21" fmla="*/ 1597217 h 3096344"/>
              <a:gd name="connsiteX22" fmla="*/ 342038 w 3096344"/>
              <a:gd name="connsiteY22" fmla="*/ 1597217 h 3096344"/>
              <a:gd name="connsiteX23" fmla="*/ 342038 w 3096344"/>
              <a:gd name="connsiteY23" fmla="*/ 1492780 h 3096344"/>
              <a:gd name="connsiteX24" fmla="*/ 0 w 3096344"/>
              <a:gd name="connsiteY24" fmla="*/ 1492780 h 3096344"/>
              <a:gd name="connsiteX25" fmla="*/ 0 w 3096344"/>
              <a:gd name="connsiteY25" fmla="*/ 1330762 h 3096344"/>
              <a:gd name="connsiteX26" fmla="*/ 342038 w 3096344"/>
              <a:gd name="connsiteY26" fmla="*/ 1330762 h 3096344"/>
              <a:gd name="connsiteX27" fmla="*/ 342038 w 3096344"/>
              <a:gd name="connsiteY27" fmla="*/ 1204748 h 3096344"/>
              <a:gd name="connsiteX28" fmla="*/ 0 w 3096344"/>
              <a:gd name="connsiteY28" fmla="*/ 1204748 h 3096344"/>
              <a:gd name="connsiteX29" fmla="*/ 0 w 3096344"/>
              <a:gd name="connsiteY29" fmla="*/ 1042730 h 3096344"/>
              <a:gd name="connsiteX30" fmla="*/ 342038 w 3096344"/>
              <a:gd name="connsiteY30" fmla="*/ 1042730 h 3096344"/>
              <a:gd name="connsiteX31" fmla="*/ 342038 w 3096344"/>
              <a:gd name="connsiteY31" fmla="*/ 911755 h 3096344"/>
              <a:gd name="connsiteX32" fmla="*/ 0 w 3096344"/>
              <a:gd name="connsiteY32" fmla="*/ 911755 h 3096344"/>
              <a:gd name="connsiteX33" fmla="*/ 0 w 3096344"/>
              <a:gd name="connsiteY33" fmla="*/ 749737 h 3096344"/>
              <a:gd name="connsiteX34" fmla="*/ 342038 w 3096344"/>
              <a:gd name="connsiteY34" fmla="*/ 749737 h 3096344"/>
              <a:gd name="connsiteX35" fmla="*/ 342038 w 3096344"/>
              <a:gd name="connsiteY35" fmla="*/ 623723 h 3096344"/>
              <a:gd name="connsiteX36" fmla="*/ 0 w 3096344"/>
              <a:gd name="connsiteY36" fmla="*/ 623723 h 3096344"/>
              <a:gd name="connsiteX37" fmla="*/ 0 w 3096344"/>
              <a:gd name="connsiteY37" fmla="*/ 461705 h 3096344"/>
              <a:gd name="connsiteX38" fmla="*/ 342038 w 3096344"/>
              <a:gd name="connsiteY38" fmla="*/ 461705 h 3096344"/>
              <a:gd name="connsiteX39" fmla="*/ 342038 w 3096344"/>
              <a:gd name="connsiteY39" fmla="*/ 342038 h 3096344"/>
              <a:gd name="connsiteX40" fmla="*/ 464878 w 3096344"/>
              <a:gd name="connsiteY40" fmla="*/ 342038 h 3096344"/>
              <a:gd name="connsiteX41" fmla="*/ 464878 w 3096344"/>
              <a:gd name="connsiteY41" fmla="*/ 0 h 3096344"/>
              <a:gd name="connsiteX42" fmla="*/ 626896 w 3096344"/>
              <a:gd name="connsiteY42" fmla="*/ 0 h 3096344"/>
              <a:gd name="connsiteX43" fmla="*/ 626896 w 3096344"/>
              <a:gd name="connsiteY43" fmla="*/ 342038 h 3096344"/>
              <a:gd name="connsiteX44" fmla="*/ 752910 w 3096344"/>
              <a:gd name="connsiteY44" fmla="*/ 342038 h 3096344"/>
              <a:gd name="connsiteX45" fmla="*/ 752910 w 3096344"/>
              <a:gd name="connsiteY45" fmla="*/ 0 h 3096344"/>
              <a:gd name="connsiteX46" fmla="*/ 914928 w 3096344"/>
              <a:gd name="connsiteY46" fmla="*/ 0 h 3096344"/>
              <a:gd name="connsiteX47" fmla="*/ 914928 w 3096344"/>
              <a:gd name="connsiteY47" fmla="*/ 342038 h 3096344"/>
              <a:gd name="connsiteX48" fmla="*/ 1045903 w 3096344"/>
              <a:gd name="connsiteY48" fmla="*/ 342038 h 3096344"/>
              <a:gd name="connsiteX49" fmla="*/ 1045903 w 3096344"/>
              <a:gd name="connsiteY49" fmla="*/ 0 h 3096344"/>
              <a:gd name="connsiteX50" fmla="*/ 1207921 w 3096344"/>
              <a:gd name="connsiteY50" fmla="*/ 0 h 3096344"/>
              <a:gd name="connsiteX51" fmla="*/ 1207921 w 3096344"/>
              <a:gd name="connsiteY51" fmla="*/ 342038 h 3096344"/>
              <a:gd name="connsiteX52" fmla="*/ 1333935 w 3096344"/>
              <a:gd name="connsiteY52" fmla="*/ 342038 h 3096344"/>
              <a:gd name="connsiteX53" fmla="*/ 1333935 w 3096344"/>
              <a:gd name="connsiteY53" fmla="*/ 0 h 3096344"/>
              <a:gd name="connsiteX54" fmla="*/ 1495953 w 3096344"/>
              <a:gd name="connsiteY54" fmla="*/ 0 h 3096344"/>
              <a:gd name="connsiteX55" fmla="*/ 1495953 w 3096344"/>
              <a:gd name="connsiteY55" fmla="*/ 342038 h 3096344"/>
              <a:gd name="connsiteX56" fmla="*/ 1600390 w 3096344"/>
              <a:gd name="connsiteY56" fmla="*/ 342038 h 3096344"/>
              <a:gd name="connsiteX57" fmla="*/ 1600390 w 3096344"/>
              <a:gd name="connsiteY57" fmla="*/ 0 h 3096344"/>
              <a:gd name="connsiteX58" fmla="*/ 1762408 w 3096344"/>
              <a:gd name="connsiteY58" fmla="*/ 0 h 3096344"/>
              <a:gd name="connsiteX59" fmla="*/ 1762408 w 3096344"/>
              <a:gd name="connsiteY59" fmla="*/ 342038 h 3096344"/>
              <a:gd name="connsiteX60" fmla="*/ 1888422 w 3096344"/>
              <a:gd name="connsiteY60" fmla="*/ 342038 h 3096344"/>
              <a:gd name="connsiteX61" fmla="*/ 1888422 w 3096344"/>
              <a:gd name="connsiteY61" fmla="*/ 0 h 3096344"/>
              <a:gd name="connsiteX62" fmla="*/ 2050440 w 3096344"/>
              <a:gd name="connsiteY62" fmla="*/ 0 h 3096344"/>
              <a:gd name="connsiteX63" fmla="*/ 2050440 w 3096344"/>
              <a:gd name="connsiteY63" fmla="*/ 342038 h 3096344"/>
              <a:gd name="connsiteX64" fmla="*/ 2181415 w 3096344"/>
              <a:gd name="connsiteY64" fmla="*/ 342038 h 3096344"/>
              <a:gd name="connsiteX65" fmla="*/ 2181415 w 3096344"/>
              <a:gd name="connsiteY65" fmla="*/ 0 h 3096344"/>
              <a:gd name="connsiteX66" fmla="*/ 2343433 w 3096344"/>
              <a:gd name="connsiteY66" fmla="*/ 0 h 3096344"/>
              <a:gd name="connsiteX67" fmla="*/ 2343433 w 3096344"/>
              <a:gd name="connsiteY67" fmla="*/ 342038 h 3096344"/>
              <a:gd name="connsiteX68" fmla="*/ 2469447 w 3096344"/>
              <a:gd name="connsiteY68" fmla="*/ 342038 h 3096344"/>
              <a:gd name="connsiteX69" fmla="*/ 2469447 w 3096344"/>
              <a:gd name="connsiteY69" fmla="*/ 0 h 3096344"/>
              <a:gd name="connsiteX70" fmla="*/ 2631465 w 3096344"/>
              <a:gd name="connsiteY70" fmla="*/ 0 h 3096344"/>
              <a:gd name="connsiteX71" fmla="*/ 2631465 w 3096344"/>
              <a:gd name="connsiteY71" fmla="*/ 342038 h 3096344"/>
              <a:gd name="connsiteX72" fmla="*/ 2754306 w 3096344"/>
              <a:gd name="connsiteY72" fmla="*/ 342038 h 3096344"/>
              <a:gd name="connsiteX73" fmla="*/ 2754306 w 3096344"/>
              <a:gd name="connsiteY73" fmla="*/ 461705 h 3096344"/>
              <a:gd name="connsiteX74" fmla="*/ 3096344 w 3096344"/>
              <a:gd name="connsiteY74" fmla="*/ 461705 h 3096344"/>
              <a:gd name="connsiteX75" fmla="*/ 3096344 w 3096344"/>
              <a:gd name="connsiteY75" fmla="*/ 623723 h 3096344"/>
              <a:gd name="connsiteX76" fmla="*/ 2754306 w 3096344"/>
              <a:gd name="connsiteY76" fmla="*/ 623723 h 3096344"/>
              <a:gd name="connsiteX77" fmla="*/ 2754306 w 3096344"/>
              <a:gd name="connsiteY77" fmla="*/ 749737 h 3096344"/>
              <a:gd name="connsiteX78" fmla="*/ 3096344 w 3096344"/>
              <a:gd name="connsiteY78" fmla="*/ 749737 h 3096344"/>
              <a:gd name="connsiteX79" fmla="*/ 3096344 w 3096344"/>
              <a:gd name="connsiteY79" fmla="*/ 911755 h 3096344"/>
              <a:gd name="connsiteX80" fmla="*/ 2754306 w 3096344"/>
              <a:gd name="connsiteY80" fmla="*/ 911755 h 3096344"/>
              <a:gd name="connsiteX81" fmla="*/ 2754306 w 3096344"/>
              <a:gd name="connsiteY81" fmla="*/ 1042730 h 3096344"/>
              <a:gd name="connsiteX82" fmla="*/ 3096344 w 3096344"/>
              <a:gd name="connsiteY82" fmla="*/ 1042730 h 3096344"/>
              <a:gd name="connsiteX83" fmla="*/ 3096344 w 3096344"/>
              <a:gd name="connsiteY83" fmla="*/ 1204748 h 3096344"/>
              <a:gd name="connsiteX84" fmla="*/ 2754306 w 3096344"/>
              <a:gd name="connsiteY84" fmla="*/ 1204748 h 3096344"/>
              <a:gd name="connsiteX85" fmla="*/ 2754306 w 3096344"/>
              <a:gd name="connsiteY85" fmla="*/ 1330762 h 3096344"/>
              <a:gd name="connsiteX86" fmla="*/ 3096344 w 3096344"/>
              <a:gd name="connsiteY86" fmla="*/ 1330762 h 3096344"/>
              <a:gd name="connsiteX87" fmla="*/ 3096344 w 3096344"/>
              <a:gd name="connsiteY87" fmla="*/ 1492780 h 3096344"/>
              <a:gd name="connsiteX88" fmla="*/ 2754306 w 3096344"/>
              <a:gd name="connsiteY88" fmla="*/ 1492780 h 3096344"/>
              <a:gd name="connsiteX89" fmla="*/ 2754306 w 3096344"/>
              <a:gd name="connsiteY89" fmla="*/ 1597217 h 3096344"/>
              <a:gd name="connsiteX90" fmla="*/ 3096344 w 3096344"/>
              <a:gd name="connsiteY90" fmla="*/ 1597217 h 3096344"/>
              <a:gd name="connsiteX91" fmla="*/ 3096344 w 3096344"/>
              <a:gd name="connsiteY91" fmla="*/ 1759235 h 3096344"/>
              <a:gd name="connsiteX92" fmla="*/ 2754306 w 3096344"/>
              <a:gd name="connsiteY92" fmla="*/ 1759235 h 3096344"/>
              <a:gd name="connsiteX93" fmla="*/ 2754306 w 3096344"/>
              <a:gd name="connsiteY93" fmla="*/ 1885249 h 3096344"/>
              <a:gd name="connsiteX94" fmla="*/ 3096344 w 3096344"/>
              <a:gd name="connsiteY94" fmla="*/ 1885249 h 3096344"/>
              <a:gd name="connsiteX95" fmla="*/ 3096344 w 3096344"/>
              <a:gd name="connsiteY95" fmla="*/ 2047267 h 3096344"/>
              <a:gd name="connsiteX96" fmla="*/ 2754306 w 3096344"/>
              <a:gd name="connsiteY96" fmla="*/ 2047267 h 3096344"/>
              <a:gd name="connsiteX97" fmla="*/ 2754306 w 3096344"/>
              <a:gd name="connsiteY97" fmla="*/ 2178242 h 3096344"/>
              <a:gd name="connsiteX98" fmla="*/ 3096344 w 3096344"/>
              <a:gd name="connsiteY98" fmla="*/ 2178242 h 3096344"/>
              <a:gd name="connsiteX99" fmla="*/ 3096344 w 3096344"/>
              <a:gd name="connsiteY99" fmla="*/ 2340260 h 3096344"/>
              <a:gd name="connsiteX100" fmla="*/ 2754306 w 3096344"/>
              <a:gd name="connsiteY100" fmla="*/ 2340260 h 3096344"/>
              <a:gd name="connsiteX101" fmla="*/ 2754306 w 3096344"/>
              <a:gd name="connsiteY101" fmla="*/ 2466274 h 3096344"/>
              <a:gd name="connsiteX102" fmla="*/ 3096344 w 3096344"/>
              <a:gd name="connsiteY102" fmla="*/ 2466274 h 3096344"/>
              <a:gd name="connsiteX103" fmla="*/ 3096344 w 3096344"/>
              <a:gd name="connsiteY103" fmla="*/ 2628292 h 3096344"/>
              <a:gd name="connsiteX104" fmla="*/ 2754306 w 3096344"/>
              <a:gd name="connsiteY104" fmla="*/ 2628292 h 3096344"/>
              <a:gd name="connsiteX105" fmla="*/ 2754306 w 3096344"/>
              <a:gd name="connsiteY105" fmla="*/ 2754306 h 3096344"/>
              <a:gd name="connsiteX106" fmla="*/ 2631465 w 3096344"/>
              <a:gd name="connsiteY106" fmla="*/ 2754306 h 3096344"/>
              <a:gd name="connsiteX107" fmla="*/ 2631465 w 3096344"/>
              <a:gd name="connsiteY107" fmla="*/ 3096344 h 3096344"/>
              <a:gd name="connsiteX108" fmla="*/ 2469447 w 3096344"/>
              <a:gd name="connsiteY108" fmla="*/ 3096344 h 3096344"/>
              <a:gd name="connsiteX109" fmla="*/ 2469447 w 3096344"/>
              <a:gd name="connsiteY109" fmla="*/ 2754306 h 3096344"/>
              <a:gd name="connsiteX110" fmla="*/ 2343433 w 3096344"/>
              <a:gd name="connsiteY110" fmla="*/ 2754306 h 3096344"/>
              <a:gd name="connsiteX111" fmla="*/ 2343433 w 3096344"/>
              <a:gd name="connsiteY111" fmla="*/ 3096344 h 3096344"/>
              <a:gd name="connsiteX112" fmla="*/ 2181415 w 3096344"/>
              <a:gd name="connsiteY112" fmla="*/ 3096344 h 3096344"/>
              <a:gd name="connsiteX113" fmla="*/ 2181415 w 3096344"/>
              <a:gd name="connsiteY113" fmla="*/ 2754306 h 3096344"/>
              <a:gd name="connsiteX114" fmla="*/ 2050440 w 3096344"/>
              <a:gd name="connsiteY114" fmla="*/ 2754306 h 3096344"/>
              <a:gd name="connsiteX115" fmla="*/ 2050440 w 3096344"/>
              <a:gd name="connsiteY115" fmla="*/ 3096344 h 3096344"/>
              <a:gd name="connsiteX116" fmla="*/ 1888422 w 3096344"/>
              <a:gd name="connsiteY116" fmla="*/ 3096344 h 3096344"/>
              <a:gd name="connsiteX117" fmla="*/ 1888422 w 3096344"/>
              <a:gd name="connsiteY117" fmla="*/ 2754306 h 3096344"/>
              <a:gd name="connsiteX118" fmla="*/ 1762408 w 3096344"/>
              <a:gd name="connsiteY118" fmla="*/ 2754306 h 3096344"/>
              <a:gd name="connsiteX119" fmla="*/ 1762408 w 3096344"/>
              <a:gd name="connsiteY119" fmla="*/ 3096344 h 3096344"/>
              <a:gd name="connsiteX120" fmla="*/ 1600390 w 3096344"/>
              <a:gd name="connsiteY120" fmla="*/ 3096344 h 3096344"/>
              <a:gd name="connsiteX121" fmla="*/ 1600390 w 3096344"/>
              <a:gd name="connsiteY121" fmla="*/ 2754306 h 3096344"/>
              <a:gd name="connsiteX122" fmla="*/ 1495953 w 3096344"/>
              <a:gd name="connsiteY122" fmla="*/ 2754306 h 3096344"/>
              <a:gd name="connsiteX123" fmla="*/ 1495953 w 3096344"/>
              <a:gd name="connsiteY123" fmla="*/ 3096344 h 3096344"/>
              <a:gd name="connsiteX124" fmla="*/ 1333935 w 3096344"/>
              <a:gd name="connsiteY124" fmla="*/ 3096344 h 3096344"/>
              <a:gd name="connsiteX125" fmla="*/ 1333935 w 3096344"/>
              <a:gd name="connsiteY125" fmla="*/ 2754306 h 3096344"/>
              <a:gd name="connsiteX126" fmla="*/ 1207921 w 3096344"/>
              <a:gd name="connsiteY126" fmla="*/ 2754306 h 3096344"/>
              <a:gd name="connsiteX127" fmla="*/ 1207921 w 3096344"/>
              <a:gd name="connsiteY127" fmla="*/ 3096344 h 3096344"/>
              <a:gd name="connsiteX128" fmla="*/ 1045903 w 3096344"/>
              <a:gd name="connsiteY128" fmla="*/ 3096344 h 3096344"/>
              <a:gd name="connsiteX129" fmla="*/ 1045903 w 3096344"/>
              <a:gd name="connsiteY129" fmla="*/ 2754306 h 3096344"/>
              <a:gd name="connsiteX130" fmla="*/ 914928 w 3096344"/>
              <a:gd name="connsiteY130" fmla="*/ 2754306 h 3096344"/>
              <a:gd name="connsiteX131" fmla="*/ 914928 w 3096344"/>
              <a:gd name="connsiteY131" fmla="*/ 3096344 h 3096344"/>
              <a:gd name="connsiteX132" fmla="*/ 752910 w 3096344"/>
              <a:gd name="connsiteY132" fmla="*/ 3096344 h 3096344"/>
              <a:gd name="connsiteX133" fmla="*/ 752910 w 3096344"/>
              <a:gd name="connsiteY133" fmla="*/ 2754306 h 3096344"/>
              <a:gd name="connsiteX134" fmla="*/ 626896 w 3096344"/>
              <a:gd name="connsiteY134" fmla="*/ 2754306 h 3096344"/>
              <a:gd name="connsiteX135" fmla="*/ 626896 w 3096344"/>
              <a:gd name="connsiteY135" fmla="*/ 3096344 h 3096344"/>
              <a:gd name="connsiteX136" fmla="*/ 464878 w 3096344"/>
              <a:gd name="connsiteY136" fmla="*/ 3096344 h 3096344"/>
              <a:gd name="connsiteX137" fmla="*/ 464878 w 3096344"/>
              <a:gd name="connsiteY137" fmla="*/ 2754306 h 3096344"/>
              <a:gd name="connsiteX138" fmla="*/ 342038 w 3096344"/>
              <a:gd name="connsiteY138" fmla="*/ 2754306 h 3096344"/>
              <a:gd name="connsiteX139" fmla="*/ 342038 w 3096344"/>
              <a:gd name="connsiteY139" fmla="*/ 2628292 h 309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096344" h="3096344">
                <a:moveTo>
                  <a:pt x="1008112" y="2088232"/>
                </a:moveTo>
                <a:lnTo>
                  <a:pt x="1008112" y="1008112"/>
                </a:lnTo>
                <a:lnTo>
                  <a:pt x="2088232" y="1008112"/>
                </a:lnTo>
                <a:lnTo>
                  <a:pt x="2088232" y="2088232"/>
                </a:lnTo>
                <a:close/>
                <a:moveTo>
                  <a:pt x="918102" y="2178242"/>
                </a:moveTo>
                <a:lnTo>
                  <a:pt x="2178242" y="2178242"/>
                </a:lnTo>
                <a:lnTo>
                  <a:pt x="2178242" y="918102"/>
                </a:lnTo>
                <a:lnTo>
                  <a:pt x="918102" y="918102"/>
                </a:lnTo>
                <a:close/>
                <a:moveTo>
                  <a:pt x="0" y="2628292"/>
                </a:moveTo>
                <a:lnTo>
                  <a:pt x="0" y="2466274"/>
                </a:lnTo>
                <a:lnTo>
                  <a:pt x="342038" y="2466274"/>
                </a:lnTo>
                <a:lnTo>
                  <a:pt x="342038" y="2340260"/>
                </a:lnTo>
                <a:lnTo>
                  <a:pt x="0" y="2340260"/>
                </a:lnTo>
                <a:lnTo>
                  <a:pt x="0" y="2178242"/>
                </a:lnTo>
                <a:lnTo>
                  <a:pt x="342038" y="2178242"/>
                </a:lnTo>
                <a:lnTo>
                  <a:pt x="342038" y="2047267"/>
                </a:lnTo>
                <a:lnTo>
                  <a:pt x="0" y="2047267"/>
                </a:lnTo>
                <a:lnTo>
                  <a:pt x="0" y="1885249"/>
                </a:lnTo>
                <a:lnTo>
                  <a:pt x="342038" y="1885249"/>
                </a:lnTo>
                <a:lnTo>
                  <a:pt x="342038" y="1759235"/>
                </a:lnTo>
                <a:lnTo>
                  <a:pt x="0" y="1759235"/>
                </a:lnTo>
                <a:lnTo>
                  <a:pt x="0" y="1597217"/>
                </a:lnTo>
                <a:lnTo>
                  <a:pt x="342038" y="1597217"/>
                </a:lnTo>
                <a:lnTo>
                  <a:pt x="342038" y="1492780"/>
                </a:lnTo>
                <a:lnTo>
                  <a:pt x="0" y="1492780"/>
                </a:lnTo>
                <a:lnTo>
                  <a:pt x="0" y="1330762"/>
                </a:lnTo>
                <a:lnTo>
                  <a:pt x="342038" y="1330762"/>
                </a:lnTo>
                <a:lnTo>
                  <a:pt x="342038" y="1204748"/>
                </a:lnTo>
                <a:lnTo>
                  <a:pt x="0" y="1204748"/>
                </a:lnTo>
                <a:lnTo>
                  <a:pt x="0" y="1042730"/>
                </a:lnTo>
                <a:lnTo>
                  <a:pt x="342038" y="1042730"/>
                </a:lnTo>
                <a:lnTo>
                  <a:pt x="342038" y="911755"/>
                </a:lnTo>
                <a:lnTo>
                  <a:pt x="0" y="911755"/>
                </a:lnTo>
                <a:lnTo>
                  <a:pt x="0" y="749737"/>
                </a:lnTo>
                <a:lnTo>
                  <a:pt x="342038" y="749737"/>
                </a:lnTo>
                <a:lnTo>
                  <a:pt x="342038" y="623723"/>
                </a:lnTo>
                <a:lnTo>
                  <a:pt x="0" y="623723"/>
                </a:lnTo>
                <a:lnTo>
                  <a:pt x="0" y="461705"/>
                </a:lnTo>
                <a:lnTo>
                  <a:pt x="342038" y="461705"/>
                </a:lnTo>
                <a:lnTo>
                  <a:pt x="342038" y="342038"/>
                </a:lnTo>
                <a:lnTo>
                  <a:pt x="464878" y="342038"/>
                </a:lnTo>
                <a:lnTo>
                  <a:pt x="464878" y="0"/>
                </a:lnTo>
                <a:lnTo>
                  <a:pt x="626896" y="0"/>
                </a:lnTo>
                <a:lnTo>
                  <a:pt x="626896" y="342038"/>
                </a:lnTo>
                <a:lnTo>
                  <a:pt x="752910" y="342038"/>
                </a:lnTo>
                <a:lnTo>
                  <a:pt x="752910" y="0"/>
                </a:lnTo>
                <a:lnTo>
                  <a:pt x="914928" y="0"/>
                </a:lnTo>
                <a:lnTo>
                  <a:pt x="914928" y="342038"/>
                </a:lnTo>
                <a:lnTo>
                  <a:pt x="1045903" y="342038"/>
                </a:lnTo>
                <a:lnTo>
                  <a:pt x="1045903" y="0"/>
                </a:lnTo>
                <a:lnTo>
                  <a:pt x="1207921" y="0"/>
                </a:lnTo>
                <a:lnTo>
                  <a:pt x="1207921" y="342038"/>
                </a:lnTo>
                <a:lnTo>
                  <a:pt x="1333935" y="342038"/>
                </a:lnTo>
                <a:lnTo>
                  <a:pt x="1333935" y="0"/>
                </a:lnTo>
                <a:lnTo>
                  <a:pt x="1495953" y="0"/>
                </a:lnTo>
                <a:lnTo>
                  <a:pt x="1495953" y="342038"/>
                </a:lnTo>
                <a:lnTo>
                  <a:pt x="1600390" y="342038"/>
                </a:lnTo>
                <a:lnTo>
                  <a:pt x="1600390" y="0"/>
                </a:lnTo>
                <a:lnTo>
                  <a:pt x="1762408" y="0"/>
                </a:lnTo>
                <a:lnTo>
                  <a:pt x="1762408" y="342038"/>
                </a:lnTo>
                <a:lnTo>
                  <a:pt x="1888422" y="342038"/>
                </a:lnTo>
                <a:lnTo>
                  <a:pt x="1888422" y="0"/>
                </a:lnTo>
                <a:lnTo>
                  <a:pt x="2050440" y="0"/>
                </a:lnTo>
                <a:lnTo>
                  <a:pt x="2050440" y="342038"/>
                </a:lnTo>
                <a:lnTo>
                  <a:pt x="2181415" y="342038"/>
                </a:lnTo>
                <a:lnTo>
                  <a:pt x="2181415" y="0"/>
                </a:lnTo>
                <a:lnTo>
                  <a:pt x="2343433" y="0"/>
                </a:lnTo>
                <a:lnTo>
                  <a:pt x="2343433" y="342038"/>
                </a:lnTo>
                <a:lnTo>
                  <a:pt x="2469447" y="342038"/>
                </a:lnTo>
                <a:lnTo>
                  <a:pt x="2469447" y="0"/>
                </a:lnTo>
                <a:lnTo>
                  <a:pt x="2631465" y="0"/>
                </a:lnTo>
                <a:lnTo>
                  <a:pt x="2631465" y="342038"/>
                </a:lnTo>
                <a:lnTo>
                  <a:pt x="2754306" y="342038"/>
                </a:lnTo>
                <a:lnTo>
                  <a:pt x="2754306" y="461705"/>
                </a:lnTo>
                <a:lnTo>
                  <a:pt x="3096344" y="461705"/>
                </a:lnTo>
                <a:lnTo>
                  <a:pt x="3096344" y="623723"/>
                </a:lnTo>
                <a:lnTo>
                  <a:pt x="2754306" y="623723"/>
                </a:lnTo>
                <a:lnTo>
                  <a:pt x="2754306" y="749737"/>
                </a:lnTo>
                <a:lnTo>
                  <a:pt x="3096344" y="749737"/>
                </a:lnTo>
                <a:lnTo>
                  <a:pt x="3096344" y="911755"/>
                </a:lnTo>
                <a:lnTo>
                  <a:pt x="2754306" y="911755"/>
                </a:lnTo>
                <a:lnTo>
                  <a:pt x="2754306" y="1042730"/>
                </a:lnTo>
                <a:lnTo>
                  <a:pt x="3096344" y="1042730"/>
                </a:lnTo>
                <a:lnTo>
                  <a:pt x="3096344" y="1204748"/>
                </a:lnTo>
                <a:lnTo>
                  <a:pt x="2754306" y="1204748"/>
                </a:lnTo>
                <a:lnTo>
                  <a:pt x="2754306" y="1330762"/>
                </a:lnTo>
                <a:lnTo>
                  <a:pt x="3096344" y="1330762"/>
                </a:lnTo>
                <a:lnTo>
                  <a:pt x="3096344" y="1492780"/>
                </a:lnTo>
                <a:lnTo>
                  <a:pt x="2754306" y="1492780"/>
                </a:lnTo>
                <a:lnTo>
                  <a:pt x="2754306" y="1597217"/>
                </a:lnTo>
                <a:lnTo>
                  <a:pt x="3096344" y="1597217"/>
                </a:lnTo>
                <a:lnTo>
                  <a:pt x="3096344" y="1759235"/>
                </a:lnTo>
                <a:lnTo>
                  <a:pt x="2754306" y="1759235"/>
                </a:lnTo>
                <a:lnTo>
                  <a:pt x="2754306" y="1885249"/>
                </a:lnTo>
                <a:lnTo>
                  <a:pt x="3096344" y="1885249"/>
                </a:lnTo>
                <a:lnTo>
                  <a:pt x="3096344" y="2047267"/>
                </a:lnTo>
                <a:lnTo>
                  <a:pt x="2754306" y="2047267"/>
                </a:lnTo>
                <a:lnTo>
                  <a:pt x="2754306" y="2178242"/>
                </a:lnTo>
                <a:lnTo>
                  <a:pt x="3096344" y="2178242"/>
                </a:lnTo>
                <a:lnTo>
                  <a:pt x="3096344" y="2340260"/>
                </a:lnTo>
                <a:lnTo>
                  <a:pt x="2754306" y="2340260"/>
                </a:lnTo>
                <a:lnTo>
                  <a:pt x="2754306" y="2466274"/>
                </a:lnTo>
                <a:lnTo>
                  <a:pt x="3096344" y="2466274"/>
                </a:lnTo>
                <a:lnTo>
                  <a:pt x="3096344" y="2628292"/>
                </a:lnTo>
                <a:lnTo>
                  <a:pt x="2754306" y="2628292"/>
                </a:lnTo>
                <a:lnTo>
                  <a:pt x="2754306" y="2754306"/>
                </a:lnTo>
                <a:lnTo>
                  <a:pt x="2631465" y="2754306"/>
                </a:lnTo>
                <a:lnTo>
                  <a:pt x="2631465" y="3096344"/>
                </a:lnTo>
                <a:lnTo>
                  <a:pt x="2469447" y="3096344"/>
                </a:lnTo>
                <a:lnTo>
                  <a:pt x="2469447" y="2754306"/>
                </a:lnTo>
                <a:lnTo>
                  <a:pt x="2343433" y="2754306"/>
                </a:lnTo>
                <a:lnTo>
                  <a:pt x="2343433" y="3096344"/>
                </a:lnTo>
                <a:lnTo>
                  <a:pt x="2181415" y="3096344"/>
                </a:lnTo>
                <a:lnTo>
                  <a:pt x="2181415" y="2754306"/>
                </a:lnTo>
                <a:lnTo>
                  <a:pt x="2050440" y="2754306"/>
                </a:lnTo>
                <a:lnTo>
                  <a:pt x="2050440" y="3096344"/>
                </a:lnTo>
                <a:lnTo>
                  <a:pt x="1888422" y="3096344"/>
                </a:lnTo>
                <a:lnTo>
                  <a:pt x="1888422" y="2754306"/>
                </a:lnTo>
                <a:lnTo>
                  <a:pt x="1762408" y="2754306"/>
                </a:lnTo>
                <a:lnTo>
                  <a:pt x="1762408" y="3096344"/>
                </a:lnTo>
                <a:lnTo>
                  <a:pt x="1600390" y="3096344"/>
                </a:lnTo>
                <a:lnTo>
                  <a:pt x="1600390" y="2754306"/>
                </a:lnTo>
                <a:lnTo>
                  <a:pt x="1495953" y="2754306"/>
                </a:lnTo>
                <a:lnTo>
                  <a:pt x="1495953" y="3096344"/>
                </a:lnTo>
                <a:lnTo>
                  <a:pt x="1333935" y="3096344"/>
                </a:lnTo>
                <a:lnTo>
                  <a:pt x="1333935" y="2754306"/>
                </a:lnTo>
                <a:lnTo>
                  <a:pt x="1207921" y="2754306"/>
                </a:lnTo>
                <a:lnTo>
                  <a:pt x="1207921" y="3096344"/>
                </a:lnTo>
                <a:lnTo>
                  <a:pt x="1045903" y="3096344"/>
                </a:lnTo>
                <a:lnTo>
                  <a:pt x="1045903" y="2754306"/>
                </a:lnTo>
                <a:lnTo>
                  <a:pt x="914928" y="2754306"/>
                </a:lnTo>
                <a:lnTo>
                  <a:pt x="914928" y="3096344"/>
                </a:lnTo>
                <a:lnTo>
                  <a:pt x="752910" y="3096344"/>
                </a:lnTo>
                <a:lnTo>
                  <a:pt x="752910" y="2754306"/>
                </a:lnTo>
                <a:lnTo>
                  <a:pt x="626896" y="2754306"/>
                </a:lnTo>
                <a:lnTo>
                  <a:pt x="626896" y="3096344"/>
                </a:lnTo>
                <a:lnTo>
                  <a:pt x="464878" y="3096344"/>
                </a:lnTo>
                <a:lnTo>
                  <a:pt x="464878" y="2754306"/>
                </a:lnTo>
                <a:lnTo>
                  <a:pt x="342038" y="2754306"/>
                </a:lnTo>
                <a:lnTo>
                  <a:pt x="342038" y="2628292"/>
                </a:lnTo>
                <a:close/>
              </a:path>
            </a:pathLst>
          </a:custGeom>
          <a:solidFill>
            <a:schemeClr val="bg1">
              <a:lumMod val="95000"/>
            </a:schemeClr>
          </a:solidFill>
          <a:ln w="635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6" name="任意多边形 296">
            <a:extLst>
              <a:ext uri="{FF2B5EF4-FFF2-40B4-BE49-F238E27FC236}">
                <a16:creationId xmlns:a16="http://schemas.microsoft.com/office/drawing/2014/main" id="{54587A19-6B31-40C3-BA5C-1E891D2D03D9}"/>
              </a:ext>
            </a:extLst>
          </p:cNvPr>
          <p:cNvSpPr/>
          <p:nvPr/>
        </p:nvSpPr>
        <p:spPr bwMode="auto">
          <a:xfrm rot="5400000">
            <a:off x="3036527" y="3869695"/>
            <a:ext cx="403893" cy="88504"/>
          </a:xfrm>
          <a:custGeom>
            <a:avLst/>
            <a:gdLst>
              <a:gd name="connsiteX0" fmla="*/ 5545646 w 5904656"/>
              <a:gd name="connsiteY0" fmla="*/ 1333872 h 1621904"/>
              <a:gd name="connsiteX1" fmla="*/ 5721665 w 5904656"/>
              <a:gd name="connsiteY1" fmla="*/ 1333872 h 1621904"/>
              <a:gd name="connsiteX2" fmla="*/ 5721665 w 5904656"/>
              <a:gd name="connsiteY2" fmla="*/ 1621904 h 1621904"/>
              <a:gd name="connsiteX3" fmla="*/ 5545646 w 5904656"/>
              <a:gd name="connsiteY3" fmla="*/ 1621904 h 1621904"/>
              <a:gd name="connsiteX4" fmla="*/ 5185605 w 5904656"/>
              <a:gd name="connsiteY4" fmla="*/ 1333872 h 1621904"/>
              <a:gd name="connsiteX5" fmla="*/ 5361624 w 5904656"/>
              <a:gd name="connsiteY5" fmla="*/ 1333872 h 1621904"/>
              <a:gd name="connsiteX6" fmla="*/ 5361624 w 5904656"/>
              <a:gd name="connsiteY6" fmla="*/ 1621904 h 1621904"/>
              <a:gd name="connsiteX7" fmla="*/ 5185605 w 5904656"/>
              <a:gd name="connsiteY7" fmla="*/ 1621904 h 1621904"/>
              <a:gd name="connsiteX8" fmla="*/ 4828008 w 5904656"/>
              <a:gd name="connsiteY8" fmla="*/ 1333872 h 1621904"/>
              <a:gd name="connsiteX9" fmla="*/ 5004027 w 5904656"/>
              <a:gd name="connsiteY9" fmla="*/ 1333872 h 1621904"/>
              <a:gd name="connsiteX10" fmla="*/ 5004027 w 5904656"/>
              <a:gd name="connsiteY10" fmla="*/ 1621904 h 1621904"/>
              <a:gd name="connsiteX11" fmla="*/ 4828008 w 5904656"/>
              <a:gd name="connsiteY11" fmla="*/ 1621904 h 1621904"/>
              <a:gd name="connsiteX12" fmla="*/ 4467968 w 5904656"/>
              <a:gd name="connsiteY12" fmla="*/ 1333872 h 1621904"/>
              <a:gd name="connsiteX13" fmla="*/ 4643987 w 5904656"/>
              <a:gd name="connsiteY13" fmla="*/ 1333872 h 1621904"/>
              <a:gd name="connsiteX14" fmla="*/ 4643987 w 5904656"/>
              <a:gd name="connsiteY14" fmla="*/ 1621904 h 1621904"/>
              <a:gd name="connsiteX15" fmla="*/ 4467968 w 5904656"/>
              <a:gd name="connsiteY15" fmla="*/ 1621904 h 1621904"/>
              <a:gd name="connsiteX16" fmla="*/ 4116101 w 5904656"/>
              <a:gd name="connsiteY16" fmla="*/ 1333872 h 1621904"/>
              <a:gd name="connsiteX17" fmla="*/ 4292120 w 5904656"/>
              <a:gd name="connsiteY17" fmla="*/ 1333872 h 1621904"/>
              <a:gd name="connsiteX18" fmla="*/ 4292120 w 5904656"/>
              <a:gd name="connsiteY18" fmla="*/ 1621904 h 1621904"/>
              <a:gd name="connsiteX19" fmla="*/ 4116101 w 5904656"/>
              <a:gd name="connsiteY19" fmla="*/ 1621904 h 1621904"/>
              <a:gd name="connsiteX20" fmla="*/ 3756061 w 5904656"/>
              <a:gd name="connsiteY20" fmla="*/ 1333872 h 1621904"/>
              <a:gd name="connsiteX21" fmla="*/ 3932080 w 5904656"/>
              <a:gd name="connsiteY21" fmla="*/ 1333872 h 1621904"/>
              <a:gd name="connsiteX22" fmla="*/ 3932080 w 5904656"/>
              <a:gd name="connsiteY22" fmla="*/ 1621904 h 1621904"/>
              <a:gd name="connsiteX23" fmla="*/ 3756061 w 5904656"/>
              <a:gd name="connsiteY23" fmla="*/ 1621904 h 1621904"/>
              <a:gd name="connsiteX24" fmla="*/ 3398464 w 5904656"/>
              <a:gd name="connsiteY24" fmla="*/ 1333872 h 1621904"/>
              <a:gd name="connsiteX25" fmla="*/ 3574483 w 5904656"/>
              <a:gd name="connsiteY25" fmla="*/ 1333872 h 1621904"/>
              <a:gd name="connsiteX26" fmla="*/ 3574483 w 5904656"/>
              <a:gd name="connsiteY26" fmla="*/ 1621904 h 1621904"/>
              <a:gd name="connsiteX27" fmla="*/ 3398464 w 5904656"/>
              <a:gd name="connsiteY27" fmla="*/ 1621904 h 1621904"/>
              <a:gd name="connsiteX28" fmla="*/ 3038424 w 5904656"/>
              <a:gd name="connsiteY28" fmla="*/ 1333872 h 1621904"/>
              <a:gd name="connsiteX29" fmla="*/ 3214443 w 5904656"/>
              <a:gd name="connsiteY29" fmla="*/ 1333872 h 1621904"/>
              <a:gd name="connsiteX30" fmla="*/ 3214443 w 5904656"/>
              <a:gd name="connsiteY30" fmla="*/ 1621904 h 1621904"/>
              <a:gd name="connsiteX31" fmla="*/ 3038424 w 5904656"/>
              <a:gd name="connsiteY31" fmla="*/ 1621904 h 1621904"/>
              <a:gd name="connsiteX32" fmla="*/ 2690216 w 5904656"/>
              <a:gd name="connsiteY32" fmla="*/ 1333872 h 1621904"/>
              <a:gd name="connsiteX33" fmla="*/ 2866235 w 5904656"/>
              <a:gd name="connsiteY33" fmla="*/ 1333872 h 1621904"/>
              <a:gd name="connsiteX34" fmla="*/ 2866235 w 5904656"/>
              <a:gd name="connsiteY34" fmla="*/ 1621904 h 1621904"/>
              <a:gd name="connsiteX35" fmla="*/ 2690216 w 5904656"/>
              <a:gd name="connsiteY35" fmla="*/ 1621904 h 1621904"/>
              <a:gd name="connsiteX36" fmla="*/ 2330176 w 5904656"/>
              <a:gd name="connsiteY36" fmla="*/ 1333872 h 1621904"/>
              <a:gd name="connsiteX37" fmla="*/ 2506195 w 5904656"/>
              <a:gd name="connsiteY37" fmla="*/ 1333872 h 1621904"/>
              <a:gd name="connsiteX38" fmla="*/ 2506195 w 5904656"/>
              <a:gd name="connsiteY38" fmla="*/ 1621904 h 1621904"/>
              <a:gd name="connsiteX39" fmla="*/ 2330176 w 5904656"/>
              <a:gd name="connsiteY39" fmla="*/ 1621904 h 1621904"/>
              <a:gd name="connsiteX40" fmla="*/ 1972579 w 5904656"/>
              <a:gd name="connsiteY40" fmla="*/ 1333872 h 1621904"/>
              <a:gd name="connsiteX41" fmla="*/ 2148598 w 5904656"/>
              <a:gd name="connsiteY41" fmla="*/ 1333872 h 1621904"/>
              <a:gd name="connsiteX42" fmla="*/ 2148598 w 5904656"/>
              <a:gd name="connsiteY42" fmla="*/ 1621904 h 1621904"/>
              <a:gd name="connsiteX43" fmla="*/ 1972579 w 5904656"/>
              <a:gd name="connsiteY43" fmla="*/ 1621904 h 1621904"/>
              <a:gd name="connsiteX44" fmla="*/ 1612539 w 5904656"/>
              <a:gd name="connsiteY44" fmla="*/ 1333872 h 1621904"/>
              <a:gd name="connsiteX45" fmla="*/ 1788558 w 5904656"/>
              <a:gd name="connsiteY45" fmla="*/ 1333872 h 1621904"/>
              <a:gd name="connsiteX46" fmla="*/ 1788558 w 5904656"/>
              <a:gd name="connsiteY46" fmla="*/ 1621904 h 1621904"/>
              <a:gd name="connsiteX47" fmla="*/ 1612539 w 5904656"/>
              <a:gd name="connsiteY47" fmla="*/ 1621904 h 1621904"/>
              <a:gd name="connsiteX48" fmla="*/ 1260672 w 5904656"/>
              <a:gd name="connsiteY48" fmla="*/ 1333872 h 1621904"/>
              <a:gd name="connsiteX49" fmla="*/ 1436691 w 5904656"/>
              <a:gd name="connsiteY49" fmla="*/ 1333872 h 1621904"/>
              <a:gd name="connsiteX50" fmla="*/ 1436691 w 5904656"/>
              <a:gd name="connsiteY50" fmla="*/ 1621904 h 1621904"/>
              <a:gd name="connsiteX51" fmla="*/ 1260672 w 5904656"/>
              <a:gd name="connsiteY51" fmla="*/ 1621904 h 1621904"/>
              <a:gd name="connsiteX52" fmla="*/ 900632 w 5904656"/>
              <a:gd name="connsiteY52" fmla="*/ 1333872 h 1621904"/>
              <a:gd name="connsiteX53" fmla="*/ 1076651 w 5904656"/>
              <a:gd name="connsiteY53" fmla="*/ 1333872 h 1621904"/>
              <a:gd name="connsiteX54" fmla="*/ 1076651 w 5904656"/>
              <a:gd name="connsiteY54" fmla="*/ 1621904 h 1621904"/>
              <a:gd name="connsiteX55" fmla="*/ 900632 w 5904656"/>
              <a:gd name="connsiteY55" fmla="*/ 1621904 h 1621904"/>
              <a:gd name="connsiteX56" fmla="*/ 543035 w 5904656"/>
              <a:gd name="connsiteY56" fmla="*/ 1333872 h 1621904"/>
              <a:gd name="connsiteX57" fmla="*/ 719054 w 5904656"/>
              <a:gd name="connsiteY57" fmla="*/ 1333872 h 1621904"/>
              <a:gd name="connsiteX58" fmla="*/ 719054 w 5904656"/>
              <a:gd name="connsiteY58" fmla="*/ 1621904 h 1621904"/>
              <a:gd name="connsiteX59" fmla="*/ 543035 w 5904656"/>
              <a:gd name="connsiteY59" fmla="*/ 1621904 h 1621904"/>
              <a:gd name="connsiteX60" fmla="*/ 182995 w 5904656"/>
              <a:gd name="connsiteY60" fmla="*/ 1333872 h 1621904"/>
              <a:gd name="connsiteX61" fmla="*/ 359014 w 5904656"/>
              <a:gd name="connsiteY61" fmla="*/ 1333872 h 1621904"/>
              <a:gd name="connsiteX62" fmla="*/ 359014 w 5904656"/>
              <a:gd name="connsiteY62" fmla="*/ 1621904 h 1621904"/>
              <a:gd name="connsiteX63" fmla="*/ 182995 w 5904656"/>
              <a:gd name="connsiteY63" fmla="*/ 1621904 h 1621904"/>
              <a:gd name="connsiteX64" fmla="*/ 5034789 w 5904656"/>
              <a:gd name="connsiteY64" fmla="*/ 360040 h 1621904"/>
              <a:gd name="connsiteX65" fmla="*/ 5088795 w 5904656"/>
              <a:gd name="connsiteY65" fmla="*/ 414046 h 1621904"/>
              <a:gd name="connsiteX66" fmla="*/ 5034789 w 5904656"/>
              <a:gd name="connsiteY66" fmla="*/ 468052 h 1621904"/>
              <a:gd name="connsiteX67" fmla="*/ 4980783 w 5904656"/>
              <a:gd name="connsiteY67" fmla="*/ 414046 h 1621904"/>
              <a:gd name="connsiteX68" fmla="*/ 5034789 w 5904656"/>
              <a:gd name="connsiteY68" fmla="*/ 360040 h 1621904"/>
              <a:gd name="connsiteX69" fmla="*/ 3792651 w 5904656"/>
              <a:gd name="connsiteY69" fmla="*/ 360040 h 1621904"/>
              <a:gd name="connsiteX70" fmla="*/ 3846657 w 5904656"/>
              <a:gd name="connsiteY70" fmla="*/ 414046 h 1621904"/>
              <a:gd name="connsiteX71" fmla="*/ 3792651 w 5904656"/>
              <a:gd name="connsiteY71" fmla="*/ 468052 h 1621904"/>
              <a:gd name="connsiteX72" fmla="*/ 3738645 w 5904656"/>
              <a:gd name="connsiteY72" fmla="*/ 414046 h 1621904"/>
              <a:gd name="connsiteX73" fmla="*/ 3792651 w 5904656"/>
              <a:gd name="connsiteY73" fmla="*/ 360040 h 1621904"/>
              <a:gd name="connsiteX74" fmla="*/ 2550513 w 5904656"/>
              <a:gd name="connsiteY74" fmla="*/ 360040 h 1621904"/>
              <a:gd name="connsiteX75" fmla="*/ 2604519 w 5904656"/>
              <a:gd name="connsiteY75" fmla="*/ 414046 h 1621904"/>
              <a:gd name="connsiteX76" fmla="*/ 2550513 w 5904656"/>
              <a:gd name="connsiteY76" fmla="*/ 468052 h 1621904"/>
              <a:gd name="connsiteX77" fmla="*/ 2496507 w 5904656"/>
              <a:gd name="connsiteY77" fmla="*/ 414046 h 1621904"/>
              <a:gd name="connsiteX78" fmla="*/ 2550513 w 5904656"/>
              <a:gd name="connsiteY78" fmla="*/ 360040 h 1621904"/>
              <a:gd name="connsiteX79" fmla="*/ 1308375 w 5904656"/>
              <a:gd name="connsiteY79" fmla="*/ 360040 h 1621904"/>
              <a:gd name="connsiteX80" fmla="*/ 1362381 w 5904656"/>
              <a:gd name="connsiteY80" fmla="*/ 414046 h 1621904"/>
              <a:gd name="connsiteX81" fmla="*/ 1308375 w 5904656"/>
              <a:gd name="connsiteY81" fmla="*/ 468052 h 1621904"/>
              <a:gd name="connsiteX82" fmla="*/ 1254369 w 5904656"/>
              <a:gd name="connsiteY82" fmla="*/ 414046 h 1621904"/>
              <a:gd name="connsiteX83" fmla="*/ 1308375 w 5904656"/>
              <a:gd name="connsiteY83" fmla="*/ 360040 h 1621904"/>
              <a:gd name="connsiteX84" fmla="*/ 4419493 w 5904656"/>
              <a:gd name="connsiteY84" fmla="*/ 270030 h 1621904"/>
              <a:gd name="connsiteX85" fmla="*/ 4419493 w 5904656"/>
              <a:gd name="connsiteY85" fmla="*/ 1062118 h 1621904"/>
              <a:gd name="connsiteX86" fmla="*/ 5211581 w 5904656"/>
              <a:gd name="connsiteY86" fmla="*/ 1062118 h 1621904"/>
              <a:gd name="connsiteX87" fmla="*/ 5211581 w 5904656"/>
              <a:gd name="connsiteY87" fmla="*/ 270030 h 1621904"/>
              <a:gd name="connsiteX88" fmla="*/ 3177355 w 5904656"/>
              <a:gd name="connsiteY88" fmla="*/ 270030 h 1621904"/>
              <a:gd name="connsiteX89" fmla="*/ 3177355 w 5904656"/>
              <a:gd name="connsiteY89" fmla="*/ 1062118 h 1621904"/>
              <a:gd name="connsiteX90" fmla="*/ 3969443 w 5904656"/>
              <a:gd name="connsiteY90" fmla="*/ 1062118 h 1621904"/>
              <a:gd name="connsiteX91" fmla="*/ 3969443 w 5904656"/>
              <a:gd name="connsiteY91" fmla="*/ 270030 h 1621904"/>
              <a:gd name="connsiteX92" fmla="*/ 1935217 w 5904656"/>
              <a:gd name="connsiteY92" fmla="*/ 270030 h 1621904"/>
              <a:gd name="connsiteX93" fmla="*/ 1935217 w 5904656"/>
              <a:gd name="connsiteY93" fmla="*/ 1062118 h 1621904"/>
              <a:gd name="connsiteX94" fmla="*/ 2727305 w 5904656"/>
              <a:gd name="connsiteY94" fmla="*/ 1062118 h 1621904"/>
              <a:gd name="connsiteX95" fmla="*/ 2727305 w 5904656"/>
              <a:gd name="connsiteY95" fmla="*/ 270030 h 1621904"/>
              <a:gd name="connsiteX96" fmla="*/ 693079 w 5904656"/>
              <a:gd name="connsiteY96" fmla="*/ 270030 h 1621904"/>
              <a:gd name="connsiteX97" fmla="*/ 693079 w 5904656"/>
              <a:gd name="connsiteY97" fmla="*/ 1062118 h 1621904"/>
              <a:gd name="connsiteX98" fmla="*/ 1485167 w 5904656"/>
              <a:gd name="connsiteY98" fmla="*/ 1062118 h 1621904"/>
              <a:gd name="connsiteX99" fmla="*/ 1485167 w 5904656"/>
              <a:gd name="connsiteY99" fmla="*/ 270030 h 1621904"/>
              <a:gd name="connsiteX100" fmla="*/ 0 w 5904656"/>
              <a:gd name="connsiteY100" fmla="*/ 0 h 1621904"/>
              <a:gd name="connsiteX101" fmla="*/ 5904656 w 5904656"/>
              <a:gd name="connsiteY101" fmla="*/ 0 h 1621904"/>
              <a:gd name="connsiteX102" fmla="*/ 5904656 w 5904656"/>
              <a:gd name="connsiteY102" fmla="*/ 324353 h 1621904"/>
              <a:gd name="connsiteX103" fmla="*/ 5872524 w 5904656"/>
              <a:gd name="connsiteY103" fmla="*/ 334328 h 1621904"/>
              <a:gd name="connsiteX104" fmla="*/ 5652628 w 5904656"/>
              <a:gd name="connsiteY104" fmla="*/ 666074 h 1621904"/>
              <a:gd name="connsiteX105" fmla="*/ 5872524 w 5904656"/>
              <a:gd name="connsiteY105" fmla="*/ 997820 h 1621904"/>
              <a:gd name="connsiteX106" fmla="*/ 5904656 w 5904656"/>
              <a:gd name="connsiteY106" fmla="*/ 1007795 h 1621904"/>
              <a:gd name="connsiteX107" fmla="*/ 5904656 w 5904656"/>
              <a:gd name="connsiteY107" fmla="*/ 1332148 h 1621904"/>
              <a:gd name="connsiteX108" fmla="*/ 0 w 5904656"/>
              <a:gd name="connsiteY108" fmla="*/ 1332148 h 1621904"/>
              <a:gd name="connsiteX109" fmla="*/ 0 w 5904656"/>
              <a:gd name="connsiteY109" fmla="*/ 1007795 h 1621904"/>
              <a:gd name="connsiteX110" fmla="*/ 32132 w 5904656"/>
              <a:gd name="connsiteY110" fmla="*/ 997820 h 1621904"/>
              <a:gd name="connsiteX111" fmla="*/ 252028 w 5904656"/>
              <a:gd name="connsiteY111" fmla="*/ 666074 h 1621904"/>
              <a:gd name="connsiteX112" fmla="*/ 32132 w 5904656"/>
              <a:gd name="connsiteY112" fmla="*/ 334328 h 1621904"/>
              <a:gd name="connsiteX113" fmla="*/ 0 w 5904656"/>
              <a:gd name="connsiteY113" fmla="*/ 324353 h 162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904656" h="1621904">
                <a:moveTo>
                  <a:pt x="5545646" y="1333872"/>
                </a:moveTo>
                <a:lnTo>
                  <a:pt x="5721665" y="1333872"/>
                </a:lnTo>
                <a:lnTo>
                  <a:pt x="5721665" y="1621904"/>
                </a:lnTo>
                <a:lnTo>
                  <a:pt x="5545646" y="1621904"/>
                </a:lnTo>
                <a:close/>
                <a:moveTo>
                  <a:pt x="5185605" y="1333872"/>
                </a:moveTo>
                <a:lnTo>
                  <a:pt x="5361624" y="1333872"/>
                </a:lnTo>
                <a:lnTo>
                  <a:pt x="5361624" y="1621904"/>
                </a:lnTo>
                <a:lnTo>
                  <a:pt x="5185605" y="1621904"/>
                </a:lnTo>
                <a:close/>
                <a:moveTo>
                  <a:pt x="4828008" y="1333872"/>
                </a:moveTo>
                <a:lnTo>
                  <a:pt x="5004027" y="1333872"/>
                </a:lnTo>
                <a:lnTo>
                  <a:pt x="5004027" y="1621904"/>
                </a:lnTo>
                <a:lnTo>
                  <a:pt x="4828008" y="1621904"/>
                </a:lnTo>
                <a:close/>
                <a:moveTo>
                  <a:pt x="4467968" y="1333872"/>
                </a:moveTo>
                <a:lnTo>
                  <a:pt x="4643987" y="1333872"/>
                </a:lnTo>
                <a:lnTo>
                  <a:pt x="4643987" y="1621904"/>
                </a:lnTo>
                <a:lnTo>
                  <a:pt x="4467968" y="1621904"/>
                </a:lnTo>
                <a:close/>
                <a:moveTo>
                  <a:pt x="4116101" y="1333872"/>
                </a:moveTo>
                <a:lnTo>
                  <a:pt x="4292120" y="1333872"/>
                </a:lnTo>
                <a:lnTo>
                  <a:pt x="4292120" y="1621904"/>
                </a:lnTo>
                <a:lnTo>
                  <a:pt x="4116101" y="1621904"/>
                </a:lnTo>
                <a:close/>
                <a:moveTo>
                  <a:pt x="3756061" y="1333872"/>
                </a:moveTo>
                <a:lnTo>
                  <a:pt x="3932080" y="1333872"/>
                </a:lnTo>
                <a:lnTo>
                  <a:pt x="3932080" y="1621904"/>
                </a:lnTo>
                <a:lnTo>
                  <a:pt x="3756061" y="1621904"/>
                </a:lnTo>
                <a:close/>
                <a:moveTo>
                  <a:pt x="3398464" y="1333872"/>
                </a:moveTo>
                <a:lnTo>
                  <a:pt x="3574483" y="1333872"/>
                </a:lnTo>
                <a:lnTo>
                  <a:pt x="3574483" y="1621904"/>
                </a:lnTo>
                <a:lnTo>
                  <a:pt x="3398464" y="1621904"/>
                </a:lnTo>
                <a:close/>
                <a:moveTo>
                  <a:pt x="3038424" y="1333872"/>
                </a:moveTo>
                <a:lnTo>
                  <a:pt x="3214443" y="1333872"/>
                </a:lnTo>
                <a:lnTo>
                  <a:pt x="3214443" y="1621904"/>
                </a:lnTo>
                <a:lnTo>
                  <a:pt x="3038424" y="1621904"/>
                </a:lnTo>
                <a:close/>
                <a:moveTo>
                  <a:pt x="2690216" y="1333872"/>
                </a:moveTo>
                <a:lnTo>
                  <a:pt x="2866235" y="1333872"/>
                </a:lnTo>
                <a:lnTo>
                  <a:pt x="2866235" y="1621904"/>
                </a:lnTo>
                <a:lnTo>
                  <a:pt x="2690216" y="1621904"/>
                </a:lnTo>
                <a:close/>
                <a:moveTo>
                  <a:pt x="2330176" y="1333872"/>
                </a:moveTo>
                <a:lnTo>
                  <a:pt x="2506195" y="1333872"/>
                </a:lnTo>
                <a:lnTo>
                  <a:pt x="2506195" y="1621904"/>
                </a:lnTo>
                <a:lnTo>
                  <a:pt x="2330176" y="1621904"/>
                </a:lnTo>
                <a:close/>
                <a:moveTo>
                  <a:pt x="1972579" y="1333872"/>
                </a:moveTo>
                <a:lnTo>
                  <a:pt x="2148598" y="1333872"/>
                </a:lnTo>
                <a:lnTo>
                  <a:pt x="2148598" y="1621904"/>
                </a:lnTo>
                <a:lnTo>
                  <a:pt x="1972579" y="1621904"/>
                </a:lnTo>
                <a:close/>
                <a:moveTo>
                  <a:pt x="1612539" y="1333872"/>
                </a:moveTo>
                <a:lnTo>
                  <a:pt x="1788558" y="1333872"/>
                </a:lnTo>
                <a:lnTo>
                  <a:pt x="1788558" y="1621904"/>
                </a:lnTo>
                <a:lnTo>
                  <a:pt x="1612539" y="1621904"/>
                </a:lnTo>
                <a:close/>
                <a:moveTo>
                  <a:pt x="1260672" y="1333872"/>
                </a:moveTo>
                <a:lnTo>
                  <a:pt x="1436691" y="1333872"/>
                </a:lnTo>
                <a:lnTo>
                  <a:pt x="1436691" y="1621904"/>
                </a:lnTo>
                <a:lnTo>
                  <a:pt x="1260672" y="1621904"/>
                </a:lnTo>
                <a:close/>
                <a:moveTo>
                  <a:pt x="900632" y="1333872"/>
                </a:moveTo>
                <a:lnTo>
                  <a:pt x="1076651" y="1333872"/>
                </a:lnTo>
                <a:lnTo>
                  <a:pt x="1076651" y="1621904"/>
                </a:lnTo>
                <a:lnTo>
                  <a:pt x="900632" y="1621904"/>
                </a:lnTo>
                <a:close/>
                <a:moveTo>
                  <a:pt x="543035" y="1333872"/>
                </a:moveTo>
                <a:lnTo>
                  <a:pt x="719054" y="1333872"/>
                </a:lnTo>
                <a:lnTo>
                  <a:pt x="719054" y="1621904"/>
                </a:lnTo>
                <a:lnTo>
                  <a:pt x="543035" y="1621904"/>
                </a:lnTo>
                <a:close/>
                <a:moveTo>
                  <a:pt x="182995" y="1333872"/>
                </a:moveTo>
                <a:lnTo>
                  <a:pt x="359014" y="1333872"/>
                </a:lnTo>
                <a:lnTo>
                  <a:pt x="359014" y="1621904"/>
                </a:lnTo>
                <a:lnTo>
                  <a:pt x="182995" y="1621904"/>
                </a:lnTo>
                <a:close/>
                <a:moveTo>
                  <a:pt x="5034789" y="360040"/>
                </a:moveTo>
                <a:cubicBezTo>
                  <a:pt x="5064616" y="360040"/>
                  <a:pt x="5088795" y="384219"/>
                  <a:pt x="5088795" y="414046"/>
                </a:cubicBezTo>
                <a:cubicBezTo>
                  <a:pt x="5088795" y="443873"/>
                  <a:pt x="5064616" y="468052"/>
                  <a:pt x="5034789" y="468052"/>
                </a:cubicBezTo>
                <a:cubicBezTo>
                  <a:pt x="5004962" y="468052"/>
                  <a:pt x="4980783" y="443873"/>
                  <a:pt x="4980783" y="414046"/>
                </a:cubicBezTo>
                <a:cubicBezTo>
                  <a:pt x="4980783" y="384219"/>
                  <a:pt x="5004962" y="360040"/>
                  <a:pt x="5034789" y="360040"/>
                </a:cubicBezTo>
                <a:close/>
                <a:moveTo>
                  <a:pt x="3792651" y="360040"/>
                </a:moveTo>
                <a:cubicBezTo>
                  <a:pt x="3822478" y="360040"/>
                  <a:pt x="3846657" y="384219"/>
                  <a:pt x="3846657" y="414046"/>
                </a:cubicBezTo>
                <a:cubicBezTo>
                  <a:pt x="3846657" y="443873"/>
                  <a:pt x="3822478" y="468052"/>
                  <a:pt x="3792651" y="468052"/>
                </a:cubicBezTo>
                <a:cubicBezTo>
                  <a:pt x="3762824" y="468052"/>
                  <a:pt x="3738645" y="443873"/>
                  <a:pt x="3738645" y="414046"/>
                </a:cubicBezTo>
                <a:cubicBezTo>
                  <a:pt x="3738645" y="384219"/>
                  <a:pt x="3762824" y="360040"/>
                  <a:pt x="3792651" y="360040"/>
                </a:cubicBezTo>
                <a:close/>
                <a:moveTo>
                  <a:pt x="2550513" y="360040"/>
                </a:moveTo>
                <a:cubicBezTo>
                  <a:pt x="2580340" y="360040"/>
                  <a:pt x="2604519" y="384219"/>
                  <a:pt x="2604519" y="414046"/>
                </a:cubicBezTo>
                <a:cubicBezTo>
                  <a:pt x="2604519" y="443873"/>
                  <a:pt x="2580340" y="468052"/>
                  <a:pt x="2550513" y="468052"/>
                </a:cubicBezTo>
                <a:cubicBezTo>
                  <a:pt x="2520686" y="468052"/>
                  <a:pt x="2496507" y="443873"/>
                  <a:pt x="2496507" y="414046"/>
                </a:cubicBezTo>
                <a:cubicBezTo>
                  <a:pt x="2496507" y="384219"/>
                  <a:pt x="2520686" y="360040"/>
                  <a:pt x="2550513" y="360040"/>
                </a:cubicBezTo>
                <a:close/>
                <a:moveTo>
                  <a:pt x="1308375" y="360040"/>
                </a:moveTo>
                <a:cubicBezTo>
                  <a:pt x="1338202" y="360040"/>
                  <a:pt x="1362381" y="384219"/>
                  <a:pt x="1362381" y="414046"/>
                </a:cubicBezTo>
                <a:cubicBezTo>
                  <a:pt x="1362381" y="443873"/>
                  <a:pt x="1338202" y="468052"/>
                  <a:pt x="1308375" y="468052"/>
                </a:cubicBezTo>
                <a:cubicBezTo>
                  <a:pt x="1278548" y="468052"/>
                  <a:pt x="1254369" y="443873"/>
                  <a:pt x="1254369" y="414046"/>
                </a:cubicBezTo>
                <a:cubicBezTo>
                  <a:pt x="1254369" y="384219"/>
                  <a:pt x="1278548" y="360040"/>
                  <a:pt x="1308375" y="360040"/>
                </a:cubicBezTo>
                <a:close/>
                <a:moveTo>
                  <a:pt x="4419493" y="270030"/>
                </a:moveTo>
                <a:lnTo>
                  <a:pt x="4419493" y="1062118"/>
                </a:lnTo>
                <a:lnTo>
                  <a:pt x="5211581" y="1062118"/>
                </a:lnTo>
                <a:lnTo>
                  <a:pt x="5211581" y="270030"/>
                </a:lnTo>
                <a:close/>
                <a:moveTo>
                  <a:pt x="3177355" y="270030"/>
                </a:moveTo>
                <a:lnTo>
                  <a:pt x="3177355" y="1062118"/>
                </a:lnTo>
                <a:lnTo>
                  <a:pt x="3969443" y="1062118"/>
                </a:lnTo>
                <a:lnTo>
                  <a:pt x="3969443" y="270030"/>
                </a:lnTo>
                <a:close/>
                <a:moveTo>
                  <a:pt x="1935217" y="270030"/>
                </a:moveTo>
                <a:lnTo>
                  <a:pt x="1935217" y="1062118"/>
                </a:lnTo>
                <a:lnTo>
                  <a:pt x="2727305" y="1062118"/>
                </a:lnTo>
                <a:lnTo>
                  <a:pt x="2727305" y="270030"/>
                </a:lnTo>
                <a:close/>
                <a:moveTo>
                  <a:pt x="693079" y="270030"/>
                </a:moveTo>
                <a:lnTo>
                  <a:pt x="693079" y="1062118"/>
                </a:lnTo>
                <a:lnTo>
                  <a:pt x="1485167" y="1062118"/>
                </a:lnTo>
                <a:lnTo>
                  <a:pt x="1485167" y="270030"/>
                </a:lnTo>
                <a:close/>
                <a:moveTo>
                  <a:pt x="0" y="0"/>
                </a:moveTo>
                <a:lnTo>
                  <a:pt x="5904656" y="0"/>
                </a:lnTo>
                <a:lnTo>
                  <a:pt x="5904656" y="324353"/>
                </a:lnTo>
                <a:lnTo>
                  <a:pt x="5872524" y="334328"/>
                </a:lnTo>
                <a:cubicBezTo>
                  <a:pt x="5743300" y="388985"/>
                  <a:pt x="5652628" y="516940"/>
                  <a:pt x="5652628" y="666074"/>
                </a:cubicBezTo>
                <a:cubicBezTo>
                  <a:pt x="5652628" y="815208"/>
                  <a:pt x="5743300" y="943164"/>
                  <a:pt x="5872524" y="997820"/>
                </a:cubicBezTo>
                <a:lnTo>
                  <a:pt x="5904656" y="1007795"/>
                </a:lnTo>
                <a:lnTo>
                  <a:pt x="5904656" y="1332148"/>
                </a:lnTo>
                <a:lnTo>
                  <a:pt x="0" y="1332148"/>
                </a:lnTo>
                <a:lnTo>
                  <a:pt x="0" y="1007795"/>
                </a:lnTo>
                <a:lnTo>
                  <a:pt x="32132" y="997820"/>
                </a:lnTo>
                <a:cubicBezTo>
                  <a:pt x="161356" y="943164"/>
                  <a:pt x="252028" y="815208"/>
                  <a:pt x="252028" y="666074"/>
                </a:cubicBezTo>
                <a:cubicBezTo>
                  <a:pt x="252028" y="516940"/>
                  <a:pt x="161356" y="388985"/>
                  <a:pt x="32132" y="334328"/>
                </a:cubicBezTo>
                <a:lnTo>
                  <a:pt x="0" y="324353"/>
                </a:lnTo>
                <a:close/>
              </a:path>
            </a:pathLst>
          </a:custGeom>
          <a:solidFill>
            <a:schemeClr val="bg1">
              <a:lumMod val="95000"/>
            </a:scheme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507" name="组合 16582">
            <a:extLst>
              <a:ext uri="{FF2B5EF4-FFF2-40B4-BE49-F238E27FC236}">
                <a16:creationId xmlns:a16="http://schemas.microsoft.com/office/drawing/2014/main" id="{5F8C1F3D-8BBA-4C40-B508-2C45D1EC0E70}"/>
              </a:ext>
            </a:extLst>
          </p:cNvPr>
          <p:cNvGrpSpPr/>
          <p:nvPr/>
        </p:nvGrpSpPr>
        <p:grpSpPr>
          <a:xfrm>
            <a:off x="3700066" y="3813060"/>
            <a:ext cx="183826" cy="234450"/>
            <a:chOff x="8407400" y="2055813"/>
            <a:chExt cx="360363" cy="458788"/>
          </a:xfrm>
          <a:solidFill>
            <a:schemeClr val="bg1">
              <a:lumMod val="95000"/>
            </a:schemeClr>
          </a:solidFill>
        </p:grpSpPr>
        <p:sp>
          <p:nvSpPr>
            <p:cNvPr id="508" name="Freeform 219">
              <a:extLst>
                <a:ext uri="{FF2B5EF4-FFF2-40B4-BE49-F238E27FC236}">
                  <a16:creationId xmlns:a16="http://schemas.microsoft.com/office/drawing/2014/main" id="{B509DA10-F4F9-4C6A-8746-41B7D0BFC753}"/>
                </a:ext>
              </a:extLst>
            </p:cNvPr>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9" name="Freeform 220">
              <a:extLst>
                <a:ext uri="{FF2B5EF4-FFF2-40B4-BE49-F238E27FC236}">
                  <a16:creationId xmlns:a16="http://schemas.microsoft.com/office/drawing/2014/main" id="{9E5E290D-0F07-4A6A-B9E4-1C6CCDE26CBE}"/>
                </a:ext>
              </a:extLst>
            </p:cNvPr>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0" name="Freeform 221">
              <a:extLst>
                <a:ext uri="{FF2B5EF4-FFF2-40B4-BE49-F238E27FC236}">
                  <a16:creationId xmlns:a16="http://schemas.microsoft.com/office/drawing/2014/main" id="{7F1C2F03-69A9-4478-8A87-0298DDF4C73A}"/>
                </a:ext>
              </a:extLst>
            </p:cNvPr>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1" name="Freeform 222">
              <a:extLst>
                <a:ext uri="{FF2B5EF4-FFF2-40B4-BE49-F238E27FC236}">
                  <a16:creationId xmlns:a16="http://schemas.microsoft.com/office/drawing/2014/main" id="{DA950C81-D128-4000-9634-94D02DDD2045}"/>
                </a:ext>
              </a:extLst>
            </p:cNvPr>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512" name="组合 18405">
            <a:extLst>
              <a:ext uri="{FF2B5EF4-FFF2-40B4-BE49-F238E27FC236}">
                <a16:creationId xmlns:a16="http://schemas.microsoft.com/office/drawing/2014/main" id="{97A5F395-22F6-4AA9-828A-E2AD19774F66}"/>
              </a:ext>
            </a:extLst>
          </p:cNvPr>
          <p:cNvGrpSpPr/>
          <p:nvPr/>
        </p:nvGrpSpPr>
        <p:grpSpPr>
          <a:xfrm rot="5400000">
            <a:off x="3331963" y="3823092"/>
            <a:ext cx="333717" cy="187716"/>
            <a:chOff x="5260976" y="1906589"/>
            <a:chExt cx="492125" cy="365125"/>
          </a:xfrm>
          <a:solidFill>
            <a:schemeClr val="bg1">
              <a:lumMod val="95000"/>
            </a:schemeClr>
          </a:solidFill>
        </p:grpSpPr>
        <p:sp>
          <p:nvSpPr>
            <p:cNvPr id="513" name="Freeform 75">
              <a:extLst>
                <a:ext uri="{FF2B5EF4-FFF2-40B4-BE49-F238E27FC236}">
                  <a16:creationId xmlns:a16="http://schemas.microsoft.com/office/drawing/2014/main" id="{594E0676-9E6F-4256-B496-FEA5B51B8324}"/>
                </a:ext>
              </a:extLst>
            </p:cNvPr>
            <p:cNvSpPr>
              <a:spLocks/>
            </p:cNvSpPr>
            <p:nvPr/>
          </p:nvSpPr>
          <p:spPr bwMode="auto">
            <a:xfrm>
              <a:off x="5372101" y="2038351"/>
              <a:ext cx="325438" cy="225425"/>
            </a:xfrm>
            <a:custGeom>
              <a:avLst/>
              <a:gdLst>
                <a:gd name="T0" fmla="*/ 360 w 382"/>
                <a:gd name="T1" fmla="*/ 265 h 265"/>
                <a:gd name="T2" fmla="*/ 360 w 382"/>
                <a:gd name="T3" fmla="*/ 265 h 265"/>
                <a:gd name="T4" fmla="*/ 310 w 382"/>
                <a:gd name="T5" fmla="*/ 265 h 265"/>
                <a:gd name="T6" fmla="*/ 298 w 382"/>
                <a:gd name="T7" fmla="*/ 252 h 265"/>
                <a:gd name="T8" fmla="*/ 310 w 382"/>
                <a:gd name="T9" fmla="*/ 240 h 265"/>
                <a:gd name="T10" fmla="*/ 357 w 382"/>
                <a:gd name="T11" fmla="*/ 240 h 265"/>
                <a:gd name="T12" fmla="*/ 357 w 382"/>
                <a:gd name="T13" fmla="*/ 25 h 265"/>
                <a:gd name="T14" fmla="*/ 24 w 382"/>
                <a:gd name="T15" fmla="*/ 25 h 265"/>
                <a:gd name="T16" fmla="*/ 24 w 382"/>
                <a:gd name="T17" fmla="*/ 240 h 265"/>
                <a:gd name="T18" fmla="*/ 239 w 382"/>
                <a:gd name="T19" fmla="*/ 240 h 265"/>
                <a:gd name="T20" fmla="*/ 251 w 382"/>
                <a:gd name="T21" fmla="*/ 252 h 265"/>
                <a:gd name="T22" fmla="*/ 239 w 382"/>
                <a:gd name="T23" fmla="*/ 265 h 265"/>
                <a:gd name="T24" fmla="*/ 22 w 382"/>
                <a:gd name="T25" fmla="*/ 265 h 265"/>
                <a:gd name="T26" fmla="*/ 0 w 382"/>
                <a:gd name="T27" fmla="*/ 242 h 265"/>
                <a:gd name="T28" fmla="*/ 0 w 382"/>
                <a:gd name="T29" fmla="*/ 23 h 265"/>
                <a:gd name="T30" fmla="*/ 22 w 382"/>
                <a:gd name="T31" fmla="*/ 0 h 265"/>
                <a:gd name="T32" fmla="*/ 360 w 382"/>
                <a:gd name="T33" fmla="*/ 0 h 265"/>
                <a:gd name="T34" fmla="*/ 382 w 382"/>
                <a:gd name="T35" fmla="*/ 23 h 265"/>
                <a:gd name="T36" fmla="*/ 382 w 382"/>
                <a:gd name="T37" fmla="*/ 242 h 265"/>
                <a:gd name="T38" fmla="*/ 360 w 382"/>
                <a:gd name="T39"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265">
                  <a:moveTo>
                    <a:pt x="360" y="265"/>
                  </a:moveTo>
                  <a:lnTo>
                    <a:pt x="360" y="265"/>
                  </a:lnTo>
                  <a:lnTo>
                    <a:pt x="310" y="265"/>
                  </a:lnTo>
                  <a:cubicBezTo>
                    <a:pt x="304" y="265"/>
                    <a:pt x="298" y="259"/>
                    <a:pt x="298" y="252"/>
                  </a:cubicBezTo>
                  <a:cubicBezTo>
                    <a:pt x="298" y="245"/>
                    <a:pt x="304" y="240"/>
                    <a:pt x="310" y="240"/>
                  </a:cubicBezTo>
                  <a:lnTo>
                    <a:pt x="357" y="240"/>
                  </a:lnTo>
                  <a:lnTo>
                    <a:pt x="357" y="25"/>
                  </a:lnTo>
                  <a:lnTo>
                    <a:pt x="24" y="25"/>
                  </a:lnTo>
                  <a:lnTo>
                    <a:pt x="24" y="240"/>
                  </a:lnTo>
                  <a:lnTo>
                    <a:pt x="239" y="240"/>
                  </a:lnTo>
                  <a:cubicBezTo>
                    <a:pt x="246" y="240"/>
                    <a:pt x="251" y="245"/>
                    <a:pt x="251" y="252"/>
                  </a:cubicBezTo>
                  <a:cubicBezTo>
                    <a:pt x="251" y="259"/>
                    <a:pt x="246" y="265"/>
                    <a:pt x="239" y="265"/>
                  </a:cubicBezTo>
                  <a:lnTo>
                    <a:pt x="22" y="265"/>
                  </a:lnTo>
                  <a:cubicBezTo>
                    <a:pt x="10" y="265"/>
                    <a:pt x="0" y="255"/>
                    <a:pt x="0" y="242"/>
                  </a:cubicBezTo>
                  <a:lnTo>
                    <a:pt x="0" y="23"/>
                  </a:lnTo>
                  <a:cubicBezTo>
                    <a:pt x="0" y="10"/>
                    <a:pt x="10" y="0"/>
                    <a:pt x="22" y="0"/>
                  </a:cubicBezTo>
                  <a:lnTo>
                    <a:pt x="360" y="0"/>
                  </a:lnTo>
                  <a:cubicBezTo>
                    <a:pt x="372" y="0"/>
                    <a:pt x="382" y="10"/>
                    <a:pt x="382" y="23"/>
                  </a:cubicBezTo>
                  <a:lnTo>
                    <a:pt x="382" y="242"/>
                  </a:lnTo>
                  <a:cubicBezTo>
                    <a:pt x="382" y="255"/>
                    <a:pt x="372" y="265"/>
                    <a:pt x="360" y="265"/>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4" name="Freeform 76">
              <a:extLst>
                <a:ext uri="{FF2B5EF4-FFF2-40B4-BE49-F238E27FC236}">
                  <a16:creationId xmlns:a16="http://schemas.microsoft.com/office/drawing/2014/main" id="{2CFD04D8-C657-4136-97D9-293A40070D31}"/>
                </a:ext>
              </a:extLst>
            </p:cNvPr>
            <p:cNvSpPr>
              <a:spLocks noEditPoints="1"/>
            </p:cNvSpPr>
            <p:nvPr/>
          </p:nvSpPr>
          <p:spPr bwMode="auto">
            <a:xfrm>
              <a:off x="5372101" y="1947864"/>
              <a:ext cx="381000" cy="285750"/>
            </a:xfrm>
            <a:custGeom>
              <a:avLst/>
              <a:gdLst>
                <a:gd name="T0" fmla="*/ 383 w 448"/>
                <a:gd name="T1" fmla="*/ 311 h 335"/>
                <a:gd name="T2" fmla="*/ 383 w 448"/>
                <a:gd name="T3" fmla="*/ 311 h 335"/>
                <a:gd name="T4" fmla="*/ 423 w 448"/>
                <a:gd name="T5" fmla="*/ 311 h 335"/>
                <a:gd name="T6" fmla="*/ 424 w 448"/>
                <a:gd name="T7" fmla="*/ 311 h 335"/>
                <a:gd name="T8" fmla="*/ 424 w 448"/>
                <a:gd name="T9" fmla="*/ 63 h 335"/>
                <a:gd name="T10" fmla="*/ 423 w 448"/>
                <a:gd name="T11" fmla="*/ 61 h 335"/>
                <a:gd name="T12" fmla="*/ 167 w 448"/>
                <a:gd name="T13" fmla="*/ 61 h 335"/>
                <a:gd name="T14" fmla="*/ 155 w 448"/>
                <a:gd name="T15" fmla="*/ 48 h 335"/>
                <a:gd name="T16" fmla="*/ 155 w 448"/>
                <a:gd name="T17" fmla="*/ 36 h 335"/>
                <a:gd name="T18" fmla="*/ 143 w 448"/>
                <a:gd name="T19" fmla="*/ 25 h 335"/>
                <a:gd name="T20" fmla="*/ 26 w 448"/>
                <a:gd name="T21" fmla="*/ 25 h 335"/>
                <a:gd name="T22" fmla="*/ 26 w 448"/>
                <a:gd name="T23" fmla="*/ 106 h 335"/>
                <a:gd name="T24" fmla="*/ 361 w 448"/>
                <a:gd name="T25" fmla="*/ 106 h 335"/>
                <a:gd name="T26" fmla="*/ 383 w 448"/>
                <a:gd name="T27" fmla="*/ 129 h 335"/>
                <a:gd name="T28" fmla="*/ 383 w 448"/>
                <a:gd name="T29" fmla="*/ 311 h 335"/>
                <a:gd name="T30" fmla="*/ 423 w 448"/>
                <a:gd name="T31" fmla="*/ 335 h 335"/>
                <a:gd name="T32" fmla="*/ 423 w 448"/>
                <a:gd name="T33" fmla="*/ 335 h 335"/>
                <a:gd name="T34" fmla="*/ 371 w 448"/>
                <a:gd name="T35" fmla="*/ 335 h 335"/>
                <a:gd name="T36" fmla="*/ 358 w 448"/>
                <a:gd name="T37" fmla="*/ 323 h 335"/>
                <a:gd name="T38" fmla="*/ 358 w 448"/>
                <a:gd name="T39" fmla="*/ 131 h 335"/>
                <a:gd name="T40" fmla="*/ 25 w 448"/>
                <a:gd name="T41" fmla="*/ 131 h 335"/>
                <a:gd name="T42" fmla="*/ 12 w 448"/>
                <a:gd name="T43" fmla="*/ 138 h 335"/>
                <a:gd name="T44" fmla="*/ 1 w 448"/>
                <a:gd name="T45" fmla="*/ 126 h 335"/>
                <a:gd name="T46" fmla="*/ 1 w 448"/>
                <a:gd name="T47" fmla="*/ 25 h 335"/>
                <a:gd name="T48" fmla="*/ 4 w 448"/>
                <a:gd name="T49" fmla="*/ 9 h 335"/>
                <a:gd name="T50" fmla="*/ 24 w 448"/>
                <a:gd name="T51" fmla="*/ 0 h 335"/>
                <a:gd name="T52" fmla="*/ 144 w 448"/>
                <a:gd name="T53" fmla="*/ 0 h 335"/>
                <a:gd name="T54" fmla="*/ 179 w 448"/>
                <a:gd name="T55" fmla="*/ 36 h 335"/>
                <a:gd name="T56" fmla="*/ 424 w 448"/>
                <a:gd name="T57" fmla="*/ 36 h 335"/>
                <a:gd name="T58" fmla="*/ 448 w 448"/>
                <a:gd name="T59" fmla="*/ 63 h 335"/>
                <a:gd name="T60" fmla="*/ 448 w 448"/>
                <a:gd name="T61" fmla="*/ 313 h 335"/>
                <a:gd name="T62" fmla="*/ 423 w 448"/>
                <a:gd name="T63" fmla="*/ 33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8" h="335">
                  <a:moveTo>
                    <a:pt x="383" y="311"/>
                  </a:moveTo>
                  <a:lnTo>
                    <a:pt x="383" y="311"/>
                  </a:lnTo>
                  <a:lnTo>
                    <a:pt x="423" y="311"/>
                  </a:lnTo>
                  <a:cubicBezTo>
                    <a:pt x="423" y="311"/>
                    <a:pt x="424" y="311"/>
                    <a:pt x="424" y="311"/>
                  </a:cubicBezTo>
                  <a:lnTo>
                    <a:pt x="424" y="63"/>
                  </a:lnTo>
                  <a:cubicBezTo>
                    <a:pt x="424" y="61"/>
                    <a:pt x="424" y="61"/>
                    <a:pt x="423" y="61"/>
                  </a:cubicBezTo>
                  <a:lnTo>
                    <a:pt x="167" y="61"/>
                  </a:lnTo>
                  <a:cubicBezTo>
                    <a:pt x="160" y="61"/>
                    <a:pt x="155" y="55"/>
                    <a:pt x="155" y="48"/>
                  </a:cubicBezTo>
                  <a:lnTo>
                    <a:pt x="155" y="36"/>
                  </a:lnTo>
                  <a:cubicBezTo>
                    <a:pt x="155" y="27"/>
                    <a:pt x="146" y="25"/>
                    <a:pt x="143" y="25"/>
                  </a:cubicBezTo>
                  <a:lnTo>
                    <a:pt x="26" y="25"/>
                  </a:lnTo>
                  <a:lnTo>
                    <a:pt x="26" y="106"/>
                  </a:lnTo>
                  <a:lnTo>
                    <a:pt x="361" y="106"/>
                  </a:lnTo>
                  <a:cubicBezTo>
                    <a:pt x="373" y="106"/>
                    <a:pt x="383" y="116"/>
                    <a:pt x="383" y="129"/>
                  </a:cubicBezTo>
                  <a:lnTo>
                    <a:pt x="383" y="311"/>
                  </a:lnTo>
                  <a:close/>
                  <a:moveTo>
                    <a:pt x="423" y="335"/>
                  </a:moveTo>
                  <a:lnTo>
                    <a:pt x="423" y="335"/>
                  </a:lnTo>
                  <a:lnTo>
                    <a:pt x="371" y="335"/>
                  </a:lnTo>
                  <a:cubicBezTo>
                    <a:pt x="364" y="335"/>
                    <a:pt x="358" y="330"/>
                    <a:pt x="358" y="323"/>
                  </a:cubicBezTo>
                  <a:lnTo>
                    <a:pt x="358" y="131"/>
                  </a:lnTo>
                  <a:lnTo>
                    <a:pt x="25" y="131"/>
                  </a:lnTo>
                  <a:cubicBezTo>
                    <a:pt x="23" y="136"/>
                    <a:pt x="17" y="139"/>
                    <a:pt x="12" y="138"/>
                  </a:cubicBezTo>
                  <a:cubicBezTo>
                    <a:pt x="6" y="137"/>
                    <a:pt x="1" y="132"/>
                    <a:pt x="1" y="126"/>
                  </a:cubicBezTo>
                  <a:lnTo>
                    <a:pt x="1" y="25"/>
                  </a:lnTo>
                  <a:cubicBezTo>
                    <a:pt x="0" y="20"/>
                    <a:pt x="1" y="14"/>
                    <a:pt x="4" y="9"/>
                  </a:cubicBezTo>
                  <a:cubicBezTo>
                    <a:pt x="7" y="5"/>
                    <a:pt x="13" y="0"/>
                    <a:pt x="24" y="0"/>
                  </a:cubicBezTo>
                  <a:lnTo>
                    <a:pt x="144" y="0"/>
                  </a:lnTo>
                  <a:cubicBezTo>
                    <a:pt x="158" y="1"/>
                    <a:pt x="179" y="12"/>
                    <a:pt x="179" y="36"/>
                  </a:cubicBezTo>
                  <a:lnTo>
                    <a:pt x="424" y="36"/>
                  </a:lnTo>
                  <a:cubicBezTo>
                    <a:pt x="433" y="36"/>
                    <a:pt x="448" y="43"/>
                    <a:pt x="448" y="63"/>
                  </a:cubicBezTo>
                  <a:lnTo>
                    <a:pt x="448" y="313"/>
                  </a:lnTo>
                  <a:cubicBezTo>
                    <a:pt x="448" y="323"/>
                    <a:pt x="440" y="335"/>
                    <a:pt x="423" y="335"/>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5" name="Freeform 77">
              <a:extLst>
                <a:ext uri="{FF2B5EF4-FFF2-40B4-BE49-F238E27FC236}">
                  <a16:creationId xmlns:a16="http://schemas.microsoft.com/office/drawing/2014/main" id="{9C603DD7-D29B-4B9B-B37D-0AEC34AF0D39}"/>
                </a:ext>
              </a:extLst>
            </p:cNvPr>
            <p:cNvSpPr>
              <a:spLocks/>
            </p:cNvSpPr>
            <p:nvPr/>
          </p:nvSpPr>
          <p:spPr bwMode="auto">
            <a:xfrm>
              <a:off x="5308601" y="1974851"/>
              <a:ext cx="33338" cy="92075"/>
            </a:xfrm>
            <a:custGeom>
              <a:avLst/>
              <a:gdLst>
                <a:gd name="T0" fmla="*/ 0 w 39"/>
                <a:gd name="T1" fmla="*/ 99 h 109"/>
                <a:gd name="T2" fmla="*/ 0 w 39"/>
                <a:gd name="T3" fmla="*/ 99 h 109"/>
                <a:gd name="T4" fmla="*/ 10 w 39"/>
                <a:gd name="T5" fmla="*/ 109 h 109"/>
                <a:gd name="T6" fmla="*/ 29 w 39"/>
                <a:gd name="T7" fmla="*/ 109 h 109"/>
                <a:gd name="T8" fmla="*/ 39 w 39"/>
                <a:gd name="T9" fmla="*/ 99 h 109"/>
                <a:gd name="T10" fmla="*/ 39 w 39"/>
                <a:gd name="T11" fmla="*/ 10 h 109"/>
                <a:gd name="T12" fmla="*/ 29 w 39"/>
                <a:gd name="T13" fmla="*/ 0 h 109"/>
                <a:gd name="T14" fmla="*/ 10 w 39"/>
                <a:gd name="T15" fmla="*/ 0 h 109"/>
                <a:gd name="T16" fmla="*/ 0 w 39"/>
                <a:gd name="T17" fmla="*/ 10 h 109"/>
                <a:gd name="T18" fmla="*/ 0 w 39"/>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9">
                  <a:moveTo>
                    <a:pt x="0" y="99"/>
                  </a:moveTo>
                  <a:lnTo>
                    <a:pt x="0" y="99"/>
                  </a:lnTo>
                  <a:cubicBezTo>
                    <a:pt x="0" y="104"/>
                    <a:pt x="5" y="109"/>
                    <a:pt x="10" y="109"/>
                  </a:cubicBezTo>
                  <a:lnTo>
                    <a:pt x="29" y="109"/>
                  </a:lnTo>
                  <a:cubicBezTo>
                    <a:pt x="34" y="109"/>
                    <a:pt x="39" y="104"/>
                    <a:pt x="39" y="99"/>
                  </a:cubicBezTo>
                  <a:lnTo>
                    <a:pt x="39" y="10"/>
                  </a:lnTo>
                  <a:cubicBezTo>
                    <a:pt x="39" y="5"/>
                    <a:pt x="34" y="0"/>
                    <a:pt x="29" y="0"/>
                  </a:cubicBezTo>
                  <a:lnTo>
                    <a:pt x="10" y="0"/>
                  </a:lnTo>
                  <a:cubicBezTo>
                    <a:pt x="5" y="0"/>
                    <a:pt x="0" y="5"/>
                    <a:pt x="0" y="10"/>
                  </a:cubicBezTo>
                  <a:lnTo>
                    <a:pt x="0" y="99"/>
                  </a:ln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6" name="Freeform 78">
              <a:extLst>
                <a:ext uri="{FF2B5EF4-FFF2-40B4-BE49-F238E27FC236}">
                  <a16:creationId xmlns:a16="http://schemas.microsoft.com/office/drawing/2014/main" id="{3E7C876F-815A-43E5-92C6-07650ECC13B6}"/>
                </a:ext>
              </a:extLst>
            </p:cNvPr>
            <p:cNvSpPr>
              <a:spLocks/>
            </p:cNvSpPr>
            <p:nvPr/>
          </p:nvSpPr>
          <p:spPr bwMode="auto">
            <a:xfrm>
              <a:off x="5308601" y="2120901"/>
              <a:ext cx="33338" cy="82550"/>
            </a:xfrm>
            <a:custGeom>
              <a:avLst/>
              <a:gdLst>
                <a:gd name="T0" fmla="*/ 0 w 39"/>
                <a:gd name="T1" fmla="*/ 87 h 97"/>
                <a:gd name="T2" fmla="*/ 0 w 39"/>
                <a:gd name="T3" fmla="*/ 87 h 97"/>
                <a:gd name="T4" fmla="*/ 10 w 39"/>
                <a:gd name="T5" fmla="*/ 97 h 97"/>
                <a:gd name="T6" fmla="*/ 29 w 39"/>
                <a:gd name="T7" fmla="*/ 97 h 97"/>
                <a:gd name="T8" fmla="*/ 39 w 39"/>
                <a:gd name="T9" fmla="*/ 87 h 97"/>
                <a:gd name="T10" fmla="*/ 39 w 39"/>
                <a:gd name="T11" fmla="*/ 10 h 97"/>
                <a:gd name="T12" fmla="*/ 29 w 39"/>
                <a:gd name="T13" fmla="*/ 0 h 97"/>
                <a:gd name="T14" fmla="*/ 10 w 39"/>
                <a:gd name="T15" fmla="*/ 0 h 97"/>
                <a:gd name="T16" fmla="*/ 0 w 39"/>
                <a:gd name="T17" fmla="*/ 10 h 97"/>
                <a:gd name="T18" fmla="*/ 0 w 39"/>
                <a:gd name="T19" fmla="*/ 8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97">
                  <a:moveTo>
                    <a:pt x="0" y="87"/>
                  </a:moveTo>
                  <a:lnTo>
                    <a:pt x="0" y="87"/>
                  </a:lnTo>
                  <a:cubicBezTo>
                    <a:pt x="0" y="93"/>
                    <a:pt x="5" y="97"/>
                    <a:pt x="10" y="97"/>
                  </a:cubicBezTo>
                  <a:lnTo>
                    <a:pt x="29" y="97"/>
                  </a:lnTo>
                  <a:cubicBezTo>
                    <a:pt x="34" y="97"/>
                    <a:pt x="39" y="93"/>
                    <a:pt x="39" y="87"/>
                  </a:cubicBezTo>
                  <a:lnTo>
                    <a:pt x="39" y="10"/>
                  </a:lnTo>
                  <a:cubicBezTo>
                    <a:pt x="39" y="5"/>
                    <a:pt x="34" y="0"/>
                    <a:pt x="29" y="0"/>
                  </a:cubicBezTo>
                  <a:lnTo>
                    <a:pt x="10" y="0"/>
                  </a:lnTo>
                  <a:cubicBezTo>
                    <a:pt x="5" y="0"/>
                    <a:pt x="0" y="5"/>
                    <a:pt x="0" y="10"/>
                  </a:cubicBezTo>
                  <a:lnTo>
                    <a:pt x="0" y="87"/>
                  </a:ln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7" name="Freeform 79">
              <a:extLst>
                <a:ext uri="{FF2B5EF4-FFF2-40B4-BE49-F238E27FC236}">
                  <a16:creationId xmlns:a16="http://schemas.microsoft.com/office/drawing/2014/main" id="{705F8BAE-91FC-49EA-BE6D-C3963C5B19D0}"/>
                </a:ext>
              </a:extLst>
            </p:cNvPr>
            <p:cNvSpPr>
              <a:spLocks/>
            </p:cNvSpPr>
            <p:nvPr/>
          </p:nvSpPr>
          <p:spPr bwMode="auto">
            <a:xfrm>
              <a:off x="5260976" y="1906589"/>
              <a:ext cx="93663" cy="346075"/>
            </a:xfrm>
            <a:custGeom>
              <a:avLst/>
              <a:gdLst>
                <a:gd name="T0" fmla="*/ 15 w 111"/>
                <a:gd name="T1" fmla="*/ 30 h 406"/>
                <a:gd name="T2" fmla="*/ 15 w 111"/>
                <a:gd name="T3" fmla="*/ 30 h 406"/>
                <a:gd name="T4" fmla="*/ 81 w 111"/>
                <a:gd name="T5" fmla="*/ 30 h 406"/>
                <a:gd name="T6" fmla="*/ 81 w 111"/>
                <a:gd name="T7" fmla="*/ 406 h 406"/>
                <a:gd name="T8" fmla="*/ 111 w 111"/>
                <a:gd name="T9" fmla="*/ 406 h 406"/>
                <a:gd name="T10" fmla="*/ 111 w 111"/>
                <a:gd name="T11" fmla="*/ 15 h 406"/>
                <a:gd name="T12" fmla="*/ 96 w 111"/>
                <a:gd name="T13" fmla="*/ 0 h 406"/>
                <a:gd name="T14" fmla="*/ 15 w 111"/>
                <a:gd name="T15" fmla="*/ 0 h 406"/>
                <a:gd name="T16" fmla="*/ 0 w 111"/>
                <a:gd name="T17" fmla="*/ 15 h 406"/>
                <a:gd name="T18" fmla="*/ 15 w 111"/>
                <a:gd name="T19" fmla="*/ 3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406">
                  <a:moveTo>
                    <a:pt x="15" y="30"/>
                  </a:moveTo>
                  <a:lnTo>
                    <a:pt x="15" y="30"/>
                  </a:lnTo>
                  <a:lnTo>
                    <a:pt x="81" y="30"/>
                  </a:lnTo>
                  <a:lnTo>
                    <a:pt x="81" y="406"/>
                  </a:lnTo>
                  <a:lnTo>
                    <a:pt x="111" y="406"/>
                  </a:lnTo>
                  <a:lnTo>
                    <a:pt x="111" y="15"/>
                  </a:lnTo>
                  <a:cubicBezTo>
                    <a:pt x="111" y="7"/>
                    <a:pt x="104" y="0"/>
                    <a:pt x="96" y="0"/>
                  </a:cubicBezTo>
                  <a:lnTo>
                    <a:pt x="15" y="0"/>
                  </a:lnTo>
                  <a:cubicBezTo>
                    <a:pt x="7" y="0"/>
                    <a:pt x="0" y="7"/>
                    <a:pt x="0" y="15"/>
                  </a:cubicBezTo>
                  <a:cubicBezTo>
                    <a:pt x="0" y="24"/>
                    <a:pt x="7" y="30"/>
                    <a:pt x="15" y="30"/>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8" name="Freeform 83">
              <a:extLst>
                <a:ext uri="{FF2B5EF4-FFF2-40B4-BE49-F238E27FC236}">
                  <a16:creationId xmlns:a16="http://schemas.microsoft.com/office/drawing/2014/main" id="{5D2A5434-D32E-4450-B1C7-B3F26A531A75}"/>
                </a:ext>
              </a:extLst>
            </p:cNvPr>
            <p:cNvSpPr>
              <a:spLocks/>
            </p:cNvSpPr>
            <p:nvPr/>
          </p:nvSpPr>
          <p:spPr bwMode="auto">
            <a:xfrm>
              <a:off x="5554663" y="2233614"/>
              <a:ext cx="39688" cy="38100"/>
            </a:xfrm>
            <a:custGeom>
              <a:avLst/>
              <a:gdLst>
                <a:gd name="T0" fmla="*/ 23 w 46"/>
                <a:gd name="T1" fmla="*/ 46 h 46"/>
                <a:gd name="T2" fmla="*/ 23 w 46"/>
                <a:gd name="T3" fmla="*/ 46 h 46"/>
                <a:gd name="T4" fmla="*/ 0 w 46"/>
                <a:gd name="T5" fmla="*/ 23 h 46"/>
                <a:gd name="T6" fmla="*/ 23 w 46"/>
                <a:gd name="T7" fmla="*/ 0 h 46"/>
                <a:gd name="T8" fmla="*/ 46 w 46"/>
                <a:gd name="T9" fmla="*/ 23 h 46"/>
                <a:gd name="T10" fmla="*/ 23 w 46"/>
                <a:gd name="T11" fmla="*/ 46 h 46"/>
              </a:gdLst>
              <a:ahLst/>
              <a:cxnLst>
                <a:cxn ang="0">
                  <a:pos x="T0" y="T1"/>
                </a:cxn>
                <a:cxn ang="0">
                  <a:pos x="T2" y="T3"/>
                </a:cxn>
                <a:cxn ang="0">
                  <a:pos x="T4" y="T5"/>
                </a:cxn>
                <a:cxn ang="0">
                  <a:pos x="T6" y="T7"/>
                </a:cxn>
                <a:cxn ang="0">
                  <a:pos x="T8" y="T9"/>
                </a:cxn>
                <a:cxn ang="0">
                  <a:pos x="T10" y="T11"/>
                </a:cxn>
              </a:cxnLst>
              <a:rect l="0" t="0" r="r" b="b"/>
              <a:pathLst>
                <a:path w="46" h="46">
                  <a:moveTo>
                    <a:pt x="23" y="46"/>
                  </a:moveTo>
                  <a:lnTo>
                    <a:pt x="23" y="46"/>
                  </a:lnTo>
                  <a:cubicBezTo>
                    <a:pt x="11" y="46"/>
                    <a:pt x="0" y="36"/>
                    <a:pt x="0" y="23"/>
                  </a:cubicBezTo>
                  <a:cubicBezTo>
                    <a:pt x="0" y="11"/>
                    <a:pt x="11" y="0"/>
                    <a:pt x="23" y="0"/>
                  </a:cubicBezTo>
                  <a:cubicBezTo>
                    <a:pt x="36" y="0"/>
                    <a:pt x="46" y="11"/>
                    <a:pt x="46" y="23"/>
                  </a:cubicBezTo>
                  <a:cubicBezTo>
                    <a:pt x="46" y="36"/>
                    <a:pt x="36" y="46"/>
                    <a:pt x="23" y="46"/>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9" name="Freeform 84">
              <a:extLst>
                <a:ext uri="{FF2B5EF4-FFF2-40B4-BE49-F238E27FC236}">
                  <a16:creationId xmlns:a16="http://schemas.microsoft.com/office/drawing/2014/main" id="{74D022B5-C367-409E-A564-58717FF60293}"/>
                </a:ext>
              </a:extLst>
            </p:cNvPr>
            <p:cNvSpPr>
              <a:spLocks/>
            </p:cNvSpPr>
            <p:nvPr/>
          </p:nvSpPr>
          <p:spPr bwMode="auto">
            <a:xfrm>
              <a:off x="5614988" y="2233614"/>
              <a:ext cx="39688" cy="38100"/>
            </a:xfrm>
            <a:custGeom>
              <a:avLst/>
              <a:gdLst>
                <a:gd name="T0" fmla="*/ 23 w 46"/>
                <a:gd name="T1" fmla="*/ 46 h 46"/>
                <a:gd name="T2" fmla="*/ 23 w 46"/>
                <a:gd name="T3" fmla="*/ 46 h 46"/>
                <a:gd name="T4" fmla="*/ 0 w 46"/>
                <a:gd name="T5" fmla="*/ 23 h 46"/>
                <a:gd name="T6" fmla="*/ 23 w 46"/>
                <a:gd name="T7" fmla="*/ 0 h 46"/>
                <a:gd name="T8" fmla="*/ 46 w 46"/>
                <a:gd name="T9" fmla="*/ 23 h 46"/>
                <a:gd name="T10" fmla="*/ 23 w 46"/>
                <a:gd name="T11" fmla="*/ 46 h 46"/>
              </a:gdLst>
              <a:ahLst/>
              <a:cxnLst>
                <a:cxn ang="0">
                  <a:pos x="T0" y="T1"/>
                </a:cxn>
                <a:cxn ang="0">
                  <a:pos x="T2" y="T3"/>
                </a:cxn>
                <a:cxn ang="0">
                  <a:pos x="T4" y="T5"/>
                </a:cxn>
                <a:cxn ang="0">
                  <a:pos x="T6" y="T7"/>
                </a:cxn>
                <a:cxn ang="0">
                  <a:pos x="T8" y="T9"/>
                </a:cxn>
                <a:cxn ang="0">
                  <a:pos x="T10" y="T11"/>
                </a:cxn>
              </a:cxnLst>
              <a:rect l="0" t="0" r="r" b="b"/>
              <a:pathLst>
                <a:path w="46" h="46">
                  <a:moveTo>
                    <a:pt x="23" y="46"/>
                  </a:moveTo>
                  <a:lnTo>
                    <a:pt x="23" y="46"/>
                  </a:lnTo>
                  <a:cubicBezTo>
                    <a:pt x="10" y="46"/>
                    <a:pt x="0" y="36"/>
                    <a:pt x="0" y="23"/>
                  </a:cubicBezTo>
                  <a:cubicBezTo>
                    <a:pt x="0" y="10"/>
                    <a:pt x="10" y="0"/>
                    <a:pt x="23" y="0"/>
                  </a:cubicBezTo>
                  <a:cubicBezTo>
                    <a:pt x="35" y="0"/>
                    <a:pt x="46" y="10"/>
                    <a:pt x="46" y="23"/>
                  </a:cubicBezTo>
                  <a:cubicBezTo>
                    <a:pt x="46" y="36"/>
                    <a:pt x="35" y="46"/>
                    <a:pt x="23" y="46"/>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520" name="组合 519">
            <a:extLst>
              <a:ext uri="{FF2B5EF4-FFF2-40B4-BE49-F238E27FC236}">
                <a16:creationId xmlns:a16="http://schemas.microsoft.com/office/drawing/2014/main" id="{997DACCF-8A3E-439D-8E8A-71D09B9FDF70}"/>
              </a:ext>
            </a:extLst>
          </p:cNvPr>
          <p:cNvGrpSpPr/>
          <p:nvPr/>
        </p:nvGrpSpPr>
        <p:grpSpPr>
          <a:xfrm>
            <a:off x="2819599" y="2224994"/>
            <a:ext cx="1125886" cy="1224905"/>
            <a:chOff x="1328704" y="1684939"/>
            <a:chExt cx="1259064" cy="1224905"/>
          </a:xfrm>
        </p:grpSpPr>
        <p:sp>
          <p:nvSpPr>
            <p:cNvPr id="521" name="Rectangle 8">
              <a:extLst>
                <a:ext uri="{FF2B5EF4-FFF2-40B4-BE49-F238E27FC236}">
                  <a16:creationId xmlns:a16="http://schemas.microsoft.com/office/drawing/2014/main" id="{005DC7E1-B4F0-4E12-88C7-2FFCADAC66D8}"/>
                </a:ext>
              </a:extLst>
            </p:cNvPr>
            <p:cNvSpPr>
              <a:spLocks noChangeArrowheads="1"/>
            </p:cNvSpPr>
            <p:nvPr/>
          </p:nvSpPr>
          <p:spPr bwMode="auto">
            <a:xfrm>
              <a:off x="1328704" y="2217041"/>
              <a:ext cx="1253381" cy="692803"/>
            </a:xfrm>
            <a:prstGeom prst="rect">
              <a:avLst/>
            </a:prstGeom>
            <a:solidFill>
              <a:srgbClr val="E6A8AD"/>
            </a:solidFill>
            <a:ln w="25400" cap="flat" cmpd="sng" algn="ctr">
              <a:noFill/>
              <a:prstDash val="solid"/>
            </a:ln>
            <a:effectLst/>
          </p:spPr>
          <p:txBody>
            <a:bodyPr rtlCol="0" anchor="ctr"/>
            <a:lstStyle/>
            <a:p>
              <a:pPr algn="ctr" defTabSz="1218794"/>
              <a:r>
                <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rPr>
                <a:t>Ubuntu</a:t>
              </a:r>
              <a:endParaRPr lang="zh-CN" altLang="en-US"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2" name="矩形 521">
              <a:extLst>
                <a:ext uri="{FF2B5EF4-FFF2-40B4-BE49-F238E27FC236}">
                  <a16:creationId xmlns:a16="http://schemas.microsoft.com/office/drawing/2014/main" id="{7B6655FB-6AAA-4545-8135-490A5D71D8BE}"/>
                </a:ext>
              </a:extLst>
            </p:cNvPr>
            <p:cNvSpPr/>
            <p:nvPr/>
          </p:nvSpPr>
          <p:spPr bwMode="auto">
            <a:xfrm>
              <a:off x="1332941" y="1684939"/>
              <a:ext cx="1254827" cy="530895"/>
            </a:xfrm>
            <a:prstGeom prst="rect">
              <a:avLst/>
            </a:prstGeom>
            <a:solidFill>
              <a:schemeClr val="accent6">
                <a:lumMod val="20000"/>
                <a:lumOff val="80000"/>
              </a:schemeClr>
            </a:solidFill>
            <a:ln w="9525"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APP</a:t>
              </a:r>
              <a:endParaRPr kumimoji="0" lang="zh-CN" altLang="en-US"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523" name="矩形 522">
            <a:extLst>
              <a:ext uri="{FF2B5EF4-FFF2-40B4-BE49-F238E27FC236}">
                <a16:creationId xmlns:a16="http://schemas.microsoft.com/office/drawing/2014/main" id="{B4312B1B-9758-47EF-84D2-C1EAB31D355D}"/>
              </a:ext>
            </a:extLst>
          </p:cNvPr>
          <p:cNvSpPr/>
          <p:nvPr/>
        </p:nvSpPr>
        <p:spPr bwMode="auto">
          <a:xfrm>
            <a:off x="2744838" y="2133434"/>
            <a:ext cx="1255166" cy="2151667"/>
          </a:xfrm>
          <a:prstGeom prst="rect">
            <a:avLst/>
          </a:prstGeom>
          <a:no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4" name="矩形 523">
            <a:extLst>
              <a:ext uri="{FF2B5EF4-FFF2-40B4-BE49-F238E27FC236}">
                <a16:creationId xmlns:a16="http://schemas.microsoft.com/office/drawing/2014/main" id="{9D4B08EF-851C-4041-AA45-AF0F449A72AA}"/>
              </a:ext>
            </a:extLst>
          </p:cNvPr>
          <p:cNvSpPr/>
          <p:nvPr/>
        </p:nvSpPr>
        <p:spPr bwMode="auto">
          <a:xfrm>
            <a:off x="4252547" y="3585293"/>
            <a:ext cx="1131504" cy="598872"/>
          </a:xfrm>
          <a:prstGeom prst="rect">
            <a:avLst/>
          </a:prstGeom>
          <a:solidFill>
            <a:schemeClr val="bg1">
              <a:lumMod val="95000"/>
            </a:scheme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5" name="任意多边形 317">
            <a:extLst>
              <a:ext uri="{FF2B5EF4-FFF2-40B4-BE49-F238E27FC236}">
                <a16:creationId xmlns:a16="http://schemas.microsoft.com/office/drawing/2014/main" id="{72EFC8A3-1E8B-4C9C-A42F-0C25DFA8CB00}"/>
              </a:ext>
            </a:extLst>
          </p:cNvPr>
          <p:cNvSpPr/>
          <p:nvPr/>
        </p:nvSpPr>
        <p:spPr bwMode="auto">
          <a:xfrm rot="5400000">
            <a:off x="4328377" y="3805059"/>
            <a:ext cx="208025" cy="224027"/>
          </a:xfrm>
          <a:custGeom>
            <a:avLst/>
            <a:gdLst>
              <a:gd name="connsiteX0" fmla="*/ 1008112 w 3096344"/>
              <a:gd name="connsiteY0" fmla="*/ 2088232 h 3096344"/>
              <a:gd name="connsiteX1" fmla="*/ 1008112 w 3096344"/>
              <a:gd name="connsiteY1" fmla="*/ 1008112 h 3096344"/>
              <a:gd name="connsiteX2" fmla="*/ 2088232 w 3096344"/>
              <a:gd name="connsiteY2" fmla="*/ 1008112 h 3096344"/>
              <a:gd name="connsiteX3" fmla="*/ 2088232 w 3096344"/>
              <a:gd name="connsiteY3" fmla="*/ 2088232 h 3096344"/>
              <a:gd name="connsiteX4" fmla="*/ 918102 w 3096344"/>
              <a:gd name="connsiteY4" fmla="*/ 2178242 h 3096344"/>
              <a:gd name="connsiteX5" fmla="*/ 2178242 w 3096344"/>
              <a:gd name="connsiteY5" fmla="*/ 2178242 h 3096344"/>
              <a:gd name="connsiteX6" fmla="*/ 2178242 w 3096344"/>
              <a:gd name="connsiteY6" fmla="*/ 918102 h 3096344"/>
              <a:gd name="connsiteX7" fmla="*/ 918102 w 3096344"/>
              <a:gd name="connsiteY7" fmla="*/ 918102 h 3096344"/>
              <a:gd name="connsiteX8" fmla="*/ 0 w 3096344"/>
              <a:gd name="connsiteY8" fmla="*/ 2628292 h 3096344"/>
              <a:gd name="connsiteX9" fmla="*/ 0 w 3096344"/>
              <a:gd name="connsiteY9" fmla="*/ 2466274 h 3096344"/>
              <a:gd name="connsiteX10" fmla="*/ 342038 w 3096344"/>
              <a:gd name="connsiteY10" fmla="*/ 2466274 h 3096344"/>
              <a:gd name="connsiteX11" fmla="*/ 342038 w 3096344"/>
              <a:gd name="connsiteY11" fmla="*/ 2340260 h 3096344"/>
              <a:gd name="connsiteX12" fmla="*/ 0 w 3096344"/>
              <a:gd name="connsiteY12" fmla="*/ 2340260 h 3096344"/>
              <a:gd name="connsiteX13" fmla="*/ 0 w 3096344"/>
              <a:gd name="connsiteY13" fmla="*/ 2178242 h 3096344"/>
              <a:gd name="connsiteX14" fmla="*/ 342038 w 3096344"/>
              <a:gd name="connsiteY14" fmla="*/ 2178242 h 3096344"/>
              <a:gd name="connsiteX15" fmla="*/ 342038 w 3096344"/>
              <a:gd name="connsiteY15" fmla="*/ 2047267 h 3096344"/>
              <a:gd name="connsiteX16" fmla="*/ 0 w 3096344"/>
              <a:gd name="connsiteY16" fmla="*/ 2047267 h 3096344"/>
              <a:gd name="connsiteX17" fmla="*/ 0 w 3096344"/>
              <a:gd name="connsiteY17" fmla="*/ 1885249 h 3096344"/>
              <a:gd name="connsiteX18" fmla="*/ 342038 w 3096344"/>
              <a:gd name="connsiteY18" fmla="*/ 1885249 h 3096344"/>
              <a:gd name="connsiteX19" fmla="*/ 342038 w 3096344"/>
              <a:gd name="connsiteY19" fmla="*/ 1759235 h 3096344"/>
              <a:gd name="connsiteX20" fmla="*/ 0 w 3096344"/>
              <a:gd name="connsiteY20" fmla="*/ 1759235 h 3096344"/>
              <a:gd name="connsiteX21" fmla="*/ 0 w 3096344"/>
              <a:gd name="connsiteY21" fmla="*/ 1597217 h 3096344"/>
              <a:gd name="connsiteX22" fmla="*/ 342038 w 3096344"/>
              <a:gd name="connsiteY22" fmla="*/ 1597217 h 3096344"/>
              <a:gd name="connsiteX23" fmla="*/ 342038 w 3096344"/>
              <a:gd name="connsiteY23" fmla="*/ 1492780 h 3096344"/>
              <a:gd name="connsiteX24" fmla="*/ 0 w 3096344"/>
              <a:gd name="connsiteY24" fmla="*/ 1492780 h 3096344"/>
              <a:gd name="connsiteX25" fmla="*/ 0 w 3096344"/>
              <a:gd name="connsiteY25" fmla="*/ 1330762 h 3096344"/>
              <a:gd name="connsiteX26" fmla="*/ 342038 w 3096344"/>
              <a:gd name="connsiteY26" fmla="*/ 1330762 h 3096344"/>
              <a:gd name="connsiteX27" fmla="*/ 342038 w 3096344"/>
              <a:gd name="connsiteY27" fmla="*/ 1204748 h 3096344"/>
              <a:gd name="connsiteX28" fmla="*/ 0 w 3096344"/>
              <a:gd name="connsiteY28" fmla="*/ 1204748 h 3096344"/>
              <a:gd name="connsiteX29" fmla="*/ 0 w 3096344"/>
              <a:gd name="connsiteY29" fmla="*/ 1042730 h 3096344"/>
              <a:gd name="connsiteX30" fmla="*/ 342038 w 3096344"/>
              <a:gd name="connsiteY30" fmla="*/ 1042730 h 3096344"/>
              <a:gd name="connsiteX31" fmla="*/ 342038 w 3096344"/>
              <a:gd name="connsiteY31" fmla="*/ 911755 h 3096344"/>
              <a:gd name="connsiteX32" fmla="*/ 0 w 3096344"/>
              <a:gd name="connsiteY32" fmla="*/ 911755 h 3096344"/>
              <a:gd name="connsiteX33" fmla="*/ 0 w 3096344"/>
              <a:gd name="connsiteY33" fmla="*/ 749737 h 3096344"/>
              <a:gd name="connsiteX34" fmla="*/ 342038 w 3096344"/>
              <a:gd name="connsiteY34" fmla="*/ 749737 h 3096344"/>
              <a:gd name="connsiteX35" fmla="*/ 342038 w 3096344"/>
              <a:gd name="connsiteY35" fmla="*/ 623723 h 3096344"/>
              <a:gd name="connsiteX36" fmla="*/ 0 w 3096344"/>
              <a:gd name="connsiteY36" fmla="*/ 623723 h 3096344"/>
              <a:gd name="connsiteX37" fmla="*/ 0 w 3096344"/>
              <a:gd name="connsiteY37" fmla="*/ 461705 h 3096344"/>
              <a:gd name="connsiteX38" fmla="*/ 342038 w 3096344"/>
              <a:gd name="connsiteY38" fmla="*/ 461705 h 3096344"/>
              <a:gd name="connsiteX39" fmla="*/ 342038 w 3096344"/>
              <a:gd name="connsiteY39" fmla="*/ 342038 h 3096344"/>
              <a:gd name="connsiteX40" fmla="*/ 464878 w 3096344"/>
              <a:gd name="connsiteY40" fmla="*/ 342038 h 3096344"/>
              <a:gd name="connsiteX41" fmla="*/ 464878 w 3096344"/>
              <a:gd name="connsiteY41" fmla="*/ 0 h 3096344"/>
              <a:gd name="connsiteX42" fmla="*/ 626896 w 3096344"/>
              <a:gd name="connsiteY42" fmla="*/ 0 h 3096344"/>
              <a:gd name="connsiteX43" fmla="*/ 626896 w 3096344"/>
              <a:gd name="connsiteY43" fmla="*/ 342038 h 3096344"/>
              <a:gd name="connsiteX44" fmla="*/ 752910 w 3096344"/>
              <a:gd name="connsiteY44" fmla="*/ 342038 h 3096344"/>
              <a:gd name="connsiteX45" fmla="*/ 752910 w 3096344"/>
              <a:gd name="connsiteY45" fmla="*/ 0 h 3096344"/>
              <a:gd name="connsiteX46" fmla="*/ 914928 w 3096344"/>
              <a:gd name="connsiteY46" fmla="*/ 0 h 3096344"/>
              <a:gd name="connsiteX47" fmla="*/ 914928 w 3096344"/>
              <a:gd name="connsiteY47" fmla="*/ 342038 h 3096344"/>
              <a:gd name="connsiteX48" fmla="*/ 1045903 w 3096344"/>
              <a:gd name="connsiteY48" fmla="*/ 342038 h 3096344"/>
              <a:gd name="connsiteX49" fmla="*/ 1045903 w 3096344"/>
              <a:gd name="connsiteY49" fmla="*/ 0 h 3096344"/>
              <a:gd name="connsiteX50" fmla="*/ 1207921 w 3096344"/>
              <a:gd name="connsiteY50" fmla="*/ 0 h 3096344"/>
              <a:gd name="connsiteX51" fmla="*/ 1207921 w 3096344"/>
              <a:gd name="connsiteY51" fmla="*/ 342038 h 3096344"/>
              <a:gd name="connsiteX52" fmla="*/ 1333935 w 3096344"/>
              <a:gd name="connsiteY52" fmla="*/ 342038 h 3096344"/>
              <a:gd name="connsiteX53" fmla="*/ 1333935 w 3096344"/>
              <a:gd name="connsiteY53" fmla="*/ 0 h 3096344"/>
              <a:gd name="connsiteX54" fmla="*/ 1495953 w 3096344"/>
              <a:gd name="connsiteY54" fmla="*/ 0 h 3096344"/>
              <a:gd name="connsiteX55" fmla="*/ 1495953 w 3096344"/>
              <a:gd name="connsiteY55" fmla="*/ 342038 h 3096344"/>
              <a:gd name="connsiteX56" fmla="*/ 1600390 w 3096344"/>
              <a:gd name="connsiteY56" fmla="*/ 342038 h 3096344"/>
              <a:gd name="connsiteX57" fmla="*/ 1600390 w 3096344"/>
              <a:gd name="connsiteY57" fmla="*/ 0 h 3096344"/>
              <a:gd name="connsiteX58" fmla="*/ 1762408 w 3096344"/>
              <a:gd name="connsiteY58" fmla="*/ 0 h 3096344"/>
              <a:gd name="connsiteX59" fmla="*/ 1762408 w 3096344"/>
              <a:gd name="connsiteY59" fmla="*/ 342038 h 3096344"/>
              <a:gd name="connsiteX60" fmla="*/ 1888422 w 3096344"/>
              <a:gd name="connsiteY60" fmla="*/ 342038 h 3096344"/>
              <a:gd name="connsiteX61" fmla="*/ 1888422 w 3096344"/>
              <a:gd name="connsiteY61" fmla="*/ 0 h 3096344"/>
              <a:gd name="connsiteX62" fmla="*/ 2050440 w 3096344"/>
              <a:gd name="connsiteY62" fmla="*/ 0 h 3096344"/>
              <a:gd name="connsiteX63" fmla="*/ 2050440 w 3096344"/>
              <a:gd name="connsiteY63" fmla="*/ 342038 h 3096344"/>
              <a:gd name="connsiteX64" fmla="*/ 2181415 w 3096344"/>
              <a:gd name="connsiteY64" fmla="*/ 342038 h 3096344"/>
              <a:gd name="connsiteX65" fmla="*/ 2181415 w 3096344"/>
              <a:gd name="connsiteY65" fmla="*/ 0 h 3096344"/>
              <a:gd name="connsiteX66" fmla="*/ 2343433 w 3096344"/>
              <a:gd name="connsiteY66" fmla="*/ 0 h 3096344"/>
              <a:gd name="connsiteX67" fmla="*/ 2343433 w 3096344"/>
              <a:gd name="connsiteY67" fmla="*/ 342038 h 3096344"/>
              <a:gd name="connsiteX68" fmla="*/ 2469447 w 3096344"/>
              <a:gd name="connsiteY68" fmla="*/ 342038 h 3096344"/>
              <a:gd name="connsiteX69" fmla="*/ 2469447 w 3096344"/>
              <a:gd name="connsiteY69" fmla="*/ 0 h 3096344"/>
              <a:gd name="connsiteX70" fmla="*/ 2631465 w 3096344"/>
              <a:gd name="connsiteY70" fmla="*/ 0 h 3096344"/>
              <a:gd name="connsiteX71" fmla="*/ 2631465 w 3096344"/>
              <a:gd name="connsiteY71" fmla="*/ 342038 h 3096344"/>
              <a:gd name="connsiteX72" fmla="*/ 2754306 w 3096344"/>
              <a:gd name="connsiteY72" fmla="*/ 342038 h 3096344"/>
              <a:gd name="connsiteX73" fmla="*/ 2754306 w 3096344"/>
              <a:gd name="connsiteY73" fmla="*/ 461705 h 3096344"/>
              <a:gd name="connsiteX74" fmla="*/ 3096344 w 3096344"/>
              <a:gd name="connsiteY74" fmla="*/ 461705 h 3096344"/>
              <a:gd name="connsiteX75" fmla="*/ 3096344 w 3096344"/>
              <a:gd name="connsiteY75" fmla="*/ 623723 h 3096344"/>
              <a:gd name="connsiteX76" fmla="*/ 2754306 w 3096344"/>
              <a:gd name="connsiteY76" fmla="*/ 623723 h 3096344"/>
              <a:gd name="connsiteX77" fmla="*/ 2754306 w 3096344"/>
              <a:gd name="connsiteY77" fmla="*/ 749737 h 3096344"/>
              <a:gd name="connsiteX78" fmla="*/ 3096344 w 3096344"/>
              <a:gd name="connsiteY78" fmla="*/ 749737 h 3096344"/>
              <a:gd name="connsiteX79" fmla="*/ 3096344 w 3096344"/>
              <a:gd name="connsiteY79" fmla="*/ 911755 h 3096344"/>
              <a:gd name="connsiteX80" fmla="*/ 2754306 w 3096344"/>
              <a:gd name="connsiteY80" fmla="*/ 911755 h 3096344"/>
              <a:gd name="connsiteX81" fmla="*/ 2754306 w 3096344"/>
              <a:gd name="connsiteY81" fmla="*/ 1042730 h 3096344"/>
              <a:gd name="connsiteX82" fmla="*/ 3096344 w 3096344"/>
              <a:gd name="connsiteY82" fmla="*/ 1042730 h 3096344"/>
              <a:gd name="connsiteX83" fmla="*/ 3096344 w 3096344"/>
              <a:gd name="connsiteY83" fmla="*/ 1204748 h 3096344"/>
              <a:gd name="connsiteX84" fmla="*/ 2754306 w 3096344"/>
              <a:gd name="connsiteY84" fmla="*/ 1204748 h 3096344"/>
              <a:gd name="connsiteX85" fmla="*/ 2754306 w 3096344"/>
              <a:gd name="connsiteY85" fmla="*/ 1330762 h 3096344"/>
              <a:gd name="connsiteX86" fmla="*/ 3096344 w 3096344"/>
              <a:gd name="connsiteY86" fmla="*/ 1330762 h 3096344"/>
              <a:gd name="connsiteX87" fmla="*/ 3096344 w 3096344"/>
              <a:gd name="connsiteY87" fmla="*/ 1492780 h 3096344"/>
              <a:gd name="connsiteX88" fmla="*/ 2754306 w 3096344"/>
              <a:gd name="connsiteY88" fmla="*/ 1492780 h 3096344"/>
              <a:gd name="connsiteX89" fmla="*/ 2754306 w 3096344"/>
              <a:gd name="connsiteY89" fmla="*/ 1597217 h 3096344"/>
              <a:gd name="connsiteX90" fmla="*/ 3096344 w 3096344"/>
              <a:gd name="connsiteY90" fmla="*/ 1597217 h 3096344"/>
              <a:gd name="connsiteX91" fmla="*/ 3096344 w 3096344"/>
              <a:gd name="connsiteY91" fmla="*/ 1759235 h 3096344"/>
              <a:gd name="connsiteX92" fmla="*/ 2754306 w 3096344"/>
              <a:gd name="connsiteY92" fmla="*/ 1759235 h 3096344"/>
              <a:gd name="connsiteX93" fmla="*/ 2754306 w 3096344"/>
              <a:gd name="connsiteY93" fmla="*/ 1885249 h 3096344"/>
              <a:gd name="connsiteX94" fmla="*/ 3096344 w 3096344"/>
              <a:gd name="connsiteY94" fmla="*/ 1885249 h 3096344"/>
              <a:gd name="connsiteX95" fmla="*/ 3096344 w 3096344"/>
              <a:gd name="connsiteY95" fmla="*/ 2047267 h 3096344"/>
              <a:gd name="connsiteX96" fmla="*/ 2754306 w 3096344"/>
              <a:gd name="connsiteY96" fmla="*/ 2047267 h 3096344"/>
              <a:gd name="connsiteX97" fmla="*/ 2754306 w 3096344"/>
              <a:gd name="connsiteY97" fmla="*/ 2178242 h 3096344"/>
              <a:gd name="connsiteX98" fmla="*/ 3096344 w 3096344"/>
              <a:gd name="connsiteY98" fmla="*/ 2178242 h 3096344"/>
              <a:gd name="connsiteX99" fmla="*/ 3096344 w 3096344"/>
              <a:gd name="connsiteY99" fmla="*/ 2340260 h 3096344"/>
              <a:gd name="connsiteX100" fmla="*/ 2754306 w 3096344"/>
              <a:gd name="connsiteY100" fmla="*/ 2340260 h 3096344"/>
              <a:gd name="connsiteX101" fmla="*/ 2754306 w 3096344"/>
              <a:gd name="connsiteY101" fmla="*/ 2466274 h 3096344"/>
              <a:gd name="connsiteX102" fmla="*/ 3096344 w 3096344"/>
              <a:gd name="connsiteY102" fmla="*/ 2466274 h 3096344"/>
              <a:gd name="connsiteX103" fmla="*/ 3096344 w 3096344"/>
              <a:gd name="connsiteY103" fmla="*/ 2628292 h 3096344"/>
              <a:gd name="connsiteX104" fmla="*/ 2754306 w 3096344"/>
              <a:gd name="connsiteY104" fmla="*/ 2628292 h 3096344"/>
              <a:gd name="connsiteX105" fmla="*/ 2754306 w 3096344"/>
              <a:gd name="connsiteY105" fmla="*/ 2754306 h 3096344"/>
              <a:gd name="connsiteX106" fmla="*/ 2631465 w 3096344"/>
              <a:gd name="connsiteY106" fmla="*/ 2754306 h 3096344"/>
              <a:gd name="connsiteX107" fmla="*/ 2631465 w 3096344"/>
              <a:gd name="connsiteY107" fmla="*/ 3096344 h 3096344"/>
              <a:gd name="connsiteX108" fmla="*/ 2469447 w 3096344"/>
              <a:gd name="connsiteY108" fmla="*/ 3096344 h 3096344"/>
              <a:gd name="connsiteX109" fmla="*/ 2469447 w 3096344"/>
              <a:gd name="connsiteY109" fmla="*/ 2754306 h 3096344"/>
              <a:gd name="connsiteX110" fmla="*/ 2343433 w 3096344"/>
              <a:gd name="connsiteY110" fmla="*/ 2754306 h 3096344"/>
              <a:gd name="connsiteX111" fmla="*/ 2343433 w 3096344"/>
              <a:gd name="connsiteY111" fmla="*/ 3096344 h 3096344"/>
              <a:gd name="connsiteX112" fmla="*/ 2181415 w 3096344"/>
              <a:gd name="connsiteY112" fmla="*/ 3096344 h 3096344"/>
              <a:gd name="connsiteX113" fmla="*/ 2181415 w 3096344"/>
              <a:gd name="connsiteY113" fmla="*/ 2754306 h 3096344"/>
              <a:gd name="connsiteX114" fmla="*/ 2050440 w 3096344"/>
              <a:gd name="connsiteY114" fmla="*/ 2754306 h 3096344"/>
              <a:gd name="connsiteX115" fmla="*/ 2050440 w 3096344"/>
              <a:gd name="connsiteY115" fmla="*/ 3096344 h 3096344"/>
              <a:gd name="connsiteX116" fmla="*/ 1888422 w 3096344"/>
              <a:gd name="connsiteY116" fmla="*/ 3096344 h 3096344"/>
              <a:gd name="connsiteX117" fmla="*/ 1888422 w 3096344"/>
              <a:gd name="connsiteY117" fmla="*/ 2754306 h 3096344"/>
              <a:gd name="connsiteX118" fmla="*/ 1762408 w 3096344"/>
              <a:gd name="connsiteY118" fmla="*/ 2754306 h 3096344"/>
              <a:gd name="connsiteX119" fmla="*/ 1762408 w 3096344"/>
              <a:gd name="connsiteY119" fmla="*/ 3096344 h 3096344"/>
              <a:gd name="connsiteX120" fmla="*/ 1600390 w 3096344"/>
              <a:gd name="connsiteY120" fmla="*/ 3096344 h 3096344"/>
              <a:gd name="connsiteX121" fmla="*/ 1600390 w 3096344"/>
              <a:gd name="connsiteY121" fmla="*/ 2754306 h 3096344"/>
              <a:gd name="connsiteX122" fmla="*/ 1495953 w 3096344"/>
              <a:gd name="connsiteY122" fmla="*/ 2754306 h 3096344"/>
              <a:gd name="connsiteX123" fmla="*/ 1495953 w 3096344"/>
              <a:gd name="connsiteY123" fmla="*/ 3096344 h 3096344"/>
              <a:gd name="connsiteX124" fmla="*/ 1333935 w 3096344"/>
              <a:gd name="connsiteY124" fmla="*/ 3096344 h 3096344"/>
              <a:gd name="connsiteX125" fmla="*/ 1333935 w 3096344"/>
              <a:gd name="connsiteY125" fmla="*/ 2754306 h 3096344"/>
              <a:gd name="connsiteX126" fmla="*/ 1207921 w 3096344"/>
              <a:gd name="connsiteY126" fmla="*/ 2754306 h 3096344"/>
              <a:gd name="connsiteX127" fmla="*/ 1207921 w 3096344"/>
              <a:gd name="connsiteY127" fmla="*/ 3096344 h 3096344"/>
              <a:gd name="connsiteX128" fmla="*/ 1045903 w 3096344"/>
              <a:gd name="connsiteY128" fmla="*/ 3096344 h 3096344"/>
              <a:gd name="connsiteX129" fmla="*/ 1045903 w 3096344"/>
              <a:gd name="connsiteY129" fmla="*/ 2754306 h 3096344"/>
              <a:gd name="connsiteX130" fmla="*/ 914928 w 3096344"/>
              <a:gd name="connsiteY130" fmla="*/ 2754306 h 3096344"/>
              <a:gd name="connsiteX131" fmla="*/ 914928 w 3096344"/>
              <a:gd name="connsiteY131" fmla="*/ 3096344 h 3096344"/>
              <a:gd name="connsiteX132" fmla="*/ 752910 w 3096344"/>
              <a:gd name="connsiteY132" fmla="*/ 3096344 h 3096344"/>
              <a:gd name="connsiteX133" fmla="*/ 752910 w 3096344"/>
              <a:gd name="connsiteY133" fmla="*/ 2754306 h 3096344"/>
              <a:gd name="connsiteX134" fmla="*/ 626896 w 3096344"/>
              <a:gd name="connsiteY134" fmla="*/ 2754306 h 3096344"/>
              <a:gd name="connsiteX135" fmla="*/ 626896 w 3096344"/>
              <a:gd name="connsiteY135" fmla="*/ 3096344 h 3096344"/>
              <a:gd name="connsiteX136" fmla="*/ 464878 w 3096344"/>
              <a:gd name="connsiteY136" fmla="*/ 3096344 h 3096344"/>
              <a:gd name="connsiteX137" fmla="*/ 464878 w 3096344"/>
              <a:gd name="connsiteY137" fmla="*/ 2754306 h 3096344"/>
              <a:gd name="connsiteX138" fmla="*/ 342038 w 3096344"/>
              <a:gd name="connsiteY138" fmla="*/ 2754306 h 3096344"/>
              <a:gd name="connsiteX139" fmla="*/ 342038 w 3096344"/>
              <a:gd name="connsiteY139" fmla="*/ 2628292 h 309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096344" h="3096344">
                <a:moveTo>
                  <a:pt x="1008112" y="2088232"/>
                </a:moveTo>
                <a:lnTo>
                  <a:pt x="1008112" y="1008112"/>
                </a:lnTo>
                <a:lnTo>
                  <a:pt x="2088232" y="1008112"/>
                </a:lnTo>
                <a:lnTo>
                  <a:pt x="2088232" y="2088232"/>
                </a:lnTo>
                <a:close/>
                <a:moveTo>
                  <a:pt x="918102" y="2178242"/>
                </a:moveTo>
                <a:lnTo>
                  <a:pt x="2178242" y="2178242"/>
                </a:lnTo>
                <a:lnTo>
                  <a:pt x="2178242" y="918102"/>
                </a:lnTo>
                <a:lnTo>
                  <a:pt x="918102" y="918102"/>
                </a:lnTo>
                <a:close/>
                <a:moveTo>
                  <a:pt x="0" y="2628292"/>
                </a:moveTo>
                <a:lnTo>
                  <a:pt x="0" y="2466274"/>
                </a:lnTo>
                <a:lnTo>
                  <a:pt x="342038" y="2466274"/>
                </a:lnTo>
                <a:lnTo>
                  <a:pt x="342038" y="2340260"/>
                </a:lnTo>
                <a:lnTo>
                  <a:pt x="0" y="2340260"/>
                </a:lnTo>
                <a:lnTo>
                  <a:pt x="0" y="2178242"/>
                </a:lnTo>
                <a:lnTo>
                  <a:pt x="342038" y="2178242"/>
                </a:lnTo>
                <a:lnTo>
                  <a:pt x="342038" y="2047267"/>
                </a:lnTo>
                <a:lnTo>
                  <a:pt x="0" y="2047267"/>
                </a:lnTo>
                <a:lnTo>
                  <a:pt x="0" y="1885249"/>
                </a:lnTo>
                <a:lnTo>
                  <a:pt x="342038" y="1885249"/>
                </a:lnTo>
                <a:lnTo>
                  <a:pt x="342038" y="1759235"/>
                </a:lnTo>
                <a:lnTo>
                  <a:pt x="0" y="1759235"/>
                </a:lnTo>
                <a:lnTo>
                  <a:pt x="0" y="1597217"/>
                </a:lnTo>
                <a:lnTo>
                  <a:pt x="342038" y="1597217"/>
                </a:lnTo>
                <a:lnTo>
                  <a:pt x="342038" y="1492780"/>
                </a:lnTo>
                <a:lnTo>
                  <a:pt x="0" y="1492780"/>
                </a:lnTo>
                <a:lnTo>
                  <a:pt x="0" y="1330762"/>
                </a:lnTo>
                <a:lnTo>
                  <a:pt x="342038" y="1330762"/>
                </a:lnTo>
                <a:lnTo>
                  <a:pt x="342038" y="1204748"/>
                </a:lnTo>
                <a:lnTo>
                  <a:pt x="0" y="1204748"/>
                </a:lnTo>
                <a:lnTo>
                  <a:pt x="0" y="1042730"/>
                </a:lnTo>
                <a:lnTo>
                  <a:pt x="342038" y="1042730"/>
                </a:lnTo>
                <a:lnTo>
                  <a:pt x="342038" y="911755"/>
                </a:lnTo>
                <a:lnTo>
                  <a:pt x="0" y="911755"/>
                </a:lnTo>
                <a:lnTo>
                  <a:pt x="0" y="749737"/>
                </a:lnTo>
                <a:lnTo>
                  <a:pt x="342038" y="749737"/>
                </a:lnTo>
                <a:lnTo>
                  <a:pt x="342038" y="623723"/>
                </a:lnTo>
                <a:lnTo>
                  <a:pt x="0" y="623723"/>
                </a:lnTo>
                <a:lnTo>
                  <a:pt x="0" y="461705"/>
                </a:lnTo>
                <a:lnTo>
                  <a:pt x="342038" y="461705"/>
                </a:lnTo>
                <a:lnTo>
                  <a:pt x="342038" y="342038"/>
                </a:lnTo>
                <a:lnTo>
                  <a:pt x="464878" y="342038"/>
                </a:lnTo>
                <a:lnTo>
                  <a:pt x="464878" y="0"/>
                </a:lnTo>
                <a:lnTo>
                  <a:pt x="626896" y="0"/>
                </a:lnTo>
                <a:lnTo>
                  <a:pt x="626896" y="342038"/>
                </a:lnTo>
                <a:lnTo>
                  <a:pt x="752910" y="342038"/>
                </a:lnTo>
                <a:lnTo>
                  <a:pt x="752910" y="0"/>
                </a:lnTo>
                <a:lnTo>
                  <a:pt x="914928" y="0"/>
                </a:lnTo>
                <a:lnTo>
                  <a:pt x="914928" y="342038"/>
                </a:lnTo>
                <a:lnTo>
                  <a:pt x="1045903" y="342038"/>
                </a:lnTo>
                <a:lnTo>
                  <a:pt x="1045903" y="0"/>
                </a:lnTo>
                <a:lnTo>
                  <a:pt x="1207921" y="0"/>
                </a:lnTo>
                <a:lnTo>
                  <a:pt x="1207921" y="342038"/>
                </a:lnTo>
                <a:lnTo>
                  <a:pt x="1333935" y="342038"/>
                </a:lnTo>
                <a:lnTo>
                  <a:pt x="1333935" y="0"/>
                </a:lnTo>
                <a:lnTo>
                  <a:pt x="1495953" y="0"/>
                </a:lnTo>
                <a:lnTo>
                  <a:pt x="1495953" y="342038"/>
                </a:lnTo>
                <a:lnTo>
                  <a:pt x="1600390" y="342038"/>
                </a:lnTo>
                <a:lnTo>
                  <a:pt x="1600390" y="0"/>
                </a:lnTo>
                <a:lnTo>
                  <a:pt x="1762408" y="0"/>
                </a:lnTo>
                <a:lnTo>
                  <a:pt x="1762408" y="342038"/>
                </a:lnTo>
                <a:lnTo>
                  <a:pt x="1888422" y="342038"/>
                </a:lnTo>
                <a:lnTo>
                  <a:pt x="1888422" y="0"/>
                </a:lnTo>
                <a:lnTo>
                  <a:pt x="2050440" y="0"/>
                </a:lnTo>
                <a:lnTo>
                  <a:pt x="2050440" y="342038"/>
                </a:lnTo>
                <a:lnTo>
                  <a:pt x="2181415" y="342038"/>
                </a:lnTo>
                <a:lnTo>
                  <a:pt x="2181415" y="0"/>
                </a:lnTo>
                <a:lnTo>
                  <a:pt x="2343433" y="0"/>
                </a:lnTo>
                <a:lnTo>
                  <a:pt x="2343433" y="342038"/>
                </a:lnTo>
                <a:lnTo>
                  <a:pt x="2469447" y="342038"/>
                </a:lnTo>
                <a:lnTo>
                  <a:pt x="2469447" y="0"/>
                </a:lnTo>
                <a:lnTo>
                  <a:pt x="2631465" y="0"/>
                </a:lnTo>
                <a:lnTo>
                  <a:pt x="2631465" y="342038"/>
                </a:lnTo>
                <a:lnTo>
                  <a:pt x="2754306" y="342038"/>
                </a:lnTo>
                <a:lnTo>
                  <a:pt x="2754306" y="461705"/>
                </a:lnTo>
                <a:lnTo>
                  <a:pt x="3096344" y="461705"/>
                </a:lnTo>
                <a:lnTo>
                  <a:pt x="3096344" y="623723"/>
                </a:lnTo>
                <a:lnTo>
                  <a:pt x="2754306" y="623723"/>
                </a:lnTo>
                <a:lnTo>
                  <a:pt x="2754306" y="749737"/>
                </a:lnTo>
                <a:lnTo>
                  <a:pt x="3096344" y="749737"/>
                </a:lnTo>
                <a:lnTo>
                  <a:pt x="3096344" y="911755"/>
                </a:lnTo>
                <a:lnTo>
                  <a:pt x="2754306" y="911755"/>
                </a:lnTo>
                <a:lnTo>
                  <a:pt x="2754306" y="1042730"/>
                </a:lnTo>
                <a:lnTo>
                  <a:pt x="3096344" y="1042730"/>
                </a:lnTo>
                <a:lnTo>
                  <a:pt x="3096344" y="1204748"/>
                </a:lnTo>
                <a:lnTo>
                  <a:pt x="2754306" y="1204748"/>
                </a:lnTo>
                <a:lnTo>
                  <a:pt x="2754306" y="1330762"/>
                </a:lnTo>
                <a:lnTo>
                  <a:pt x="3096344" y="1330762"/>
                </a:lnTo>
                <a:lnTo>
                  <a:pt x="3096344" y="1492780"/>
                </a:lnTo>
                <a:lnTo>
                  <a:pt x="2754306" y="1492780"/>
                </a:lnTo>
                <a:lnTo>
                  <a:pt x="2754306" y="1597217"/>
                </a:lnTo>
                <a:lnTo>
                  <a:pt x="3096344" y="1597217"/>
                </a:lnTo>
                <a:lnTo>
                  <a:pt x="3096344" y="1759235"/>
                </a:lnTo>
                <a:lnTo>
                  <a:pt x="2754306" y="1759235"/>
                </a:lnTo>
                <a:lnTo>
                  <a:pt x="2754306" y="1885249"/>
                </a:lnTo>
                <a:lnTo>
                  <a:pt x="3096344" y="1885249"/>
                </a:lnTo>
                <a:lnTo>
                  <a:pt x="3096344" y="2047267"/>
                </a:lnTo>
                <a:lnTo>
                  <a:pt x="2754306" y="2047267"/>
                </a:lnTo>
                <a:lnTo>
                  <a:pt x="2754306" y="2178242"/>
                </a:lnTo>
                <a:lnTo>
                  <a:pt x="3096344" y="2178242"/>
                </a:lnTo>
                <a:lnTo>
                  <a:pt x="3096344" y="2340260"/>
                </a:lnTo>
                <a:lnTo>
                  <a:pt x="2754306" y="2340260"/>
                </a:lnTo>
                <a:lnTo>
                  <a:pt x="2754306" y="2466274"/>
                </a:lnTo>
                <a:lnTo>
                  <a:pt x="3096344" y="2466274"/>
                </a:lnTo>
                <a:lnTo>
                  <a:pt x="3096344" y="2628292"/>
                </a:lnTo>
                <a:lnTo>
                  <a:pt x="2754306" y="2628292"/>
                </a:lnTo>
                <a:lnTo>
                  <a:pt x="2754306" y="2754306"/>
                </a:lnTo>
                <a:lnTo>
                  <a:pt x="2631465" y="2754306"/>
                </a:lnTo>
                <a:lnTo>
                  <a:pt x="2631465" y="3096344"/>
                </a:lnTo>
                <a:lnTo>
                  <a:pt x="2469447" y="3096344"/>
                </a:lnTo>
                <a:lnTo>
                  <a:pt x="2469447" y="2754306"/>
                </a:lnTo>
                <a:lnTo>
                  <a:pt x="2343433" y="2754306"/>
                </a:lnTo>
                <a:lnTo>
                  <a:pt x="2343433" y="3096344"/>
                </a:lnTo>
                <a:lnTo>
                  <a:pt x="2181415" y="3096344"/>
                </a:lnTo>
                <a:lnTo>
                  <a:pt x="2181415" y="2754306"/>
                </a:lnTo>
                <a:lnTo>
                  <a:pt x="2050440" y="2754306"/>
                </a:lnTo>
                <a:lnTo>
                  <a:pt x="2050440" y="3096344"/>
                </a:lnTo>
                <a:lnTo>
                  <a:pt x="1888422" y="3096344"/>
                </a:lnTo>
                <a:lnTo>
                  <a:pt x="1888422" y="2754306"/>
                </a:lnTo>
                <a:lnTo>
                  <a:pt x="1762408" y="2754306"/>
                </a:lnTo>
                <a:lnTo>
                  <a:pt x="1762408" y="3096344"/>
                </a:lnTo>
                <a:lnTo>
                  <a:pt x="1600390" y="3096344"/>
                </a:lnTo>
                <a:lnTo>
                  <a:pt x="1600390" y="2754306"/>
                </a:lnTo>
                <a:lnTo>
                  <a:pt x="1495953" y="2754306"/>
                </a:lnTo>
                <a:lnTo>
                  <a:pt x="1495953" y="3096344"/>
                </a:lnTo>
                <a:lnTo>
                  <a:pt x="1333935" y="3096344"/>
                </a:lnTo>
                <a:lnTo>
                  <a:pt x="1333935" y="2754306"/>
                </a:lnTo>
                <a:lnTo>
                  <a:pt x="1207921" y="2754306"/>
                </a:lnTo>
                <a:lnTo>
                  <a:pt x="1207921" y="3096344"/>
                </a:lnTo>
                <a:lnTo>
                  <a:pt x="1045903" y="3096344"/>
                </a:lnTo>
                <a:lnTo>
                  <a:pt x="1045903" y="2754306"/>
                </a:lnTo>
                <a:lnTo>
                  <a:pt x="914928" y="2754306"/>
                </a:lnTo>
                <a:lnTo>
                  <a:pt x="914928" y="3096344"/>
                </a:lnTo>
                <a:lnTo>
                  <a:pt x="752910" y="3096344"/>
                </a:lnTo>
                <a:lnTo>
                  <a:pt x="752910" y="2754306"/>
                </a:lnTo>
                <a:lnTo>
                  <a:pt x="626896" y="2754306"/>
                </a:lnTo>
                <a:lnTo>
                  <a:pt x="626896" y="3096344"/>
                </a:lnTo>
                <a:lnTo>
                  <a:pt x="464878" y="3096344"/>
                </a:lnTo>
                <a:lnTo>
                  <a:pt x="464878" y="2754306"/>
                </a:lnTo>
                <a:lnTo>
                  <a:pt x="342038" y="2754306"/>
                </a:lnTo>
                <a:lnTo>
                  <a:pt x="342038" y="2628292"/>
                </a:lnTo>
                <a:close/>
              </a:path>
            </a:pathLst>
          </a:custGeom>
          <a:solidFill>
            <a:schemeClr val="bg1">
              <a:lumMod val="95000"/>
            </a:schemeClr>
          </a:solidFill>
          <a:ln w="635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6" name="任意多边形 318">
            <a:extLst>
              <a:ext uri="{FF2B5EF4-FFF2-40B4-BE49-F238E27FC236}">
                <a16:creationId xmlns:a16="http://schemas.microsoft.com/office/drawing/2014/main" id="{272477B9-058A-4FA5-9DC5-25BAE9B41F40}"/>
              </a:ext>
            </a:extLst>
          </p:cNvPr>
          <p:cNvSpPr/>
          <p:nvPr/>
        </p:nvSpPr>
        <p:spPr bwMode="auto">
          <a:xfrm rot="5400000">
            <a:off x="4466820" y="3869695"/>
            <a:ext cx="403893" cy="88504"/>
          </a:xfrm>
          <a:custGeom>
            <a:avLst/>
            <a:gdLst>
              <a:gd name="connsiteX0" fmla="*/ 5545646 w 5904656"/>
              <a:gd name="connsiteY0" fmla="*/ 1333872 h 1621904"/>
              <a:gd name="connsiteX1" fmla="*/ 5721665 w 5904656"/>
              <a:gd name="connsiteY1" fmla="*/ 1333872 h 1621904"/>
              <a:gd name="connsiteX2" fmla="*/ 5721665 w 5904656"/>
              <a:gd name="connsiteY2" fmla="*/ 1621904 h 1621904"/>
              <a:gd name="connsiteX3" fmla="*/ 5545646 w 5904656"/>
              <a:gd name="connsiteY3" fmla="*/ 1621904 h 1621904"/>
              <a:gd name="connsiteX4" fmla="*/ 5185605 w 5904656"/>
              <a:gd name="connsiteY4" fmla="*/ 1333872 h 1621904"/>
              <a:gd name="connsiteX5" fmla="*/ 5361624 w 5904656"/>
              <a:gd name="connsiteY5" fmla="*/ 1333872 h 1621904"/>
              <a:gd name="connsiteX6" fmla="*/ 5361624 w 5904656"/>
              <a:gd name="connsiteY6" fmla="*/ 1621904 h 1621904"/>
              <a:gd name="connsiteX7" fmla="*/ 5185605 w 5904656"/>
              <a:gd name="connsiteY7" fmla="*/ 1621904 h 1621904"/>
              <a:gd name="connsiteX8" fmla="*/ 4828008 w 5904656"/>
              <a:gd name="connsiteY8" fmla="*/ 1333872 h 1621904"/>
              <a:gd name="connsiteX9" fmla="*/ 5004027 w 5904656"/>
              <a:gd name="connsiteY9" fmla="*/ 1333872 h 1621904"/>
              <a:gd name="connsiteX10" fmla="*/ 5004027 w 5904656"/>
              <a:gd name="connsiteY10" fmla="*/ 1621904 h 1621904"/>
              <a:gd name="connsiteX11" fmla="*/ 4828008 w 5904656"/>
              <a:gd name="connsiteY11" fmla="*/ 1621904 h 1621904"/>
              <a:gd name="connsiteX12" fmla="*/ 4467968 w 5904656"/>
              <a:gd name="connsiteY12" fmla="*/ 1333872 h 1621904"/>
              <a:gd name="connsiteX13" fmla="*/ 4643987 w 5904656"/>
              <a:gd name="connsiteY13" fmla="*/ 1333872 h 1621904"/>
              <a:gd name="connsiteX14" fmla="*/ 4643987 w 5904656"/>
              <a:gd name="connsiteY14" fmla="*/ 1621904 h 1621904"/>
              <a:gd name="connsiteX15" fmla="*/ 4467968 w 5904656"/>
              <a:gd name="connsiteY15" fmla="*/ 1621904 h 1621904"/>
              <a:gd name="connsiteX16" fmla="*/ 4116101 w 5904656"/>
              <a:gd name="connsiteY16" fmla="*/ 1333872 h 1621904"/>
              <a:gd name="connsiteX17" fmla="*/ 4292120 w 5904656"/>
              <a:gd name="connsiteY17" fmla="*/ 1333872 h 1621904"/>
              <a:gd name="connsiteX18" fmla="*/ 4292120 w 5904656"/>
              <a:gd name="connsiteY18" fmla="*/ 1621904 h 1621904"/>
              <a:gd name="connsiteX19" fmla="*/ 4116101 w 5904656"/>
              <a:gd name="connsiteY19" fmla="*/ 1621904 h 1621904"/>
              <a:gd name="connsiteX20" fmla="*/ 3756061 w 5904656"/>
              <a:gd name="connsiteY20" fmla="*/ 1333872 h 1621904"/>
              <a:gd name="connsiteX21" fmla="*/ 3932080 w 5904656"/>
              <a:gd name="connsiteY21" fmla="*/ 1333872 h 1621904"/>
              <a:gd name="connsiteX22" fmla="*/ 3932080 w 5904656"/>
              <a:gd name="connsiteY22" fmla="*/ 1621904 h 1621904"/>
              <a:gd name="connsiteX23" fmla="*/ 3756061 w 5904656"/>
              <a:gd name="connsiteY23" fmla="*/ 1621904 h 1621904"/>
              <a:gd name="connsiteX24" fmla="*/ 3398464 w 5904656"/>
              <a:gd name="connsiteY24" fmla="*/ 1333872 h 1621904"/>
              <a:gd name="connsiteX25" fmla="*/ 3574483 w 5904656"/>
              <a:gd name="connsiteY25" fmla="*/ 1333872 h 1621904"/>
              <a:gd name="connsiteX26" fmla="*/ 3574483 w 5904656"/>
              <a:gd name="connsiteY26" fmla="*/ 1621904 h 1621904"/>
              <a:gd name="connsiteX27" fmla="*/ 3398464 w 5904656"/>
              <a:gd name="connsiteY27" fmla="*/ 1621904 h 1621904"/>
              <a:gd name="connsiteX28" fmla="*/ 3038424 w 5904656"/>
              <a:gd name="connsiteY28" fmla="*/ 1333872 h 1621904"/>
              <a:gd name="connsiteX29" fmla="*/ 3214443 w 5904656"/>
              <a:gd name="connsiteY29" fmla="*/ 1333872 h 1621904"/>
              <a:gd name="connsiteX30" fmla="*/ 3214443 w 5904656"/>
              <a:gd name="connsiteY30" fmla="*/ 1621904 h 1621904"/>
              <a:gd name="connsiteX31" fmla="*/ 3038424 w 5904656"/>
              <a:gd name="connsiteY31" fmla="*/ 1621904 h 1621904"/>
              <a:gd name="connsiteX32" fmla="*/ 2690216 w 5904656"/>
              <a:gd name="connsiteY32" fmla="*/ 1333872 h 1621904"/>
              <a:gd name="connsiteX33" fmla="*/ 2866235 w 5904656"/>
              <a:gd name="connsiteY33" fmla="*/ 1333872 h 1621904"/>
              <a:gd name="connsiteX34" fmla="*/ 2866235 w 5904656"/>
              <a:gd name="connsiteY34" fmla="*/ 1621904 h 1621904"/>
              <a:gd name="connsiteX35" fmla="*/ 2690216 w 5904656"/>
              <a:gd name="connsiteY35" fmla="*/ 1621904 h 1621904"/>
              <a:gd name="connsiteX36" fmla="*/ 2330176 w 5904656"/>
              <a:gd name="connsiteY36" fmla="*/ 1333872 h 1621904"/>
              <a:gd name="connsiteX37" fmla="*/ 2506195 w 5904656"/>
              <a:gd name="connsiteY37" fmla="*/ 1333872 h 1621904"/>
              <a:gd name="connsiteX38" fmla="*/ 2506195 w 5904656"/>
              <a:gd name="connsiteY38" fmla="*/ 1621904 h 1621904"/>
              <a:gd name="connsiteX39" fmla="*/ 2330176 w 5904656"/>
              <a:gd name="connsiteY39" fmla="*/ 1621904 h 1621904"/>
              <a:gd name="connsiteX40" fmla="*/ 1972579 w 5904656"/>
              <a:gd name="connsiteY40" fmla="*/ 1333872 h 1621904"/>
              <a:gd name="connsiteX41" fmla="*/ 2148598 w 5904656"/>
              <a:gd name="connsiteY41" fmla="*/ 1333872 h 1621904"/>
              <a:gd name="connsiteX42" fmla="*/ 2148598 w 5904656"/>
              <a:gd name="connsiteY42" fmla="*/ 1621904 h 1621904"/>
              <a:gd name="connsiteX43" fmla="*/ 1972579 w 5904656"/>
              <a:gd name="connsiteY43" fmla="*/ 1621904 h 1621904"/>
              <a:gd name="connsiteX44" fmla="*/ 1612539 w 5904656"/>
              <a:gd name="connsiteY44" fmla="*/ 1333872 h 1621904"/>
              <a:gd name="connsiteX45" fmla="*/ 1788558 w 5904656"/>
              <a:gd name="connsiteY45" fmla="*/ 1333872 h 1621904"/>
              <a:gd name="connsiteX46" fmla="*/ 1788558 w 5904656"/>
              <a:gd name="connsiteY46" fmla="*/ 1621904 h 1621904"/>
              <a:gd name="connsiteX47" fmla="*/ 1612539 w 5904656"/>
              <a:gd name="connsiteY47" fmla="*/ 1621904 h 1621904"/>
              <a:gd name="connsiteX48" fmla="*/ 1260672 w 5904656"/>
              <a:gd name="connsiteY48" fmla="*/ 1333872 h 1621904"/>
              <a:gd name="connsiteX49" fmla="*/ 1436691 w 5904656"/>
              <a:gd name="connsiteY49" fmla="*/ 1333872 h 1621904"/>
              <a:gd name="connsiteX50" fmla="*/ 1436691 w 5904656"/>
              <a:gd name="connsiteY50" fmla="*/ 1621904 h 1621904"/>
              <a:gd name="connsiteX51" fmla="*/ 1260672 w 5904656"/>
              <a:gd name="connsiteY51" fmla="*/ 1621904 h 1621904"/>
              <a:gd name="connsiteX52" fmla="*/ 900632 w 5904656"/>
              <a:gd name="connsiteY52" fmla="*/ 1333872 h 1621904"/>
              <a:gd name="connsiteX53" fmla="*/ 1076651 w 5904656"/>
              <a:gd name="connsiteY53" fmla="*/ 1333872 h 1621904"/>
              <a:gd name="connsiteX54" fmla="*/ 1076651 w 5904656"/>
              <a:gd name="connsiteY54" fmla="*/ 1621904 h 1621904"/>
              <a:gd name="connsiteX55" fmla="*/ 900632 w 5904656"/>
              <a:gd name="connsiteY55" fmla="*/ 1621904 h 1621904"/>
              <a:gd name="connsiteX56" fmla="*/ 543035 w 5904656"/>
              <a:gd name="connsiteY56" fmla="*/ 1333872 h 1621904"/>
              <a:gd name="connsiteX57" fmla="*/ 719054 w 5904656"/>
              <a:gd name="connsiteY57" fmla="*/ 1333872 h 1621904"/>
              <a:gd name="connsiteX58" fmla="*/ 719054 w 5904656"/>
              <a:gd name="connsiteY58" fmla="*/ 1621904 h 1621904"/>
              <a:gd name="connsiteX59" fmla="*/ 543035 w 5904656"/>
              <a:gd name="connsiteY59" fmla="*/ 1621904 h 1621904"/>
              <a:gd name="connsiteX60" fmla="*/ 182995 w 5904656"/>
              <a:gd name="connsiteY60" fmla="*/ 1333872 h 1621904"/>
              <a:gd name="connsiteX61" fmla="*/ 359014 w 5904656"/>
              <a:gd name="connsiteY61" fmla="*/ 1333872 h 1621904"/>
              <a:gd name="connsiteX62" fmla="*/ 359014 w 5904656"/>
              <a:gd name="connsiteY62" fmla="*/ 1621904 h 1621904"/>
              <a:gd name="connsiteX63" fmla="*/ 182995 w 5904656"/>
              <a:gd name="connsiteY63" fmla="*/ 1621904 h 1621904"/>
              <a:gd name="connsiteX64" fmla="*/ 5034789 w 5904656"/>
              <a:gd name="connsiteY64" fmla="*/ 360040 h 1621904"/>
              <a:gd name="connsiteX65" fmla="*/ 5088795 w 5904656"/>
              <a:gd name="connsiteY65" fmla="*/ 414046 h 1621904"/>
              <a:gd name="connsiteX66" fmla="*/ 5034789 w 5904656"/>
              <a:gd name="connsiteY66" fmla="*/ 468052 h 1621904"/>
              <a:gd name="connsiteX67" fmla="*/ 4980783 w 5904656"/>
              <a:gd name="connsiteY67" fmla="*/ 414046 h 1621904"/>
              <a:gd name="connsiteX68" fmla="*/ 5034789 w 5904656"/>
              <a:gd name="connsiteY68" fmla="*/ 360040 h 1621904"/>
              <a:gd name="connsiteX69" fmla="*/ 3792651 w 5904656"/>
              <a:gd name="connsiteY69" fmla="*/ 360040 h 1621904"/>
              <a:gd name="connsiteX70" fmla="*/ 3846657 w 5904656"/>
              <a:gd name="connsiteY70" fmla="*/ 414046 h 1621904"/>
              <a:gd name="connsiteX71" fmla="*/ 3792651 w 5904656"/>
              <a:gd name="connsiteY71" fmla="*/ 468052 h 1621904"/>
              <a:gd name="connsiteX72" fmla="*/ 3738645 w 5904656"/>
              <a:gd name="connsiteY72" fmla="*/ 414046 h 1621904"/>
              <a:gd name="connsiteX73" fmla="*/ 3792651 w 5904656"/>
              <a:gd name="connsiteY73" fmla="*/ 360040 h 1621904"/>
              <a:gd name="connsiteX74" fmla="*/ 2550513 w 5904656"/>
              <a:gd name="connsiteY74" fmla="*/ 360040 h 1621904"/>
              <a:gd name="connsiteX75" fmla="*/ 2604519 w 5904656"/>
              <a:gd name="connsiteY75" fmla="*/ 414046 h 1621904"/>
              <a:gd name="connsiteX76" fmla="*/ 2550513 w 5904656"/>
              <a:gd name="connsiteY76" fmla="*/ 468052 h 1621904"/>
              <a:gd name="connsiteX77" fmla="*/ 2496507 w 5904656"/>
              <a:gd name="connsiteY77" fmla="*/ 414046 h 1621904"/>
              <a:gd name="connsiteX78" fmla="*/ 2550513 w 5904656"/>
              <a:gd name="connsiteY78" fmla="*/ 360040 h 1621904"/>
              <a:gd name="connsiteX79" fmla="*/ 1308375 w 5904656"/>
              <a:gd name="connsiteY79" fmla="*/ 360040 h 1621904"/>
              <a:gd name="connsiteX80" fmla="*/ 1362381 w 5904656"/>
              <a:gd name="connsiteY80" fmla="*/ 414046 h 1621904"/>
              <a:gd name="connsiteX81" fmla="*/ 1308375 w 5904656"/>
              <a:gd name="connsiteY81" fmla="*/ 468052 h 1621904"/>
              <a:gd name="connsiteX82" fmla="*/ 1254369 w 5904656"/>
              <a:gd name="connsiteY82" fmla="*/ 414046 h 1621904"/>
              <a:gd name="connsiteX83" fmla="*/ 1308375 w 5904656"/>
              <a:gd name="connsiteY83" fmla="*/ 360040 h 1621904"/>
              <a:gd name="connsiteX84" fmla="*/ 4419493 w 5904656"/>
              <a:gd name="connsiteY84" fmla="*/ 270030 h 1621904"/>
              <a:gd name="connsiteX85" fmla="*/ 4419493 w 5904656"/>
              <a:gd name="connsiteY85" fmla="*/ 1062118 h 1621904"/>
              <a:gd name="connsiteX86" fmla="*/ 5211581 w 5904656"/>
              <a:gd name="connsiteY86" fmla="*/ 1062118 h 1621904"/>
              <a:gd name="connsiteX87" fmla="*/ 5211581 w 5904656"/>
              <a:gd name="connsiteY87" fmla="*/ 270030 h 1621904"/>
              <a:gd name="connsiteX88" fmla="*/ 3177355 w 5904656"/>
              <a:gd name="connsiteY88" fmla="*/ 270030 h 1621904"/>
              <a:gd name="connsiteX89" fmla="*/ 3177355 w 5904656"/>
              <a:gd name="connsiteY89" fmla="*/ 1062118 h 1621904"/>
              <a:gd name="connsiteX90" fmla="*/ 3969443 w 5904656"/>
              <a:gd name="connsiteY90" fmla="*/ 1062118 h 1621904"/>
              <a:gd name="connsiteX91" fmla="*/ 3969443 w 5904656"/>
              <a:gd name="connsiteY91" fmla="*/ 270030 h 1621904"/>
              <a:gd name="connsiteX92" fmla="*/ 1935217 w 5904656"/>
              <a:gd name="connsiteY92" fmla="*/ 270030 h 1621904"/>
              <a:gd name="connsiteX93" fmla="*/ 1935217 w 5904656"/>
              <a:gd name="connsiteY93" fmla="*/ 1062118 h 1621904"/>
              <a:gd name="connsiteX94" fmla="*/ 2727305 w 5904656"/>
              <a:gd name="connsiteY94" fmla="*/ 1062118 h 1621904"/>
              <a:gd name="connsiteX95" fmla="*/ 2727305 w 5904656"/>
              <a:gd name="connsiteY95" fmla="*/ 270030 h 1621904"/>
              <a:gd name="connsiteX96" fmla="*/ 693079 w 5904656"/>
              <a:gd name="connsiteY96" fmla="*/ 270030 h 1621904"/>
              <a:gd name="connsiteX97" fmla="*/ 693079 w 5904656"/>
              <a:gd name="connsiteY97" fmla="*/ 1062118 h 1621904"/>
              <a:gd name="connsiteX98" fmla="*/ 1485167 w 5904656"/>
              <a:gd name="connsiteY98" fmla="*/ 1062118 h 1621904"/>
              <a:gd name="connsiteX99" fmla="*/ 1485167 w 5904656"/>
              <a:gd name="connsiteY99" fmla="*/ 270030 h 1621904"/>
              <a:gd name="connsiteX100" fmla="*/ 0 w 5904656"/>
              <a:gd name="connsiteY100" fmla="*/ 0 h 1621904"/>
              <a:gd name="connsiteX101" fmla="*/ 5904656 w 5904656"/>
              <a:gd name="connsiteY101" fmla="*/ 0 h 1621904"/>
              <a:gd name="connsiteX102" fmla="*/ 5904656 w 5904656"/>
              <a:gd name="connsiteY102" fmla="*/ 324353 h 1621904"/>
              <a:gd name="connsiteX103" fmla="*/ 5872524 w 5904656"/>
              <a:gd name="connsiteY103" fmla="*/ 334328 h 1621904"/>
              <a:gd name="connsiteX104" fmla="*/ 5652628 w 5904656"/>
              <a:gd name="connsiteY104" fmla="*/ 666074 h 1621904"/>
              <a:gd name="connsiteX105" fmla="*/ 5872524 w 5904656"/>
              <a:gd name="connsiteY105" fmla="*/ 997820 h 1621904"/>
              <a:gd name="connsiteX106" fmla="*/ 5904656 w 5904656"/>
              <a:gd name="connsiteY106" fmla="*/ 1007795 h 1621904"/>
              <a:gd name="connsiteX107" fmla="*/ 5904656 w 5904656"/>
              <a:gd name="connsiteY107" fmla="*/ 1332148 h 1621904"/>
              <a:gd name="connsiteX108" fmla="*/ 0 w 5904656"/>
              <a:gd name="connsiteY108" fmla="*/ 1332148 h 1621904"/>
              <a:gd name="connsiteX109" fmla="*/ 0 w 5904656"/>
              <a:gd name="connsiteY109" fmla="*/ 1007795 h 1621904"/>
              <a:gd name="connsiteX110" fmla="*/ 32132 w 5904656"/>
              <a:gd name="connsiteY110" fmla="*/ 997820 h 1621904"/>
              <a:gd name="connsiteX111" fmla="*/ 252028 w 5904656"/>
              <a:gd name="connsiteY111" fmla="*/ 666074 h 1621904"/>
              <a:gd name="connsiteX112" fmla="*/ 32132 w 5904656"/>
              <a:gd name="connsiteY112" fmla="*/ 334328 h 1621904"/>
              <a:gd name="connsiteX113" fmla="*/ 0 w 5904656"/>
              <a:gd name="connsiteY113" fmla="*/ 324353 h 162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904656" h="1621904">
                <a:moveTo>
                  <a:pt x="5545646" y="1333872"/>
                </a:moveTo>
                <a:lnTo>
                  <a:pt x="5721665" y="1333872"/>
                </a:lnTo>
                <a:lnTo>
                  <a:pt x="5721665" y="1621904"/>
                </a:lnTo>
                <a:lnTo>
                  <a:pt x="5545646" y="1621904"/>
                </a:lnTo>
                <a:close/>
                <a:moveTo>
                  <a:pt x="5185605" y="1333872"/>
                </a:moveTo>
                <a:lnTo>
                  <a:pt x="5361624" y="1333872"/>
                </a:lnTo>
                <a:lnTo>
                  <a:pt x="5361624" y="1621904"/>
                </a:lnTo>
                <a:lnTo>
                  <a:pt x="5185605" y="1621904"/>
                </a:lnTo>
                <a:close/>
                <a:moveTo>
                  <a:pt x="4828008" y="1333872"/>
                </a:moveTo>
                <a:lnTo>
                  <a:pt x="5004027" y="1333872"/>
                </a:lnTo>
                <a:lnTo>
                  <a:pt x="5004027" y="1621904"/>
                </a:lnTo>
                <a:lnTo>
                  <a:pt x="4828008" y="1621904"/>
                </a:lnTo>
                <a:close/>
                <a:moveTo>
                  <a:pt x="4467968" y="1333872"/>
                </a:moveTo>
                <a:lnTo>
                  <a:pt x="4643987" y="1333872"/>
                </a:lnTo>
                <a:lnTo>
                  <a:pt x="4643987" y="1621904"/>
                </a:lnTo>
                <a:lnTo>
                  <a:pt x="4467968" y="1621904"/>
                </a:lnTo>
                <a:close/>
                <a:moveTo>
                  <a:pt x="4116101" y="1333872"/>
                </a:moveTo>
                <a:lnTo>
                  <a:pt x="4292120" y="1333872"/>
                </a:lnTo>
                <a:lnTo>
                  <a:pt x="4292120" y="1621904"/>
                </a:lnTo>
                <a:lnTo>
                  <a:pt x="4116101" y="1621904"/>
                </a:lnTo>
                <a:close/>
                <a:moveTo>
                  <a:pt x="3756061" y="1333872"/>
                </a:moveTo>
                <a:lnTo>
                  <a:pt x="3932080" y="1333872"/>
                </a:lnTo>
                <a:lnTo>
                  <a:pt x="3932080" y="1621904"/>
                </a:lnTo>
                <a:lnTo>
                  <a:pt x="3756061" y="1621904"/>
                </a:lnTo>
                <a:close/>
                <a:moveTo>
                  <a:pt x="3398464" y="1333872"/>
                </a:moveTo>
                <a:lnTo>
                  <a:pt x="3574483" y="1333872"/>
                </a:lnTo>
                <a:lnTo>
                  <a:pt x="3574483" y="1621904"/>
                </a:lnTo>
                <a:lnTo>
                  <a:pt x="3398464" y="1621904"/>
                </a:lnTo>
                <a:close/>
                <a:moveTo>
                  <a:pt x="3038424" y="1333872"/>
                </a:moveTo>
                <a:lnTo>
                  <a:pt x="3214443" y="1333872"/>
                </a:lnTo>
                <a:lnTo>
                  <a:pt x="3214443" y="1621904"/>
                </a:lnTo>
                <a:lnTo>
                  <a:pt x="3038424" y="1621904"/>
                </a:lnTo>
                <a:close/>
                <a:moveTo>
                  <a:pt x="2690216" y="1333872"/>
                </a:moveTo>
                <a:lnTo>
                  <a:pt x="2866235" y="1333872"/>
                </a:lnTo>
                <a:lnTo>
                  <a:pt x="2866235" y="1621904"/>
                </a:lnTo>
                <a:lnTo>
                  <a:pt x="2690216" y="1621904"/>
                </a:lnTo>
                <a:close/>
                <a:moveTo>
                  <a:pt x="2330176" y="1333872"/>
                </a:moveTo>
                <a:lnTo>
                  <a:pt x="2506195" y="1333872"/>
                </a:lnTo>
                <a:lnTo>
                  <a:pt x="2506195" y="1621904"/>
                </a:lnTo>
                <a:lnTo>
                  <a:pt x="2330176" y="1621904"/>
                </a:lnTo>
                <a:close/>
                <a:moveTo>
                  <a:pt x="1972579" y="1333872"/>
                </a:moveTo>
                <a:lnTo>
                  <a:pt x="2148598" y="1333872"/>
                </a:lnTo>
                <a:lnTo>
                  <a:pt x="2148598" y="1621904"/>
                </a:lnTo>
                <a:lnTo>
                  <a:pt x="1972579" y="1621904"/>
                </a:lnTo>
                <a:close/>
                <a:moveTo>
                  <a:pt x="1612539" y="1333872"/>
                </a:moveTo>
                <a:lnTo>
                  <a:pt x="1788558" y="1333872"/>
                </a:lnTo>
                <a:lnTo>
                  <a:pt x="1788558" y="1621904"/>
                </a:lnTo>
                <a:lnTo>
                  <a:pt x="1612539" y="1621904"/>
                </a:lnTo>
                <a:close/>
                <a:moveTo>
                  <a:pt x="1260672" y="1333872"/>
                </a:moveTo>
                <a:lnTo>
                  <a:pt x="1436691" y="1333872"/>
                </a:lnTo>
                <a:lnTo>
                  <a:pt x="1436691" y="1621904"/>
                </a:lnTo>
                <a:lnTo>
                  <a:pt x="1260672" y="1621904"/>
                </a:lnTo>
                <a:close/>
                <a:moveTo>
                  <a:pt x="900632" y="1333872"/>
                </a:moveTo>
                <a:lnTo>
                  <a:pt x="1076651" y="1333872"/>
                </a:lnTo>
                <a:lnTo>
                  <a:pt x="1076651" y="1621904"/>
                </a:lnTo>
                <a:lnTo>
                  <a:pt x="900632" y="1621904"/>
                </a:lnTo>
                <a:close/>
                <a:moveTo>
                  <a:pt x="543035" y="1333872"/>
                </a:moveTo>
                <a:lnTo>
                  <a:pt x="719054" y="1333872"/>
                </a:lnTo>
                <a:lnTo>
                  <a:pt x="719054" y="1621904"/>
                </a:lnTo>
                <a:lnTo>
                  <a:pt x="543035" y="1621904"/>
                </a:lnTo>
                <a:close/>
                <a:moveTo>
                  <a:pt x="182995" y="1333872"/>
                </a:moveTo>
                <a:lnTo>
                  <a:pt x="359014" y="1333872"/>
                </a:lnTo>
                <a:lnTo>
                  <a:pt x="359014" y="1621904"/>
                </a:lnTo>
                <a:lnTo>
                  <a:pt x="182995" y="1621904"/>
                </a:lnTo>
                <a:close/>
                <a:moveTo>
                  <a:pt x="5034789" y="360040"/>
                </a:moveTo>
                <a:cubicBezTo>
                  <a:pt x="5064616" y="360040"/>
                  <a:pt x="5088795" y="384219"/>
                  <a:pt x="5088795" y="414046"/>
                </a:cubicBezTo>
                <a:cubicBezTo>
                  <a:pt x="5088795" y="443873"/>
                  <a:pt x="5064616" y="468052"/>
                  <a:pt x="5034789" y="468052"/>
                </a:cubicBezTo>
                <a:cubicBezTo>
                  <a:pt x="5004962" y="468052"/>
                  <a:pt x="4980783" y="443873"/>
                  <a:pt x="4980783" y="414046"/>
                </a:cubicBezTo>
                <a:cubicBezTo>
                  <a:pt x="4980783" y="384219"/>
                  <a:pt x="5004962" y="360040"/>
                  <a:pt x="5034789" y="360040"/>
                </a:cubicBezTo>
                <a:close/>
                <a:moveTo>
                  <a:pt x="3792651" y="360040"/>
                </a:moveTo>
                <a:cubicBezTo>
                  <a:pt x="3822478" y="360040"/>
                  <a:pt x="3846657" y="384219"/>
                  <a:pt x="3846657" y="414046"/>
                </a:cubicBezTo>
                <a:cubicBezTo>
                  <a:pt x="3846657" y="443873"/>
                  <a:pt x="3822478" y="468052"/>
                  <a:pt x="3792651" y="468052"/>
                </a:cubicBezTo>
                <a:cubicBezTo>
                  <a:pt x="3762824" y="468052"/>
                  <a:pt x="3738645" y="443873"/>
                  <a:pt x="3738645" y="414046"/>
                </a:cubicBezTo>
                <a:cubicBezTo>
                  <a:pt x="3738645" y="384219"/>
                  <a:pt x="3762824" y="360040"/>
                  <a:pt x="3792651" y="360040"/>
                </a:cubicBezTo>
                <a:close/>
                <a:moveTo>
                  <a:pt x="2550513" y="360040"/>
                </a:moveTo>
                <a:cubicBezTo>
                  <a:pt x="2580340" y="360040"/>
                  <a:pt x="2604519" y="384219"/>
                  <a:pt x="2604519" y="414046"/>
                </a:cubicBezTo>
                <a:cubicBezTo>
                  <a:pt x="2604519" y="443873"/>
                  <a:pt x="2580340" y="468052"/>
                  <a:pt x="2550513" y="468052"/>
                </a:cubicBezTo>
                <a:cubicBezTo>
                  <a:pt x="2520686" y="468052"/>
                  <a:pt x="2496507" y="443873"/>
                  <a:pt x="2496507" y="414046"/>
                </a:cubicBezTo>
                <a:cubicBezTo>
                  <a:pt x="2496507" y="384219"/>
                  <a:pt x="2520686" y="360040"/>
                  <a:pt x="2550513" y="360040"/>
                </a:cubicBezTo>
                <a:close/>
                <a:moveTo>
                  <a:pt x="1308375" y="360040"/>
                </a:moveTo>
                <a:cubicBezTo>
                  <a:pt x="1338202" y="360040"/>
                  <a:pt x="1362381" y="384219"/>
                  <a:pt x="1362381" y="414046"/>
                </a:cubicBezTo>
                <a:cubicBezTo>
                  <a:pt x="1362381" y="443873"/>
                  <a:pt x="1338202" y="468052"/>
                  <a:pt x="1308375" y="468052"/>
                </a:cubicBezTo>
                <a:cubicBezTo>
                  <a:pt x="1278548" y="468052"/>
                  <a:pt x="1254369" y="443873"/>
                  <a:pt x="1254369" y="414046"/>
                </a:cubicBezTo>
                <a:cubicBezTo>
                  <a:pt x="1254369" y="384219"/>
                  <a:pt x="1278548" y="360040"/>
                  <a:pt x="1308375" y="360040"/>
                </a:cubicBezTo>
                <a:close/>
                <a:moveTo>
                  <a:pt x="4419493" y="270030"/>
                </a:moveTo>
                <a:lnTo>
                  <a:pt x="4419493" y="1062118"/>
                </a:lnTo>
                <a:lnTo>
                  <a:pt x="5211581" y="1062118"/>
                </a:lnTo>
                <a:lnTo>
                  <a:pt x="5211581" y="270030"/>
                </a:lnTo>
                <a:close/>
                <a:moveTo>
                  <a:pt x="3177355" y="270030"/>
                </a:moveTo>
                <a:lnTo>
                  <a:pt x="3177355" y="1062118"/>
                </a:lnTo>
                <a:lnTo>
                  <a:pt x="3969443" y="1062118"/>
                </a:lnTo>
                <a:lnTo>
                  <a:pt x="3969443" y="270030"/>
                </a:lnTo>
                <a:close/>
                <a:moveTo>
                  <a:pt x="1935217" y="270030"/>
                </a:moveTo>
                <a:lnTo>
                  <a:pt x="1935217" y="1062118"/>
                </a:lnTo>
                <a:lnTo>
                  <a:pt x="2727305" y="1062118"/>
                </a:lnTo>
                <a:lnTo>
                  <a:pt x="2727305" y="270030"/>
                </a:lnTo>
                <a:close/>
                <a:moveTo>
                  <a:pt x="693079" y="270030"/>
                </a:moveTo>
                <a:lnTo>
                  <a:pt x="693079" y="1062118"/>
                </a:lnTo>
                <a:lnTo>
                  <a:pt x="1485167" y="1062118"/>
                </a:lnTo>
                <a:lnTo>
                  <a:pt x="1485167" y="270030"/>
                </a:lnTo>
                <a:close/>
                <a:moveTo>
                  <a:pt x="0" y="0"/>
                </a:moveTo>
                <a:lnTo>
                  <a:pt x="5904656" y="0"/>
                </a:lnTo>
                <a:lnTo>
                  <a:pt x="5904656" y="324353"/>
                </a:lnTo>
                <a:lnTo>
                  <a:pt x="5872524" y="334328"/>
                </a:lnTo>
                <a:cubicBezTo>
                  <a:pt x="5743300" y="388985"/>
                  <a:pt x="5652628" y="516940"/>
                  <a:pt x="5652628" y="666074"/>
                </a:cubicBezTo>
                <a:cubicBezTo>
                  <a:pt x="5652628" y="815208"/>
                  <a:pt x="5743300" y="943164"/>
                  <a:pt x="5872524" y="997820"/>
                </a:cubicBezTo>
                <a:lnTo>
                  <a:pt x="5904656" y="1007795"/>
                </a:lnTo>
                <a:lnTo>
                  <a:pt x="5904656" y="1332148"/>
                </a:lnTo>
                <a:lnTo>
                  <a:pt x="0" y="1332148"/>
                </a:lnTo>
                <a:lnTo>
                  <a:pt x="0" y="1007795"/>
                </a:lnTo>
                <a:lnTo>
                  <a:pt x="32132" y="997820"/>
                </a:lnTo>
                <a:cubicBezTo>
                  <a:pt x="161356" y="943164"/>
                  <a:pt x="252028" y="815208"/>
                  <a:pt x="252028" y="666074"/>
                </a:cubicBezTo>
                <a:cubicBezTo>
                  <a:pt x="252028" y="516940"/>
                  <a:pt x="161356" y="388985"/>
                  <a:pt x="32132" y="334328"/>
                </a:cubicBezTo>
                <a:lnTo>
                  <a:pt x="0" y="324353"/>
                </a:lnTo>
                <a:close/>
              </a:path>
            </a:pathLst>
          </a:custGeom>
          <a:solidFill>
            <a:schemeClr val="bg1">
              <a:lumMod val="95000"/>
            </a:scheme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527" name="组合 16582">
            <a:extLst>
              <a:ext uri="{FF2B5EF4-FFF2-40B4-BE49-F238E27FC236}">
                <a16:creationId xmlns:a16="http://schemas.microsoft.com/office/drawing/2014/main" id="{C93E518B-A28E-46F7-B3FC-7F8AE73A5AC6}"/>
              </a:ext>
            </a:extLst>
          </p:cNvPr>
          <p:cNvGrpSpPr/>
          <p:nvPr/>
        </p:nvGrpSpPr>
        <p:grpSpPr>
          <a:xfrm>
            <a:off x="5130359" y="3813060"/>
            <a:ext cx="183826" cy="234450"/>
            <a:chOff x="8407400" y="2055813"/>
            <a:chExt cx="360363" cy="458788"/>
          </a:xfrm>
          <a:solidFill>
            <a:schemeClr val="bg1">
              <a:lumMod val="95000"/>
            </a:schemeClr>
          </a:solidFill>
        </p:grpSpPr>
        <p:sp>
          <p:nvSpPr>
            <p:cNvPr id="528" name="Freeform 219">
              <a:extLst>
                <a:ext uri="{FF2B5EF4-FFF2-40B4-BE49-F238E27FC236}">
                  <a16:creationId xmlns:a16="http://schemas.microsoft.com/office/drawing/2014/main" id="{91D9E662-987E-48F0-BD3B-30D38C1E0B00}"/>
                </a:ext>
              </a:extLst>
            </p:cNvPr>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9" name="Freeform 220">
              <a:extLst>
                <a:ext uri="{FF2B5EF4-FFF2-40B4-BE49-F238E27FC236}">
                  <a16:creationId xmlns:a16="http://schemas.microsoft.com/office/drawing/2014/main" id="{EDC1ECC7-C99E-4E97-888E-314056CE3846}"/>
                </a:ext>
              </a:extLst>
            </p:cNvPr>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0" name="Freeform 221">
              <a:extLst>
                <a:ext uri="{FF2B5EF4-FFF2-40B4-BE49-F238E27FC236}">
                  <a16:creationId xmlns:a16="http://schemas.microsoft.com/office/drawing/2014/main" id="{4F5E5C71-1931-42CF-B800-E0EE9DE3BD68}"/>
                </a:ext>
              </a:extLst>
            </p:cNvPr>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1" name="Freeform 222">
              <a:extLst>
                <a:ext uri="{FF2B5EF4-FFF2-40B4-BE49-F238E27FC236}">
                  <a16:creationId xmlns:a16="http://schemas.microsoft.com/office/drawing/2014/main" id="{54A57725-B3EF-4138-B3FB-E86AF5CFDBB3}"/>
                </a:ext>
              </a:extLst>
            </p:cNvPr>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532" name="组合 18405">
            <a:extLst>
              <a:ext uri="{FF2B5EF4-FFF2-40B4-BE49-F238E27FC236}">
                <a16:creationId xmlns:a16="http://schemas.microsoft.com/office/drawing/2014/main" id="{57211A34-D831-49F2-82B7-0F8C5C748F64}"/>
              </a:ext>
            </a:extLst>
          </p:cNvPr>
          <p:cNvGrpSpPr/>
          <p:nvPr/>
        </p:nvGrpSpPr>
        <p:grpSpPr>
          <a:xfrm rot="5400000">
            <a:off x="4762256" y="3823092"/>
            <a:ext cx="333717" cy="187716"/>
            <a:chOff x="5260976" y="1906589"/>
            <a:chExt cx="492125" cy="365125"/>
          </a:xfrm>
          <a:solidFill>
            <a:schemeClr val="bg1">
              <a:lumMod val="95000"/>
            </a:schemeClr>
          </a:solidFill>
        </p:grpSpPr>
        <p:sp>
          <p:nvSpPr>
            <p:cNvPr id="533" name="Freeform 75">
              <a:extLst>
                <a:ext uri="{FF2B5EF4-FFF2-40B4-BE49-F238E27FC236}">
                  <a16:creationId xmlns:a16="http://schemas.microsoft.com/office/drawing/2014/main" id="{E7B19865-B88F-41A6-9C8C-001E66A1C129}"/>
                </a:ext>
              </a:extLst>
            </p:cNvPr>
            <p:cNvSpPr>
              <a:spLocks/>
            </p:cNvSpPr>
            <p:nvPr/>
          </p:nvSpPr>
          <p:spPr bwMode="auto">
            <a:xfrm>
              <a:off x="5372101" y="2038351"/>
              <a:ext cx="325438" cy="225425"/>
            </a:xfrm>
            <a:custGeom>
              <a:avLst/>
              <a:gdLst>
                <a:gd name="T0" fmla="*/ 360 w 382"/>
                <a:gd name="T1" fmla="*/ 265 h 265"/>
                <a:gd name="T2" fmla="*/ 360 w 382"/>
                <a:gd name="T3" fmla="*/ 265 h 265"/>
                <a:gd name="T4" fmla="*/ 310 w 382"/>
                <a:gd name="T5" fmla="*/ 265 h 265"/>
                <a:gd name="T6" fmla="*/ 298 w 382"/>
                <a:gd name="T7" fmla="*/ 252 h 265"/>
                <a:gd name="T8" fmla="*/ 310 w 382"/>
                <a:gd name="T9" fmla="*/ 240 h 265"/>
                <a:gd name="T10" fmla="*/ 357 w 382"/>
                <a:gd name="T11" fmla="*/ 240 h 265"/>
                <a:gd name="T12" fmla="*/ 357 w 382"/>
                <a:gd name="T13" fmla="*/ 25 h 265"/>
                <a:gd name="T14" fmla="*/ 24 w 382"/>
                <a:gd name="T15" fmla="*/ 25 h 265"/>
                <a:gd name="T16" fmla="*/ 24 w 382"/>
                <a:gd name="T17" fmla="*/ 240 h 265"/>
                <a:gd name="T18" fmla="*/ 239 w 382"/>
                <a:gd name="T19" fmla="*/ 240 h 265"/>
                <a:gd name="T20" fmla="*/ 251 w 382"/>
                <a:gd name="T21" fmla="*/ 252 h 265"/>
                <a:gd name="T22" fmla="*/ 239 w 382"/>
                <a:gd name="T23" fmla="*/ 265 h 265"/>
                <a:gd name="T24" fmla="*/ 22 w 382"/>
                <a:gd name="T25" fmla="*/ 265 h 265"/>
                <a:gd name="T26" fmla="*/ 0 w 382"/>
                <a:gd name="T27" fmla="*/ 242 h 265"/>
                <a:gd name="T28" fmla="*/ 0 w 382"/>
                <a:gd name="T29" fmla="*/ 23 h 265"/>
                <a:gd name="T30" fmla="*/ 22 w 382"/>
                <a:gd name="T31" fmla="*/ 0 h 265"/>
                <a:gd name="T32" fmla="*/ 360 w 382"/>
                <a:gd name="T33" fmla="*/ 0 h 265"/>
                <a:gd name="T34" fmla="*/ 382 w 382"/>
                <a:gd name="T35" fmla="*/ 23 h 265"/>
                <a:gd name="T36" fmla="*/ 382 w 382"/>
                <a:gd name="T37" fmla="*/ 242 h 265"/>
                <a:gd name="T38" fmla="*/ 360 w 382"/>
                <a:gd name="T39"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265">
                  <a:moveTo>
                    <a:pt x="360" y="265"/>
                  </a:moveTo>
                  <a:lnTo>
                    <a:pt x="360" y="265"/>
                  </a:lnTo>
                  <a:lnTo>
                    <a:pt x="310" y="265"/>
                  </a:lnTo>
                  <a:cubicBezTo>
                    <a:pt x="304" y="265"/>
                    <a:pt x="298" y="259"/>
                    <a:pt x="298" y="252"/>
                  </a:cubicBezTo>
                  <a:cubicBezTo>
                    <a:pt x="298" y="245"/>
                    <a:pt x="304" y="240"/>
                    <a:pt x="310" y="240"/>
                  </a:cubicBezTo>
                  <a:lnTo>
                    <a:pt x="357" y="240"/>
                  </a:lnTo>
                  <a:lnTo>
                    <a:pt x="357" y="25"/>
                  </a:lnTo>
                  <a:lnTo>
                    <a:pt x="24" y="25"/>
                  </a:lnTo>
                  <a:lnTo>
                    <a:pt x="24" y="240"/>
                  </a:lnTo>
                  <a:lnTo>
                    <a:pt x="239" y="240"/>
                  </a:lnTo>
                  <a:cubicBezTo>
                    <a:pt x="246" y="240"/>
                    <a:pt x="251" y="245"/>
                    <a:pt x="251" y="252"/>
                  </a:cubicBezTo>
                  <a:cubicBezTo>
                    <a:pt x="251" y="259"/>
                    <a:pt x="246" y="265"/>
                    <a:pt x="239" y="265"/>
                  </a:cubicBezTo>
                  <a:lnTo>
                    <a:pt x="22" y="265"/>
                  </a:lnTo>
                  <a:cubicBezTo>
                    <a:pt x="10" y="265"/>
                    <a:pt x="0" y="255"/>
                    <a:pt x="0" y="242"/>
                  </a:cubicBezTo>
                  <a:lnTo>
                    <a:pt x="0" y="23"/>
                  </a:lnTo>
                  <a:cubicBezTo>
                    <a:pt x="0" y="10"/>
                    <a:pt x="10" y="0"/>
                    <a:pt x="22" y="0"/>
                  </a:cubicBezTo>
                  <a:lnTo>
                    <a:pt x="360" y="0"/>
                  </a:lnTo>
                  <a:cubicBezTo>
                    <a:pt x="372" y="0"/>
                    <a:pt x="382" y="10"/>
                    <a:pt x="382" y="23"/>
                  </a:cubicBezTo>
                  <a:lnTo>
                    <a:pt x="382" y="242"/>
                  </a:lnTo>
                  <a:cubicBezTo>
                    <a:pt x="382" y="255"/>
                    <a:pt x="372" y="265"/>
                    <a:pt x="360" y="265"/>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4" name="Freeform 76">
              <a:extLst>
                <a:ext uri="{FF2B5EF4-FFF2-40B4-BE49-F238E27FC236}">
                  <a16:creationId xmlns:a16="http://schemas.microsoft.com/office/drawing/2014/main" id="{81EE39E7-ED9E-42EE-B525-FBAAEED218E0}"/>
                </a:ext>
              </a:extLst>
            </p:cNvPr>
            <p:cNvSpPr>
              <a:spLocks noEditPoints="1"/>
            </p:cNvSpPr>
            <p:nvPr/>
          </p:nvSpPr>
          <p:spPr bwMode="auto">
            <a:xfrm>
              <a:off x="5372101" y="1947864"/>
              <a:ext cx="381000" cy="285750"/>
            </a:xfrm>
            <a:custGeom>
              <a:avLst/>
              <a:gdLst>
                <a:gd name="T0" fmla="*/ 383 w 448"/>
                <a:gd name="T1" fmla="*/ 311 h 335"/>
                <a:gd name="T2" fmla="*/ 383 w 448"/>
                <a:gd name="T3" fmla="*/ 311 h 335"/>
                <a:gd name="T4" fmla="*/ 423 w 448"/>
                <a:gd name="T5" fmla="*/ 311 h 335"/>
                <a:gd name="T6" fmla="*/ 424 w 448"/>
                <a:gd name="T7" fmla="*/ 311 h 335"/>
                <a:gd name="T8" fmla="*/ 424 w 448"/>
                <a:gd name="T9" fmla="*/ 63 h 335"/>
                <a:gd name="T10" fmla="*/ 423 w 448"/>
                <a:gd name="T11" fmla="*/ 61 h 335"/>
                <a:gd name="T12" fmla="*/ 167 w 448"/>
                <a:gd name="T13" fmla="*/ 61 h 335"/>
                <a:gd name="T14" fmla="*/ 155 w 448"/>
                <a:gd name="T15" fmla="*/ 48 h 335"/>
                <a:gd name="T16" fmla="*/ 155 w 448"/>
                <a:gd name="T17" fmla="*/ 36 h 335"/>
                <a:gd name="T18" fmla="*/ 143 w 448"/>
                <a:gd name="T19" fmla="*/ 25 h 335"/>
                <a:gd name="T20" fmla="*/ 26 w 448"/>
                <a:gd name="T21" fmla="*/ 25 h 335"/>
                <a:gd name="T22" fmla="*/ 26 w 448"/>
                <a:gd name="T23" fmla="*/ 106 h 335"/>
                <a:gd name="T24" fmla="*/ 361 w 448"/>
                <a:gd name="T25" fmla="*/ 106 h 335"/>
                <a:gd name="T26" fmla="*/ 383 w 448"/>
                <a:gd name="T27" fmla="*/ 129 h 335"/>
                <a:gd name="T28" fmla="*/ 383 w 448"/>
                <a:gd name="T29" fmla="*/ 311 h 335"/>
                <a:gd name="T30" fmla="*/ 423 w 448"/>
                <a:gd name="T31" fmla="*/ 335 h 335"/>
                <a:gd name="T32" fmla="*/ 423 w 448"/>
                <a:gd name="T33" fmla="*/ 335 h 335"/>
                <a:gd name="T34" fmla="*/ 371 w 448"/>
                <a:gd name="T35" fmla="*/ 335 h 335"/>
                <a:gd name="T36" fmla="*/ 358 w 448"/>
                <a:gd name="T37" fmla="*/ 323 h 335"/>
                <a:gd name="T38" fmla="*/ 358 w 448"/>
                <a:gd name="T39" fmla="*/ 131 h 335"/>
                <a:gd name="T40" fmla="*/ 25 w 448"/>
                <a:gd name="T41" fmla="*/ 131 h 335"/>
                <a:gd name="T42" fmla="*/ 12 w 448"/>
                <a:gd name="T43" fmla="*/ 138 h 335"/>
                <a:gd name="T44" fmla="*/ 1 w 448"/>
                <a:gd name="T45" fmla="*/ 126 h 335"/>
                <a:gd name="T46" fmla="*/ 1 w 448"/>
                <a:gd name="T47" fmla="*/ 25 h 335"/>
                <a:gd name="T48" fmla="*/ 4 w 448"/>
                <a:gd name="T49" fmla="*/ 9 h 335"/>
                <a:gd name="T50" fmla="*/ 24 w 448"/>
                <a:gd name="T51" fmla="*/ 0 h 335"/>
                <a:gd name="T52" fmla="*/ 144 w 448"/>
                <a:gd name="T53" fmla="*/ 0 h 335"/>
                <a:gd name="T54" fmla="*/ 179 w 448"/>
                <a:gd name="T55" fmla="*/ 36 h 335"/>
                <a:gd name="T56" fmla="*/ 424 w 448"/>
                <a:gd name="T57" fmla="*/ 36 h 335"/>
                <a:gd name="T58" fmla="*/ 448 w 448"/>
                <a:gd name="T59" fmla="*/ 63 h 335"/>
                <a:gd name="T60" fmla="*/ 448 w 448"/>
                <a:gd name="T61" fmla="*/ 313 h 335"/>
                <a:gd name="T62" fmla="*/ 423 w 448"/>
                <a:gd name="T63" fmla="*/ 33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8" h="335">
                  <a:moveTo>
                    <a:pt x="383" y="311"/>
                  </a:moveTo>
                  <a:lnTo>
                    <a:pt x="383" y="311"/>
                  </a:lnTo>
                  <a:lnTo>
                    <a:pt x="423" y="311"/>
                  </a:lnTo>
                  <a:cubicBezTo>
                    <a:pt x="423" y="311"/>
                    <a:pt x="424" y="311"/>
                    <a:pt x="424" y="311"/>
                  </a:cubicBezTo>
                  <a:lnTo>
                    <a:pt x="424" y="63"/>
                  </a:lnTo>
                  <a:cubicBezTo>
                    <a:pt x="424" y="61"/>
                    <a:pt x="424" y="61"/>
                    <a:pt x="423" y="61"/>
                  </a:cubicBezTo>
                  <a:lnTo>
                    <a:pt x="167" y="61"/>
                  </a:lnTo>
                  <a:cubicBezTo>
                    <a:pt x="160" y="61"/>
                    <a:pt x="155" y="55"/>
                    <a:pt x="155" y="48"/>
                  </a:cubicBezTo>
                  <a:lnTo>
                    <a:pt x="155" y="36"/>
                  </a:lnTo>
                  <a:cubicBezTo>
                    <a:pt x="155" y="27"/>
                    <a:pt x="146" y="25"/>
                    <a:pt x="143" y="25"/>
                  </a:cubicBezTo>
                  <a:lnTo>
                    <a:pt x="26" y="25"/>
                  </a:lnTo>
                  <a:lnTo>
                    <a:pt x="26" y="106"/>
                  </a:lnTo>
                  <a:lnTo>
                    <a:pt x="361" y="106"/>
                  </a:lnTo>
                  <a:cubicBezTo>
                    <a:pt x="373" y="106"/>
                    <a:pt x="383" y="116"/>
                    <a:pt x="383" y="129"/>
                  </a:cubicBezTo>
                  <a:lnTo>
                    <a:pt x="383" y="311"/>
                  </a:lnTo>
                  <a:close/>
                  <a:moveTo>
                    <a:pt x="423" y="335"/>
                  </a:moveTo>
                  <a:lnTo>
                    <a:pt x="423" y="335"/>
                  </a:lnTo>
                  <a:lnTo>
                    <a:pt x="371" y="335"/>
                  </a:lnTo>
                  <a:cubicBezTo>
                    <a:pt x="364" y="335"/>
                    <a:pt x="358" y="330"/>
                    <a:pt x="358" y="323"/>
                  </a:cubicBezTo>
                  <a:lnTo>
                    <a:pt x="358" y="131"/>
                  </a:lnTo>
                  <a:lnTo>
                    <a:pt x="25" y="131"/>
                  </a:lnTo>
                  <a:cubicBezTo>
                    <a:pt x="23" y="136"/>
                    <a:pt x="17" y="139"/>
                    <a:pt x="12" y="138"/>
                  </a:cubicBezTo>
                  <a:cubicBezTo>
                    <a:pt x="6" y="137"/>
                    <a:pt x="1" y="132"/>
                    <a:pt x="1" y="126"/>
                  </a:cubicBezTo>
                  <a:lnTo>
                    <a:pt x="1" y="25"/>
                  </a:lnTo>
                  <a:cubicBezTo>
                    <a:pt x="0" y="20"/>
                    <a:pt x="1" y="14"/>
                    <a:pt x="4" y="9"/>
                  </a:cubicBezTo>
                  <a:cubicBezTo>
                    <a:pt x="7" y="5"/>
                    <a:pt x="13" y="0"/>
                    <a:pt x="24" y="0"/>
                  </a:cubicBezTo>
                  <a:lnTo>
                    <a:pt x="144" y="0"/>
                  </a:lnTo>
                  <a:cubicBezTo>
                    <a:pt x="158" y="1"/>
                    <a:pt x="179" y="12"/>
                    <a:pt x="179" y="36"/>
                  </a:cubicBezTo>
                  <a:lnTo>
                    <a:pt x="424" y="36"/>
                  </a:lnTo>
                  <a:cubicBezTo>
                    <a:pt x="433" y="36"/>
                    <a:pt x="448" y="43"/>
                    <a:pt x="448" y="63"/>
                  </a:cubicBezTo>
                  <a:lnTo>
                    <a:pt x="448" y="313"/>
                  </a:lnTo>
                  <a:cubicBezTo>
                    <a:pt x="448" y="323"/>
                    <a:pt x="440" y="335"/>
                    <a:pt x="423" y="335"/>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5" name="Freeform 77">
              <a:extLst>
                <a:ext uri="{FF2B5EF4-FFF2-40B4-BE49-F238E27FC236}">
                  <a16:creationId xmlns:a16="http://schemas.microsoft.com/office/drawing/2014/main" id="{72D8017E-11A7-4EFF-88A1-0C27B645A08F}"/>
                </a:ext>
              </a:extLst>
            </p:cNvPr>
            <p:cNvSpPr>
              <a:spLocks/>
            </p:cNvSpPr>
            <p:nvPr/>
          </p:nvSpPr>
          <p:spPr bwMode="auto">
            <a:xfrm>
              <a:off x="5308601" y="1974851"/>
              <a:ext cx="33338" cy="92075"/>
            </a:xfrm>
            <a:custGeom>
              <a:avLst/>
              <a:gdLst>
                <a:gd name="T0" fmla="*/ 0 w 39"/>
                <a:gd name="T1" fmla="*/ 99 h 109"/>
                <a:gd name="T2" fmla="*/ 0 w 39"/>
                <a:gd name="T3" fmla="*/ 99 h 109"/>
                <a:gd name="T4" fmla="*/ 10 w 39"/>
                <a:gd name="T5" fmla="*/ 109 h 109"/>
                <a:gd name="T6" fmla="*/ 29 w 39"/>
                <a:gd name="T7" fmla="*/ 109 h 109"/>
                <a:gd name="T8" fmla="*/ 39 w 39"/>
                <a:gd name="T9" fmla="*/ 99 h 109"/>
                <a:gd name="T10" fmla="*/ 39 w 39"/>
                <a:gd name="T11" fmla="*/ 10 h 109"/>
                <a:gd name="T12" fmla="*/ 29 w 39"/>
                <a:gd name="T13" fmla="*/ 0 h 109"/>
                <a:gd name="T14" fmla="*/ 10 w 39"/>
                <a:gd name="T15" fmla="*/ 0 h 109"/>
                <a:gd name="T16" fmla="*/ 0 w 39"/>
                <a:gd name="T17" fmla="*/ 10 h 109"/>
                <a:gd name="T18" fmla="*/ 0 w 39"/>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9">
                  <a:moveTo>
                    <a:pt x="0" y="99"/>
                  </a:moveTo>
                  <a:lnTo>
                    <a:pt x="0" y="99"/>
                  </a:lnTo>
                  <a:cubicBezTo>
                    <a:pt x="0" y="104"/>
                    <a:pt x="5" y="109"/>
                    <a:pt x="10" y="109"/>
                  </a:cubicBezTo>
                  <a:lnTo>
                    <a:pt x="29" y="109"/>
                  </a:lnTo>
                  <a:cubicBezTo>
                    <a:pt x="34" y="109"/>
                    <a:pt x="39" y="104"/>
                    <a:pt x="39" y="99"/>
                  </a:cubicBezTo>
                  <a:lnTo>
                    <a:pt x="39" y="10"/>
                  </a:lnTo>
                  <a:cubicBezTo>
                    <a:pt x="39" y="5"/>
                    <a:pt x="34" y="0"/>
                    <a:pt x="29" y="0"/>
                  </a:cubicBezTo>
                  <a:lnTo>
                    <a:pt x="10" y="0"/>
                  </a:lnTo>
                  <a:cubicBezTo>
                    <a:pt x="5" y="0"/>
                    <a:pt x="0" y="5"/>
                    <a:pt x="0" y="10"/>
                  </a:cubicBezTo>
                  <a:lnTo>
                    <a:pt x="0" y="99"/>
                  </a:ln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6" name="Freeform 78">
              <a:extLst>
                <a:ext uri="{FF2B5EF4-FFF2-40B4-BE49-F238E27FC236}">
                  <a16:creationId xmlns:a16="http://schemas.microsoft.com/office/drawing/2014/main" id="{CA2B4345-4E75-41EF-9561-3C80BCC5FA2E}"/>
                </a:ext>
              </a:extLst>
            </p:cNvPr>
            <p:cNvSpPr>
              <a:spLocks/>
            </p:cNvSpPr>
            <p:nvPr/>
          </p:nvSpPr>
          <p:spPr bwMode="auto">
            <a:xfrm>
              <a:off x="5308601" y="2120901"/>
              <a:ext cx="33338" cy="82550"/>
            </a:xfrm>
            <a:custGeom>
              <a:avLst/>
              <a:gdLst>
                <a:gd name="T0" fmla="*/ 0 w 39"/>
                <a:gd name="T1" fmla="*/ 87 h 97"/>
                <a:gd name="T2" fmla="*/ 0 w 39"/>
                <a:gd name="T3" fmla="*/ 87 h 97"/>
                <a:gd name="T4" fmla="*/ 10 w 39"/>
                <a:gd name="T5" fmla="*/ 97 h 97"/>
                <a:gd name="T6" fmla="*/ 29 w 39"/>
                <a:gd name="T7" fmla="*/ 97 h 97"/>
                <a:gd name="T8" fmla="*/ 39 w 39"/>
                <a:gd name="T9" fmla="*/ 87 h 97"/>
                <a:gd name="T10" fmla="*/ 39 w 39"/>
                <a:gd name="T11" fmla="*/ 10 h 97"/>
                <a:gd name="T12" fmla="*/ 29 w 39"/>
                <a:gd name="T13" fmla="*/ 0 h 97"/>
                <a:gd name="T14" fmla="*/ 10 w 39"/>
                <a:gd name="T15" fmla="*/ 0 h 97"/>
                <a:gd name="T16" fmla="*/ 0 w 39"/>
                <a:gd name="T17" fmla="*/ 10 h 97"/>
                <a:gd name="T18" fmla="*/ 0 w 39"/>
                <a:gd name="T19" fmla="*/ 8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97">
                  <a:moveTo>
                    <a:pt x="0" y="87"/>
                  </a:moveTo>
                  <a:lnTo>
                    <a:pt x="0" y="87"/>
                  </a:lnTo>
                  <a:cubicBezTo>
                    <a:pt x="0" y="93"/>
                    <a:pt x="5" y="97"/>
                    <a:pt x="10" y="97"/>
                  </a:cubicBezTo>
                  <a:lnTo>
                    <a:pt x="29" y="97"/>
                  </a:lnTo>
                  <a:cubicBezTo>
                    <a:pt x="34" y="97"/>
                    <a:pt x="39" y="93"/>
                    <a:pt x="39" y="87"/>
                  </a:cubicBezTo>
                  <a:lnTo>
                    <a:pt x="39" y="10"/>
                  </a:lnTo>
                  <a:cubicBezTo>
                    <a:pt x="39" y="5"/>
                    <a:pt x="34" y="0"/>
                    <a:pt x="29" y="0"/>
                  </a:cubicBezTo>
                  <a:lnTo>
                    <a:pt x="10" y="0"/>
                  </a:lnTo>
                  <a:cubicBezTo>
                    <a:pt x="5" y="0"/>
                    <a:pt x="0" y="5"/>
                    <a:pt x="0" y="10"/>
                  </a:cubicBezTo>
                  <a:lnTo>
                    <a:pt x="0" y="87"/>
                  </a:ln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7" name="Freeform 79">
              <a:extLst>
                <a:ext uri="{FF2B5EF4-FFF2-40B4-BE49-F238E27FC236}">
                  <a16:creationId xmlns:a16="http://schemas.microsoft.com/office/drawing/2014/main" id="{5961DA36-BF24-4DB1-AE4D-B3F622361FDA}"/>
                </a:ext>
              </a:extLst>
            </p:cNvPr>
            <p:cNvSpPr>
              <a:spLocks/>
            </p:cNvSpPr>
            <p:nvPr/>
          </p:nvSpPr>
          <p:spPr bwMode="auto">
            <a:xfrm>
              <a:off x="5260976" y="1906589"/>
              <a:ext cx="93663" cy="346075"/>
            </a:xfrm>
            <a:custGeom>
              <a:avLst/>
              <a:gdLst>
                <a:gd name="T0" fmla="*/ 15 w 111"/>
                <a:gd name="T1" fmla="*/ 30 h 406"/>
                <a:gd name="T2" fmla="*/ 15 w 111"/>
                <a:gd name="T3" fmla="*/ 30 h 406"/>
                <a:gd name="T4" fmla="*/ 81 w 111"/>
                <a:gd name="T5" fmla="*/ 30 h 406"/>
                <a:gd name="T6" fmla="*/ 81 w 111"/>
                <a:gd name="T7" fmla="*/ 406 h 406"/>
                <a:gd name="T8" fmla="*/ 111 w 111"/>
                <a:gd name="T9" fmla="*/ 406 h 406"/>
                <a:gd name="T10" fmla="*/ 111 w 111"/>
                <a:gd name="T11" fmla="*/ 15 h 406"/>
                <a:gd name="T12" fmla="*/ 96 w 111"/>
                <a:gd name="T13" fmla="*/ 0 h 406"/>
                <a:gd name="T14" fmla="*/ 15 w 111"/>
                <a:gd name="T15" fmla="*/ 0 h 406"/>
                <a:gd name="T16" fmla="*/ 0 w 111"/>
                <a:gd name="T17" fmla="*/ 15 h 406"/>
                <a:gd name="T18" fmla="*/ 15 w 111"/>
                <a:gd name="T19" fmla="*/ 3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406">
                  <a:moveTo>
                    <a:pt x="15" y="30"/>
                  </a:moveTo>
                  <a:lnTo>
                    <a:pt x="15" y="30"/>
                  </a:lnTo>
                  <a:lnTo>
                    <a:pt x="81" y="30"/>
                  </a:lnTo>
                  <a:lnTo>
                    <a:pt x="81" y="406"/>
                  </a:lnTo>
                  <a:lnTo>
                    <a:pt x="111" y="406"/>
                  </a:lnTo>
                  <a:lnTo>
                    <a:pt x="111" y="15"/>
                  </a:lnTo>
                  <a:cubicBezTo>
                    <a:pt x="111" y="7"/>
                    <a:pt x="104" y="0"/>
                    <a:pt x="96" y="0"/>
                  </a:cubicBezTo>
                  <a:lnTo>
                    <a:pt x="15" y="0"/>
                  </a:lnTo>
                  <a:cubicBezTo>
                    <a:pt x="7" y="0"/>
                    <a:pt x="0" y="7"/>
                    <a:pt x="0" y="15"/>
                  </a:cubicBezTo>
                  <a:cubicBezTo>
                    <a:pt x="0" y="24"/>
                    <a:pt x="7" y="30"/>
                    <a:pt x="15" y="30"/>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8" name="Freeform 83">
              <a:extLst>
                <a:ext uri="{FF2B5EF4-FFF2-40B4-BE49-F238E27FC236}">
                  <a16:creationId xmlns:a16="http://schemas.microsoft.com/office/drawing/2014/main" id="{8DBC8345-0F06-45DC-8936-9DC364A2A3D4}"/>
                </a:ext>
              </a:extLst>
            </p:cNvPr>
            <p:cNvSpPr>
              <a:spLocks/>
            </p:cNvSpPr>
            <p:nvPr/>
          </p:nvSpPr>
          <p:spPr bwMode="auto">
            <a:xfrm>
              <a:off x="5554663" y="2233614"/>
              <a:ext cx="39688" cy="38100"/>
            </a:xfrm>
            <a:custGeom>
              <a:avLst/>
              <a:gdLst>
                <a:gd name="T0" fmla="*/ 23 w 46"/>
                <a:gd name="T1" fmla="*/ 46 h 46"/>
                <a:gd name="T2" fmla="*/ 23 w 46"/>
                <a:gd name="T3" fmla="*/ 46 h 46"/>
                <a:gd name="T4" fmla="*/ 0 w 46"/>
                <a:gd name="T5" fmla="*/ 23 h 46"/>
                <a:gd name="T6" fmla="*/ 23 w 46"/>
                <a:gd name="T7" fmla="*/ 0 h 46"/>
                <a:gd name="T8" fmla="*/ 46 w 46"/>
                <a:gd name="T9" fmla="*/ 23 h 46"/>
                <a:gd name="T10" fmla="*/ 23 w 46"/>
                <a:gd name="T11" fmla="*/ 46 h 46"/>
              </a:gdLst>
              <a:ahLst/>
              <a:cxnLst>
                <a:cxn ang="0">
                  <a:pos x="T0" y="T1"/>
                </a:cxn>
                <a:cxn ang="0">
                  <a:pos x="T2" y="T3"/>
                </a:cxn>
                <a:cxn ang="0">
                  <a:pos x="T4" y="T5"/>
                </a:cxn>
                <a:cxn ang="0">
                  <a:pos x="T6" y="T7"/>
                </a:cxn>
                <a:cxn ang="0">
                  <a:pos x="T8" y="T9"/>
                </a:cxn>
                <a:cxn ang="0">
                  <a:pos x="T10" y="T11"/>
                </a:cxn>
              </a:cxnLst>
              <a:rect l="0" t="0" r="r" b="b"/>
              <a:pathLst>
                <a:path w="46" h="46">
                  <a:moveTo>
                    <a:pt x="23" y="46"/>
                  </a:moveTo>
                  <a:lnTo>
                    <a:pt x="23" y="46"/>
                  </a:lnTo>
                  <a:cubicBezTo>
                    <a:pt x="11" y="46"/>
                    <a:pt x="0" y="36"/>
                    <a:pt x="0" y="23"/>
                  </a:cubicBezTo>
                  <a:cubicBezTo>
                    <a:pt x="0" y="11"/>
                    <a:pt x="11" y="0"/>
                    <a:pt x="23" y="0"/>
                  </a:cubicBezTo>
                  <a:cubicBezTo>
                    <a:pt x="36" y="0"/>
                    <a:pt x="46" y="11"/>
                    <a:pt x="46" y="23"/>
                  </a:cubicBezTo>
                  <a:cubicBezTo>
                    <a:pt x="46" y="36"/>
                    <a:pt x="36" y="46"/>
                    <a:pt x="23" y="46"/>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9" name="Freeform 84">
              <a:extLst>
                <a:ext uri="{FF2B5EF4-FFF2-40B4-BE49-F238E27FC236}">
                  <a16:creationId xmlns:a16="http://schemas.microsoft.com/office/drawing/2014/main" id="{6EE1839E-6CF5-469A-A332-38D096F1ECC5}"/>
                </a:ext>
              </a:extLst>
            </p:cNvPr>
            <p:cNvSpPr>
              <a:spLocks/>
            </p:cNvSpPr>
            <p:nvPr/>
          </p:nvSpPr>
          <p:spPr bwMode="auto">
            <a:xfrm>
              <a:off x="5614988" y="2233614"/>
              <a:ext cx="39688" cy="38100"/>
            </a:xfrm>
            <a:custGeom>
              <a:avLst/>
              <a:gdLst>
                <a:gd name="T0" fmla="*/ 23 w 46"/>
                <a:gd name="T1" fmla="*/ 46 h 46"/>
                <a:gd name="T2" fmla="*/ 23 w 46"/>
                <a:gd name="T3" fmla="*/ 46 h 46"/>
                <a:gd name="T4" fmla="*/ 0 w 46"/>
                <a:gd name="T5" fmla="*/ 23 h 46"/>
                <a:gd name="T6" fmla="*/ 23 w 46"/>
                <a:gd name="T7" fmla="*/ 0 h 46"/>
                <a:gd name="T8" fmla="*/ 46 w 46"/>
                <a:gd name="T9" fmla="*/ 23 h 46"/>
                <a:gd name="T10" fmla="*/ 23 w 46"/>
                <a:gd name="T11" fmla="*/ 46 h 46"/>
              </a:gdLst>
              <a:ahLst/>
              <a:cxnLst>
                <a:cxn ang="0">
                  <a:pos x="T0" y="T1"/>
                </a:cxn>
                <a:cxn ang="0">
                  <a:pos x="T2" y="T3"/>
                </a:cxn>
                <a:cxn ang="0">
                  <a:pos x="T4" y="T5"/>
                </a:cxn>
                <a:cxn ang="0">
                  <a:pos x="T6" y="T7"/>
                </a:cxn>
                <a:cxn ang="0">
                  <a:pos x="T8" y="T9"/>
                </a:cxn>
                <a:cxn ang="0">
                  <a:pos x="T10" y="T11"/>
                </a:cxn>
              </a:cxnLst>
              <a:rect l="0" t="0" r="r" b="b"/>
              <a:pathLst>
                <a:path w="46" h="46">
                  <a:moveTo>
                    <a:pt x="23" y="46"/>
                  </a:moveTo>
                  <a:lnTo>
                    <a:pt x="23" y="46"/>
                  </a:lnTo>
                  <a:cubicBezTo>
                    <a:pt x="10" y="46"/>
                    <a:pt x="0" y="36"/>
                    <a:pt x="0" y="23"/>
                  </a:cubicBezTo>
                  <a:cubicBezTo>
                    <a:pt x="0" y="10"/>
                    <a:pt x="10" y="0"/>
                    <a:pt x="23" y="0"/>
                  </a:cubicBezTo>
                  <a:cubicBezTo>
                    <a:pt x="35" y="0"/>
                    <a:pt x="46" y="10"/>
                    <a:pt x="46" y="23"/>
                  </a:cubicBezTo>
                  <a:cubicBezTo>
                    <a:pt x="46" y="36"/>
                    <a:pt x="35" y="46"/>
                    <a:pt x="23" y="46"/>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540" name="组合 539">
            <a:extLst>
              <a:ext uri="{FF2B5EF4-FFF2-40B4-BE49-F238E27FC236}">
                <a16:creationId xmlns:a16="http://schemas.microsoft.com/office/drawing/2014/main" id="{58CCBF78-AEB3-4C10-A9D1-CCBDB47F3B7D}"/>
              </a:ext>
            </a:extLst>
          </p:cNvPr>
          <p:cNvGrpSpPr/>
          <p:nvPr/>
        </p:nvGrpSpPr>
        <p:grpSpPr>
          <a:xfrm>
            <a:off x="4252547" y="2224994"/>
            <a:ext cx="1131504" cy="1231297"/>
            <a:chOff x="1331673" y="1684939"/>
            <a:chExt cx="1265346" cy="1231297"/>
          </a:xfrm>
        </p:grpSpPr>
        <p:sp>
          <p:nvSpPr>
            <p:cNvPr id="541" name="Rectangle 8">
              <a:extLst>
                <a:ext uri="{FF2B5EF4-FFF2-40B4-BE49-F238E27FC236}">
                  <a16:creationId xmlns:a16="http://schemas.microsoft.com/office/drawing/2014/main" id="{3764EA8D-AF40-4334-89FF-B41A538107CF}"/>
                </a:ext>
              </a:extLst>
            </p:cNvPr>
            <p:cNvSpPr>
              <a:spLocks noChangeArrowheads="1"/>
            </p:cNvSpPr>
            <p:nvPr/>
          </p:nvSpPr>
          <p:spPr bwMode="auto">
            <a:xfrm>
              <a:off x="1331673" y="2223433"/>
              <a:ext cx="1265346" cy="692803"/>
            </a:xfrm>
            <a:prstGeom prst="rect">
              <a:avLst/>
            </a:prstGeom>
            <a:solidFill>
              <a:srgbClr val="E6A8AD"/>
            </a:solidFill>
            <a:ln w="25400" cap="flat" cmpd="sng" algn="ctr">
              <a:noFill/>
              <a:prstDash val="solid"/>
            </a:ln>
            <a:effectLst/>
          </p:spPr>
          <p:txBody>
            <a:bodyPr rtlCol="0" anchor="ctr"/>
            <a:lstStyle/>
            <a:p>
              <a:pPr algn="ctr" defTabSz="1218794"/>
              <a:r>
                <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rPr>
                <a:t>Redhat</a:t>
              </a:r>
              <a:endParaRPr lang="zh-CN" altLang="en-US"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2" name="矩形 541">
              <a:extLst>
                <a:ext uri="{FF2B5EF4-FFF2-40B4-BE49-F238E27FC236}">
                  <a16:creationId xmlns:a16="http://schemas.microsoft.com/office/drawing/2014/main" id="{FD3303CD-A0BC-46E6-9392-62258C9A9CF2}"/>
                </a:ext>
              </a:extLst>
            </p:cNvPr>
            <p:cNvSpPr/>
            <p:nvPr/>
          </p:nvSpPr>
          <p:spPr bwMode="auto">
            <a:xfrm>
              <a:off x="1332941" y="1684939"/>
              <a:ext cx="1254827" cy="530895"/>
            </a:xfrm>
            <a:prstGeom prst="rect">
              <a:avLst/>
            </a:prstGeom>
            <a:solidFill>
              <a:schemeClr val="accent6">
                <a:lumMod val="20000"/>
                <a:lumOff val="80000"/>
              </a:schemeClr>
            </a:solidFill>
            <a:ln w="9525"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APP</a:t>
              </a:r>
              <a:endParaRPr kumimoji="0" lang="zh-CN" altLang="en-US"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543" name="矩形 542">
            <a:extLst>
              <a:ext uri="{FF2B5EF4-FFF2-40B4-BE49-F238E27FC236}">
                <a16:creationId xmlns:a16="http://schemas.microsoft.com/office/drawing/2014/main" id="{286DB7D7-8684-4F9D-8D0F-A675FF1B3773}"/>
              </a:ext>
            </a:extLst>
          </p:cNvPr>
          <p:cNvSpPr/>
          <p:nvPr/>
        </p:nvSpPr>
        <p:spPr bwMode="auto">
          <a:xfrm>
            <a:off x="4175131" y="2133434"/>
            <a:ext cx="1255166" cy="2151667"/>
          </a:xfrm>
          <a:prstGeom prst="rect">
            <a:avLst/>
          </a:prstGeom>
          <a:no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5" name="矩形 544">
            <a:extLst>
              <a:ext uri="{FF2B5EF4-FFF2-40B4-BE49-F238E27FC236}">
                <a16:creationId xmlns:a16="http://schemas.microsoft.com/office/drawing/2014/main" id="{C5015547-EAE9-445A-A994-0B9B1EE6BB9D}"/>
              </a:ext>
            </a:extLst>
          </p:cNvPr>
          <p:cNvSpPr/>
          <p:nvPr/>
        </p:nvSpPr>
        <p:spPr bwMode="auto">
          <a:xfrm>
            <a:off x="6805831" y="4654967"/>
            <a:ext cx="1247122" cy="291501"/>
          </a:xfrm>
          <a:prstGeom prst="rect">
            <a:avLst/>
          </a:prstGeom>
          <a:solidFill>
            <a:srgbClr val="00B0F0"/>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虚拟化层</a:t>
            </a:r>
            <a:endParaRPr kumimoji="0" lang="zh-CN" altLang="en-US" sz="14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6" name="矩形 545">
            <a:extLst>
              <a:ext uri="{FF2B5EF4-FFF2-40B4-BE49-F238E27FC236}">
                <a16:creationId xmlns:a16="http://schemas.microsoft.com/office/drawing/2014/main" id="{CB986D6A-61CC-43E3-90E4-3DB16221E291}"/>
              </a:ext>
            </a:extLst>
          </p:cNvPr>
          <p:cNvSpPr/>
          <p:nvPr/>
        </p:nvSpPr>
        <p:spPr bwMode="auto">
          <a:xfrm>
            <a:off x="8255372" y="4654967"/>
            <a:ext cx="1247122" cy="291501"/>
          </a:xfrm>
          <a:prstGeom prst="rect">
            <a:avLst/>
          </a:prstGeom>
          <a:solidFill>
            <a:srgbClr val="00B0F0"/>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虚拟化层</a:t>
            </a:r>
          </a:p>
        </p:txBody>
      </p:sp>
      <p:sp>
        <p:nvSpPr>
          <p:cNvPr id="547" name="矩形 546">
            <a:extLst>
              <a:ext uri="{FF2B5EF4-FFF2-40B4-BE49-F238E27FC236}">
                <a16:creationId xmlns:a16="http://schemas.microsoft.com/office/drawing/2014/main" id="{6F2D1C0B-C787-4E36-8DA8-73B92B3B1521}"/>
              </a:ext>
            </a:extLst>
          </p:cNvPr>
          <p:cNvSpPr/>
          <p:nvPr/>
        </p:nvSpPr>
        <p:spPr bwMode="auto">
          <a:xfrm>
            <a:off x="9704913" y="4654967"/>
            <a:ext cx="1247122" cy="291501"/>
          </a:xfrm>
          <a:prstGeom prst="rect">
            <a:avLst/>
          </a:prstGeom>
          <a:solidFill>
            <a:srgbClr val="00B0F0"/>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虚拟化层</a:t>
            </a:r>
          </a:p>
        </p:txBody>
      </p:sp>
      <p:sp>
        <p:nvSpPr>
          <p:cNvPr id="548" name="矩形 547">
            <a:extLst>
              <a:ext uri="{FF2B5EF4-FFF2-40B4-BE49-F238E27FC236}">
                <a16:creationId xmlns:a16="http://schemas.microsoft.com/office/drawing/2014/main" id="{BA31FF3E-187A-4E82-AD7C-47680669386A}"/>
              </a:ext>
            </a:extLst>
          </p:cNvPr>
          <p:cNvSpPr/>
          <p:nvPr/>
        </p:nvSpPr>
        <p:spPr bwMode="auto">
          <a:xfrm>
            <a:off x="6804290" y="4003609"/>
            <a:ext cx="4141117" cy="496611"/>
          </a:xfrm>
          <a:prstGeom prst="rect">
            <a:avLst/>
          </a:prstGeom>
          <a:no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9" name="任意多边形 343">
            <a:extLst>
              <a:ext uri="{FF2B5EF4-FFF2-40B4-BE49-F238E27FC236}">
                <a16:creationId xmlns:a16="http://schemas.microsoft.com/office/drawing/2014/main" id="{3F0C755C-9787-4898-8466-AD01445722AB}"/>
              </a:ext>
            </a:extLst>
          </p:cNvPr>
          <p:cNvSpPr/>
          <p:nvPr/>
        </p:nvSpPr>
        <p:spPr bwMode="auto">
          <a:xfrm rot="5400000">
            <a:off x="6882136" y="4126853"/>
            <a:ext cx="208025" cy="224027"/>
          </a:xfrm>
          <a:custGeom>
            <a:avLst/>
            <a:gdLst>
              <a:gd name="connsiteX0" fmla="*/ 1008112 w 3096344"/>
              <a:gd name="connsiteY0" fmla="*/ 2088232 h 3096344"/>
              <a:gd name="connsiteX1" fmla="*/ 1008112 w 3096344"/>
              <a:gd name="connsiteY1" fmla="*/ 1008112 h 3096344"/>
              <a:gd name="connsiteX2" fmla="*/ 2088232 w 3096344"/>
              <a:gd name="connsiteY2" fmla="*/ 1008112 h 3096344"/>
              <a:gd name="connsiteX3" fmla="*/ 2088232 w 3096344"/>
              <a:gd name="connsiteY3" fmla="*/ 2088232 h 3096344"/>
              <a:gd name="connsiteX4" fmla="*/ 918102 w 3096344"/>
              <a:gd name="connsiteY4" fmla="*/ 2178242 h 3096344"/>
              <a:gd name="connsiteX5" fmla="*/ 2178242 w 3096344"/>
              <a:gd name="connsiteY5" fmla="*/ 2178242 h 3096344"/>
              <a:gd name="connsiteX6" fmla="*/ 2178242 w 3096344"/>
              <a:gd name="connsiteY6" fmla="*/ 918102 h 3096344"/>
              <a:gd name="connsiteX7" fmla="*/ 918102 w 3096344"/>
              <a:gd name="connsiteY7" fmla="*/ 918102 h 3096344"/>
              <a:gd name="connsiteX8" fmla="*/ 0 w 3096344"/>
              <a:gd name="connsiteY8" fmla="*/ 2628292 h 3096344"/>
              <a:gd name="connsiteX9" fmla="*/ 0 w 3096344"/>
              <a:gd name="connsiteY9" fmla="*/ 2466274 h 3096344"/>
              <a:gd name="connsiteX10" fmla="*/ 342038 w 3096344"/>
              <a:gd name="connsiteY10" fmla="*/ 2466274 h 3096344"/>
              <a:gd name="connsiteX11" fmla="*/ 342038 w 3096344"/>
              <a:gd name="connsiteY11" fmla="*/ 2340260 h 3096344"/>
              <a:gd name="connsiteX12" fmla="*/ 0 w 3096344"/>
              <a:gd name="connsiteY12" fmla="*/ 2340260 h 3096344"/>
              <a:gd name="connsiteX13" fmla="*/ 0 w 3096344"/>
              <a:gd name="connsiteY13" fmla="*/ 2178242 h 3096344"/>
              <a:gd name="connsiteX14" fmla="*/ 342038 w 3096344"/>
              <a:gd name="connsiteY14" fmla="*/ 2178242 h 3096344"/>
              <a:gd name="connsiteX15" fmla="*/ 342038 w 3096344"/>
              <a:gd name="connsiteY15" fmla="*/ 2047267 h 3096344"/>
              <a:gd name="connsiteX16" fmla="*/ 0 w 3096344"/>
              <a:gd name="connsiteY16" fmla="*/ 2047267 h 3096344"/>
              <a:gd name="connsiteX17" fmla="*/ 0 w 3096344"/>
              <a:gd name="connsiteY17" fmla="*/ 1885249 h 3096344"/>
              <a:gd name="connsiteX18" fmla="*/ 342038 w 3096344"/>
              <a:gd name="connsiteY18" fmla="*/ 1885249 h 3096344"/>
              <a:gd name="connsiteX19" fmla="*/ 342038 w 3096344"/>
              <a:gd name="connsiteY19" fmla="*/ 1759235 h 3096344"/>
              <a:gd name="connsiteX20" fmla="*/ 0 w 3096344"/>
              <a:gd name="connsiteY20" fmla="*/ 1759235 h 3096344"/>
              <a:gd name="connsiteX21" fmla="*/ 0 w 3096344"/>
              <a:gd name="connsiteY21" fmla="*/ 1597217 h 3096344"/>
              <a:gd name="connsiteX22" fmla="*/ 342038 w 3096344"/>
              <a:gd name="connsiteY22" fmla="*/ 1597217 h 3096344"/>
              <a:gd name="connsiteX23" fmla="*/ 342038 w 3096344"/>
              <a:gd name="connsiteY23" fmla="*/ 1492780 h 3096344"/>
              <a:gd name="connsiteX24" fmla="*/ 0 w 3096344"/>
              <a:gd name="connsiteY24" fmla="*/ 1492780 h 3096344"/>
              <a:gd name="connsiteX25" fmla="*/ 0 w 3096344"/>
              <a:gd name="connsiteY25" fmla="*/ 1330762 h 3096344"/>
              <a:gd name="connsiteX26" fmla="*/ 342038 w 3096344"/>
              <a:gd name="connsiteY26" fmla="*/ 1330762 h 3096344"/>
              <a:gd name="connsiteX27" fmla="*/ 342038 w 3096344"/>
              <a:gd name="connsiteY27" fmla="*/ 1204748 h 3096344"/>
              <a:gd name="connsiteX28" fmla="*/ 0 w 3096344"/>
              <a:gd name="connsiteY28" fmla="*/ 1204748 h 3096344"/>
              <a:gd name="connsiteX29" fmla="*/ 0 w 3096344"/>
              <a:gd name="connsiteY29" fmla="*/ 1042730 h 3096344"/>
              <a:gd name="connsiteX30" fmla="*/ 342038 w 3096344"/>
              <a:gd name="connsiteY30" fmla="*/ 1042730 h 3096344"/>
              <a:gd name="connsiteX31" fmla="*/ 342038 w 3096344"/>
              <a:gd name="connsiteY31" fmla="*/ 911755 h 3096344"/>
              <a:gd name="connsiteX32" fmla="*/ 0 w 3096344"/>
              <a:gd name="connsiteY32" fmla="*/ 911755 h 3096344"/>
              <a:gd name="connsiteX33" fmla="*/ 0 w 3096344"/>
              <a:gd name="connsiteY33" fmla="*/ 749737 h 3096344"/>
              <a:gd name="connsiteX34" fmla="*/ 342038 w 3096344"/>
              <a:gd name="connsiteY34" fmla="*/ 749737 h 3096344"/>
              <a:gd name="connsiteX35" fmla="*/ 342038 w 3096344"/>
              <a:gd name="connsiteY35" fmla="*/ 623723 h 3096344"/>
              <a:gd name="connsiteX36" fmla="*/ 0 w 3096344"/>
              <a:gd name="connsiteY36" fmla="*/ 623723 h 3096344"/>
              <a:gd name="connsiteX37" fmla="*/ 0 w 3096344"/>
              <a:gd name="connsiteY37" fmla="*/ 461705 h 3096344"/>
              <a:gd name="connsiteX38" fmla="*/ 342038 w 3096344"/>
              <a:gd name="connsiteY38" fmla="*/ 461705 h 3096344"/>
              <a:gd name="connsiteX39" fmla="*/ 342038 w 3096344"/>
              <a:gd name="connsiteY39" fmla="*/ 342038 h 3096344"/>
              <a:gd name="connsiteX40" fmla="*/ 464878 w 3096344"/>
              <a:gd name="connsiteY40" fmla="*/ 342038 h 3096344"/>
              <a:gd name="connsiteX41" fmla="*/ 464878 w 3096344"/>
              <a:gd name="connsiteY41" fmla="*/ 0 h 3096344"/>
              <a:gd name="connsiteX42" fmla="*/ 626896 w 3096344"/>
              <a:gd name="connsiteY42" fmla="*/ 0 h 3096344"/>
              <a:gd name="connsiteX43" fmla="*/ 626896 w 3096344"/>
              <a:gd name="connsiteY43" fmla="*/ 342038 h 3096344"/>
              <a:gd name="connsiteX44" fmla="*/ 752910 w 3096344"/>
              <a:gd name="connsiteY44" fmla="*/ 342038 h 3096344"/>
              <a:gd name="connsiteX45" fmla="*/ 752910 w 3096344"/>
              <a:gd name="connsiteY45" fmla="*/ 0 h 3096344"/>
              <a:gd name="connsiteX46" fmla="*/ 914928 w 3096344"/>
              <a:gd name="connsiteY46" fmla="*/ 0 h 3096344"/>
              <a:gd name="connsiteX47" fmla="*/ 914928 w 3096344"/>
              <a:gd name="connsiteY47" fmla="*/ 342038 h 3096344"/>
              <a:gd name="connsiteX48" fmla="*/ 1045903 w 3096344"/>
              <a:gd name="connsiteY48" fmla="*/ 342038 h 3096344"/>
              <a:gd name="connsiteX49" fmla="*/ 1045903 w 3096344"/>
              <a:gd name="connsiteY49" fmla="*/ 0 h 3096344"/>
              <a:gd name="connsiteX50" fmla="*/ 1207921 w 3096344"/>
              <a:gd name="connsiteY50" fmla="*/ 0 h 3096344"/>
              <a:gd name="connsiteX51" fmla="*/ 1207921 w 3096344"/>
              <a:gd name="connsiteY51" fmla="*/ 342038 h 3096344"/>
              <a:gd name="connsiteX52" fmla="*/ 1333935 w 3096344"/>
              <a:gd name="connsiteY52" fmla="*/ 342038 h 3096344"/>
              <a:gd name="connsiteX53" fmla="*/ 1333935 w 3096344"/>
              <a:gd name="connsiteY53" fmla="*/ 0 h 3096344"/>
              <a:gd name="connsiteX54" fmla="*/ 1495953 w 3096344"/>
              <a:gd name="connsiteY54" fmla="*/ 0 h 3096344"/>
              <a:gd name="connsiteX55" fmla="*/ 1495953 w 3096344"/>
              <a:gd name="connsiteY55" fmla="*/ 342038 h 3096344"/>
              <a:gd name="connsiteX56" fmla="*/ 1600390 w 3096344"/>
              <a:gd name="connsiteY56" fmla="*/ 342038 h 3096344"/>
              <a:gd name="connsiteX57" fmla="*/ 1600390 w 3096344"/>
              <a:gd name="connsiteY57" fmla="*/ 0 h 3096344"/>
              <a:gd name="connsiteX58" fmla="*/ 1762408 w 3096344"/>
              <a:gd name="connsiteY58" fmla="*/ 0 h 3096344"/>
              <a:gd name="connsiteX59" fmla="*/ 1762408 w 3096344"/>
              <a:gd name="connsiteY59" fmla="*/ 342038 h 3096344"/>
              <a:gd name="connsiteX60" fmla="*/ 1888422 w 3096344"/>
              <a:gd name="connsiteY60" fmla="*/ 342038 h 3096344"/>
              <a:gd name="connsiteX61" fmla="*/ 1888422 w 3096344"/>
              <a:gd name="connsiteY61" fmla="*/ 0 h 3096344"/>
              <a:gd name="connsiteX62" fmla="*/ 2050440 w 3096344"/>
              <a:gd name="connsiteY62" fmla="*/ 0 h 3096344"/>
              <a:gd name="connsiteX63" fmla="*/ 2050440 w 3096344"/>
              <a:gd name="connsiteY63" fmla="*/ 342038 h 3096344"/>
              <a:gd name="connsiteX64" fmla="*/ 2181415 w 3096344"/>
              <a:gd name="connsiteY64" fmla="*/ 342038 h 3096344"/>
              <a:gd name="connsiteX65" fmla="*/ 2181415 w 3096344"/>
              <a:gd name="connsiteY65" fmla="*/ 0 h 3096344"/>
              <a:gd name="connsiteX66" fmla="*/ 2343433 w 3096344"/>
              <a:gd name="connsiteY66" fmla="*/ 0 h 3096344"/>
              <a:gd name="connsiteX67" fmla="*/ 2343433 w 3096344"/>
              <a:gd name="connsiteY67" fmla="*/ 342038 h 3096344"/>
              <a:gd name="connsiteX68" fmla="*/ 2469447 w 3096344"/>
              <a:gd name="connsiteY68" fmla="*/ 342038 h 3096344"/>
              <a:gd name="connsiteX69" fmla="*/ 2469447 w 3096344"/>
              <a:gd name="connsiteY69" fmla="*/ 0 h 3096344"/>
              <a:gd name="connsiteX70" fmla="*/ 2631465 w 3096344"/>
              <a:gd name="connsiteY70" fmla="*/ 0 h 3096344"/>
              <a:gd name="connsiteX71" fmla="*/ 2631465 w 3096344"/>
              <a:gd name="connsiteY71" fmla="*/ 342038 h 3096344"/>
              <a:gd name="connsiteX72" fmla="*/ 2754306 w 3096344"/>
              <a:gd name="connsiteY72" fmla="*/ 342038 h 3096344"/>
              <a:gd name="connsiteX73" fmla="*/ 2754306 w 3096344"/>
              <a:gd name="connsiteY73" fmla="*/ 461705 h 3096344"/>
              <a:gd name="connsiteX74" fmla="*/ 3096344 w 3096344"/>
              <a:gd name="connsiteY74" fmla="*/ 461705 h 3096344"/>
              <a:gd name="connsiteX75" fmla="*/ 3096344 w 3096344"/>
              <a:gd name="connsiteY75" fmla="*/ 623723 h 3096344"/>
              <a:gd name="connsiteX76" fmla="*/ 2754306 w 3096344"/>
              <a:gd name="connsiteY76" fmla="*/ 623723 h 3096344"/>
              <a:gd name="connsiteX77" fmla="*/ 2754306 w 3096344"/>
              <a:gd name="connsiteY77" fmla="*/ 749737 h 3096344"/>
              <a:gd name="connsiteX78" fmla="*/ 3096344 w 3096344"/>
              <a:gd name="connsiteY78" fmla="*/ 749737 h 3096344"/>
              <a:gd name="connsiteX79" fmla="*/ 3096344 w 3096344"/>
              <a:gd name="connsiteY79" fmla="*/ 911755 h 3096344"/>
              <a:gd name="connsiteX80" fmla="*/ 2754306 w 3096344"/>
              <a:gd name="connsiteY80" fmla="*/ 911755 h 3096344"/>
              <a:gd name="connsiteX81" fmla="*/ 2754306 w 3096344"/>
              <a:gd name="connsiteY81" fmla="*/ 1042730 h 3096344"/>
              <a:gd name="connsiteX82" fmla="*/ 3096344 w 3096344"/>
              <a:gd name="connsiteY82" fmla="*/ 1042730 h 3096344"/>
              <a:gd name="connsiteX83" fmla="*/ 3096344 w 3096344"/>
              <a:gd name="connsiteY83" fmla="*/ 1204748 h 3096344"/>
              <a:gd name="connsiteX84" fmla="*/ 2754306 w 3096344"/>
              <a:gd name="connsiteY84" fmla="*/ 1204748 h 3096344"/>
              <a:gd name="connsiteX85" fmla="*/ 2754306 w 3096344"/>
              <a:gd name="connsiteY85" fmla="*/ 1330762 h 3096344"/>
              <a:gd name="connsiteX86" fmla="*/ 3096344 w 3096344"/>
              <a:gd name="connsiteY86" fmla="*/ 1330762 h 3096344"/>
              <a:gd name="connsiteX87" fmla="*/ 3096344 w 3096344"/>
              <a:gd name="connsiteY87" fmla="*/ 1492780 h 3096344"/>
              <a:gd name="connsiteX88" fmla="*/ 2754306 w 3096344"/>
              <a:gd name="connsiteY88" fmla="*/ 1492780 h 3096344"/>
              <a:gd name="connsiteX89" fmla="*/ 2754306 w 3096344"/>
              <a:gd name="connsiteY89" fmla="*/ 1597217 h 3096344"/>
              <a:gd name="connsiteX90" fmla="*/ 3096344 w 3096344"/>
              <a:gd name="connsiteY90" fmla="*/ 1597217 h 3096344"/>
              <a:gd name="connsiteX91" fmla="*/ 3096344 w 3096344"/>
              <a:gd name="connsiteY91" fmla="*/ 1759235 h 3096344"/>
              <a:gd name="connsiteX92" fmla="*/ 2754306 w 3096344"/>
              <a:gd name="connsiteY92" fmla="*/ 1759235 h 3096344"/>
              <a:gd name="connsiteX93" fmla="*/ 2754306 w 3096344"/>
              <a:gd name="connsiteY93" fmla="*/ 1885249 h 3096344"/>
              <a:gd name="connsiteX94" fmla="*/ 3096344 w 3096344"/>
              <a:gd name="connsiteY94" fmla="*/ 1885249 h 3096344"/>
              <a:gd name="connsiteX95" fmla="*/ 3096344 w 3096344"/>
              <a:gd name="connsiteY95" fmla="*/ 2047267 h 3096344"/>
              <a:gd name="connsiteX96" fmla="*/ 2754306 w 3096344"/>
              <a:gd name="connsiteY96" fmla="*/ 2047267 h 3096344"/>
              <a:gd name="connsiteX97" fmla="*/ 2754306 w 3096344"/>
              <a:gd name="connsiteY97" fmla="*/ 2178242 h 3096344"/>
              <a:gd name="connsiteX98" fmla="*/ 3096344 w 3096344"/>
              <a:gd name="connsiteY98" fmla="*/ 2178242 h 3096344"/>
              <a:gd name="connsiteX99" fmla="*/ 3096344 w 3096344"/>
              <a:gd name="connsiteY99" fmla="*/ 2340260 h 3096344"/>
              <a:gd name="connsiteX100" fmla="*/ 2754306 w 3096344"/>
              <a:gd name="connsiteY100" fmla="*/ 2340260 h 3096344"/>
              <a:gd name="connsiteX101" fmla="*/ 2754306 w 3096344"/>
              <a:gd name="connsiteY101" fmla="*/ 2466274 h 3096344"/>
              <a:gd name="connsiteX102" fmla="*/ 3096344 w 3096344"/>
              <a:gd name="connsiteY102" fmla="*/ 2466274 h 3096344"/>
              <a:gd name="connsiteX103" fmla="*/ 3096344 w 3096344"/>
              <a:gd name="connsiteY103" fmla="*/ 2628292 h 3096344"/>
              <a:gd name="connsiteX104" fmla="*/ 2754306 w 3096344"/>
              <a:gd name="connsiteY104" fmla="*/ 2628292 h 3096344"/>
              <a:gd name="connsiteX105" fmla="*/ 2754306 w 3096344"/>
              <a:gd name="connsiteY105" fmla="*/ 2754306 h 3096344"/>
              <a:gd name="connsiteX106" fmla="*/ 2631465 w 3096344"/>
              <a:gd name="connsiteY106" fmla="*/ 2754306 h 3096344"/>
              <a:gd name="connsiteX107" fmla="*/ 2631465 w 3096344"/>
              <a:gd name="connsiteY107" fmla="*/ 3096344 h 3096344"/>
              <a:gd name="connsiteX108" fmla="*/ 2469447 w 3096344"/>
              <a:gd name="connsiteY108" fmla="*/ 3096344 h 3096344"/>
              <a:gd name="connsiteX109" fmla="*/ 2469447 w 3096344"/>
              <a:gd name="connsiteY109" fmla="*/ 2754306 h 3096344"/>
              <a:gd name="connsiteX110" fmla="*/ 2343433 w 3096344"/>
              <a:gd name="connsiteY110" fmla="*/ 2754306 h 3096344"/>
              <a:gd name="connsiteX111" fmla="*/ 2343433 w 3096344"/>
              <a:gd name="connsiteY111" fmla="*/ 3096344 h 3096344"/>
              <a:gd name="connsiteX112" fmla="*/ 2181415 w 3096344"/>
              <a:gd name="connsiteY112" fmla="*/ 3096344 h 3096344"/>
              <a:gd name="connsiteX113" fmla="*/ 2181415 w 3096344"/>
              <a:gd name="connsiteY113" fmla="*/ 2754306 h 3096344"/>
              <a:gd name="connsiteX114" fmla="*/ 2050440 w 3096344"/>
              <a:gd name="connsiteY114" fmla="*/ 2754306 h 3096344"/>
              <a:gd name="connsiteX115" fmla="*/ 2050440 w 3096344"/>
              <a:gd name="connsiteY115" fmla="*/ 3096344 h 3096344"/>
              <a:gd name="connsiteX116" fmla="*/ 1888422 w 3096344"/>
              <a:gd name="connsiteY116" fmla="*/ 3096344 h 3096344"/>
              <a:gd name="connsiteX117" fmla="*/ 1888422 w 3096344"/>
              <a:gd name="connsiteY117" fmla="*/ 2754306 h 3096344"/>
              <a:gd name="connsiteX118" fmla="*/ 1762408 w 3096344"/>
              <a:gd name="connsiteY118" fmla="*/ 2754306 h 3096344"/>
              <a:gd name="connsiteX119" fmla="*/ 1762408 w 3096344"/>
              <a:gd name="connsiteY119" fmla="*/ 3096344 h 3096344"/>
              <a:gd name="connsiteX120" fmla="*/ 1600390 w 3096344"/>
              <a:gd name="connsiteY120" fmla="*/ 3096344 h 3096344"/>
              <a:gd name="connsiteX121" fmla="*/ 1600390 w 3096344"/>
              <a:gd name="connsiteY121" fmla="*/ 2754306 h 3096344"/>
              <a:gd name="connsiteX122" fmla="*/ 1495953 w 3096344"/>
              <a:gd name="connsiteY122" fmla="*/ 2754306 h 3096344"/>
              <a:gd name="connsiteX123" fmla="*/ 1495953 w 3096344"/>
              <a:gd name="connsiteY123" fmla="*/ 3096344 h 3096344"/>
              <a:gd name="connsiteX124" fmla="*/ 1333935 w 3096344"/>
              <a:gd name="connsiteY124" fmla="*/ 3096344 h 3096344"/>
              <a:gd name="connsiteX125" fmla="*/ 1333935 w 3096344"/>
              <a:gd name="connsiteY125" fmla="*/ 2754306 h 3096344"/>
              <a:gd name="connsiteX126" fmla="*/ 1207921 w 3096344"/>
              <a:gd name="connsiteY126" fmla="*/ 2754306 h 3096344"/>
              <a:gd name="connsiteX127" fmla="*/ 1207921 w 3096344"/>
              <a:gd name="connsiteY127" fmla="*/ 3096344 h 3096344"/>
              <a:gd name="connsiteX128" fmla="*/ 1045903 w 3096344"/>
              <a:gd name="connsiteY128" fmla="*/ 3096344 h 3096344"/>
              <a:gd name="connsiteX129" fmla="*/ 1045903 w 3096344"/>
              <a:gd name="connsiteY129" fmla="*/ 2754306 h 3096344"/>
              <a:gd name="connsiteX130" fmla="*/ 914928 w 3096344"/>
              <a:gd name="connsiteY130" fmla="*/ 2754306 h 3096344"/>
              <a:gd name="connsiteX131" fmla="*/ 914928 w 3096344"/>
              <a:gd name="connsiteY131" fmla="*/ 3096344 h 3096344"/>
              <a:gd name="connsiteX132" fmla="*/ 752910 w 3096344"/>
              <a:gd name="connsiteY132" fmla="*/ 3096344 h 3096344"/>
              <a:gd name="connsiteX133" fmla="*/ 752910 w 3096344"/>
              <a:gd name="connsiteY133" fmla="*/ 2754306 h 3096344"/>
              <a:gd name="connsiteX134" fmla="*/ 626896 w 3096344"/>
              <a:gd name="connsiteY134" fmla="*/ 2754306 h 3096344"/>
              <a:gd name="connsiteX135" fmla="*/ 626896 w 3096344"/>
              <a:gd name="connsiteY135" fmla="*/ 3096344 h 3096344"/>
              <a:gd name="connsiteX136" fmla="*/ 464878 w 3096344"/>
              <a:gd name="connsiteY136" fmla="*/ 3096344 h 3096344"/>
              <a:gd name="connsiteX137" fmla="*/ 464878 w 3096344"/>
              <a:gd name="connsiteY137" fmla="*/ 2754306 h 3096344"/>
              <a:gd name="connsiteX138" fmla="*/ 342038 w 3096344"/>
              <a:gd name="connsiteY138" fmla="*/ 2754306 h 3096344"/>
              <a:gd name="connsiteX139" fmla="*/ 342038 w 3096344"/>
              <a:gd name="connsiteY139" fmla="*/ 2628292 h 309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096344" h="3096344">
                <a:moveTo>
                  <a:pt x="1008112" y="2088232"/>
                </a:moveTo>
                <a:lnTo>
                  <a:pt x="1008112" y="1008112"/>
                </a:lnTo>
                <a:lnTo>
                  <a:pt x="2088232" y="1008112"/>
                </a:lnTo>
                <a:lnTo>
                  <a:pt x="2088232" y="2088232"/>
                </a:lnTo>
                <a:close/>
                <a:moveTo>
                  <a:pt x="918102" y="2178242"/>
                </a:moveTo>
                <a:lnTo>
                  <a:pt x="2178242" y="2178242"/>
                </a:lnTo>
                <a:lnTo>
                  <a:pt x="2178242" y="918102"/>
                </a:lnTo>
                <a:lnTo>
                  <a:pt x="918102" y="918102"/>
                </a:lnTo>
                <a:close/>
                <a:moveTo>
                  <a:pt x="0" y="2628292"/>
                </a:moveTo>
                <a:lnTo>
                  <a:pt x="0" y="2466274"/>
                </a:lnTo>
                <a:lnTo>
                  <a:pt x="342038" y="2466274"/>
                </a:lnTo>
                <a:lnTo>
                  <a:pt x="342038" y="2340260"/>
                </a:lnTo>
                <a:lnTo>
                  <a:pt x="0" y="2340260"/>
                </a:lnTo>
                <a:lnTo>
                  <a:pt x="0" y="2178242"/>
                </a:lnTo>
                <a:lnTo>
                  <a:pt x="342038" y="2178242"/>
                </a:lnTo>
                <a:lnTo>
                  <a:pt x="342038" y="2047267"/>
                </a:lnTo>
                <a:lnTo>
                  <a:pt x="0" y="2047267"/>
                </a:lnTo>
                <a:lnTo>
                  <a:pt x="0" y="1885249"/>
                </a:lnTo>
                <a:lnTo>
                  <a:pt x="342038" y="1885249"/>
                </a:lnTo>
                <a:lnTo>
                  <a:pt x="342038" y="1759235"/>
                </a:lnTo>
                <a:lnTo>
                  <a:pt x="0" y="1759235"/>
                </a:lnTo>
                <a:lnTo>
                  <a:pt x="0" y="1597217"/>
                </a:lnTo>
                <a:lnTo>
                  <a:pt x="342038" y="1597217"/>
                </a:lnTo>
                <a:lnTo>
                  <a:pt x="342038" y="1492780"/>
                </a:lnTo>
                <a:lnTo>
                  <a:pt x="0" y="1492780"/>
                </a:lnTo>
                <a:lnTo>
                  <a:pt x="0" y="1330762"/>
                </a:lnTo>
                <a:lnTo>
                  <a:pt x="342038" y="1330762"/>
                </a:lnTo>
                <a:lnTo>
                  <a:pt x="342038" y="1204748"/>
                </a:lnTo>
                <a:lnTo>
                  <a:pt x="0" y="1204748"/>
                </a:lnTo>
                <a:lnTo>
                  <a:pt x="0" y="1042730"/>
                </a:lnTo>
                <a:lnTo>
                  <a:pt x="342038" y="1042730"/>
                </a:lnTo>
                <a:lnTo>
                  <a:pt x="342038" y="911755"/>
                </a:lnTo>
                <a:lnTo>
                  <a:pt x="0" y="911755"/>
                </a:lnTo>
                <a:lnTo>
                  <a:pt x="0" y="749737"/>
                </a:lnTo>
                <a:lnTo>
                  <a:pt x="342038" y="749737"/>
                </a:lnTo>
                <a:lnTo>
                  <a:pt x="342038" y="623723"/>
                </a:lnTo>
                <a:lnTo>
                  <a:pt x="0" y="623723"/>
                </a:lnTo>
                <a:lnTo>
                  <a:pt x="0" y="461705"/>
                </a:lnTo>
                <a:lnTo>
                  <a:pt x="342038" y="461705"/>
                </a:lnTo>
                <a:lnTo>
                  <a:pt x="342038" y="342038"/>
                </a:lnTo>
                <a:lnTo>
                  <a:pt x="464878" y="342038"/>
                </a:lnTo>
                <a:lnTo>
                  <a:pt x="464878" y="0"/>
                </a:lnTo>
                <a:lnTo>
                  <a:pt x="626896" y="0"/>
                </a:lnTo>
                <a:lnTo>
                  <a:pt x="626896" y="342038"/>
                </a:lnTo>
                <a:lnTo>
                  <a:pt x="752910" y="342038"/>
                </a:lnTo>
                <a:lnTo>
                  <a:pt x="752910" y="0"/>
                </a:lnTo>
                <a:lnTo>
                  <a:pt x="914928" y="0"/>
                </a:lnTo>
                <a:lnTo>
                  <a:pt x="914928" y="342038"/>
                </a:lnTo>
                <a:lnTo>
                  <a:pt x="1045903" y="342038"/>
                </a:lnTo>
                <a:lnTo>
                  <a:pt x="1045903" y="0"/>
                </a:lnTo>
                <a:lnTo>
                  <a:pt x="1207921" y="0"/>
                </a:lnTo>
                <a:lnTo>
                  <a:pt x="1207921" y="342038"/>
                </a:lnTo>
                <a:lnTo>
                  <a:pt x="1333935" y="342038"/>
                </a:lnTo>
                <a:lnTo>
                  <a:pt x="1333935" y="0"/>
                </a:lnTo>
                <a:lnTo>
                  <a:pt x="1495953" y="0"/>
                </a:lnTo>
                <a:lnTo>
                  <a:pt x="1495953" y="342038"/>
                </a:lnTo>
                <a:lnTo>
                  <a:pt x="1600390" y="342038"/>
                </a:lnTo>
                <a:lnTo>
                  <a:pt x="1600390" y="0"/>
                </a:lnTo>
                <a:lnTo>
                  <a:pt x="1762408" y="0"/>
                </a:lnTo>
                <a:lnTo>
                  <a:pt x="1762408" y="342038"/>
                </a:lnTo>
                <a:lnTo>
                  <a:pt x="1888422" y="342038"/>
                </a:lnTo>
                <a:lnTo>
                  <a:pt x="1888422" y="0"/>
                </a:lnTo>
                <a:lnTo>
                  <a:pt x="2050440" y="0"/>
                </a:lnTo>
                <a:lnTo>
                  <a:pt x="2050440" y="342038"/>
                </a:lnTo>
                <a:lnTo>
                  <a:pt x="2181415" y="342038"/>
                </a:lnTo>
                <a:lnTo>
                  <a:pt x="2181415" y="0"/>
                </a:lnTo>
                <a:lnTo>
                  <a:pt x="2343433" y="0"/>
                </a:lnTo>
                <a:lnTo>
                  <a:pt x="2343433" y="342038"/>
                </a:lnTo>
                <a:lnTo>
                  <a:pt x="2469447" y="342038"/>
                </a:lnTo>
                <a:lnTo>
                  <a:pt x="2469447" y="0"/>
                </a:lnTo>
                <a:lnTo>
                  <a:pt x="2631465" y="0"/>
                </a:lnTo>
                <a:lnTo>
                  <a:pt x="2631465" y="342038"/>
                </a:lnTo>
                <a:lnTo>
                  <a:pt x="2754306" y="342038"/>
                </a:lnTo>
                <a:lnTo>
                  <a:pt x="2754306" y="461705"/>
                </a:lnTo>
                <a:lnTo>
                  <a:pt x="3096344" y="461705"/>
                </a:lnTo>
                <a:lnTo>
                  <a:pt x="3096344" y="623723"/>
                </a:lnTo>
                <a:lnTo>
                  <a:pt x="2754306" y="623723"/>
                </a:lnTo>
                <a:lnTo>
                  <a:pt x="2754306" y="749737"/>
                </a:lnTo>
                <a:lnTo>
                  <a:pt x="3096344" y="749737"/>
                </a:lnTo>
                <a:lnTo>
                  <a:pt x="3096344" y="911755"/>
                </a:lnTo>
                <a:lnTo>
                  <a:pt x="2754306" y="911755"/>
                </a:lnTo>
                <a:lnTo>
                  <a:pt x="2754306" y="1042730"/>
                </a:lnTo>
                <a:lnTo>
                  <a:pt x="3096344" y="1042730"/>
                </a:lnTo>
                <a:lnTo>
                  <a:pt x="3096344" y="1204748"/>
                </a:lnTo>
                <a:lnTo>
                  <a:pt x="2754306" y="1204748"/>
                </a:lnTo>
                <a:lnTo>
                  <a:pt x="2754306" y="1330762"/>
                </a:lnTo>
                <a:lnTo>
                  <a:pt x="3096344" y="1330762"/>
                </a:lnTo>
                <a:lnTo>
                  <a:pt x="3096344" y="1492780"/>
                </a:lnTo>
                <a:lnTo>
                  <a:pt x="2754306" y="1492780"/>
                </a:lnTo>
                <a:lnTo>
                  <a:pt x="2754306" y="1597217"/>
                </a:lnTo>
                <a:lnTo>
                  <a:pt x="3096344" y="1597217"/>
                </a:lnTo>
                <a:lnTo>
                  <a:pt x="3096344" y="1759235"/>
                </a:lnTo>
                <a:lnTo>
                  <a:pt x="2754306" y="1759235"/>
                </a:lnTo>
                <a:lnTo>
                  <a:pt x="2754306" y="1885249"/>
                </a:lnTo>
                <a:lnTo>
                  <a:pt x="3096344" y="1885249"/>
                </a:lnTo>
                <a:lnTo>
                  <a:pt x="3096344" y="2047267"/>
                </a:lnTo>
                <a:lnTo>
                  <a:pt x="2754306" y="2047267"/>
                </a:lnTo>
                <a:lnTo>
                  <a:pt x="2754306" y="2178242"/>
                </a:lnTo>
                <a:lnTo>
                  <a:pt x="3096344" y="2178242"/>
                </a:lnTo>
                <a:lnTo>
                  <a:pt x="3096344" y="2340260"/>
                </a:lnTo>
                <a:lnTo>
                  <a:pt x="2754306" y="2340260"/>
                </a:lnTo>
                <a:lnTo>
                  <a:pt x="2754306" y="2466274"/>
                </a:lnTo>
                <a:lnTo>
                  <a:pt x="3096344" y="2466274"/>
                </a:lnTo>
                <a:lnTo>
                  <a:pt x="3096344" y="2628292"/>
                </a:lnTo>
                <a:lnTo>
                  <a:pt x="2754306" y="2628292"/>
                </a:lnTo>
                <a:lnTo>
                  <a:pt x="2754306" y="2754306"/>
                </a:lnTo>
                <a:lnTo>
                  <a:pt x="2631465" y="2754306"/>
                </a:lnTo>
                <a:lnTo>
                  <a:pt x="2631465" y="3096344"/>
                </a:lnTo>
                <a:lnTo>
                  <a:pt x="2469447" y="3096344"/>
                </a:lnTo>
                <a:lnTo>
                  <a:pt x="2469447" y="2754306"/>
                </a:lnTo>
                <a:lnTo>
                  <a:pt x="2343433" y="2754306"/>
                </a:lnTo>
                <a:lnTo>
                  <a:pt x="2343433" y="3096344"/>
                </a:lnTo>
                <a:lnTo>
                  <a:pt x="2181415" y="3096344"/>
                </a:lnTo>
                <a:lnTo>
                  <a:pt x="2181415" y="2754306"/>
                </a:lnTo>
                <a:lnTo>
                  <a:pt x="2050440" y="2754306"/>
                </a:lnTo>
                <a:lnTo>
                  <a:pt x="2050440" y="3096344"/>
                </a:lnTo>
                <a:lnTo>
                  <a:pt x="1888422" y="3096344"/>
                </a:lnTo>
                <a:lnTo>
                  <a:pt x="1888422" y="2754306"/>
                </a:lnTo>
                <a:lnTo>
                  <a:pt x="1762408" y="2754306"/>
                </a:lnTo>
                <a:lnTo>
                  <a:pt x="1762408" y="3096344"/>
                </a:lnTo>
                <a:lnTo>
                  <a:pt x="1600390" y="3096344"/>
                </a:lnTo>
                <a:lnTo>
                  <a:pt x="1600390" y="2754306"/>
                </a:lnTo>
                <a:lnTo>
                  <a:pt x="1495953" y="2754306"/>
                </a:lnTo>
                <a:lnTo>
                  <a:pt x="1495953" y="3096344"/>
                </a:lnTo>
                <a:lnTo>
                  <a:pt x="1333935" y="3096344"/>
                </a:lnTo>
                <a:lnTo>
                  <a:pt x="1333935" y="2754306"/>
                </a:lnTo>
                <a:lnTo>
                  <a:pt x="1207921" y="2754306"/>
                </a:lnTo>
                <a:lnTo>
                  <a:pt x="1207921" y="3096344"/>
                </a:lnTo>
                <a:lnTo>
                  <a:pt x="1045903" y="3096344"/>
                </a:lnTo>
                <a:lnTo>
                  <a:pt x="1045903" y="2754306"/>
                </a:lnTo>
                <a:lnTo>
                  <a:pt x="914928" y="2754306"/>
                </a:lnTo>
                <a:lnTo>
                  <a:pt x="914928" y="3096344"/>
                </a:lnTo>
                <a:lnTo>
                  <a:pt x="752910" y="3096344"/>
                </a:lnTo>
                <a:lnTo>
                  <a:pt x="752910" y="2754306"/>
                </a:lnTo>
                <a:lnTo>
                  <a:pt x="626896" y="2754306"/>
                </a:lnTo>
                <a:lnTo>
                  <a:pt x="626896" y="3096344"/>
                </a:lnTo>
                <a:lnTo>
                  <a:pt x="464878" y="3096344"/>
                </a:lnTo>
                <a:lnTo>
                  <a:pt x="464878" y="2754306"/>
                </a:lnTo>
                <a:lnTo>
                  <a:pt x="342038" y="2754306"/>
                </a:lnTo>
                <a:lnTo>
                  <a:pt x="342038" y="2628292"/>
                </a:lnTo>
                <a:close/>
              </a:path>
            </a:pathLst>
          </a:custGeom>
          <a:solidFill>
            <a:schemeClr val="bg1">
              <a:lumMod val="95000"/>
            </a:schemeClr>
          </a:solidFill>
          <a:ln w="635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0" name="文本框 549">
            <a:extLst>
              <a:ext uri="{FF2B5EF4-FFF2-40B4-BE49-F238E27FC236}">
                <a16:creationId xmlns:a16="http://schemas.microsoft.com/office/drawing/2014/main" id="{B206B91F-E3BA-462D-909B-AAE0B6E0F7C6}"/>
              </a:ext>
            </a:extLst>
          </p:cNvPr>
          <p:cNvSpPr txBox="1"/>
          <p:nvPr/>
        </p:nvSpPr>
        <p:spPr bwMode="auto">
          <a:xfrm>
            <a:off x="5945214" y="4111662"/>
            <a:ext cx="975680"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 资源池化</a:t>
            </a:r>
          </a:p>
        </p:txBody>
      </p:sp>
      <p:sp>
        <p:nvSpPr>
          <p:cNvPr id="551" name="任意多边形 346">
            <a:extLst>
              <a:ext uri="{FF2B5EF4-FFF2-40B4-BE49-F238E27FC236}">
                <a16:creationId xmlns:a16="http://schemas.microsoft.com/office/drawing/2014/main" id="{2F042232-AF8F-4EAC-8A7C-D0B34E7148FC}"/>
              </a:ext>
            </a:extLst>
          </p:cNvPr>
          <p:cNvSpPr/>
          <p:nvPr/>
        </p:nvSpPr>
        <p:spPr bwMode="auto">
          <a:xfrm rot="5400000">
            <a:off x="7170050" y="4126853"/>
            <a:ext cx="208025" cy="224027"/>
          </a:xfrm>
          <a:custGeom>
            <a:avLst/>
            <a:gdLst>
              <a:gd name="connsiteX0" fmla="*/ 1008112 w 3096344"/>
              <a:gd name="connsiteY0" fmla="*/ 2088232 h 3096344"/>
              <a:gd name="connsiteX1" fmla="*/ 1008112 w 3096344"/>
              <a:gd name="connsiteY1" fmla="*/ 1008112 h 3096344"/>
              <a:gd name="connsiteX2" fmla="*/ 2088232 w 3096344"/>
              <a:gd name="connsiteY2" fmla="*/ 1008112 h 3096344"/>
              <a:gd name="connsiteX3" fmla="*/ 2088232 w 3096344"/>
              <a:gd name="connsiteY3" fmla="*/ 2088232 h 3096344"/>
              <a:gd name="connsiteX4" fmla="*/ 918102 w 3096344"/>
              <a:gd name="connsiteY4" fmla="*/ 2178242 h 3096344"/>
              <a:gd name="connsiteX5" fmla="*/ 2178242 w 3096344"/>
              <a:gd name="connsiteY5" fmla="*/ 2178242 h 3096344"/>
              <a:gd name="connsiteX6" fmla="*/ 2178242 w 3096344"/>
              <a:gd name="connsiteY6" fmla="*/ 918102 h 3096344"/>
              <a:gd name="connsiteX7" fmla="*/ 918102 w 3096344"/>
              <a:gd name="connsiteY7" fmla="*/ 918102 h 3096344"/>
              <a:gd name="connsiteX8" fmla="*/ 0 w 3096344"/>
              <a:gd name="connsiteY8" fmla="*/ 2628292 h 3096344"/>
              <a:gd name="connsiteX9" fmla="*/ 0 w 3096344"/>
              <a:gd name="connsiteY9" fmla="*/ 2466274 h 3096344"/>
              <a:gd name="connsiteX10" fmla="*/ 342038 w 3096344"/>
              <a:gd name="connsiteY10" fmla="*/ 2466274 h 3096344"/>
              <a:gd name="connsiteX11" fmla="*/ 342038 w 3096344"/>
              <a:gd name="connsiteY11" fmla="*/ 2340260 h 3096344"/>
              <a:gd name="connsiteX12" fmla="*/ 0 w 3096344"/>
              <a:gd name="connsiteY12" fmla="*/ 2340260 h 3096344"/>
              <a:gd name="connsiteX13" fmla="*/ 0 w 3096344"/>
              <a:gd name="connsiteY13" fmla="*/ 2178242 h 3096344"/>
              <a:gd name="connsiteX14" fmla="*/ 342038 w 3096344"/>
              <a:gd name="connsiteY14" fmla="*/ 2178242 h 3096344"/>
              <a:gd name="connsiteX15" fmla="*/ 342038 w 3096344"/>
              <a:gd name="connsiteY15" fmla="*/ 2047267 h 3096344"/>
              <a:gd name="connsiteX16" fmla="*/ 0 w 3096344"/>
              <a:gd name="connsiteY16" fmla="*/ 2047267 h 3096344"/>
              <a:gd name="connsiteX17" fmla="*/ 0 w 3096344"/>
              <a:gd name="connsiteY17" fmla="*/ 1885249 h 3096344"/>
              <a:gd name="connsiteX18" fmla="*/ 342038 w 3096344"/>
              <a:gd name="connsiteY18" fmla="*/ 1885249 h 3096344"/>
              <a:gd name="connsiteX19" fmla="*/ 342038 w 3096344"/>
              <a:gd name="connsiteY19" fmla="*/ 1759235 h 3096344"/>
              <a:gd name="connsiteX20" fmla="*/ 0 w 3096344"/>
              <a:gd name="connsiteY20" fmla="*/ 1759235 h 3096344"/>
              <a:gd name="connsiteX21" fmla="*/ 0 w 3096344"/>
              <a:gd name="connsiteY21" fmla="*/ 1597217 h 3096344"/>
              <a:gd name="connsiteX22" fmla="*/ 342038 w 3096344"/>
              <a:gd name="connsiteY22" fmla="*/ 1597217 h 3096344"/>
              <a:gd name="connsiteX23" fmla="*/ 342038 w 3096344"/>
              <a:gd name="connsiteY23" fmla="*/ 1492780 h 3096344"/>
              <a:gd name="connsiteX24" fmla="*/ 0 w 3096344"/>
              <a:gd name="connsiteY24" fmla="*/ 1492780 h 3096344"/>
              <a:gd name="connsiteX25" fmla="*/ 0 w 3096344"/>
              <a:gd name="connsiteY25" fmla="*/ 1330762 h 3096344"/>
              <a:gd name="connsiteX26" fmla="*/ 342038 w 3096344"/>
              <a:gd name="connsiteY26" fmla="*/ 1330762 h 3096344"/>
              <a:gd name="connsiteX27" fmla="*/ 342038 w 3096344"/>
              <a:gd name="connsiteY27" fmla="*/ 1204748 h 3096344"/>
              <a:gd name="connsiteX28" fmla="*/ 0 w 3096344"/>
              <a:gd name="connsiteY28" fmla="*/ 1204748 h 3096344"/>
              <a:gd name="connsiteX29" fmla="*/ 0 w 3096344"/>
              <a:gd name="connsiteY29" fmla="*/ 1042730 h 3096344"/>
              <a:gd name="connsiteX30" fmla="*/ 342038 w 3096344"/>
              <a:gd name="connsiteY30" fmla="*/ 1042730 h 3096344"/>
              <a:gd name="connsiteX31" fmla="*/ 342038 w 3096344"/>
              <a:gd name="connsiteY31" fmla="*/ 911755 h 3096344"/>
              <a:gd name="connsiteX32" fmla="*/ 0 w 3096344"/>
              <a:gd name="connsiteY32" fmla="*/ 911755 h 3096344"/>
              <a:gd name="connsiteX33" fmla="*/ 0 w 3096344"/>
              <a:gd name="connsiteY33" fmla="*/ 749737 h 3096344"/>
              <a:gd name="connsiteX34" fmla="*/ 342038 w 3096344"/>
              <a:gd name="connsiteY34" fmla="*/ 749737 h 3096344"/>
              <a:gd name="connsiteX35" fmla="*/ 342038 w 3096344"/>
              <a:gd name="connsiteY35" fmla="*/ 623723 h 3096344"/>
              <a:gd name="connsiteX36" fmla="*/ 0 w 3096344"/>
              <a:gd name="connsiteY36" fmla="*/ 623723 h 3096344"/>
              <a:gd name="connsiteX37" fmla="*/ 0 w 3096344"/>
              <a:gd name="connsiteY37" fmla="*/ 461705 h 3096344"/>
              <a:gd name="connsiteX38" fmla="*/ 342038 w 3096344"/>
              <a:gd name="connsiteY38" fmla="*/ 461705 h 3096344"/>
              <a:gd name="connsiteX39" fmla="*/ 342038 w 3096344"/>
              <a:gd name="connsiteY39" fmla="*/ 342038 h 3096344"/>
              <a:gd name="connsiteX40" fmla="*/ 464878 w 3096344"/>
              <a:gd name="connsiteY40" fmla="*/ 342038 h 3096344"/>
              <a:gd name="connsiteX41" fmla="*/ 464878 w 3096344"/>
              <a:gd name="connsiteY41" fmla="*/ 0 h 3096344"/>
              <a:gd name="connsiteX42" fmla="*/ 626896 w 3096344"/>
              <a:gd name="connsiteY42" fmla="*/ 0 h 3096344"/>
              <a:gd name="connsiteX43" fmla="*/ 626896 w 3096344"/>
              <a:gd name="connsiteY43" fmla="*/ 342038 h 3096344"/>
              <a:gd name="connsiteX44" fmla="*/ 752910 w 3096344"/>
              <a:gd name="connsiteY44" fmla="*/ 342038 h 3096344"/>
              <a:gd name="connsiteX45" fmla="*/ 752910 w 3096344"/>
              <a:gd name="connsiteY45" fmla="*/ 0 h 3096344"/>
              <a:gd name="connsiteX46" fmla="*/ 914928 w 3096344"/>
              <a:gd name="connsiteY46" fmla="*/ 0 h 3096344"/>
              <a:gd name="connsiteX47" fmla="*/ 914928 w 3096344"/>
              <a:gd name="connsiteY47" fmla="*/ 342038 h 3096344"/>
              <a:gd name="connsiteX48" fmla="*/ 1045903 w 3096344"/>
              <a:gd name="connsiteY48" fmla="*/ 342038 h 3096344"/>
              <a:gd name="connsiteX49" fmla="*/ 1045903 w 3096344"/>
              <a:gd name="connsiteY49" fmla="*/ 0 h 3096344"/>
              <a:gd name="connsiteX50" fmla="*/ 1207921 w 3096344"/>
              <a:gd name="connsiteY50" fmla="*/ 0 h 3096344"/>
              <a:gd name="connsiteX51" fmla="*/ 1207921 w 3096344"/>
              <a:gd name="connsiteY51" fmla="*/ 342038 h 3096344"/>
              <a:gd name="connsiteX52" fmla="*/ 1333935 w 3096344"/>
              <a:gd name="connsiteY52" fmla="*/ 342038 h 3096344"/>
              <a:gd name="connsiteX53" fmla="*/ 1333935 w 3096344"/>
              <a:gd name="connsiteY53" fmla="*/ 0 h 3096344"/>
              <a:gd name="connsiteX54" fmla="*/ 1495953 w 3096344"/>
              <a:gd name="connsiteY54" fmla="*/ 0 h 3096344"/>
              <a:gd name="connsiteX55" fmla="*/ 1495953 w 3096344"/>
              <a:gd name="connsiteY55" fmla="*/ 342038 h 3096344"/>
              <a:gd name="connsiteX56" fmla="*/ 1600390 w 3096344"/>
              <a:gd name="connsiteY56" fmla="*/ 342038 h 3096344"/>
              <a:gd name="connsiteX57" fmla="*/ 1600390 w 3096344"/>
              <a:gd name="connsiteY57" fmla="*/ 0 h 3096344"/>
              <a:gd name="connsiteX58" fmla="*/ 1762408 w 3096344"/>
              <a:gd name="connsiteY58" fmla="*/ 0 h 3096344"/>
              <a:gd name="connsiteX59" fmla="*/ 1762408 w 3096344"/>
              <a:gd name="connsiteY59" fmla="*/ 342038 h 3096344"/>
              <a:gd name="connsiteX60" fmla="*/ 1888422 w 3096344"/>
              <a:gd name="connsiteY60" fmla="*/ 342038 h 3096344"/>
              <a:gd name="connsiteX61" fmla="*/ 1888422 w 3096344"/>
              <a:gd name="connsiteY61" fmla="*/ 0 h 3096344"/>
              <a:gd name="connsiteX62" fmla="*/ 2050440 w 3096344"/>
              <a:gd name="connsiteY62" fmla="*/ 0 h 3096344"/>
              <a:gd name="connsiteX63" fmla="*/ 2050440 w 3096344"/>
              <a:gd name="connsiteY63" fmla="*/ 342038 h 3096344"/>
              <a:gd name="connsiteX64" fmla="*/ 2181415 w 3096344"/>
              <a:gd name="connsiteY64" fmla="*/ 342038 h 3096344"/>
              <a:gd name="connsiteX65" fmla="*/ 2181415 w 3096344"/>
              <a:gd name="connsiteY65" fmla="*/ 0 h 3096344"/>
              <a:gd name="connsiteX66" fmla="*/ 2343433 w 3096344"/>
              <a:gd name="connsiteY66" fmla="*/ 0 h 3096344"/>
              <a:gd name="connsiteX67" fmla="*/ 2343433 w 3096344"/>
              <a:gd name="connsiteY67" fmla="*/ 342038 h 3096344"/>
              <a:gd name="connsiteX68" fmla="*/ 2469447 w 3096344"/>
              <a:gd name="connsiteY68" fmla="*/ 342038 h 3096344"/>
              <a:gd name="connsiteX69" fmla="*/ 2469447 w 3096344"/>
              <a:gd name="connsiteY69" fmla="*/ 0 h 3096344"/>
              <a:gd name="connsiteX70" fmla="*/ 2631465 w 3096344"/>
              <a:gd name="connsiteY70" fmla="*/ 0 h 3096344"/>
              <a:gd name="connsiteX71" fmla="*/ 2631465 w 3096344"/>
              <a:gd name="connsiteY71" fmla="*/ 342038 h 3096344"/>
              <a:gd name="connsiteX72" fmla="*/ 2754306 w 3096344"/>
              <a:gd name="connsiteY72" fmla="*/ 342038 h 3096344"/>
              <a:gd name="connsiteX73" fmla="*/ 2754306 w 3096344"/>
              <a:gd name="connsiteY73" fmla="*/ 461705 h 3096344"/>
              <a:gd name="connsiteX74" fmla="*/ 3096344 w 3096344"/>
              <a:gd name="connsiteY74" fmla="*/ 461705 h 3096344"/>
              <a:gd name="connsiteX75" fmla="*/ 3096344 w 3096344"/>
              <a:gd name="connsiteY75" fmla="*/ 623723 h 3096344"/>
              <a:gd name="connsiteX76" fmla="*/ 2754306 w 3096344"/>
              <a:gd name="connsiteY76" fmla="*/ 623723 h 3096344"/>
              <a:gd name="connsiteX77" fmla="*/ 2754306 w 3096344"/>
              <a:gd name="connsiteY77" fmla="*/ 749737 h 3096344"/>
              <a:gd name="connsiteX78" fmla="*/ 3096344 w 3096344"/>
              <a:gd name="connsiteY78" fmla="*/ 749737 h 3096344"/>
              <a:gd name="connsiteX79" fmla="*/ 3096344 w 3096344"/>
              <a:gd name="connsiteY79" fmla="*/ 911755 h 3096344"/>
              <a:gd name="connsiteX80" fmla="*/ 2754306 w 3096344"/>
              <a:gd name="connsiteY80" fmla="*/ 911755 h 3096344"/>
              <a:gd name="connsiteX81" fmla="*/ 2754306 w 3096344"/>
              <a:gd name="connsiteY81" fmla="*/ 1042730 h 3096344"/>
              <a:gd name="connsiteX82" fmla="*/ 3096344 w 3096344"/>
              <a:gd name="connsiteY82" fmla="*/ 1042730 h 3096344"/>
              <a:gd name="connsiteX83" fmla="*/ 3096344 w 3096344"/>
              <a:gd name="connsiteY83" fmla="*/ 1204748 h 3096344"/>
              <a:gd name="connsiteX84" fmla="*/ 2754306 w 3096344"/>
              <a:gd name="connsiteY84" fmla="*/ 1204748 h 3096344"/>
              <a:gd name="connsiteX85" fmla="*/ 2754306 w 3096344"/>
              <a:gd name="connsiteY85" fmla="*/ 1330762 h 3096344"/>
              <a:gd name="connsiteX86" fmla="*/ 3096344 w 3096344"/>
              <a:gd name="connsiteY86" fmla="*/ 1330762 h 3096344"/>
              <a:gd name="connsiteX87" fmla="*/ 3096344 w 3096344"/>
              <a:gd name="connsiteY87" fmla="*/ 1492780 h 3096344"/>
              <a:gd name="connsiteX88" fmla="*/ 2754306 w 3096344"/>
              <a:gd name="connsiteY88" fmla="*/ 1492780 h 3096344"/>
              <a:gd name="connsiteX89" fmla="*/ 2754306 w 3096344"/>
              <a:gd name="connsiteY89" fmla="*/ 1597217 h 3096344"/>
              <a:gd name="connsiteX90" fmla="*/ 3096344 w 3096344"/>
              <a:gd name="connsiteY90" fmla="*/ 1597217 h 3096344"/>
              <a:gd name="connsiteX91" fmla="*/ 3096344 w 3096344"/>
              <a:gd name="connsiteY91" fmla="*/ 1759235 h 3096344"/>
              <a:gd name="connsiteX92" fmla="*/ 2754306 w 3096344"/>
              <a:gd name="connsiteY92" fmla="*/ 1759235 h 3096344"/>
              <a:gd name="connsiteX93" fmla="*/ 2754306 w 3096344"/>
              <a:gd name="connsiteY93" fmla="*/ 1885249 h 3096344"/>
              <a:gd name="connsiteX94" fmla="*/ 3096344 w 3096344"/>
              <a:gd name="connsiteY94" fmla="*/ 1885249 h 3096344"/>
              <a:gd name="connsiteX95" fmla="*/ 3096344 w 3096344"/>
              <a:gd name="connsiteY95" fmla="*/ 2047267 h 3096344"/>
              <a:gd name="connsiteX96" fmla="*/ 2754306 w 3096344"/>
              <a:gd name="connsiteY96" fmla="*/ 2047267 h 3096344"/>
              <a:gd name="connsiteX97" fmla="*/ 2754306 w 3096344"/>
              <a:gd name="connsiteY97" fmla="*/ 2178242 h 3096344"/>
              <a:gd name="connsiteX98" fmla="*/ 3096344 w 3096344"/>
              <a:gd name="connsiteY98" fmla="*/ 2178242 h 3096344"/>
              <a:gd name="connsiteX99" fmla="*/ 3096344 w 3096344"/>
              <a:gd name="connsiteY99" fmla="*/ 2340260 h 3096344"/>
              <a:gd name="connsiteX100" fmla="*/ 2754306 w 3096344"/>
              <a:gd name="connsiteY100" fmla="*/ 2340260 h 3096344"/>
              <a:gd name="connsiteX101" fmla="*/ 2754306 w 3096344"/>
              <a:gd name="connsiteY101" fmla="*/ 2466274 h 3096344"/>
              <a:gd name="connsiteX102" fmla="*/ 3096344 w 3096344"/>
              <a:gd name="connsiteY102" fmla="*/ 2466274 h 3096344"/>
              <a:gd name="connsiteX103" fmla="*/ 3096344 w 3096344"/>
              <a:gd name="connsiteY103" fmla="*/ 2628292 h 3096344"/>
              <a:gd name="connsiteX104" fmla="*/ 2754306 w 3096344"/>
              <a:gd name="connsiteY104" fmla="*/ 2628292 h 3096344"/>
              <a:gd name="connsiteX105" fmla="*/ 2754306 w 3096344"/>
              <a:gd name="connsiteY105" fmla="*/ 2754306 h 3096344"/>
              <a:gd name="connsiteX106" fmla="*/ 2631465 w 3096344"/>
              <a:gd name="connsiteY106" fmla="*/ 2754306 h 3096344"/>
              <a:gd name="connsiteX107" fmla="*/ 2631465 w 3096344"/>
              <a:gd name="connsiteY107" fmla="*/ 3096344 h 3096344"/>
              <a:gd name="connsiteX108" fmla="*/ 2469447 w 3096344"/>
              <a:gd name="connsiteY108" fmla="*/ 3096344 h 3096344"/>
              <a:gd name="connsiteX109" fmla="*/ 2469447 w 3096344"/>
              <a:gd name="connsiteY109" fmla="*/ 2754306 h 3096344"/>
              <a:gd name="connsiteX110" fmla="*/ 2343433 w 3096344"/>
              <a:gd name="connsiteY110" fmla="*/ 2754306 h 3096344"/>
              <a:gd name="connsiteX111" fmla="*/ 2343433 w 3096344"/>
              <a:gd name="connsiteY111" fmla="*/ 3096344 h 3096344"/>
              <a:gd name="connsiteX112" fmla="*/ 2181415 w 3096344"/>
              <a:gd name="connsiteY112" fmla="*/ 3096344 h 3096344"/>
              <a:gd name="connsiteX113" fmla="*/ 2181415 w 3096344"/>
              <a:gd name="connsiteY113" fmla="*/ 2754306 h 3096344"/>
              <a:gd name="connsiteX114" fmla="*/ 2050440 w 3096344"/>
              <a:gd name="connsiteY114" fmla="*/ 2754306 h 3096344"/>
              <a:gd name="connsiteX115" fmla="*/ 2050440 w 3096344"/>
              <a:gd name="connsiteY115" fmla="*/ 3096344 h 3096344"/>
              <a:gd name="connsiteX116" fmla="*/ 1888422 w 3096344"/>
              <a:gd name="connsiteY116" fmla="*/ 3096344 h 3096344"/>
              <a:gd name="connsiteX117" fmla="*/ 1888422 w 3096344"/>
              <a:gd name="connsiteY117" fmla="*/ 2754306 h 3096344"/>
              <a:gd name="connsiteX118" fmla="*/ 1762408 w 3096344"/>
              <a:gd name="connsiteY118" fmla="*/ 2754306 h 3096344"/>
              <a:gd name="connsiteX119" fmla="*/ 1762408 w 3096344"/>
              <a:gd name="connsiteY119" fmla="*/ 3096344 h 3096344"/>
              <a:gd name="connsiteX120" fmla="*/ 1600390 w 3096344"/>
              <a:gd name="connsiteY120" fmla="*/ 3096344 h 3096344"/>
              <a:gd name="connsiteX121" fmla="*/ 1600390 w 3096344"/>
              <a:gd name="connsiteY121" fmla="*/ 2754306 h 3096344"/>
              <a:gd name="connsiteX122" fmla="*/ 1495953 w 3096344"/>
              <a:gd name="connsiteY122" fmla="*/ 2754306 h 3096344"/>
              <a:gd name="connsiteX123" fmla="*/ 1495953 w 3096344"/>
              <a:gd name="connsiteY123" fmla="*/ 3096344 h 3096344"/>
              <a:gd name="connsiteX124" fmla="*/ 1333935 w 3096344"/>
              <a:gd name="connsiteY124" fmla="*/ 3096344 h 3096344"/>
              <a:gd name="connsiteX125" fmla="*/ 1333935 w 3096344"/>
              <a:gd name="connsiteY125" fmla="*/ 2754306 h 3096344"/>
              <a:gd name="connsiteX126" fmla="*/ 1207921 w 3096344"/>
              <a:gd name="connsiteY126" fmla="*/ 2754306 h 3096344"/>
              <a:gd name="connsiteX127" fmla="*/ 1207921 w 3096344"/>
              <a:gd name="connsiteY127" fmla="*/ 3096344 h 3096344"/>
              <a:gd name="connsiteX128" fmla="*/ 1045903 w 3096344"/>
              <a:gd name="connsiteY128" fmla="*/ 3096344 h 3096344"/>
              <a:gd name="connsiteX129" fmla="*/ 1045903 w 3096344"/>
              <a:gd name="connsiteY129" fmla="*/ 2754306 h 3096344"/>
              <a:gd name="connsiteX130" fmla="*/ 914928 w 3096344"/>
              <a:gd name="connsiteY130" fmla="*/ 2754306 h 3096344"/>
              <a:gd name="connsiteX131" fmla="*/ 914928 w 3096344"/>
              <a:gd name="connsiteY131" fmla="*/ 3096344 h 3096344"/>
              <a:gd name="connsiteX132" fmla="*/ 752910 w 3096344"/>
              <a:gd name="connsiteY132" fmla="*/ 3096344 h 3096344"/>
              <a:gd name="connsiteX133" fmla="*/ 752910 w 3096344"/>
              <a:gd name="connsiteY133" fmla="*/ 2754306 h 3096344"/>
              <a:gd name="connsiteX134" fmla="*/ 626896 w 3096344"/>
              <a:gd name="connsiteY134" fmla="*/ 2754306 h 3096344"/>
              <a:gd name="connsiteX135" fmla="*/ 626896 w 3096344"/>
              <a:gd name="connsiteY135" fmla="*/ 3096344 h 3096344"/>
              <a:gd name="connsiteX136" fmla="*/ 464878 w 3096344"/>
              <a:gd name="connsiteY136" fmla="*/ 3096344 h 3096344"/>
              <a:gd name="connsiteX137" fmla="*/ 464878 w 3096344"/>
              <a:gd name="connsiteY137" fmla="*/ 2754306 h 3096344"/>
              <a:gd name="connsiteX138" fmla="*/ 342038 w 3096344"/>
              <a:gd name="connsiteY138" fmla="*/ 2754306 h 3096344"/>
              <a:gd name="connsiteX139" fmla="*/ 342038 w 3096344"/>
              <a:gd name="connsiteY139" fmla="*/ 2628292 h 309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096344" h="3096344">
                <a:moveTo>
                  <a:pt x="1008112" y="2088232"/>
                </a:moveTo>
                <a:lnTo>
                  <a:pt x="1008112" y="1008112"/>
                </a:lnTo>
                <a:lnTo>
                  <a:pt x="2088232" y="1008112"/>
                </a:lnTo>
                <a:lnTo>
                  <a:pt x="2088232" y="2088232"/>
                </a:lnTo>
                <a:close/>
                <a:moveTo>
                  <a:pt x="918102" y="2178242"/>
                </a:moveTo>
                <a:lnTo>
                  <a:pt x="2178242" y="2178242"/>
                </a:lnTo>
                <a:lnTo>
                  <a:pt x="2178242" y="918102"/>
                </a:lnTo>
                <a:lnTo>
                  <a:pt x="918102" y="918102"/>
                </a:lnTo>
                <a:close/>
                <a:moveTo>
                  <a:pt x="0" y="2628292"/>
                </a:moveTo>
                <a:lnTo>
                  <a:pt x="0" y="2466274"/>
                </a:lnTo>
                <a:lnTo>
                  <a:pt x="342038" y="2466274"/>
                </a:lnTo>
                <a:lnTo>
                  <a:pt x="342038" y="2340260"/>
                </a:lnTo>
                <a:lnTo>
                  <a:pt x="0" y="2340260"/>
                </a:lnTo>
                <a:lnTo>
                  <a:pt x="0" y="2178242"/>
                </a:lnTo>
                <a:lnTo>
                  <a:pt x="342038" y="2178242"/>
                </a:lnTo>
                <a:lnTo>
                  <a:pt x="342038" y="2047267"/>
                </a:lnTo>
                <a:lnTo>
                  <a:pt x="0" y="2047267"/>
                </a:lnTo>
                <a:lnTo>
                  <a:pt x="0" y="1885249"/>
                </a:lnTo>
                <a:lnTo>
                  <a:pt x="342038" y="1885249"/>
                </a:lnTo>
                <a:lnTo>
                  <a:pt x="342038" y="1759235"/>
                </a:lnTo>
                <a:lnTo>
                  <a:pt x="0" y="1759235"/>
                </a:lnTo>
                <a:lnTo>
                  <a:pt x="0" y="1597217"/>
                </a:lnTo>
                <a:lnTo>
                  <a:pt x="342038" y="1597217"/>
                </a:lnTo>
                <a:lnTo>
                  <a:pt x="342038" y="1492780"/>
                </a:lnTo>
                <a:lnTo>
                  <a:pt x="0" y="1492780"/>
                </a:lnTo>
                <a:lnTo>
                  <a:pt x="0" y="1330762"/>
                </a:lnTo>
                <a:lnTo>
                  <a:pt x="342038" y="1330762"/>
                </a:lnTo>
                <a:lnTo>
                  <a:pt x="342038" y="1204748"/>
                </a:lnTo>
                <a:lnTo>
                  <a:pt x="0" y="1204748"/>
                </a:lnTo>
                <a:lnTo>
                  <a:pt x="0" y="1042730"/>
                </a:lnTo>
                <a:lnTo>
                  <a:pt x="342038" y="1042730"/>
                </a:lnTo>
                <a:lnTo>
                  <a:pt x="342038" y="911755"/>
                </a:lnTo>
                <a:lnTo>
                  <a:pt x="0" y="911755"/>
                </a:lnTo>
                <a:lnTo>
                  <a:pt x="0" y="749737"/>
                </a:lnTo>
                <a:lnTo>
                  <a:pt x="342038" y="749737"/>
                </a:lnTo>
                <a:lnTo>
                  <a:pt x="342038" y="623723"/>
                </a:lnTo>
                <a:lnTo>
                  <a:pt x="0" y="623723"/>
                </a:lnTo>
                <a:lnTo>
                  <a:pt x="0" y="461705"/>
                </a:lnTo>
                <a:lnTo>
                  <a:pt x="342038" y="461705"/>
                </a:lnTo>
                <a:lnTo>
                  <a:pt x="342038" y="342038"/>
                </a:lnTo>
                <a:lnTo>
                  <a:pt x="464878" y="342038"/>
                </a:lnTo>
                <a:lnTo>
                  <a:pt x="464878" y="0"/>
                </a:lnTo>
                <a:lnTo>
                  <a:pt x="626896" y="0"/>
                </a:lnTo>
                <a:lnTo>
                  <a:pt x="626896" y="342038"/>
                </a:lnTo>
                <a:lnTo>
                  <a:pt x="752910" y="342038"/>
                </a:lnTo>
                <a:lnTo>
                  <a:pt x="752910" y="0"/>
                </a:lnTo>
                <a:lnTo>
                  <a:pt x="914928" y="0"/>
                </a:lnTo>
                <a:lnTo>
                  <a:pt x="914928" y="342038"/>
                </a:lnTo>
                <a:lnTo>
                  <a:pt x="1045903" y="342038"/>
                </a:lnTo>
                <a:lnTo>
                  <a:pt x="1045903" y="0"/>
                </a:lnTo>
                <a:lnTo>
                  <a:pt x="1207921" y="0"/>
                </a:lnTo>
                <a:lnTo>
                  <a:pt x="1207921" y="342038"/>
                </a:lnTo>
                <a:lnTo>
                  <a:pt x="1333935" y="342038"/>
                </a:lnTo>
                <a:lnTo>
                  <a:pt x="1333935" y="0"/>
                </a:lnTo>
                <a:lnTo>
                  <a:pt x="1495953" y="0"/>
                </a:lnTo>
                <a:lnTo>
                  <a:pt x="1495953" y="342038"/>
                </a:lnTo>
                <a:lnTo>
                  <a:pt x="1600390" y="342038"/>
                </a:lnTo>
                <a:lnTo>
                  <a:pt x="1600390" y="0"/>
                </a:lnTo>
                <a:lnTo>
                  <a:pt x="1762408" y="0"/>
                </a:lnTo>
                <a:lnTo>
                  <a:pt x="1762408" y="342038"/>
                </a:lnTo>
                <a:lnTo>
                  <a:pt x="1888422" y="342038"/>
                </a:lnTo>
                <a:lnTo>
                  <a:pt x="1888422" y="0"/>
                </a:lnTo>
                <a:lnTo>
                  <a:pt x="2050440" y="0"/>
                </a:lnTo>
                <a:lnTo>
                  <a:pt x="2050440" y="342038"/>
                </a:lnTo>
                <a:lnTo>
                  <a:pt x="2181415" y="342038"/>
                </a:lnTo>
                <a:lnTo>
                  <a:pt x="2181415" y="0"/>
                </a:lnTo>
                <a:lnTo>
                  <a:pt x="2343433" y="0"/>
                </a:lnTo>
                <a:lnTo>
                  <a:pt x="2343433" y="342038"/>
                </a:lnTo>
                <a:lnTo>
                  <a:pt x="2469447" y="342038"/>
                </a:lnTo>
                <a:lnTo>
                  <a:pt x="2469447" y="0"/>
                </a:lnTo>
                <a:lnTo>
                  <a:pt x="2631465" y="0"/>
                </a:lnTo>
                <a:lnTo>
                  <a:pt x="2631465" y="342038"/>
                </a:lnTo>
                <a:lnTo>
                  <a:pt x="2754306" y="342038"/>
                </a:lnTo>
                <a:lnTo>
                  <a:pt x="2754306" y="461705"/>
                </a:lnTo>
                <a:lnTo>
                  <a:pt x="3096344" y="461705"/>
                </a:lnTo>
                <a:lnTo>
                  <a:pt x="3096344" y="623723"/>
                </a:lnTo>
                <a:lnTo>
                  <a:pt x="2754306" y="623723"/>
                </a:lnTo>
                <a:lnTo>
                  <a:pt x="2754306" y="749737"/>
                </a:lnTo>
                <a:lnTo>
                  <a:pt x="3096344" y="749737"/>
                </a:lnTo>
                <a:lnTo>
                  <a:pt x="3096344" y="911755"/>
                </a:lnTo>
                <a:lnTo>
                  <a:pt x="2754306" y="911755"/>
                </a:lnTo>
                <a:lnTo>
                  <a:pt x="2754306" y="1042730"/>
                </a:lnTo>
                <a:lnTo>
                  <a:pt x="3096344" y="1042730"/>
                </a:lnTo>
                <a:lnTo>
                  <a:pt x="3096344" y="1204748"/>
                </a:lnTo>
                <a:lnTo>
                  <a:pt x="2754306" y="1204748"/>
                </a:lnTo>
                <a:lnTo>
                  <a:pt x="2754306" y="1330762"/>
                </a:lnTo>
                <a:lnTo>
                  <a:pt x="3096344" y="1330762"/>
                </a:lnTo>
                <a:lnTo>
                  <a:pt x="3096344" y="1492780"/>
                </a:lnTo>
                <a:lnTo>
                  <a:pt x="2754306" y="1492780"/>
                </a:lnTo>
                <a:lnTo>
                  <a:pt x="2754306" y="1597217"/>
                </a:lnTo>
                <a:lnTo>
                  <a:pt x="3096344" y="1597217"/>
                </a:lnTo>
                <a:lnTo>
                  <a:pt x="3096344" y="1759235"/>
                </a:lnTo>
                <a:lnTo>
                  <a:pt x="2754306" y="1759235"/>
                </a:lnTo>
                <a:lnTo>
                  <a:pt x="2754306" y="1885249"/>
                </a:lnTo>
                <a:lnTo>
                  <a:pt x="3096344" y="1885249"/>
                </a:lnTo>
                <a:lnTo>
                  <a:pt x="3096344" y="2047267"/>
                </a:lnTo>
                <a:lnTo>
                  <a:pt x="2754306" y="2047267"/>
                </a:lnTo>
                <a:lnTo>
                  <a:pt x="2754306" y="2178242"/>
                </a:lnTo>
                <a:lnTo>
                  <a:pt x="3096344" y="2178242"/>
                </a:lnTo>
                <a:lnTo>
                  <a:pt x="3096344" y="2340260"/>
                </a:lnTo>
                <a:lnTo>
                  <a:pt x="2754306" y="2340260"/>
                </a:lnTo>
                <a:lnTo>
                  <a:pt x="2754306" y="2466274"/>
                </a:lnTo>
                <a:lnTo>
                  <a:pt x="3096344" y="2466274"/>
                </a:lnTo>
                <a:lnTo>
                  <a:pt x="3096344" y="2628292"/>
                </a:lnTo>
                <a:lnTo>
                  <a:pt x="2754306" y="2628292"/>
                </a:lnTo>
                <a:lnTo>
                  <a:pt x="2754306" y="2754306"/>
                </a:lnTo>
                <a:lnTo>
                  <a:pt x="2631465" y="2754306"/>
                </a:lnTo>
                <a:lnTo>
                  <a:pt x="2631465" y="3096344"/>
                </a:lnTo>
                <a:lnTo>
                  <a:pt x="2469447" y="3096344"/>
                </a:lnTo>
                <a:lnTo>
                  <a:pt x="2469447" y="2754306"/>
                </a:lnTo>
                <a:lnTo>
                  <a:pt x="2343433" y="2754306"/>
                </a:lnTo>
                <a:lnTo>
                  <a:pt x="2343433" y="3096344"/>
                </a:lnTo>
                <a:lnTo>
                  <a:pt x="2181415" y="3096344"/>
                </a:lnTo>
                <a:lnTo>
                  <a:pt x="2181415" y="2754306"/>
                </a:lnTo>
                <a:lnTo>
                  <a:pt x="2050440" y="2754306"/>
                </a:lnTo>
                <a:lnTo>
                  <a:pt x="2050440" y="3096344"/>
                </a:lnTo>
                <a:lnTo>
                  <a:pt x="1888422" y="3096344"/>
                </a:lnTo>
                <a:lnTo>
                  <a:pt x="1888422" y="2754306"/>
                </a:lnTo>
                <a:lnTo>
                  <a:pt x="1762408" y="2754306"/>
                </a:lnTo>
                <a:lnTo>
                  <a:pt x="1762408" y="3096344"/>
                </a:lnTo>
                <a:lnTo>
                  <a:pt x="1600390" y="3096344"/>
                </a:lnTo>
                <a:lnTo>
                  <a:pt x="1600390" y="2754306"/>
                </a:lnTo>
                <a:lnTo>
                  <a:pt x="1495953" y="2754306"/>
                </a:lnTo>
                <a:lnTo>
                  <a:pt x="1495953" y="3096344"/>
                </a:lnTo>
                <a:lnTo>
                  <a:pt x="1333935" y="3096344"/>
                </a:lnTo>
                <a:lnTo>
                  <a:pt x="1333935" y="2754306"/>
                </a:lnTo>
                <a:lnTo>
                  <a:pt x="1207921" y="2754306"/>
                </a:lnTo>
                <a:lnTo>
                  <a:pt x="1207921" y="3096344"/>
                </a:lnTo>
                <a:lnTo>
                  <a:pt x="1045903" y="3096344"/>
                </a:lnTo>
                <a:lnTo>
                  <a:pt x="1045903" y="2754306"/>
                </a:lnTo>
                <a:lnTo>
                  <a:pt x="914928" y="2754306"/>
                </a:lnTo>
                <a:lnTo>
                  <a:pt x="914928" y="3096344"/>
                </a:lnTo>
                <a:lnTo>
                  <a:pt x="752910" y="3096344"/>
                </a:lnTo>
                <a:lnTo>
                  <a:pt x="752910" y="2754306"/>
                </a:lnTo>
                <a:lnTo>
                  <a:pt x="626896" y="2754306"/>
                </a:lnTo>
                <a:lnTo>
                  <a:pt x="626896" y="3096344"/>
                </a:lnTo>
                <a:lnTo>
                  <a:pt x="464878" y="3096344"/>
                </a:lnTo>
                <a:lnTo>
                  <a:pt x="464878" y="2754306"/>
                </a:lnTo>
                <a:lnTo>
                  <a:pt x="342038" y="2754306"/>
                </a:lnTo>
                <a:lnTo>
                  <a:pt x="342038" y="2628292"/>
                </a:lnTo>
                <a:close/>
              </a:path>
            </a:pathLst>
          </a:custGeom>
          <a:solidFill>
            <a:schemeClr val="bg1">
              <a:lumMod val="95000"/>
            </a:schemeClr>
          </a:solidFill>
          <a:ln w="635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2" name="任意多边形 347">
            <a:extLst>
              <a:ext uri="{FF2B5EF4-FFF2-40B4-BE49-F238E27FC236}">
                <a16:creationId xmlns:a16="http://schemas.microsoft.com/office/drawing/2014/main" id="{8FBEB183-5939-49AE-B16D-5F1F383D140C}"/>
              </a:ext>
            </a:extLst>
          </p:cNvPr>
          <p:cNvSpPr/>
          <p:nvPr/>
        </p:nvSpPr>
        <p:spPr bwMode="auto">
          <a:xfrm rot="5400000">
            <a:off x="7453781" y="4126853"/>
            <a:ext cx="208025" cy="224027"/>
          </a:xfrm>
          <a:custGeom>
            <a:avLst/>
            <a:gdLst>
              <a:gd name="connsiteX0" fmla="*/ 1008112 w 3096344"/>
              <a:gd name="connsiteY0" fmla="*/ 2088232 h 3096344"/>
              <a:gd name="connsiteX1" fmla="*/ 1008112 w 3096344"/>
              <a:gd name="connsiteY1" fmla="*/ 1008112 h 3096344"/>
              <a:gd name="connsiteX2" fmla="*/ 2088232 w 3096344"/>
              <a:gd name="connsiteY2" fmla="*/ 1008112 h 3096344"/>
              <a:gd name="connsiteX3" fmla="*/ 2088232 w 3096344"/>
              <a:gd name="connsiteY3" fmla="*/ 2088232 h 3096344"/>
              <a:gd name="connsiteX4" fmla="*/ 918102 w 3096344"/>
              <a:gd name="connsiteY4" fmla="*/ 2178242 h 3096344"/>
              <a:gd name="connsiteX5" fmla="*/ 2178242 w 3096344"/>
              <a:gd name="connsiteY5" fmla="*/ 2178242 h 3096344"/>
              <a:gd name="connsiteX6" fmla="*/ 2178242 w 3096344"/>
              <a:gd name="connsiteY6" fmla="*/ 918102 h 3096344"/>
              <a:gd name="connsiteX7" fmla="*/ 918102 w 3096344"/>
              <a:gd name="connsiteY7" fmla="*/ 918102 h 3096344"/>
              <a:gd name="connsiteX8" fmla="*/ 0 w 3096344"/>
              <a:gd name="connsiteY8" fmla="*/ 2628292 h 3096344"/>
              <a:gd name="connsiteX9" fmla="*/ 0 w 3096344"/>
              <a:gd name="connsiteY9" fmla="*/ 2466274 h 3096344"/>
              <a:gd name="connsiteX10" fmla="*/ 342038 w 3096344"/>
              <a:gd name="connsiteY10" fmla="*/ 2466274 h 3096344"/>
              <a:gd name="connsiteX11" fmla="*/ 342038 w 3096344"/>
              <a:gd name="connsiteY11" fmla="*/ 2340260 h 3096344"/>
              <a:gd name="connsiteX12" fmla="*/ 0 w 3096344"/>
              <a:gd name="connsiteY12" fmla="*/ 2340260 h 3096344"/>
              <a:gd name="connsiteX13" fmla="*/ 0 w 3096344"/>
              <a:gd name="connsiteY13" fmla="*/ 2178242 h 3096344"/>
              <a:gd name="connsiteX14" fmla="*/ 342038 w 3096344"/>
              <a:gd name="connsiteY14" fmla="*/ 2178242 h 3096344"/>
              <a:gd name="connsiteX15" fmla="*/ 342038 w 3096344"/>
              <a:gd name="connsiteY15" fmla="*/ 2047267 h 3096344"/>
              <a:gd name="connsiteX16" fmla="*/ 0 w 3096344"/>
              <a:gd name="connsiteY16" fmla="*/ 2047267 h 3096344"/>
              <a:gd name="connsiteX17" fmla="*/ 0 w 3096344"/>
              <a:gd name="connsiteY17" fmla="*/ 1885249 h 3096344"/>
              <a:gd name="connsiteX18" fmla="*/ 342038 w 3096344"/>
              <a:gd name="connsiteY18" fmla="*/ 1885249 h 3096344"/>
              <a:gd name="connsiteX19" fmla="*/ 342038 w 3096344"/>
              <a:gd name="connsiteY19" fmla="*/ 1759235 h 3096344"/>
              <a:gd name="connsiteX20" fmla="*/ 0 w 3096344"/>
              <a:gd name="connsiteY20" fmla="*/ 1759235 h 3096344"/>
              <a:gd name="connsiteX21" fmla="*/ 0 w 3096344"/>
              <a:gd name="connsiteY21" fmla="*/ 1597217 h 3096344"/>
              <a:gd name="connsiteX22" fmla="*/ 342038 w 3096344"/>
              <a:gd name="connsiteY22" fmla="*/ 1597217 h 3096344"/>
              <a:gd name="connsiteX23" fmla="*/ 342038 w 3096344"/>
              <a:gd name="connsiteY23" fmla="*/ 1492780 h 3096344"/>
              <a:gd name="connsiteX24" fmla="*/ 0 w 3096344"/>
              <a:gd name="connsiteY24" fmla="*/ 1492780 h 3096344"/>
              <a:gd name="connsiteX25" fmla="*/ 0 w 3096344"/>
              <a:gd name="connsiteY25" fmla="*/ 1330762 h 3096344"/>
              <a:gd name="connsiteX26" fmla="*/ 342038 w 3096344"/>
              <a:gd name="connsiteY26" fmla="*/ 1330762 h 3096344"/>
              <a:gd name="connsiteX27" fmla="*/ 342038 w 3096344"/>
              <a:gd name="connsiteY27" fmla="*/ 1204748 h 3096344"/>
              <a:gd name="connsiteX28" fmla="*/ 0 w 3096344"/>
              <a:gd name="connsiteY28" fmla="*/ 1204748 h 3096344"/>
              <a:gd name="connsiteX29" fmla="*/ 0 w 3096344"/>
              <a:gd name="connsiteY29" fmla="*/ 1042730 h 3096344"/>
              <a:gd name="connsiteX30" fmla="*/ 342038 w 3096344"/>
              <a:gd name="connsiteY30" fmla="*/ 1042730 h 3096344"/>
              <a:gd name="connsiteX31" fmla="*/ 342038 w 3096344"/>
              <a:gd name="connsiteY31" fmla="*/ 911755 h 3096344"/>
              <a:gd name="connsiteX32" fmla="*/ 0 w 3096344"/>
              <a:gd name="connsiteY32" fmla="*/ 911755 h 3096344"/>
              <a:gd name="connsiteX33" fmla="*/ 0 w 3096344"/>
              <a:gd name="connsiteY33" fmla="*/ 749737 h 3096344"/>
              <a:gd name="connsiteX34" fmla="*/ 342038 w 3096344"/>
              <a:gd name="connsiteY34" fmla="*/ 749737 h 3096344"/>
              <a:gd name="connsiteX35" fmla="*/ 342038 w 3096344"/>
              <a:gd name="connsiteY35" fmla="*/ 623723 h 3096344"/>
              <a:gd name="connsiteX36" fmla="*/ 0 w 3096344"/>
              <a:gd name="connsiteY36" fmla="*/ 623723 h 3096344"/>
              <a:gd name="connsiteX37" fmla="*/ 0 w 3096344"/>
              <a:gd name="connsiteY37" fmla="*/ 461705 h 3096344"/>
              <a:gd name="connsiteX38" fmla="*/ 342038 w 3096344"/>
              <a:gd name="connsiteY38" fmla="*/ 461705 h 3096344"/>
              <a:gd name="connsiteX39" fmla="*/ 342038 w 3096344"/>
              <a:gd name="connsiteY39" fmla="*/ 342038 h 3096344"/>
              <a:gd name="connsiteX40" fmla="*/ 464878 w 3096344"/>
              <a:gd name="connsiteY40" fmla="*/ 342038 h 3096344"/>
              <a:gd name="connsiteX41" fmla="*/ 464878 w 3096344"/>
              <a:gd name="connsiteY41" fmla="*/ 0 h 3096344"/>
              <a:gd name="connsiteX42" fmla="*/ 626896 w 3096344"/>
              <a:gd name="connsiteY42" fmla="*/ 0 h 3096344"/>
              <a:gd name="connsiteX43" fmla="*/ 626896 w 3096344"/>
              <a:gd name="connsiteY43" fmla="*/ 342038 h 3096344"/>
              <a:gd name="connsiteX44" fmla="*/ 752910 w 3096344"/>
              <a:gd name="connsiteY44" fmla="*/ 342038 h 3096344"/>
              <a:gd name="connsiteX45" fmla="*/ 752910 w 3096344"/>
              <a:gd name="connsiteY45" fmla="*/ 0 h 3096344"/>
              <a:gd name="connsiteX46" fmla="*/ 914928 w 3096344"/>
              <a:gd name="connsiteY46" fmla="*/ 0 h 3096344"/>
              <a:gd name="connsiteX47" fmla="*/ 914928 w 3096344"/>
              <a:gd name="connsiteY47" fmla="*/ 342038 h 3096344"/>
              <a:gd name="connsiteX48" fmla="*/ 1045903 w 3096344"/>
              <a:gd name="connsiteY48" fmla="*/ 342038 h 3096344"/>
              <a:gd name="connsiteX49" fmla="*/ 1045903 w 3096344"/>
              <a:gd name="connsiteY49" fmla="*/ 0 h 3096344"/>
              <a:gd name="connsiteX50" fmla="*/ 1207921 w 3096344"/>
              <a:gd name="connsiteY50" fmla="*/ 0 h 3096344"/>
              <a:gd name="connsiteX51" fmla="*/ 1207921 w 3096344"/>
              <a:gd name="connsiteY51" fmla="*/ 342038 h 3096344"/>
              <a:gd name="connsiteX52" fmla="*/ 1333935 w 3096344"/>
              <a:gd name="connsiteY52" fmla="*/ 342038 h 3096344"/>
              <a:gd name="connsiteX53" fmla="*/ 1333935 w 3096344"/>
              <a:gd name="connsiteY53" fmla="*/ 0 h 3096344"/>
              <a:gd name="connsiteX54" fmla="*/ 1495953 w 3096344"/>
              <a:gd name="connsiteY54" fmla="*/ 0 h 3096344"/>
              <a:gd name="connsiteX55" fmla="*/ 1495953 w 3096344"/>
              <a:gd name="connsiteY55" fmla="*/ 342038 h 3096344"/>
              <a:gd name="connsiteX56" fmla="*/ 1600390 w 3096344"/>
              <a:gd name="connsiteY56" fmla="*/ 342038 h 3096344"/>
              <a:gd name="connsiteX57" fmla="*/ 1600390 w 3096344"/>
              <a:gd name="connsiteY57" fmla="*/ 0 h 3096344"/>
              <a:gd name="connsiteX58" fmla="*/ 1762408 w 3096344"/>
              <a:gd name="connsiteY58" fmla="*/ 0 h 3096344"/>
              <a:gd name="connsiteX59" fmla="*/ 1762408 w 3096344"/>
              <a:gd name="connsiteY59" fmla="*/ 342038 h 3096344"/>
              <a:gd name="connsiteX60" fmla="*/ 1888422 w 3096344"/>
              <a:gd name="connsiteY60" fmla="*/ 342038 h 3096344"/>
              <a:gd name="connsiteX61" fmla="*/ 1888422 w 3096344"/>
              <a:gd name="connsiteY61" fmla="*/ 0 h 3096344"/>
              <a:gd name="connsiteX62" fmla="*/ 2050440 w 3096344"/>
              <a:gd name="connsiteY62" fmla="*/ 0 h 3096344"/>
              <a:gd name="connsiteX63" fmla="*/ 2050440 w 3096344"/>
              <a:gd name="connsiteY63" fmla="*/ 342038 h 3096344"/>
              <a:gd name="connsiteX64" fmla="*/ 2181415 w 3096344"/>
              <a:gd name="connsiteY64" fmla="*/ 342038 h 3096344"/>
              <a:gd name="connsiteX65" fmla="*/ 2181415 w 3096344"/>
              <a:gd name="connsiteY65" fmla="*/ 0 h 3096344"/>
              <a:gd name="connsiteX66" fmla="*/ 2343433 w 3096344"/>
              <a:gd name="connsiteY66" fmla="*/ 0 h 3096344"/>
              <a:gd name="connsiteX67" fmla="*/ 2343433 w 3096344"/>
              <a:gd name="connsiteY67" fmla="*/ 342038 h 3096344"/>
              <a:gd name="connsiteX68" fmla="*/ 2469447 w 3096344"/>
              <a:gd name="connsiteY68" fmla="*/ 342038 h 3096344"/>
              <a:gd name="connsiteX69" fmla="*/ 2469447 w 3096344"/>
              <a:gd name="connsiteY69" fmla="*/ 0 h 3096344"/>
              <a:gd name="connsiteX70" fmla="*/ 2631465 w 3096344"/>
              <a:gd name="connsiteY70" fmla="*/ 0 h 3096344"/>
              <a:gd name="connsiteX71" fmla="*/ 2631465 w 3096344"/>
              <a:gd name="connsiteY71" fmla="*/ 342038 h 3096344"/>
              <a:gd name="connsiteX72" fmla="*/ 2754306 w 3096344"/>
              <a:gd name="connsiteY72" fmla="*/ 342038 h 3096344"/>
              <a:gd name="connsiteX73" fmla="*/ 2754306 w 3096344"/>
              <a:gd name="connsiteY73" fmla="*/ 461705 h 3096344"/>
              <a:gd name="connsiteX74" fmla="*/ 3096344 w 3096344"/>
              <a:gd name="connsiteY74" fmla="*/ 461705 h 3096344"/>
              <a:gd name="connsiteX75" fmla="*/ 3096344 w 3096344"/>
              <a:gd name="connsiteY75" fmla="*/ 623723 h 3096344"/>
              <a:gd name="connsiteX76" fmla="*/ 2754306 w 3096344"/>
              <a:gd name="connsiteY76" fmla="*/ 623723 h 3096344"/>
              <a:gd name="connsiteX77" fmla="*/ 2754306 w 3096344"/>
              <a:gd name="connsiteY77" fmla="*/ 749737 h 3096344"/>
              <a:gd name="connsiteX78" fmla="*/ 3096344 w 3096344"/>
              <a:gd name="connsiteY78" fmla="*/ 749737 h 3096344"/>
              <a:gd name="connsiteX79" fmla="*/ 3096344 w 3096344"/>
              <a:gd name="connsiteY79" fmla="*/ 911755 h 3096344"/>
              <a:gd name="connsiteX80" fmla="*/ 2754306 w 3096344"/>
              <a:gd name="connsiteY80" fmla="*/ 911755 h 3096344"/>
              <a:gd name="connsiteX81" fmla="*/ 2754306 w 3096344"/>
              <a:gd name="connsiteY81" fmla="*/ 1042730 h 3096344"/>
              <a:gd name="connsiteX82" fmla="*/ 3096344 w 3096344"/>
              <a:gd name="connsiteY82" fmla="*/ 1042730 h 3096344"/>
              <a:gd name="connsiteX83" fmla="*/ 3096344 w 3096344"/>
              <a:gd name="connsiteY83" fmla="*/ 1204748 h 3096344"/>
              <a:gd name="connsiteX84" fmla="*/ 2754306 w 3096344"/>
              <a:gd name="connsiteY84" fmla="*/ 1204748 h 3096344"/>
              <a:gd name="connsiteX85" fmla="*/ 2754306 w 3096344"/>
              <a:gd name="connsiteY85" fmla="*/ 1330762 h 3096344"/>
              <a:gd name="connsiteX86" fmla="*/ 3096344 w 3096344"/>
              <a:gd name="connsiteY86" fmla="*/ 1330762 h 3096344"/>
              <a:gd name="connsiteX87" fmla="*/ 3096344 w 3096344"/>
              <a:gd name="connsiteY87" fmla="*/ 1492780 h 3096344"/>
              <a:gd name="connsiteX88" fmla="*/ 2754306 w 3096344"/>
              <a:gd name="connsiteY88" fmla="*/ 1492780 h 3096344"/>
              <a:gd name="connsiteX89" fmla="*/ 2754306 w 3096344"/>
              <a:gd name="connsiteY89" fmla="*/ 1597217 h 3096344"/>
              <a:gd name="connsiteX90" fmla="*/ 3096344 w 3096344"/>
              <a:gd name="connsiteY90" fmla="*/ 1597217 h 3096344"/>
              <a:gd name="connsiteX91" fmla="*/ 3096344 w 3096344"/>
              <a:gd name="connsiteY91" fmla="*/ 1759235 h 3096344"/>
              <a:gd name="connsiteX92" fmla="*/ 2754306 w 3096344"/>
              <a:gd name="connsiteY92" fmla="*/ 1759235 h 3096344"/>
              <a:gd name="connsiteX93" fmla="*/ 2754306 w 3096344"/>
              <a:gd name="connsiteY93" fmla="*/ 1885249 h 3096344"/>
              <a:gd name="connsiteX94" fmla="*/ 3096344 w 3096344"/>
              <a:gd name="connsiteY94" fmla="*/ 1885249 h 3096344"/>
              <a:gd name="connsiteX95" fmla="*/ 3096344 w 3096344"/>
              <a:gd name="connsiteY95" fmla="*/ 2047267 h 3096344"/>
              <a:gd name="connsiteX96" fmla="*/ 2754306 w 3096344"/>
              <a:gd name="connsiteY96" fmla="*/ 2047267 h 3096344"/>
              <a:gd name="connsiteX97" fmla="*/ 2754306 w 3096344"/>
              <a:gd name="connsiteY97" fmla="*/ 2178242 h 3096344"/>
              <a:gd name="connsiteX98" fmla="*/ 3096344 w 3096344"/>
              <a:gd name="connsiteY98" fmla="*/ 2178242 h 3096344"/>
              <a:gd name="connsiteX99" fmla="*/ 3096344 w 3096344"/>
              <a:gd name="connsiteY99" fmla="*/ 2340260 h 3096344"/>
              <a:gd name="connsiteX100" fmla="*/ 2754306 w 3096344"/>
              <a:gd name="connsiteY100" fmla="*/ 2340260 h 3096344"/>
              <a:gd name="connsiteX101" fmla="*/ 2754306 w 3096344"/>
              <a:gd name="connsiteY101" fmla="*/ 2466274 h 3096344"/>
              <a:gd name="connsiteX102" fmla="*/ 3096344 w 3096344"/>
              <a:gd name="connsiteY102" fmla="*/ 2466274 h 3096344"/>
              <a:gd name="connsiteX103" fmla="*/ 3096344 w 3096344"/>
              <a:gd name="connsiteY103" fmla="*/ 2628292 h 3096344"/>
              <a:gd name="connsiteX104" fmla="*/ 2754306 w 3096344"/>
              <a:gd name="connsiteY104" fmla="*/ 2628292 h 3096344"/>
              <a:gd name="connsiteX105" fmla="*/ 2754306 w 3096344"/>
              <a:gd name="connsiteY105" fmla="*/ 2754306 h 3096344"/>
              <a:gd name="connsiteX106" fmla="*/ 2631465 w 3096344"/>
              <a:gd name="connsiteY106" fmla="*/ 2754306 h 3096344"/>
              <a:gd name="connsiteX107" fmla="*/ 2631465 w 3096344"/>
              <a:gd name="connsiteY107" fmla="*/ 3096344 h 3096344"/>
              <a:gd name="connsiteX108" fmla="*/ 2469447 w 3096344"/>
              <a:gd name="connsiteY108" fmla="*/ 3096344 h 3096344"/>
              <a:gd name="connsiteX109" fmla="*/ 2469447 w 3096344"/>
              <a:gd name="connsiteY109" fmla="*/ 2754306 h 3096344"/>
              <a:gd name="connsiteX110" fmla="*/ 2343433 w 3096344"/>
              <a:gd name="connsiteY110" fmla="*/ 2754306 h 3096344"/>
              <a:gd name="connsiteX111" fmla="*/ 2343433 w 3096344"/>
              <a:gd name="connsiteY111" fmla="*/ 3096344 h 3096344"/>
              <a:gd name="connsiteX112" fmla="*/ 2181415 w 3096344"/>
              <a:gd name="connsiteY112" fmla="*/ 3096344 h 3096344"/>
              <a:gd name="connsiteX113" fmla="*/ 2181415 w 3096344"/>
              <a:gd name="connsiteY113" fmla="*/ 2754306 h 3096344"/>
              <a:gd name="connsiteX114" fmla="*/ 2050440 w 3096344"/>
              <a:gd name="connsiteY114" fmla="*/ 2754306 h 3096344"/>
              <a:gd name="connsiteX115" fmla="*/ 2050440 w 3096344"/>
              <a:gd name="connsiteY115" fmla="*/ 3096344 h 3096344"/>
              <a:gd name="connsiteX116" fmla="*/ 1888422 w 3096344"/>
              <a:gd name="connsiteY116" fmla="*/ 3096344 h 3096344"/>
              <a:gd name="connsiteX117" fmla="*/ 1888422 w 3096344"/>
              <a:gd name="connsiteY117" fmla="*/ 2754306 h 3096344"/>
              <a:gd name="connsiteX118" fmla="*/ 1762408 w 3096344"/>
              <a:gd name="connsiteY118" fmla="*/ 2754306 h 3096344"/>
              <a:gd name="connsiteX119" fmla="*/ 1762408 w 3096344"/>
              <a:gd name="connsiteY119" fmla="*/ 3096344 h 3096344"/>
              <a:gd name="connsiteX120" fmla="*/ 1600390 w 3096344"/>
              <a:gd name="connsiteY120" fmla="*/ 3096344 h 3096344"/>
              <a:gd name="connsiteX121" fmla="*/ 1600390 w 3096344"/>
              <a:gd name="connsiteY121" fmla="*/ 2754306 h 3096344"/>
              <a:gd name="connsiteX122" fmla="*/ 1495953 w 3096344"/>
              <a:gd name="connsiteY122" fmla="*/ 2754306 h 3096344"/>
              <a:gd name="connsiteX123" fmla="*/ 1495953 w 3096344"/>
              <a:gd name="connsiteY123" fmla="*/ 3096344 h 3096344"/>
              <a:gd name="connsiteX124" fmla="*/ 1333935 w 3096344"/>
              <a:gd name="connsiteY124" fmla="*/ 3096344 h 3096344"/>
              <a:gd name="connsiteX125" fmla="*/ 1333935 w 3096344"/>
              <a:gd name="connsiteY125" fmla="*/ 2754306 h 3096344"/>
              <a:gd name="connsiteX126" fmla="*/ 1207921 w 3096344"/>
              <a:gd name="connsiteY126" fmla="*/ 2754306 h 3096344"/>
              <a:gd name="connsiteX127" fmla="*/ 1207921 w 3096344"/>
              <a:gd name="connsiteY127" fmla="*/ 3096344 h 3096344"/>
              <a:gd name="connsiteX128" fmla="*/ 1045903 w 3096344"/>
              <a:gd name="connsiteY128" fmla="*/ 3096344 h 3096344"/>
              <a:gd name="connsiteX129" fmla="*/ 1045903 w 3096344"/>
              <a:gd name="connsiteY129" fmla="*/ 2754306 h 3096344"/>
              <a:gd name="connsiteX130" fmla="*/ 914928 w 3096344"/>
              <a:gd name="connsiteY130" fmla="*/ 2754306 h 3096344"/>
              <a:gd name="connsiteX131" fmla="*/ 914928 w 3096344"/>
              <a:gd name="connsiteY131" fmla="*/ 3096344 h 3096344"/>
              <a:gd name="connsiteX132" fmla="*/ 752910 w 3096344"/>
              <a:gd name="connsiteY132" fmla="*/ 3096344 h 3096344"/>
              <a:gd name="connsiteX133" fmla="*/ 752910 w 3096344"/>
              <a:gd name="connsiteY133" fmla="*/ 2754306 h 3096344"/>
              <a:gd name="connsiteX134" fmla="*/ 626896 w 3096344"/>
              <a:gd name="connsiteY134" fmla="*/ 2754306 h 3096344"/>
              <a:gd name="connsiteX135" fmla="*/ 626896 w 3096344"/>
              <a:gd name="connsiteY135" fmla="*/ 3096344 h 3096344"/>
              <a:gd name="connsiteX136" fmla="*/ 464878 w 3096344"/>
              <a:gd name="connsiteY136" fmla="*/ 3096344 h 3096344"/>
              <a:gd name="connsiteX137" fmla="*/ 464878 w 3096344"/>
              <a:gd name="connsiteY137" fmla="*/ 2754306 h 3096344"/>
              <a:gd name="connsiteX138" fmla="*/ 342038 w 3096344"/>
              <a:gd name="connsiteY138" fmla="*/ 2754306 h 3096344"/>
              <a:gd name="connsiteX139" fmla="*/ 342038 w 3096344"/>
              <a:gd name="connsiteY139" fmla="*/ 2628292 h 309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096344" h="3096344">
                <a:moveTo>
                  <a:pt x="1008112" y="2088232"/>
                </a:moveTo>
                <a:lnTo>
                  <a:pt x="1008112" y="1008112"/>
                </a:lnTo>
                <a:lnTo>
                  <a:pt x="2088232" y="1008112"/>
                </a:lnTo>
                <a:lnTo>
                  <a:pt x="2088232" y="2088232"/>
                </a:lnTo>
                <a:close/>
                <a:moveTo>
                  <a:pt x="918102" y="2178242"/>
                </a:moveTo>
                <a:lnTo>
                  <a:pt x="2178242" y="2178242"/>
                </a:lnTo>
                <a:lnTo>
                  <a:pt x="2178242" y="918102"/>
                </a:lnTo>
                <a:lnTo>
                  <a:pt x="918102" y="918102"/>
                </a:lnTo>
                <a:close/>
                <a:moveTo>
                  <a:pt x="0" y="2628292"/>
                </a:moveTo>
                <a:lnTo>
                  <a:pt x="0" y="2466274"/>
                </a:lnTo>
                <a:lnTo>
                  <a:pt x="342038" y="2466274"/>
                </a:lnTo>
                <a:lnTo>
                  <a:pt x="342038" y="2340260"/>
                </a:lnTo>
                <a:lnTo>
                  <a:pt x="0" y="2340260"/>
                </a:lnTo>
                <a:lnTo>
                  <a:pt x="0" y="2178242"/>
                </a:lnTo>
                <a:lnTo>
                  <a:pt x="342038" y="2178242"/>
                </a:lnTo>
                <a:lnTo>
                  <a:pt x="342038" y="2047267"/>
                </a:lnTo>
                <a:lnTo>
                  <a:pt x="0" y="2047267"/>
                </a:lnTo>
                <a:lnTo>
                  <a:pt x="0" y="1885249"/>
                </a:lnTo>
                <a:lnTo>
                  <a:pt x="342038" y="1885249"/>
                </a:lnTo>
                <a:lnTo>
                  <a:pt x="342038" y="1759235"/>
                </a:lnTo>
                <a:lnTo>
                  <a:pt x="0" y="1759235"/>
                </a:lnTo>
                <a:lnTo>
                  <a:pt x="0" y="1597217"/>
                </a:lnTo>
                <a:lnTo>
                  <a:pt x="342038" y="1597217"/>
                </a:lnTo>
                <a:lnTo>
                  <a:pt x="342038" y="1492780"/>
                </a:lnTo>
                <a:lnTo>
                  <a:pt x="0" y="1492780"/>
                </a:lnTo>
                <a:lnTo>
                  <a:pt x="0" y="1330762"/>
                </a:lnTo>
                <a:lnTo>
                  <a:pt x="342038" y="1330762"/>
                </a:lnTo>
                <a:lnTo>
                  <a:pt x="342038" y="1204748"/>
                </a:lnTo>
                <a:lnTo>
                  <a:pt x="0" y="1204748"/>
                </a:lnTo>
                <a:lnTo>
                  <a:pt x="0" y="1042730"/>
                </a:lnTo>
                <a:lnTo>
                  <a:pt x="342038" y="1042730"/>
                </a:lnTo>
                <a:lnTo>
                  <a:pt x="342038" y="911755"/>
                </a:lnTo>
                <a:lnTo>
                  <a:pt x="0" y="911755"/>
                </a:lnTo>
                <a:lnTo>
                  <a:pt x="0" y="749737"/>
                </a:lnTo>
                <a:lnTo>
                  <a:pt x="342038" y="749737"/>
                </a:lnTo>
                <a:lnTo>
                  <a:pt x="342038" y="623723"/>
                </a:lnTo>
                <a:lnTo>
                  <a:pt x="0" y="623723"/>
                </a:lnTo>
                <a:lnTo>
                  <a:pt x="0" y="461705"/>
                </a:lnTo>
                <a:lnTo>
                  <a:pt x="342038" y="461705"/>
                </a:lnTo>
                <a:lnTo>
                  <a:pt x="342038" y="342038"/>
                </a:lnTo>
                <a:lnTo>
                  <a:pt x="464878" y="342038"/>
                </a:lnTo>
                <a:lnTo>
                  <a:pt x="464878" y="0"/>
                </a:lnTo>
                <a:lnTo>
                  <a:pt x="626896" y="0"/>
                </a:lnTo>
                <a:lnTo>
                  <a:pt x="626896" y="342038"/>
                </a:lnTo>
                <a:lnTo>
                  <a:pt x="752910" y="342038"/>
                </a:lnTo>
                <a:lnTo>
                  <a:pt x="752910" y="0"/>
                </a:lnTo>
                <a:lnTo>
                  <a:pt x="914928" y="0"/>
                </a:lnTo>
                <a:lnTo>
                  <a:pt x="914928" y="342038"/>
                </a:lnTo>
                <a:lnTo>
                  <a:pt x="1045903" y="342038"/>
                </a:lnTo>
                <a:lnTo>
                  <a:pt x="1045903" y="0"/>
                </a:lnTo>
                <a:lnTo>
                  <a:pt x="1207921" y="0"/>
                </a:lnTo>
                <a:lnTo>
                  <a:pt x="1207921" y="342038"/>
                </a:lnTo>
                <a:lnTo>
                  <a:pt x="1333935" y="342038"/>
                </a:lnTo>
                <a:lnTo>
                  <a:pt x="1333935" y="0"/>
                </a:lnTo>
                <a:lnTo>
                  <a:pt x="1495953" y="0"/>
                </a:lnTo>
                <a:lnTo>
                  <a:pt x="1495953" y="342038"/>
                </a:lnTo>
                <a:lnTo>
                  <a:pt x="1600390" y="342038"/>
                </a:lnTo>
                <a:lnTo>
                  <a:pt x="1600390" y="0"/>
                </a:lnTo>
                <a:lnTo>
                  <a:pt x="1762408" y="0"/>
                </a:lnTo>
                <a:lnTo>
                  <a:pt x="1762408" y="342038"/>
                </a:lnTo>
                <a:lnTo>
                  <a:pt x="1888422" y="342038"/>
                </a:lnTo>
                <a:lnTo>
                  <a:pt x="1888422" y="0"/>
                </a:lnTo>
                <a:lnTo>
                  <a:pt x="2050440" y="0"/>
                </a:lnTo>
                <a:lnTo>
                  <a:pt x="2050440" y="342038"/>
                </a:lnTo>
                <a:lnTo>
                  <a:pt x="2181415" y="342038"/>
                </a:lnTo>
                <a:lnTo>
                  <a:pt x="2181415" y="0"/>
                </a:lnTo>
                <a:lnTo>
                  <a:pt x="2343433" y="0"/>
                </a:lnTo>
                <a:lnTo>
                  <a:pt x="2343433" y="342038"/>
                </a:lnTo>
                <a:lnTo>
                  <a:pt x="2469447" y="342038"/>
                </a:lnTo>
                <a:lnTo>
                  <a:pt x="2469447" y="0"/>
                </a:lnTo>
                <a:lnTo>
                  <a:pt x="2631465" y="0"/>
                </a:lnTo>
                <a:lnTo>
                  <a:pt x="2631465" y="342038"/>
                </a:lnTo>
                <a:lnTo>
                  <a:pt x="2754306" y="342038"/>
                </a:lnTo>
                <a:lnTo>
                  <a:pt x="2754306" y="461705"/>
                </a:lnTo>
                <a:lnTo>
                  <a:pt x="3096344" y="461705"/>
                </a:lnTo>
                <a:lnTo>
                  <a:pt x="3096344" y="623723"/>
                </a:lnTo>
                <a:lnTo>
                  <a:pt x="2754306" y="623723"/>
                </a:lnTo>
                <a:lnTo>
                  <a:pt x="2754306" y="749737"/>
                </a:lnTo>
                <a:lnTo>
                  <a:pt x="3096344" y="749737"/>
                </a:lnTo>
                <a:lnTo>
                  <a:pt x="3096344" y="911755"/>
                </a:lnTo>
                <a:lnTo>
                  <a:pt x="2754306" y="911755"/>
                </a:lnTo>
                <a:lnTo>
                  <a:pt x="2754306" y="1042730"/>
                </a:lnTo>
                <a:lnTo>
                  <a:pt x="3096344" y="1042730"/>
                </a:lnTo>
                <a:lnTo>
                  <a:pt x="3096344" y="1204748"/>
                </a:lnTo>
                <a:lnTo>
                  <a:pt x="2754306" y="1204748"/>
                </a:lnTo>
                <a:lnTo>
                  <a:pt x="2754306" y="1330762"/>
                </a:lnTo>
                <a:lnTo>
                  <a:pt x="3096344" y="1330762"/>
                </a:lnTo>
                <a:lnTo>
                  <a:pt x="3096344" y="1492780"/>
                </a:lnTo>
                <a:lnTo>
                  <a:pt x="2754306" y="1492780"/>
                </a:lnTo>
                <a:lnTo>
                  <a:pt x="2754306" y="1597217"/>
                </a:lnTo>
                <a:lnTo>
                  <a:pt x="3096344" y="1597217"/>
                </a:lnTo>
                <a:lnTo>
                  <a:pt x="3096344" y="1759235"/>
                </a:lnTo>
                <a:lnTo>
                  <a:pt x="2754306" y="1759235"/>
                </a:lnTo>
                <a:lnTo>
                  <a:pt x="2754306" y="1885249"/>
                </a:lnTo>
                <a:lnTo>
                  <a:pt x="3096344" y="1885249"/>
                </a:lnTo>
                <a:lnTo>
                  <a:pt x="3096344" y="2047267"/>
                </a:lnTo>
                <a:lnTo>
                  <a:pt x="2754306" y="2047267"/>
                </a:lnTo>
                <a:lnTo>
                  <a:pt x="2754306" y="2178242"/>
                </a:lnTo>
                <a:lnTo>
                  <a:pt x="3096344" y="2178242"/>
                </a:lnTo>
                <a:lnTo>
                  <a:pt x="3096344" y="2340260"/>
                </a:lnTo>
                <a:lnTo>
                  <a:pt x="2754306" y="2340260"/>
                </a:lnTo>
                <a:lnTo>
                  <a:pt x="2754306" y="2466274"/>
                </a:lnTo>
                <a:lnTo>
                  <a:pt x="3096344" y="2466274"/>
                </a:lnTo>
                <a:lnTo>
                  <a:pt x="3096344" y="2628292"/>
                </a:lnTo>
                <a:lnTo>
                  <a:pt x="2754306" y="2628292"/>
                </a:lnTo>
                <a:lnTo>
                  <a:pt x="2754306" y="2754306"/>
                </a:lnTo>
                <a:lnTo>
                  <a:pt x="2631465" y="2754306"/>
                </a:lnTo>
                <a:lnTo>
                  <a:pt x="2631465" y="3096344"/>
                </a:lnTo>
                <a:lnTo>
                  <a:pt x="2469447" y="3096344"/>
                </a:lnTo>
                <a:lnTo>
                  <a:pt x="2469447" y="2754306"/>
                </a:lnTo>
                <a:lnTo>
                  <a:pt x="2343433" y="2754306"/>
                </a:lnTo>
                <a:lnTo>
                  <a:pt x="2343433" y="3096344"/>
                </a:lnTo>
                <a:lnTo>
                  <a:pt x="2181415" y="3096344"/>
                </a:lnTo>
                <a:lnTo>
                  <a:pt x="2181415" y="2754306"/>
                </a:lnTo>
                <a:lnTo>
                  <a:pt x="2050440" y="2754306"/>
                </a:lnTo>
                <a:lnTo>
                  <a:pt x="2050440" y="3096344"/>
                </a:lnTo>
                <a:lnTo>
                  <a:pt x="1888422" y="3096344"/>
                </a:lnTo>
                <a:lnTo>
                  <a:pt x="1888422" y="2754306"/>
                </a:lnTo>
                <a:lnTo>
                  <a:pt x="1762408" y="2754306"/>
                </a:lnTo>
                <a:lnTo>
                  <a:pt x="1762408" y="3096344"/>
                </a:lnTo>
                <a:lnTo>
                  <a:pt x="1600390" y="3096344"/>
                </a:lnTo>
                <a:lnTo>
                  <a:pt x="1600390" y="2754306"/>
                </a:lnTo>
                <a:lnTo>
                  <a:pt x="1495953" y="2754306"/>
                </a:lnTo>
                <a:lnTo>
                  <a:pt x="1495953" y="3096344"/>
                </a:lnTo>
                <a:lnTo>
                  <a:pt x="1333935" y="3096344"/>
                </a:lnTo>
                <a:lnTo>
                  <a:pt x="1333935" y="2754306"/>
                </a:lnTo>
                <a:lnTo>
                  <a:pt x="1207921" y="2754306"/>
                </a:lnTo>
                <a:lnTo>
                  <a:pt x="1207921" y="3096344"/>
                </a:lnTo>
                <a:lnTo>
                  <a:pt x="1045903" y="3096344"/>
                </a:lnTo>
                <a:lnTo>
                  <a:pt x="1045903" y="2754306"/>
                </a:lnTo>
                <a:lnTo>
                  <a:pt x="914928" y="2754306"/>
                </a:lnTo>
                <a:lnTo>
                  <a:pt x="914928" y="3096344"/>
                </a:lnTo>
                <a:lnTo>
                  <a:pt x="752910" y="3096344"/>
                </a:lnTo>
                <a:lnTo>
                  <a:pt x="752910" y="2754306"/>
                </a:lnTo>
                <a:lnTo>
                  <a:pt x="626896" y="2754306"/>
                </a:lnTo>
                <a:lnTo>
                  <a:pt x="626896" y="3096344"/>
                </a:lnTo>
                <a:lnTo>
                  <a:pt x="464878" y="3096344"/>
                </a:lnTo>
                <a:lnTo>
                  <a:pt x="464878" y="2754306"/>
                </a:lnTo>
                <a:lnTo>
                  <a:pt x="342038" y="2754306"/>
                </a:lnTo>
                <a:lnTo>
                  <a:pt x="342038" y="2628292"/>
                </a:lnTo>
                <a:close/>
              </a:path>
            </a:pathLst>
          </a:custGeom>
          <a:solidFill>
            <a:schemeClr val="bg1">
              <a:lumMod val="95000"/>
            </a:schemeClr>
          </a:solidFill>
          <a:ln w="635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3" name="任意多边形 348">
            <a:extLst>
              <a:ext uri="{FF2B5EF4-FFF2-40B4-BE49-F238E27FC236}">
                <a16:creationId xmlns:a16="http://schemas.microsoft.com/office/drawing/2014/main" id="{8A9C2330-2DEF-444F-8D6C-D4F37987CCCA}"/>
              </a:ext>
            </a:extLst>
          </p:cNvPr>
          <p:cNvSpPr/>
          <p:nvPr/>
        </p:nvSpPr>
        <p:spPr bwMode="auto">
          <a:xfrm>
            <a:off x="7821735" y="4210595"/>
            <a:ext cx="403893" cy="88504"/>
          </a:xfrm>
          <a:custGeom>
            <a:avLst/>
            <a:gdLst>
              <a:gd name="connsiteX0" fmla="*/ 5545646 w 5904656"/>
              <a:gd name="connsiteY0" fmla="*/ 1333872 h 1621904"/>
              <a:gd name="connsiteX1" fmla="*/ 5721665 w 5904656"/>
              <a:gd name="connsiteY1" fmla="*/ 1333872 h 1621904"/>
              <a:gd name="connsiteX2" fmla="*/ 5721665 w 5904656"/>
              <a:gd name="connsiteY2" fmla="*/ 1621904 h 1621904"/>
              <a:gd name="connsiteX3" fmla="*/ 5545646 w 5904656"/>
              <a:gd name="connsiteY3" fmla="*/ 1621904 h 1621904"/>
              <a:gd name="connsiteX4" fmla="*/ 5185605 w 5904656"/>
              <a:gd name="connsiteY4" fmla="*/ 1333872 h 1621904"/>
              <a:gd name="connsiteX5" fmla="*/ 5361624 w 5904656"/>
              <a:gd name="connsiteY5" fmla="*/ 1333872 h 1621904"/>
              <a:gd name="connsiteX6" fmla="*/ 5361624 w 5904656"/>
              <a:gd name="connsiteY6" fmla="*/ 1621904 h 1621904"/>
              <a:gd name="connsiteX7" fmla="*/ 5185605 w 5904656"/>
              <a:gd name="connsiteY7" fmla="*/ 1621904 h 1621904"/>
              <a:gd name="connsiteX8" fmla="*/ 4828008 w 5904656"/>
              <a:gd name="connsiteY8" fmla="*/ 1333872 h 1621904"/>
              <a:gd name="connsiteX9" fmla="*/ 5004027 w 5904656"/>
              <a:gd name="connsiteY9" fmla="*/ 1333872 h 1621904"/>
              <a:gd name="connsiteX10" fmla="*/ 5004027 w 5904656"/>
              <a:gd name="connsiteY10" fmla="*/ 1621904 h 1621904"/>
              <a:gd name="connsiteX11" fmla="*/ 4828008 w 5904656"/>
              <a:gd name="connsiteY11" fmla="*/ 1621904 h 1621904"/>
              <a:gd name="connsiteX12" fmla="*/ 4467968 w 5904656"/>
              <a:gd name="connsiteY12" fmla="*/ 1333872 h 1621904"/>
              <a:gd name="connsiteX13" fmla="*/ 4643987 w 5904656"/>
              <a:gd name="connsiteY13" fmla="*/ 1333872 h 1621904"/>
              <a:gd name="connsiteX14" fmla="*/ 4643987 w 5904656"/>
              <a:gd name="connsiteY14" fmla="*/ 1621904 h 1621904"/>
              <a:gd name="connsiteX15" fmla="*/ 4467968 w 5904656"/>
              <a:gd name="connsiteY15" fmla="*/ 1621904 h 1621904"/>
              <a:gd name="connsiteX16" fmla="*/ 4116101 w 5904656"/>
              <a:gd name="connsiteY16" fmla="*/ 1333872 h 1621904"/>
              <a:gd name="connsiteX17" fmla="*/ 4292120 w 5904656"/>
              <a:gd name="connsiteY17" fmla="*/ 1333872 h 1621904"/>
              <a:gd name="connsiteX18" fmla="*/ 4292120 w 5904656"/>
              <a:gd name="connsiteY18" fmla="*/ 1621904 h 1621904"/>
              <a:gd name="connsiteX19" fmla="*/ 4116101 w 5904656"/>
              <a:gd name="connsiteY19" fmla="*/ 1621904 h 1621904"/>
              <a:gd name="connsiteX20" fmla="*/ 3756061 w 5904656"/>
              <a:gd name="connsiteY20" fmla="*/ 1333872 h 1621904"/>
              <a:gd name="connsiteX21" fmla="*/ 3932080 w 5904656"/>
              <a:gd name="connsiteY21" fmla="*/ 1333872 h 1621904"/>
              <a:gd name="connsiteX22" fmla="*/ 3932080 w 5904656"/>
              <a:gd name="connsiteY22" fmla="*/ 1621904 h 1621904"/>
              <a:gd name="connsiteX23" fmla="*/ 3756061 w 5904656"/>
              <a:gd name="connsiteY23" fmla="*/ 1621904 h 1621904"/>
              <a:gd name="connsiteX24" fmla="*/ 3398464 w 5904656"/>
              <a:gd name="connsiteY24" fmla="*/ 1333872 h 1621904"/>
              <a:gd name="connsiteX25" fmla="*/ 3574483 w 5904656"/>
              <a:gd name="connsiteY25" fmla="*/ 1333872 h 1621904"/>
              <a:gd name="connsiteX26" fmla="*/ 3574483 w 5904656"/>
              <a:gd name="connsiteY26" fmla="*/ 1621904 h 1621904"/>
              <a:gd name="connsiteX27" fmla="*/ 3398464 w 5904656"/>
              <a:gd name="connsiteY27" fmla="*/ 1621904 h 1621904"/>
              <a:gd name="connsiteX28" fmla="*/ 3038424 w 5904656"/>
              <a:gd name="connsiteY28" fmla="*/ 1333872 h 1621904"/>
              <a:gd name="connsiteX29" fmla="*/ 3214443 w 5904656"/>
              <a:gd name="connsiteY29" fmla="*/ 1333872 h 1621904"/>
              <a:gd name="connsiteX30" fmla="*/ 3214443 w 5904656"/>
              <a:gd name="connsiteY30" fmla="*/ 1621904 h 1621904"/>
              <a:gd name="connsiteX31" fmla="*/ 3038424 w 5904656"/>
              <a:gd name="connsiteY31" fmla="*/ 1621904 h 1621904"/>
              <a:gd name="connsiteX32" fmla="*/ 2690216 w 5904656"/>
              <a:gd name="connsiteY32" fmla="*/ 1333872 h 1621904"/>
              <a:gd name="connsiteX33" fmla="*/ 2866235 w 5904656"/>
              <a:gd name="connsiteY33" fmla="*/ 1333872 h 1621904"/>
              <a:gd name="connsiteX34" fmla="*/ 2866235 w 5904656"/>
              <a:gd name="connsiteY34" fmla="*/ 1621904 h 1621904"/>
              <a:gd name="connsiteX35" fmla="*/ 2690216 w 5904656"/>
              <a:gd name="connsiteY35" fmla="*/ 1621904 h 1621904"/>
              <a:gd name="connsiteX36" fmla="*/ 2330176 w 5904656"/>
              <a:gd name="connsiteY36" fmla="*/ 1333872 h 1621904"/>
              <a:gd name="connsiteX37" fmla="*/ 2506195 w 5904656"/>
              <a:gd name="connsiteY37" fmla="*/ 1333872 h 1621904"/>
              <a:gd name="connsiteX38" fmla="*/ 2506195 w 5904656"/>
              <a:gd name="connsiteY38" fmla="*/ 1621904 h 1621904"/>
              <a:gd name="connsiteX39" fmla="*/ 2330176 w 5904656"/>
              <a:gd name="connsiteY39" fmla="*/ 1621904 h 1621904"/>
              <a:gd name="connsiteX40" fmla="*/ 1972579 w 5904656"/>
              <a:gd name="connsiteY40" fmla="*/ 1333872 h 1621904"/>
              <a:gd name="connsiteX41" fmla="*/ 2148598 w 5904656"/>
              <a:gd name="connsiteY41" fmla="*/ 1333872 h 1621904"/>
              <a:gd name="connsiteX42" fmla="*/ 2148598 w 5904656"/>
              <a:gd name="connsiteY42" fmla="*/ 1621904 h 1621904"/>
              <a:gd name="connsiteX43" fmla="*/ 1972579 w 5904656"/>
              <a:gd name="connsiteY43" fmla="*/ 1621904 h 1621904"/>
              <a:gd name="connsiteX44" fmla="*/ 1612539 w 5904656"/>
              <a:gd name="connsiteY44" fmla="*/ 1333872 h 1621904"/>
              <a:gd name="connsiteX45" fmla="*/ 1788558 w 5904656"/>
              <a:gd name="connsiteY45" fmla="*/ 1333872 h 1621904"/>
              <a:gd name="connsiteX46" fmla="*/ 1788558 w 5904656"/>
              <a:gd name="connsiteY46" fmla="*/ 1621904 h 1621904"/>
              <a:gd name="connsiteX47" fmla="*/ 1612539 w 5904656"/>
              <a:gd name="connsiteY47" fmla="*/ 1621904 h 1621904"/>
              <a:gd name="connsiteX48" fmla="*/ 1260672 w 5904656"/>
              <a:gd name="connsiteY48" fmla="*/ 1333872 h 1621904"/>
              <a:gd name="connsiteX49" fmla="*/ 1436691 w 5904656"/>
              <a:gd name="connsiteY49" fmla="*/ 1333872 h 1621904"/>
              <a:gd name="connsiteX50" fmla="*/ 1436691 w 5904656"/>
              <a:gd name="connsiteY50" fmla="*/ 1621904 h 1621904"/>
              <a:gd name="connsiteX51" fmla="*/ 1260672 w 5904656"/>
              <a:gd name="connsiteY51" fmla="*/ 1621904 h 1621904"/>
              <a:gd name="connsiteX52" fmla="*/ 900632 w 5904656"/>
              <a:gd name="connsiteY52" fmla="*/ 1333872 h 1621904"/>
              <a:gd name="connsiteX53" fmla="*/ 1076651 w 5904656"/>
              <a:gd name="connsiteY53" fmla="*/ 1333872 h 1621904"/>
              <a:gd name="connsiteX54" fmla="*/ 1076651 w 5904656"/>
              <a:gd name="connsiteY54" fmla="*/ 1621904 h 1621904"/>
              <a:gd name="connsiteX55" fmla="*/ 900632 w 5904656"/>
              <a:gd name="connsiteY55" fmla="*/ 1621904 h 1621904"/>
              <a:gd name="connsiteX56" fmla="*/ 543035 w 5904656"/>
              <a:gd name="connsiteY56" fmla="*/ 1333872 h 1621904"/>
              <a:gd name="connsiteX57" fmla="*/ 719054 w 5904656"/>
              <a:gd name="connsiteY57" fmla="*/ 1333872 h 1621904"/>
              <a:gd name="connsiteX58" fmla="*/ 719054 w 5904656"/>
              <a:gd name="connsiteY58" fmla="*/ 1621904 h 1621904"/>
              <a:gd name="connsiteX59" fmla="*/ 543035 w 5904656"/>
              <a:gd name="connsiteY59" fmla="*/ 1621904 h 1621904"/>
              <a:gd name="connsiteX60" fmla="*/ 182995 w 5904656"/>
              <a:gd name="connsiteY60" fmla="*/ 1333872 h 1621904"/>
              <a:gd name="connsiteX61" fmla="*/ 359014 w 5904656"/>
              <a:gd name="connsiteY61" fmla="*/ 1333872 h 1621904"/>
              <a:gd name="connsiteX62" fmla="*/ 359014 w 5904656"/>
              <a:gd name="connsiteY62" fmla="*/ 1621904 h 1621904"/>
              <a:gd name="connsiteX63" fmla="*/ 182995 w 5904656"/>
              <a:gd name="connsiteY63" fmla="*/ 1621904 h 1621904"/>
              <a:gd name="connsiteX64" fmla="*/ 5034789 w 5904656"/>
              <a:gd name="connsiteY64" fmla="*/ 360040 h 1621904"/>
              <a:gd name="connsiteX65" fmla="*/ 5088795 w 5904656"/>
              <a:gd name="connsiteY65" fmla="*/ 414046 h 1621904"/>
              <a:gd name="connsiteX66" fmla="*/ 5034789 w 5904656"/>
              <a:gd name="connsiteY66" fmla="*/ 468052 h 1621904"/>
              <a:gd name="connsiteX67" fmla="*/ 4980783 w 5904656"/>
              <a:gd name="connsiteY67" fmla="*/ 414046 h 1621904"/>
              <a:gd name="connsiteX68" fmla="*/ 5034789 w 5904656"/>
              <a:gd name="connsiteY68" fmla="*/ 360040 h 1621904"/>
              <a:gd name="connsiteX69" fmla="*/ 3792651 w 5904656"/>
              <a:gd name="connsiteY69" fmla="*/ 360040 h 1621904"/>
              <a:gd name="connsiteX70" fmla="*/ 3846657 w 5904656"/>
              <a:gd name="connsiteY70" fmla="*/ 414046 h 1621904"/>
              <a:gd name="connsiteX71" fmla="*/ 3792651 w 5904656"/>
              <a:gd name="connsiteY71" fmla="*/ 468052 h 1621904"/>
              <a:gd name="connsiteX72" fmla="*/ 3738645 w 5904656"/>
              <a:gd name="connsiteY72" fmla="*/ 414046 h 1621904"/>
              <a:gd name="connsiteX73" fmla="*/ 3792651 w 5904656"/>
              <a:gd name="connsiteY73" fmla="*/ 360040 h 1621904"/>
              <a:gd name="connsiteX74" fmla="*/ 2550513 w 5904656"/>
              <a:gd name="connsiteY74" fmla="*/ 360040 h 1621904"/>
              <a:gd name="connsiteX75" fmla="*/ 2604519 w 5904656"/>
              <a:gd name="connsiteY75" fmla="*/ 414046 h 1621904"/>
              <a:gd name="connsiteX76" fmla="*/ 2550513 w 5904656"/>
              <a:gd name="connsiteY76" fmla="*/ 468052 h 1621904"/>
              <a:gd name="connsiteX77" fmla="*/ 2496507 w 5904656"/>
              <a:gd name="connsiteY77" fmla="*/ 414046 h 1621904"/>
              <a:gd name="connsiteX78" fmla="*/ 2550513 w 5904656"/>
              <a:gd name="connsiteY78" fmla="*/ 360040 h 1621904"/>
              <a:gd name="connsiteX79" fmla="*/ 1308375 w 5904656"/>
              <a:gd name="connsiteY79" fmla="*/ 360040 h 1621904"/>
              <a:gd name="connsiteX80" fmla="*/ 1362381 w 5904656"/>
              <a:gd name="connsiteY80" fmla="*/ 414046 h 1621904"/>
              <a:gd name="connsiteX81" fmla="*/ 1308375 w 5904656"/>
              <a:gd name="connsiteY81" fmla="*/ 468052 h 1621904"/>
              <a:gd name="connsiteX82" fmla="*/ 1254369 w 5904656"/>
              <a:gd name="connsiteY82" fmla="*/ 414046 h 1621904"/>
              <a:gd name="connsiteX83" fmla="*/ 1308375 w 5904656"/>
              <a:gd name="connsiteY83" fmla="*/ 360040 h 1621904"/>
              <a:gd name="connsiteX84" fmla="*/ 4419493 w 5904656"/>
              <a:gd name="connsiteY84" fmla="*/ 270030 h 1621904"/>
              <a:gd name="connsiteX85" fmla="*/ 4419493 w 5904656"/>
              <a:gd name="connsiteY85" fmla="*/ 1062118 h 1621904"/>
              <a:gd name="connsiteX86" fmla="*/ 5211581 w 5904656"/>
              <a:gd name="connsiteY86" fmla="*/ 1062118 h 1621904"/>
              <a:gd name="connsiteX87" fmla="*/ 5211581 w 5904656"/>
              <a:gd name="connsiteY87" fmla="*/ 270030 h 1621904"/>
              <a:gd name="connsiteX88" fmla="*/ 3177355 w 5904656"/>
              <a:gd name="connsiteY88" fmla="*/ 270030 h 1621904"/>
              <a:gd name="connsiteX89" fmla="*/ 3177355 w 5904656"/>
              <a:gd name="connsiteY89" fmla="*/ 1062118 h 1621904"/>
              <a:gd name="connsiteX90" fmla="*/ 3969443 w 5904656"/>
              <a:gd name="connsiteY90" fmla="*/ 1062118 h 1621904"/>
              <a:gd name="connsiteX91" fmla="*/ 3969443 w 5904656"/>
              <a:gd name="connsiteY91" fmla="*/ 270030 h 1621904"/>
              <a:gd name="connsiteX92" fmla="*/ 1935217 w 5904656"/>
              <a:gd name="connsiteY92" fmla="*/ 270030 h 1621904"/>
              <a:gd name="connsiteX93" fmla="*/ 1935217 w 5904656"/>
              <a:gd name="connsiteY93" fmla="*/ 1062118 h 1621904"/>
              <a:gd name="connsiteX94" fmla="*/ 2727305 w 5904656"/>
              <a:gd name="connsiteY94" fmla="*/ 1062118 h 1621904"/>
              <a:gd name="connsiteX95" fmla="*/ 2727305 w 5904656"/>
              <a:gd name="connsiteY95" fmla="*/ 270030 h 1621904"/>
              <a:gd name="connsiteX96" fmla="*/ 693079 w 5904656"/>
              <a:gd name="connsiteY96" fmla="*/ 270030 h 1621904"/>
              <a:gd name="connsiteX97" fmla="*/ 693079 w 5904656"/>
              <a:gd name="connsiteY97" fmla="*/ 1062118 h 1621904"/>
              <a:gd name="connsiteX98" fmla="*/ 1485167 w 5904656"/>
              <a:gd name="connsiteY98" fmla="*/ 1062118 h 1621904"/>
              <a:gd name="connsiteX99" fmla="*/ 1485167 w 5904656"/>
              <a:gd name="connsiteY99" fmla="*/ 270030 h 1621904"/>
              <a:gd name="connsiteX100" fmla="*/ 0 w 5904656"/>
              <a:gd name="connsiteY100" fmla="*/ 0 h 1621904"/>
              <a:gd name="connsiteX101" fmla="*/ 5904656 w 5904656"/>
              <a:gd name="connsiteY101" fmla="*/ 0 h 1621904"/>
              <a:gd name="connsiteX102" fmla="*/ 5904656 w 5904656"/>
              <a:gd name="connsiteY102" fmla="*/ 324353 h 1621904"/>
              <a:gd name="connsiteX103" fmla="*/ 5872524 w 5904656"/>
              <a:gd name="connsiteY103" fmla="*/ 334328 h 1621904"/>
              <a:gd name="connsiteX104" fmla="*/ 5652628 w 5904656"/>
              <a:gd name="connsiteY104" fmla="*/ 666074 h 1621904"/>
              <a:gd name="connsiteX105" fmla="*/ 5872524 w 5904656"/>
              <a:gd name="connsiteY105" fmla="*/ 997820 h 1621904"/>
              <a:gd name="connsiteX106" fmla="*/ 5904656 w 5904656"/>
              <a:gd name="connsiteY106" fmla="*/ 1007795 h 1621904"/>
              <a:gd name="connsiteX107" fmla="*/ 5904656 w 5904656"/>
              <a:gd name="connsiteY107" fmla="*/ 1332148 h 1621904"/>
              <a:gd name="connsiteX108" fmla="*/ 0 w 5904656"/>
              <a:gd name="connsiteY108" fmla="*/ 1332148 h 1621904"/>
              <a:gd name="connsiteX109" fmla="*/ 0 w 5904656"/>
              <a:gd name="connsiteY109" fmla="*/ 1007795 h 1621904"/>
              <a:gd name="connsiteX110" fmla="*/ 32132 w 5904656"/>
              <a:gd name="connsiteY110" fmla="*/ 997820 h 1621904"/>
              <a:gd name="connsiteX111" fmla="*/ 252028 w 5904656"/>
              <a:gd name="connsiteY111" fmla="*/ 666074 h 1621904"/>
              <a:gd name="connsiteX112" fmla="*/ 32132 w 5904656"/>
              <a:gd name="connsiteY112" fmla="*/ 334328 h 1621904"/>
              <a:gd name="connsiteX113" fmla="*/ 0 w 5904656"/>
              <a:gd name="connsiteY113" fmla="*/ 324353 h 162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904656" h="1621904">
                <a:moveTo>
                  <a:pt x="5545646" y="1333872"/>
                </a:moveTo>
                <a:lnTo>
                  <a:pt x="5721665" y="1333872"/>
                </a:lnTo>
                <a:lnTo>
                  <a:pt x="5721665" y="1621904"/>
                </a:lnTo>
                <a:lnTo>
                  <a:pt x="5545646" y="1621904"/>
                </a:lnTo>
                <a:close/>
                <a:moveTo>
                  <a:pt x="5185605" y="1333872"/>
                </a:moveTo>
                <a:lnTo>
                  <a:pt x="5361624" y="1333872"/>
                </a:lnTo>
                <a:lnTo>
                  <a:pt x="5361624" y="1621904"/>
                </a:lnTo>
                <a:lnTo>
                  <a:pt x="5185605" y="1621904"/>
                </a:lnTo>
                <a:close/>
                <a:moveTo>
                  <a:pt x="4828008" y="1333872"/>
                </a:moveTo>
                <a:lnTo>
                  <a:pt x="5004027" y="1333872"/>
                </a:lnTo>
                <a:lnTo>
                  <a:pt x="5004027" y="1621904"/>
                </a:lnTo>
                <a:lnTo>
                  <a:pt x="4828008" y="1621904"/>
                </a:lnTo>
                <a:close/>
                <a:moveTo>
                  <a:pt x="4467968" y="1333872"/>
                </a:moveTo>
                <a:lnTo>
                  <a:pt x="4643987" y="1333872"/>
                </a:lnTo>
                <a:lnTo>
                  <a:pt x="4643987" y="1621904"/>
                </a:lnTo>
                <a:lnTo>
                  <a:pt x="4467968" y="1621904"/>
                </a:lnTo>
                <a:close/>
                <a:moveTo>
                  <a:pt x="4116101" y="1333872"/>
                </a:moveTo>
                <a:lnTo>
                  <a:pt x="4292120" y="1333872"/>
                </a:lnTo>
                <a:lnTo>
                  <a:pt x="4292120" y="1621904"/>
                </a:lnTo>
                <a:lnTo>
                  <a:pt x="4116101" y="1621904"/>
                </a:lnTo>
                <a:close/>
                <a:moveTo>
                  <a:pt x="3756061" y="1333872"/>
                </a:moveTo>
                <a:lnTo>
                  <a:pt x="3932080" y="1333872"/>
                </a:lnTo>
                <a:lnTo>
                  <a:pt x="3932080" y="1621904"/>
                </a:lnTo>
                <a:lnTo>
                  <a:pt x="3756061" y="1621904"/>
                </a:lnTo>
                <a:close/>
                <a:moveTo>
                  <a:pt x="3398464" y="1333872"/>
                </a:moveTo>
                <a:lnTo>
                  <a:pt x="3574483" y="1333872"/>
                </a:lnTo>
                <a:lnTo>
                  <a:pt x="3574483" y="1621904"/>
                </a:lnTo>
                <a:lnTo>
                  <a:pt x="3398464" y="1621904"/>
                </a:lnTo>
                <a:close/>
                <a:moveTo>
                  <a:pt x="3038424" y="1333872"/>
                </a:moveTo>
                <a:lnTo>
                  <a:pt x="3214443" y="1333872"/>
                </a:lnTo>
                <a:lnTo>
                  <a:pt x="3214443" y="1621904"/>
                </a:lnTo>
                <a:lnTo>
                  <a:pt x="3038424" y="1621904"/>
                </a:lnTo>
                <a:close/>
                <a:moveTo>
                  <a:pt x="2690216" y="1333872"/>
                </a:moveTo>
                <a:lnTo>
                  <a:pt x="2866235" y="1333872"/>
                </a:lnTo>
                <a:lnTo>
                  <a:pt x="2866235" y="1621904"/>
                </a:lnTo>
                <a:lnTo>
                  <a:pt x="2690216" y="1621904"/>
                </a:lnTo>
                <a:close/>
                <a:moveTo>
                  <a:pt x="2330176" y="1333872"/>
                </a:moveTo>
                <a:lnTo>
                  <a:pt x="2506195" y="1333872"/>
                </a:lnTo>
                <a:lnTo>
                  <a:pt x="2506195" y="1621904"/>
                </a:lnTo>
                <a:lnTo>
                  <a:pt x="2330176" y="1621904"/>
                </a:lnTo>
                <a:close/>
                <a:moveTo>
                  <a:pt x="1972579" y="1333872"/>
                </a:moveTo>
                <a:lnTo>
                  <a:pt x="2148598" y="1333872"/>
                </a:lnTo>
                <a:lnTo>
                  <a:pt x="2148598" y="1621904"/>
                </a:lnTo>
                <a:lnTo>
                  <a:pt x="1972579" y="1621904"/>
                </a:lnTo>
                <a:close/>
                <a:moveTo>
                  <a:pt x="1612539" y="1333872"/>
                </a:moveTo>
                <a:lnTo>
                  <a:pt x="1788558" y="1333872"/>
                </a:lnTo>
                <a:lnTo>
                  <a:pt x="1788558" y="1621904"/>
                </a:lnTo>
                <a:lnTo>
                  <a:pt x="1612539" y="1621904"/>
                </a:lnTo>
                <a:close/>
                <a:moveTo>
                  <a:pt x="1260672" y="1333872"/>
                </a:moveTo>
                <a:lnTo>
                  <a:pt x="1436691" y="1333872"/>
                </a:lnTo>
                <a:lnTo>
                  <a:pt x="1436691" y="1621904"/>
                </a:lnTo>
                <a:lnTo>
                  <a:pt x="1260672" y="1621904"/>
                </a:lnTo>
                <a:close/>
                <a:moveTo>
                  <a:pt x="900632" y="1333872"/>
                </a:moveTo>
                <a:lnTo>
                  <a:pt x="1076651" y="1333872"/>
                </a:lnTo>
                <a:lnTo>
                  <a:pt x="1076651" y="1621904"/>
                </a:lnTo>
                <a:lnTo>
                  <a:pt x="900632" y="1621904"/>
                </a:lnTo>
                <a:close/>
                <a:moveTo>
                  <a:pt x="543035" y="1333872"/>
                </a:moveTo>
                <a:lnTo>
                  <a:pt x="719054" y="1333872"/>
                </a:lnTo>
                <a:lnTo>
                  <a:pt x="719054" y="1621904"/>
                </a:lnTo>
                <a:lnTo>
                  <a:pt x="543035" y="1621904"/>
                </a:lnTo>
                <a:close/>
                <a:moveTo>
                  <a:pt x="182995" y="1333872"/>
                </a:moveTo>
                <a:lnTo>
                  <a:pt x="359014" y="1333872"/>
                </a:lnTo>
                <a:lnTo>
                  <a:pt x="359014" y="1621904"/>
                </a:lnTo>
                <a:lnTo>
                  <a:pt x="182995" y="1621904"/>
                </a:lnTo>
                <a:close/>
                <a:moveTo>
                  <a:pt x="5034789" y="360040"/>
                </a:moveTo>
                <a:cubicBezTo>
                  <a:pt x="5064616" y="360040"/>
                  <a:pt x="5088795" y="384219"/>
                  <a:pt x="5088795" y="414046"/>
                </a:cubicBezTo>
                <a:cubicBezTo>
                  <a:pt x="5088795" y="443873"/>
                  <a:pt x="5064616" y="468052"/>
                  <a:pt x="5034789" y="468052"/>
                </a:cubicBezTo>
                <a:cubicBezTo>
                  <a:pt x="5004962" y="468052"/>
                  <a:pt x="4980783" y="443873"/>
                  <a:pt x="4980783" y="414046"/>
                </a:cubicBezTo>
                <a:cubicBezTo>
                  <a:pt x="4980783" y="384219"/>
                  <a:pt x="5004962" y="360040"/>
                  <a:pt x="5034789" y="360040"/>
                </a:cubicBezTo>
                <a:close/>
                <a:moveTo>
                  <a:pt x="3792651" y="360040"/>
                </a:moveTo>
                <a:cubicBezTo>
                  <a:pt x="3822478" y="360040"/>
                  <a:pt x="3846657" y="384219"/>
                  <a:pt x="3846657" y="414046"/>
                </a:cubicBezTo>
                <a:cubicBezTo>
                  <a:pt x="3846657" y="443873"/>
                  <a:pt x="3822478" y="468052"/>
                  <a:pt x="3792651" y="468052"/>
                </a:cubicBezTo>
                <a:cubicBezTo>
                  <a:pt x="3762824" y="468052"/>
                  <a:pt x="3738645" y="443873"/>
                  <a:pt x="3738645" y="414046"/>
                </a:cubicBezTo>
                <a:cubicBezTo>
                  <a:pt x="3738645" y="384219"/>
                  <a:pt x="3762824" y="360040"/>
                  <a:pt x="3792651" y="360040"/>
                </a:cubicBezTo>
                <a:close/>
                <a:moveTo>
                  <a:pt x="2550513" y="360040"/>
                </a:moveTo>
                <a:cubicBezTo>
                  <a:pt x="2580340" y="360040"/>
                  <a:pt x="2604519" y="384219"/>
                  <a:pt x="2604519" y="414046"/>
                </a:cubicBezTo>
                <a:cubicBezTo>
                  <a:pt x="2604519" y="443873"/>
                  <a:pt x="2580340" y="468052"/>
                  <a:pt x="2550513" y="468052"/>
                </a:cubicBezTo>
                <a:cubicBezTo>
                  <a:pt x="2520686" y="468052"/>
                  <a:pt x="2496507" y="443873"/>
                  <a:pt x="2496507" y="414046"/>
                </a:cubicBezTo>
                <a:cubicBezTo>
                  <a:pt x="2496507" y="384219"/>
                  <a:pt x="2520686" y="360040"/>
                  <a:pt x="2550513" y="360040"/>
                </a:cubicBezTo>
                <a:close/>
                <a:moveTo>
                  <a:pt x="1308375" y="360040"/>
                </a:moveTo>
                <a:cubicBezTo>
                  <a:pt x="1338202" y="360040"/>
                  <a:pt x="1362381" y="384219"/>
                  <a:pt x="1362381" y="414046"/>
                </a:cubicBezTo>
                <a:cubicBezTo>
                  <a:pt x="1362381" y="443873"/>
                  <a:pt x="1338202" y="468052"/>
                  <a:pt x="1308375" y="468052"/>
                </a:cubicBezTo>
                <a:cubicBezTo>
                  <a:pt x="1278548" y="468052"/>
                  <a:pt x="1254369" y="443873"/>
                  <a:pt x="1254369" y="414046"/>
                </a:cubicBezTo>
                <a:cubicBezTo>
                  <a:pt x="1254369" y="384219"/>
                  <a:pt x="1278548" y="360040"/>
                  <a:pt x="1308375" y="360040"/>
                </a:cubicBezTo>
                <a:close/>
                <a:moveTo>
                  <a:pt x="4419493" y="270030"/>
                </a:moveTo>
                <a:lnTo>
                  <a:pt x="4419493" y="1062118"/>
                </a:lnTo>
                <a:lnTo>
                  <a:pt x="5211581" y="1062118"/>
                </a:lnTo>
                <a:lnTo>
                  <a:pt x="5211581" y="270030"/>
                </a:lnTo>
                <a:close/>
                <a:moveTo>
                  <a:pt x="3177355" y="270030"/>
                </a:moveTo>
                <a:lnTo>
                  <a:pt x="3177355" y="1062118"/>
                </a:lnTo>
                <a:lnTo>
                  <a:pt x="3969443" y="1062118"/>
                </a:lnTo>
                <a:lnTo>
                  <a:pt x="3969443" y="270030"/>
                </a:lnTo>
                <a:close/>
                <a:moveTo>
                  <a:pt x="1935217" y="270030"/>
                </a:moveTo>
                <a:lnTo>
                  <a:pt x="1935217" y="1062118"/>
                </a:lnTo>
                <a:lnTo>
                  <a:pt x="2727305" y="1062118"/>
                </a:lnTo>
                <a:lnTo>
                  <a:pt x="2727305" y="270030"/>
                </a:lnTo>
                <a:close/>
                <a:moveTo>
                  <a:pt x="693079" y="270030"/>
                </a:moveTo>
                <a:lnTo>
                  <a:pt x="693079" y="1062118"/>
                </a:lnTo>
                <a:lnTo>
                  <a:pt x="1485167" y="1062118"/>
                </a:lnTo>
                <a:lnTo>
                  <a:pt x="1485167" y="270030"/>
                </a:lnTo>
                <a:close/>
                <a:moveTo>
                  <a:pt x="0" y="0"/>
                </a:moveTo>
                <a:lnTo>
                  <a:pt x="5904656" y="0"/>
                </a:lnTo>
                <a:lnTo>
                  <a:pt x="5904656" y="324353"/>
                </a:lnTo>
                <a:lnTo>
                  <a:pt x="5872524" y="334328"/>
                </a:lnTo>
                <a:cubicBezTo>
                  <a:pt x="5743300" y="388985"/>
                  <a:pt x="5652628" y="516940"/>
                  <a:pt x="5652628" y="666074"/>
                </a:cubicBezTo>
                <a:cubicBezTo>
                  <a:pt x="5652628" y="815208"/>
                  <a:pt x="5743300" y="943164"/>
                  <a:pt x="5872524" y="997820"/>
                </a:cubicBezTo>
                <a:lnTo>
                  <a:pt x="5904656" y="1007795"/>
                </a:lnTo>
                <a:lnTo>
                  <a:pt x="5904656" y="1332148"/>
                </a:lnTo>
                <a:lnTo>
                  <a:pt x="0" y="1332148"/>
                </a:lnTo>
                <a:lnTo>
                  <a:pt x="0" y="1007795"/>
                </a:lnTo>
                <a:lnTo>
                  <a:pt x="32132" y="997820"/>
                </a:lnTo>
                <a:cubicBezTo>
                  <a:pt x="161356" y="943164"/>
                  <a:pt x="252028" y="815208"/>
                  <a:pt x="252028" y="666074"/>
                </a:cubicBezTo>
                <a:cubicBezTo>
                  <a:pt x="252028" y="516940"/>
                  <a:pt x="161356" y="388985"/>
                  <a:pt x="32132" y="334328"/>
                </a:cubicBezTo>
                <a:lnTo>
                  <a:pt x="0" y="324353"/>
                </a:lnTo>
                <a:close/>
              </a:path>
            </a:pathLst>
          </a:custGeom>
          <a:solidFill>
            <a:schemeClr val="bg1">
              <a:lumMod val="95000"/>
            </a:scheme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4" name="任意多边形 350">
            <a:extLst>
              <a:ext uri="{FF2B5EF4-FFF2-40B4-BE49-F238E27FC236}">
                <a16:creationId xmlns:a16="http://schemas.microsoft.com/office/drawing/2014/main" id="{565F04B4-FF3A-4DE9-B7DD-FEEA8C6B6A15}"/>
              </a:ext>
            </a:extLst>
          </p:cNvPr>
          <p:cNvSpPr/>
          <p:nvPr/>
        </p:nvSpPr>
        <p:spPr bwMode="auto">
          <a:xfrm>
            <a:off x="8293422" y="4210123"/>
            <a:ext cx="403893" cy="88504"/>
          </a:xfrm>
          <a:custGeom>
            <a:avLst/>
            <a:gdLst>
              <a:gd name="connsiteX0" fmla="*/ 5545646 w 5904656"/>
              <a:gd name="connsiteY0" fmla="*/ 1333872 h 1621904"/>
              <a:gd name="connsiteX1" fmla="*/ 5721665 w 5904656"/>
              <a:gd name="connsiteY1" fmla="*/ 1333872 h 1621904"/>
              <a:gd name="connsiteX2" fmla="*/ 5721665 w 5904656"/>
              <a:gd name="connsiteY2" fmla="*/ 1621904 h 1621904"/>
              <a:gd name="connsiteX3" fmla="*/ 5545646 w 5904656"/>
              <a:gd name="connsiteY3" fmla="*/ 1621904 h 1621904"/>
              <a:gd name="connsiteX4" fmla="*/ 5185605 w 5904656"/>
              <a:gd name="connsiteY4" fmla="*/ 1333872 h 1621904"/>
              <a:gd name="connsiteX5" fmla="*/ 5361624 w 5904656"/>
              <a:gd name="connsiteY5" fmla="*/ 1333872 h 1621904"/>
              <a:gd name="connsiteX6" fmla="*/ 5361624 w 5904656"/>
              <a:gd name="connsiteY6" fmla="*/ 1621904 h 1621904"/>
              <a:gd name="connsiteX7" fmla="*/ 5185605 w 5904656"/>
              <a:gd name="connsiteY7" fmla="*/ 1621904 h 1621904"/>
              <a:gd name="connsiteX8" fmla="*/ 4828008 w 5904656"/>
              <a:gd name="connsiteY8" fmla="*/ 1333872 h 1621904"/>
              <a:gd name="connsiteX9" fmla="*/ 5004027 w 5904656"/>
              <a:gd name="connsiteY9" fmla="*/ 1333872 h 1621904"/>
              <a:gd name="connsiteX10" fmla="*/ 5004027 w 5904656"/>
              <a:gd name="connsiteY10" fmla="*/ 1621904 h 1621904"/>
              <a:gd name="connsiteX11" fmla="*/ 4828008 w 5904656"/>
              <a:gd name="connsiteY11" fmla="*/ 1621904 h 1621904"/>
              <a:gd name="connsiteX12" fmla="*/ 4467968 w 5904656"/>
              <a:gd name="connsiteY12" fmla="*/ 1333872 h 1621904"/>
              <a:gd name="connsiteX13" fmla="*/ 4643987 w 5904656"/>
              <a:gd name="connsiteY13" fmla="*/ 1333872 h 1621904"/>
              <a:gd name="connsiteX14" fmla="*/ 4643987 w 5904656"/>
              <a:gd name="connsiteY14" fmla="*/ 1621904 h 1621904"/>
              <a:gd name="connsiteX15" fmla="*/ 4467968 w 5904656"/>
              <a:gd name="connsiteY15" fmla="*/ 1621904 h 1621904"/>
              <a:gd name="connsiteX16" fmla="*/ 4116101 w 5904656"/>
              <a:gd name="connsiteY16" fmla="*/ 1333872 h 1621904"/>
              <a:gd name="connsiteX17" fmla="*/ 4292120 w 5904656"/>
              <a:gd name="connsiteY17" fmla="*/ 1333872 h 1621904"/>
              <a:gd name="connsiteX18" fmla="*/ 4292120 w 5904656"/>
              <a:gd name="connsiteY18" fmla="*/ 1621904 h 1621904"/>
              <a:gd name="connsiteX19" fmla="*/ 4116101 w 5904656"/>
              <a:gd name="connsiteY19" fmla="*/ 1621904 h 1621904"/>
              <a:gd name="connsiteX20" fmla="*/ 3756061 w 5904656"/>
              <a:gd name="connsiteY20" fmla="*/ 1333872 h 1621904"/>
              <a:gd name="connsiteX21" fmla="*/ 3932080 w 5904656"/>
              <a:gd name="connsiteY21" fmla="*/ 1333872 h 1621904"/>
              <a:gd name="connsiteX22" fmla="*/ 3932080 w 5904656"/>
              <a:gd name="connsiteY22" fmla="*/ 1621904 h 1621904"/>
              <a:gd name="connsiteX23" fmla="*/ 3756061 w 5904656"/>
              <a:gd name="connsiteY23" fmla="*/ 1621904 h 1621904"/>
              <a:gd name="connsiteX24" fmla="*/ 3398464 w 5904656"/>
              <a:gd name="connsiteY24" fmla="*/ 1333872 h 1621904"/>
              <a:gd name="connsiteX25" fmla="*/ 3574483 w 5904656"/>
              <a:gd name="connsiteY25" fmla="*/ 1333872 h 1621904"/>
              <a:gd name="connsiteX26" fmla="*/ 3574483 w 5904656"/>
              <a:gd name="connsiteY26" fmla="*/ 1621904 h 1621904"/>
              <a:gd name="connsiteX27" fmla="*/ 3398464 w 5904656"/>
              <a:gd name="connsiteY27" fmla="*/ 1621904 h 1621904"/>
              <a:gd name="connsiteX28" fmla="*/ 3038424 w 5904656"/>
              <a:gd name="connsiteY28" fmla="*/ 1333872 h 1621904"/>
              <a:gd name="connsiteX29" fmla="*/ 3214443 w 5904656"/>
              <a:gd name="connsiteY29" fmla="*/ 1333872 h 1621904"/>
              <a:gd name="connsiteX30" fmla="*/ 3214443 w 5904656"/>
              <a:gd name="connsiteY30" fmla="*/ 1621904 h 1621904"/>
              <a:gd name="connsiteX31" fmla="*/ 3038424 w 5904656"/>
              <a:gd name="connsiteY31" fmla="*/ 1621904 h 1621904"/>
              <a:gd name="connsiteX32" fmla="*/ 2690216 w 5904656"/>
              <a:gd name="connsiteY32" fmla="*/ 1333872 h 1621904"/>
              <a:gd name="connsiteX33" fmla="*/ 2866235 w 5904656"/>
              <a:gd name="connsiteY33" fmla="*/ 1333872 h 1621904"/>
              <a:gd name="connsiteX34" fmla="*/ 2866235 w 5904656"/>
              <a:gd name="connsiteY34" fmla="*/ 1621904 h 1621904"/>
              <a:gd name="connsiteX35" fmla="*/ 2690216 w 5904656"/>
              <a:gd name="connsiteY35" fmla="*/ 1621904 h 1621904"/>
              <a:gd name="connsiteX36" fmla="*/ 2330176 w 5904656"/>
              <a:gd name="connsiteY36" fmla="*/ 1333872 h 1621904"/>
              <a:gd name="connsiteX37" fmla="*/ 2506195 w 5904656"/>
              <a:gd name="connsiteY37" fmla="*/ 1333872 h 1621904"/>
              <a:gd name="connsiteX38" fmla="*/ 2506195 w 5904656"/>
              <a:gd name="connsiteY38" fmla="*/ 1621904 h 1621904"/>
              <a:gd name="connsiteX39" fmla="*/ 2330176 w 5904656"/>
              <a:gd name="connsiteY39" fmla="*/ 1621904 h 1621904"/>
              <a:gd name="connsiteX40" fmla="*/ 1972579 w 5904656"/>
              <a:gd name="connsiteY40" fmla="*/ 1333872 h 1621904"/>
              <a:gd name="connsiteX41" fmla="*/ 2148598 w 5904656"/>
              <a:gd name="connsiteY41" fmla="*/ 1333872 h 1621904"/>
              <a:gd name="connsiteX42" fmla="*/ 2148598 w 5904656"/>
              <a:gd name="connsiteY42" fmla="*/ 1621904 h 1621904"/>
              <a:gd name="connsiteX43" fmla="*/ 1972579 w 5904656"/>
              <a:gd name="connsiteY43" fmla="*/ 1621904 h 1621904"/>
              <a:gd name="connsiteX44" fmla="*/ 1612539 w 5904656"/>
              <a:gd name="connsiteY44" fmla="*/ 1333872 h 1621904"/>
              <a:gd name="connsiteX45" fmla="*/ 1788558 w 5904656"/>
              <a:gd name="connsiteY45" fmla="*/ 1333872 h 1621904"/>
              <a:gd name="connsiteX46" fmla="*/ 1788558 w 5904656"/>
              <a:gd name="connsiteY46" fmla="*/ 1621904 h 1621904"/>
              <a:gd name="connsiteX47" fmla="*/ 1612539 w 5904656"/>
              <a:gd name="connsiteY47" fmla="*/ 1621904 h 1621904"/>
              <a:gd name="connsiteX48" fmla="*/ 1260672 w 5904656"/>
              <a:gd name="connsiteY48" fmla="*/ 1333872 h 1621904"/>
              <a:gd name="connsiteX49" fmla="*/ 1436691 w 5904656"/>
              <a:gd name="connsiteY49" fmla="*/ 1333872 h 1621904"/>
              <a:gd name="connsiteX50" fmla="*/ 1436691 w 5904656"/>
              <a:gd name="connsiteY50" fmla="*/ 1621904 h 1621904"/>
              <a:gd name="connsiteX51" fmla="*/ 1260672 w 5904656"/>
              <a:gd name="connsiteY51" fmla="*/ 1621904 h 1621904"/>
              <a:gd name="connsiteX52" fmla="*/ 900632 w 5904656"/>
              <a:gd name="connsiteY52" fmla="*/ 1333872 h 1621904"/>
              <a:gd name="connsiteX53" fmla="*/ 1076651 w 5904656"/>
              <a:gd name="connsiteY53" fmla="*/ 1333872 h 1621904"/>
              <a:gd name="connsiteX54" fmla="*/ 1076651 w 5904656"/>
              <a:gd name="connsiteY54" fmla="*/ 1621904 h 1621904"/>
              <a:gd name="connsiteX55" fmla="*/ 900632 w 5904656"/>
              <a:gd name="connsiteY55" fmla="*/ 1621904 h 1621904"/>
              <a:gd name="connsiteX56" fmla="*/ 543035 w 5904656"/>
              <a:gd name="connsiteY56" fmla="*/ 1333872 h 1621904"/>
              <a:gd name="connsiteX57" fmla="*/ 719054 w 5904656"/>
              <a:gd name="connsiteY57" fmla="*/ 1333872 h 1621904"/>
              <a:gd name="connsiteX58" fmla="*/ 719054 w 5904656"/>
              <a:gd name="connsiteY58" fmla="*/ 1621904 h 1621904"/>
              <a:gd name="connsiteX59" fmla="*/ 543035 w 5904656"/>
              <a:gd name="connsiteY59" fmla="*/ 1621904 h 1621904"/>
              <a:gd name="connsiteX60" fmla="*/ 182995 w 5904656"/>
              <a:gd name="connsiteY60" fmla="*/ 1333872 h 1621904"/>
              <a:gd name="connsiteX61" fmla="*/ 359014 w 5904656"/>
              <a:gd name="connsiteY61" fmla="*/ 1333872 h 1621904"/>
              <a:gd name="connsiteX62" fmla="*/ 359014 w 5904656"/>
              <a:gd name="connsiteY62" fmla="*/ 1621904 h 1621904"/>
              <a:gd name="connsiteX63" fmla="*/ 182995 w 5904656"/>
              <a:gd name="connsiteY63" fmla="*/ 1621904 h 1621904"/>
              <a:gd name="connsiteX64" fmla="*/ 5034789 w 5904656"/>
              <a:gd name="connsiteY64" fmla="*/ 360040 h 1621904"/>
              <a:gd name="connsiteX65" fmla="*/ 5088795 w 5904656"/>
              <a:gd name="connsiteY65" fmla="*/ 414046 h 1621904"/>
              <a:gd name="connsiteX66" fmla="*/ 5034789 w 5904656"/>
              <a:gd name="connsiteY66" fmla="*/ 468052 h 1621904"/>
              <a:gd name="connsiteX67" fmla="*/ 4980783 w 5904656"/>
              <a:gd name="connsiteY67" fmla="*/ 414046 h 1621904"/>
              <a:gd name="connsiteX68" fmla="*/ 5034789 w 5904656"/>
              <a:gd name="connsiteY68" fmla="*/ 360040 h 1621904"/>
              <a:gd name="connsiteX69" fmla="*/ 3792651 w 5904656"/>
              <a:gd name="connsiteY69" fmla="*/ 360040 h 1621904"/>
              <a:gd name="connsiteX70" fmla="*/ 3846657 w 5904656"/>
              <a:gd name="connsiteY70" fmla="*/ 414046 h 1621904"/>
              <a:gd name="connsiteX71" fmla="*/ 3792651 w 5904656"/>
              <a:gd name="connsiteY71" fmla="*/ 468052 h 1621904"/>
              <a:gd name="connsiteX72" fmla="*/ 3738645 w 5904656"/>
              <a:gd name="connsiteY72" fmla="*/ 414046 h 1621904"/>
              <a:gd name="connsiteX73" fmla="*/ 3792651 w 5904656"/>
              <a:gd name="connsiteY73" fmla="*/ 360040 h 1621904"/>
              <a:gd name="connsiteX74" fmla="*/ 2550513 w 5904656"/>
              <a:gd name="connsiteY74" fmla="*/ 360040 h 1621904"/>
              <a:gd name="connsiteX75" fmla="*/ 2604519 w 5904656"/>
              <a:gd name="connsiteY75" fmla="*/ 414046 h 1621904"/>
              <a:gd name="connsiteX76" fmla="*/ 2550513 w 5904656"/>
              <a:gd name="connsiteY76" fmla="*/ 468052 h 1621904"/>
              <a:gd name="connsiteX77" fmla="*/ 2496507 w 5904656"/>
              <a:gd name="connsiteY77" fmla="*/ 414046 h 1621904"/>
              <a:gd name="connsiteX78" fmla="*/ 2550513 w 5904656"/>
              <a:gd name="connsiteY78" fmla="*/ 360040 h 1621904"/>
              <a:gd name="connsiteX79" fmla="*/ 1308375 w 5904656"/>
              <a:gd name="connsiteY79" fmla="*/ 360040 h 1621904"/>
              <a:gd name="connsiteX80" fmla="*/ 1362381 w 5904656"/>
              <a:gd name="connsiteY80" fmla="*/ 414046 h 1621904"/>
              <a:gd name="connsiteX81" fmla="*/ 1308375 w 5904656"/>
              <a:gd name="connsiteY81" fmla="*/ 468052 h 1621904"/>
              <a:gd name="connsiteX82" fmla="*/ 1254369 w 5904656"/>
              <a:gd name="connsiteY82" fmla="*/ 414046 h 1621904"/>
              <a:gd name="connsiteX83" fmla="*/ 1308375 w 5904656"/>
              <a:gd name="connsiteY83" fmla="*/ 360040 h 1621904"/>
              <a:gd name="connsiteX84" fmla="*/ 4419493 w 5904656"/>
              <a:gd name="connsiteY84" fmla="*/ 270030 h 1621904"/>
              <a:gd name="connsiteX85" fmla="*/ 4419493 w 5904656"/>
              <a:gd name="connsiteY85" fmla="*/ 1062118 h 1621904"/>
              <a:gd name="connsiteX86" fmla="*/ 5211581 w 5904656"/>
              <a:gd name="connsiteY86" fmla="*/ 1062118 h 1621904"/>
              <a:gd name="connsiteX87" fmla="*/ 5211581 w 5904656"/>
              <a:gd name="connsiteY87" fmla="*/ 270030 h 1621904"/>
              <a:gd name="connsiteX88" fmla="*/ 3177355 w 5904656"/>
              <a:gd name="connsiteY88" fmla="*/ 270030 h 1621904"/>
              <a:gd name="connsiteX89" fmla="*/ 3177355 w 5904656"/>
              <a:gd name="connsiteY89" fmla="*/ 1062118 h 1621904"/>
              <a:gd name="connsiteX90" fmla="*/ 3969443 w 5904656"/>
              <a:gd name="connsiteY90" fmla="*/ 1062118 h 1621904"/>
              <a:gd name="connsiteX91" fmla="*/ 3969443 w 5904656"/>
              <a:gd name="connsiteY91" fmla="*/ 270030 h 1621904"/>
              <a:gd name="connsiteX92" fmla="*/ 1935217 w 5904656"/>
              <a:gd name="connsiteY92" fmla="*/ 270030 h 1621904"/>
              <a:gd name="connsiteX93" fmla="*/ 1935217 w 5904656"/>
              <a:gd name="connsiteY93" fmla="*/ 1062118 h 1621904"/>
              <a:gd name="connsiteX94" fmla="*/ 2727305 w 5904656"/>
              <a:gd name="connsiteY94" fmla="*/ 1062118 h 1621904"/>
              <a:gd name="connsiteX95" fmla="*/ 2727305 w 5904656"/>
              <a:gd name="connsiteY95" fmla="*/ 270030 h 1621904"/>
              <a:gd name="connsiteX96" fmla="*/ 693079 w 5904656"/>
              <a:gd name="connsiteY96" fmla="*/ 270030 h 1621904"/>
              <a:gd name="connsiteX97" fmla="*/ 693079 w 5904656"/>
              <a:gd name="connsiteY97" fmla="*/ 1062118 h 1621904"/>
              <a:gd name="connsiteX98" fmla="*/ 1485167 w 5904656"/>
              <a:gd name="connsiteY98" fmla="*/ 1062118 h 1621904"/>
              <a:gd name="connsiteX99" fmla="*/ 1485167 w 5904656"/>
              <a:gd name="connsiteY99" fmla="*/ 270030 h 1621904"/>
              <a:gd name="connsiteX100" fmla="*/ 0 w 5904656"/>
              <a:gd name="connsiteY100" fmla="*/ 0 h 1621904"/>
              <a:gd name="connsiteX101" fmla="*/ 5904656 w 5904656"/>
              <a:gd name="connsiteY101" fmla="*/ 0 h 1621904"/>
              <a:gd name="connsiteX102" fmla="*/ 5904656 w 5904656"/>
              <a:gd name="connsiteY102" fmla="*/ 324353 h 1621904"/>
              <a:gd name="connsiteX103" fmla="*/ 5872524 w 5904656"/>
              <a:gd name="connsiteY103" fmla="*/ 334328 h 1621904"/>
              <a:gd name="connsiteX104" fmla="*/ 5652628 w 5904656"/>
              <a:gd name="connsiteY104" fmla="*/ 666074 h 1621904"/>
              <a:gd name="connsiteX105" fmla="*/ 5872524 w 5904656"/>
              <a:gd name="connsiteY105" fmla="*/ 997820 h 1621904"/>
              <a:gd name="connsiteX106" fmla="*/ 5904656 w 5904656"/>
              <a:gd name="connsiteY106" fmla="*/ 1007795 h 1621904"/>
              <a:gd name="connsiteX107" fmla="*/ 5904656 w 5904656"/>
              <a:gd name="connsiteY107" fmla="*/ 1332148 h 1621904"/>
              <a:gd name="connsiteX108" fmla="*/ 0 w 5904656"/>
              <a:gd name="connsiteY108" fmla="*/ 1332148 h 1621904"/>
              <a:gd name="connsiteX109" fmla="*/ 0 w 5904656"/>
              <a:gd name="connsiteY109" fmla="*/ 1007795 h 1621904"/>
              <a:gd name="connsiteX110" fmla="*/ 32132 w 5904656"/>
              <a:gd name="connsiteY110" fmla="*/ 997820 h 1621904"/>
              <a:gd name="connsiteX111" fmla="*/ 252028 w 5904656"/>
              <a:gd name="connsiteY111" fmla="*/ 666074 h 1621904"/>
              <a:gd name="connsiteX112" fmla="*/ 32132 w 5904656"/>
              <a:gd name="connsiteY112" fmla="*/ 334328 h 1621904"/>
              <a:gd name="connsiteX113" fmla="*/ 0 w 5904656"/>
              <a:gd name="connsiteY113" fmla="*/ 324353 h 162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904656" h="1621904">
                <a:moveTo>
                  <a:pt x="5545646" y="1333872"/>
                </a:moveTo>
                <a:lnTo>
                  <a:pt x="5721665" y="1333872"/>
                </a:lnTo>
                <a:lnTo>
                  <a:pt x="5721665" y="1621904"/>
                </a:lnTo>
                <a:lnTo>
                  <a:pt x="5545646" y="1621904"/>
                </a:lnTo>
                <a:close/>
                <a:moveTo>
                  <a:pt x="5185605" y="1333872"/>
                </a:moveTo>
                <a:lnTo>
                  <a:pt x="5361624" y="1333872"/>
                </a:lnTo>
                <a:lnTo>
                  <a:pt x="5361624" y="1621904"/>
                </a:lnTo>
                <a:lnTo>
                  <a:pt x="5185605" y="1621904"/>
                </a:lnTo>
                <a:close/>
                <a:moveTo>
                  <a:pt x="4828008" y="1333872"/>
                </a:moveTo>
                <a:lnTo>
                  <a:pt x="5004027" y="1333872"/>
                </a:lnTo>
                <a:lnTo>
                  <a:pt x="5004027" y="1621904"/>
                </a:lnTo>
                <a:lnTo>
                  <a:pt x="4828008" y="1621904"/>
                </a:lnTo>
                <a:close/>
                <a:moveTo>
                  <a:pt x="4467968" y="1333872"/>
                </a:moveTo>
                <a:lnTo>
                  <a:pt x="4643987" y="1333872"/>
                </a:lnTo>
                <a:lnTo>
                  <a:pt x="4643987" y="1621904"/>
                </a:lnTo>
                <a:lnTo>
                  <a:pt x="4467968" y="1621904"/>
                </a:lnTo>
                <a:close/>
                <a:moveTo>
                  <a:pt x="4116101" y="1333872"/>
                </a:moveTo>
                <a:lnTo>
                  <a:pt x="4292120" y="1333872"/>
                </a:lnTo>
                <a:lnTo>
                  <a:pt x="4292120" y="1621904"/>
                </a:lnTo>
                <a:lnTo>
                  <a:pt x="4116101" y="1621904"/>
                </a:lnTo>
                <a:close/>
                <a:moveTo>
                  <a:pt x="3756061" y="1333872"/>
                </a:moveTo>
                <a:lnTo>
                  <a:pt x="3932080" y="1333872"/>
                </a:lnTo>
                <a:lnTo>
                  <a:pt x="3932080" y="1621904"/>
                </a:lnTo>
                <a:lnTo>
                  <a:pt x="3756061" y="1621904"/>
                </a:lnTo>
                <a:close/>
                <a:moveTo>
                  <a:pt x="3398464" y="1333872"/>
                </a:moveTo>
                <a:lnTo>
                  <a:pt x="3574483" y="1333872"/>
                </a:lnTo>
                <a:lnTo>
                  <a:pt x="3574483" y="1621904"/>
                </a:lnTo>
                <a:lnTo>
                  <a:pt x="3398464" y="1621904"/>
                </a:lnTo>
                <a:close/>
                <a:moveTo>
                  <a:pt x="3038424" y="1333872"/>
                </a:moveTo>
                <a:lnTo>
                  <a:pt x="3214443" y="1333872"/>
                </a:lnTo>
                <a:lnTo>
                  <a:pt x="3214443" y="1621904"/>
                </a:lnTo>
                <a:lnTo>
                  <a:pt x="3038424" y="1621904"/>
                </a:lnTo>
                <a:close/>
                <a:moveTo>
                  <a:pt x="2690216" y="1333872"/>
                </a:moveTo>
                <a:lnTo>
                  <a:pt x="2866235" y="1333872"/>
                </a:lnTo>
                <a:lnTo>
                  <a:pt x="2866235" y="1621904"/>
                </a:lnTo>
                <a:lnTo>
                  <a:pt x="2690216" y="1621904"/>
                </a:lnTo>
                <a:close/>
                <a:moveTo>
                  <a:pt x="2330176" y="1333872"/>
                </a:moveTo>
                <a:lnTo>
                  <a:pt x="2506195" y="1333872"/>
                </a:lnTo>
                <a:lnTo>
                  <a:pt x="2506195" y="1621904"/>
                </a:lnTo>
                <a:lnTo>
                  <a:pt x="2330176" y="1621904"/>
                </a:lnTo>
                <a:close/>
                <a:moveTo>
                  <a:pt x="1972579" y="1333872"/>
                </a:moveTo>
                <a:lnTo>
                  <a:pt x="2148598" y="1333872"/>
                </a:lnTo>
                <a:lnTo>
                  <a:pt x="2148598" y="1621904"/>
                </a:lnTo>
                <a:lnTo>
                  <a:pt x="1972579" y="1621904"/>
                </a:lnTo>
                <a:close/>
                <a:moveTo>
                  <a:pt x="1612539" y="1333872"/>
                </a:moveTo>
                <a:lnTo>
                  <a:pt x="1788558" y="1333872"/>
                </a:lnTo>
                <a:lnTo>
                  <a:pt x="1788558" y="1621904"/>
                </a:lnTo>
                <a:lnTo>
                  <a:pt x="1612539" y="1621904"/>
                </a:lnTo>
                <a:close/>
                <a:moveTo>
                  <a:pt x="1260672" y="1333872"/>
                </a:moveTo>
                <a:lnTo>
                  <a:pt x="1436691" y="1333872"/>
                </a:lnTo>
                <a:lnTo>
                  <a:pt x="1436691" y="1621904"/>
                </a:lnTo>
                <a:lnTo>
                  <a:pt x="1260672" y="1621904"/>
                </a:lnTo>
                <a:close/>
                <a:moveTo>
                  <a:pt x="900632" y="1333872"/>
                </a:moveTo>
                <a:lnTo>
                  <a:pt x="1076651" y="1333872"/>
                </a:lnTo>
                <a:lnTo>
                  <a:pt x="1076651" y="1621904"/>
                </a:lnTo>
                <a:lnTo>
                  <a:pt x="900632" y="1621904"/>
                </a:lnTo>
                <a:close/>
                <a:moveTo>
                  <a:pt x="543035" y="1333872"/>
                </a:moveTo>
                <a:lnTo>
                  <a:pt x="719054" y="1333872"/>
                </a:lnTo>
                <a:lnTo>
                  <a:pt x="719054" y="1621904"/>
                </a:lnTo>
                <a:lnTo>
                  <a:pt x="543035" y="1621904"/>
                </a:lnTo>
                <a:close/>
                <a:moveTo>
                  <a:pt x="182995" y="1333872"/>
                </a:moveTo>
                <a:lnTo>
                  <a:pt x="359014" y="1333872"/>
                </a:lnTo>
                <a:lnTo>
                  <a:pt x="359014" y="1621904"/>
                </a:lnTo>
                <a:lnTo>
                  <a:pt x="182995" y="1621904"/>
                </a:lnTo>
                <a:close/>
                <a:moveTo>
                  <a:pt x="5034789" y="360040"/>
                </a:moveTo>
                <a:cubicBezTo>
                  <a:pt x="5064616" y="360040"/>
                  <a:pt x="5088795" y="384219"/>
                  <a:pt x="5088795" y="414046"/>
                </a:cubicBezTo>
                <a:cubicBezTo>
                  <a:pt x="5088795" y="443873"/>
                  <a:pt x="5064616" y="468052"/>
                  <a:pt x="5034789" y="468052"/>
                </a:cubicBezTo>
                <a:cubicBezTo>
                  <a:pt x="5004962" y="468052"/>
                  <a:pt x="4980783" y="443873"/>
                  <a:pt x="4980783" y="414046"/>
                </a:cubicBezTo>
                <a:cubicBezTo>
                  <a:pt x="4980783" y="384219"/>
                  <a:pt x="5004962" y="360040"/>
                  <a:pt x="5034789" y="360040"/>
                </a:cubicBezTo>
                <a:close/>
                <a:moveTo>
                  <a:pt x="3792651" y="360040"/>
                </a:moveTo>
                <a:cubicBezTo>
                  <a:pt x="3822478" y="360040"/>
                  <a:pt x="3846657" y="384219"/>
                  <a:pt x="3846657" y="414046"/>
                </a:cubicBezTo>
                <a:cubicBezTo>
                  <a:pt x="3846657" y="443873"/>
                  <a:pt x="3822478" y="468052"/>
                  <a:pt x="3792651" y="468052"/>
                </a:cubicBezTo>
                <a:cubicBezTo>
                  <a:pt x="3762824" y="468052"/>
                  <a:pt x="3738645" y="443873"/>
                  <a:pt x="3738645" y="414046"/>
                </a:cubicBezTo>
                <a:cubicBezTo>
                  <a:pt x="3738645" y="384219"/>
                  <a:pt x="3762824" y="360040"/>
                  <a:pt x="3792651" y="360040"/>
                </a:cubicBezTo>
                <a:close/>
                <a:moveTo>
                  <a:pt x="2550513" y="360040"/>
                </a:moveTo>
                <a:cubicBezTo>
                  <a:pt x="2580340" y="360040"/>
                  <a:pt x="2604519" y="384219"/>
                  <a:pt x="2604519" y="414046"/>
                </a:cubicBezTo>
                <a:cubicBezTo>
                  <a:pt x="2604519" y="443873"/>
                  <a:pt x="2580340" y="468052"/>
                  <a:pt x="2550513" y="468052"/>
                </a:cubicBezTo>
                <a:cubicBezTo>
                  <a:pt x="2520686" y="468052"/>
                  <a:pt x="2496507" y="443873"/>
                  <a:pt x="2496507" y="414046"/>
                </a:cubicBezTo>
                <a:cubicBezTo>
                  <a:pt x="2496507" y="384219"/>
                  <a:pt x="2520686" y="360040"/>
                  <a:pt x="2550513" y="360040"/>
                </a:cubicBezTo>
                <a:close/>
                <a:moveTo>
                  <a:pt x="1308375" y="360040"/>
                </a:moveTo>
                <a:cubicBezTo>
                  <a:pt x="1338202" y="360040"/>
                  <a:pt x="1362381" y="384219"/>
                  <a:pt x="1362381" y="414046"/>
                </a:cubicBezTo>
                <a:cubicBezTo>
                  <a:pt x="1362381" y="443873"/>
                  <a:pt x="1338202" y="468052"/>
                  <a:pt x="1308375" y="468052"/>
                </a:cubicBezTo>
                <a:cubicBezTo>
                  <a:pt x="1278548" y="468052"/>
                  <a:pt x="1254369" y="443873"/>
                  <a:pt x="1254369" y="414046"/>
                </a:cubicBezTo>
                <a:cubicBezTo>
                  <a:pt x="1254369" y="384219"/>
                  <a:pt x="1278548" y="360040"/>
                  <a:pt x="1308375" y="360040"/>
                </a:cubicBezTo>
                <a:close/>
                <a:moveTo>
                  <a:pt x="4419493" y="270030"/>
                </a:moveTo>
                <a:lnTo>
                  <a:pt x="4419493" y="1062118"/>
                </a:lnTo>
                <a:lnTo>
                  <a:pt x="5211581" y="1062118"/>
                </a:lnTo>
                <a:lnTo>
                  <a:pt x="5211581" y="270030"/>
                </a:lnTo>
                <a:close/>
                <a:moveTo>
                  <a:pt x="3177355" y="270030"/>
                </a:moveTo>
                <a:lnTo>
                  <a:pt x="3177355" y="1062118"/>
                </a:lnTo>
                <a:lnTo>
                  <a:pt x="3969443" y="1062118"/>
                </a:lnTo>
                <a:lnTo>
                  <a:pt x="3969443" y="270030"/>
                </a:lnTo>
                <a:close/>
                <a:moveTo>
                  <a:pt x="1935217" y="270030"/>
                </a:moveTo>
                <a:lnTo>
                  <a:pt x="1935217" y="1062118"/>
                </a:lnTo>
                <a:lnTo>
                  <a:pt x="2727305" y="1062118"/>
                </a:lnTo>
                <a:lnTo>
                  <a:pt x="2727305" y="270030"/>
                </a:lnTo>
                <a:close/>
                <a:moveTo>
                  <a:pt x="693079" y="270030"/>
                </a:moveTo>
                <a:lnTo>
                  <a:pt x="693079" y="1062118"/>
                </a:lnTo>
                <a:lnTo>
                  <a:pt x="1485167" y="1062118"/>
                </a:lnTo>
                <a:lnTo>
                  <a:pt x="1485167" y="270030"/>
                </a:lnTo>
                <a:close/>
                <a:moveTo>
                  <a:pt x="0" y="0"/>
                </a:moveTo>
                <a:lnTo>
                  <a:pt x="5904656" y="0"/>
                </a:lnTo>
                <a:lnTo>
                  <a:pt x="5904656" y="324353"/>
                </a:lnTo>
                <a:lnTo>
                  <a:pt x="5872524" y="334328"/>
                </a:lnTo>
                <a:cubicBezTo>
                  <a:pt x="5743300" y="388985"/>
                  <a:pt x="5652628" y="516940"/>
                  <a:pt x="5652628" y="666074"/>
                </a:cubicBezTo>
                <a:cubicBezTo>
                  <a:pt x="5652628" y="815208"/>
                  <a:pt x="5743300" y="943164"/>
                  <a:pt x="5872524" y="997820"/>
                </a:cubicBezTo>
                <a:lnTo>
                  <a:pt x="5904656" y="1007795"/>
                </a:lnTo>
                <a:lnTo>
                  <a:pt x="5904656" y="1332148"/>
                </a:lnTo>
                <a:lnTo>
                  <a:pt x="0" y="1332148"/>
                </a:lnTo>
                <a:lnTo>
                  <a:pt x="0" y="1007795"/>
                </a:lnTo>
                <a:lnTo>
                  <a:pt x="32132" y="997820"/>
                </a:lnTo>
                <a:cubicBezTo>
                  <a:pt x="161356" y="943164"/>
                  <a:pt x="252028" y="815208"/>
                  <a:pt x="252028" y="666074"/>
                </a:cubicBezTo>
                <a:cubicBezTo>
                  <a:pt x="252028" y="516940"/>
                  <a:pt x="161356" y="388985"/>
                  <a:pt x="32132" y="334328"/>
                </a:cubicBezTo>
                <a:lnTo>
                  <a:pt x="0" y="324353"/>
                </a:lnTo>
                <a:close/>
              </a:path>
            </a:pathLst>
          </a:custGeom>
          <a:solidFill>
            <a:schemeClr val="bg1">
              <a:lumMod val="95000"/>
            </a:scheme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5" name="任意多边形 351">
            <a:extLst>
              <a:ext uri="{FF2B5EF4-FFF2-40B4-BE49-F238E27FC236}">
                <a16:creationId xmlns:a16="http://schemas.microsoft.com/office/drawing/2014/main" id="{EE269EA4-AC70-4F03-AEAB-95AC489AE1A3}"/>
              </a:ext>
            </a:extLst>
          </p:cNvPr>
          <p:cNvSpPr/>
          <p:nvPr/>
        </p:nvSpPr>
        <p:spPr bwMode="auto">
          <a:xfrm>
            <a:off x="8762860" y="4210123"/>
            <a:ext cx="403893" cy="88504"/>
          </a:xfrm>
          <a:custGeom>
            <a:avLst/>
            <a:gdLst>
              <a:gd name="connsiteX0" fmla="*/ 5545646 w 5904656"/>
              <a:gd name="connsiteY0" fmla="*/ 1333872 h 1621904"/>
              <a:gd name="connsiteX1" fmla="*/ 5721665 w 5904656"/>
              <a:gd name="connsiteY1" fmla="*/ 1333872 h 1621904"/>
              <a:gd name="connsiteX2" fmla="*/ 5721665 w 5904656"/>
              <a:gd name="connsiteY2" fmla="*/ 1621904 h 1621904"/>
              <a:gd name="connsiteX3" fmla="*/ 5545646 w 5904656"/>
              <a:gd name="connsiteY3" fmla="*/ 1621904 h 1621904"/>
              <a:gd name="connsiteX4" fmla="*/ 5185605 w 5904656"/>
              <a:gd name="connsiteY4" fmla="*/ 1333872 h 1621904"/>
              <a:gd name="connsiteX5" fmla="*/ 5361624 w 5904656"/>
              <a:gd name="connsiteY5" fmla="*/ 1333872 h 1621904"/>
              <a:gd name="connsiteX6" fmla="*/ 5361624 w 5904656"/>
              <a:gd name="connsiteY6" fmla="*/ 1621904 h 1621904"/>
              <a:gd name="connsiteX7" fmla="*/ 5185605 w 5904656"/>
              <a:gd name="connsiteY7" fmla="*/ 1621904 h 1621904"/>
              <a:gd name="connsiteX8" fmla="*/ 4828008 w 5904656"/>
              <a:gd name="connsiteY8" fmla="*/ 1333872 h 1621904"/>
              <a:gd name="connsiteX9" fmla="*/ 5004027 w 5904656"/>
              <a:gd name="connsiteY9" fmla="*/ 1333872 h 1621904"/>
              <a:gd name="connsiteX10" fmla="*/ 5004027 w 5904656"/>
              <a:gd name="connsiteY10" fmla="*/ 1621904 h 1621904"/>
              <a:gd name="connsiteX11" fmla="*/ 4828008 w 5904656"/>
              <a:gd name="connsiteY11" fmla="*/ 1621904 h 1621904"/>
              <a:gd name="connsiteX12" fmla="*/ 4467968 w 5904656"/>
              <a:gd name="connsiteY12" fmla="*/ 1333872 h 1621904"/>
              <a:gd name="connsiteX13" fmla="*/ 4643987 w 5904656"/>
              <a:gd name="connsiteY13" fmla="*/ 1333872 h 1621904"/>
              <a:gd name="connsiteX14" fmla="*/ 4643987 w 5904656"/>
              <a:gd name="connsiteY14" fmla="*/ 1621904 h 1621904"/>
              <a:gd name="connsiteX15" fmla="*/ 4467968 w 5904656"/>
              <a:gd name="connsiteY15" fmla="*/ 1621904 h 1621904"/>
              <a:gd name="connsiteX16" fmla="*/ 4116101 w 5904656"/>
              <a:gd name="connsiteY16" fmla="*/ 1333872 h 1621904"/>
              <a:gd name="connsiteX17" fmla="*/ 4292120 w 5904656"/>
              <a:gd name="connsiteY17" fmla="*/ 1333872 h 1621904"/>
              <a:gd name="connsiteX18" fmla="*/ 4292120 w 5904656"/>
              <a:gd name="connsiteY18" fmla="*/ 1621904 h 1621904"/>
              <a:gd name="connsiteX19" fmla="*/ 4116101 w 5904656"/>
              <a:gd name="connsiteY19" fmla="*/ 1621904 h 1621904"/>
              <a:gd name="connsiteX20" fmla="*/ 3756061 w 5904656"/>
              <a:gd name="connsiteY20" fmla="*/ 1333872 h 1621904"/>
              <a:gd name="connsiteX21" fmla="*/ 3932080 w 5904656"/>
              <a:gd name="connsiteY21" fmla="*/ 1333872 h 1621904"/>
              <a:gd name="connsiteX22" fmla="*/ 3932080 w 5904656"/>
              <a:gd name="connsiteY22" fmla="*/ 1621904 h 1621904"/>
              <a:gd name="connsiteX23" fmla="*/ 3756061 w 5904656"/>
              <a:gd name="connsiteY23" fmla="*/ 1621904 h 1621904"/>
              <a:gd name="connsiteX24" fmla="*/ 3398464 w 5904656"/>
              <a:gd name="connsiteY24" fmla="*/ 1333872 h 1621904"/>
              <a:gd name="connsiteX25" fmla="*/ 3574483 w 5904656"/>
              <a:gd name="connsiteY25" fmla="*/ 1333872 h 1621904"/>
              <a:gd name="connsiteX26" fmla="*/ 3574483 w 5904656"/>
              <a:gd name="connsiteY26" fmla="*/ 1621904 h 1621904"/>
              <a:gd name="connsiteX27" fmla="*/ 3398464 w 5904656"/>
              <a:gd name="connsiteY27" fmla="*/ 1621904 h 1621904"/>
              <a:gd name="connsiteX28" fmla="*/ 3038424 w 5904656"/>
              <a:gd name="connsiteY28" fmla="*/ 1333872 h 1621904"/>
              <a:gd name="connsiteX29" fmla="*/ 3214443 w 5904656"/>
              <a:gd name="connsiteY29" fmla="*/ 1333872 h 1621904"/>
              <a:gd name="connsiteX30" fmla="*/ 3214443 w 5904656"/>
              <a:gd name="connsiteY30" fmla="*/ 1621904 h 1621904"/>
              <a:gd name="connsiteX31" fmla="*/ 3038424 w 5904656"/>
              <a:gd name="connsiteY31" fmla="*/ 1621904 h 1621904"/>
              <a:gd name="connsiteX32" fmla="*/ 2690216 w 5904656"/>
              <a:gd name="connsiteY32" fmla="*/ 1333872 h 1621904"/>
              <a:gd name="connsiteX33" fmla="*/ 2866235 w 5904656"/>
              <a:gd name="connsiteY33" fmla="*/ 1333872 h 1621904"/>
              <a:gd name="connsiteX34" fmla="*/ 2866235 w 5904656"/>
              <a:gd name="connsiteY34" fmla="*/ 1621904 h 1621904"/>
              <a:gd name="connsiteX35" fmla="*/ 2690216 w 5904656"/>
              <a:gd name="connsiteY35" fmla="*/ 1621904 h 1621904"/>
              <a:gd name="connsiteX36" fmla="*/ 2330176 w 5904656"/>
              <a:gd name="connsiteY36" fmla="*/ 1333872 h 1621904"/>
              <a:gd name="connsiteX37" fmla="*/ 2506195 w 5904656"/>
              <a:gd name="connsiteY37" fmla="*/ 1333872 h 1621904"/>
              <a:gd name="connsiteX38" fmla="*/ 2506195 w 5904656"/>
              <a:gd name="connsiteY38" fmla="*/ 1621904 h 1621904"/>
              <a:gd name="connsiteX39" fmla="*/ 2330176 w 5904656"/>
              <a:gd name="connsiteY39" fmla="*/ 1621904 h 1621904"/>
              <a:gd name="connsiteX40" fmla="*/ 1972579 w 5904656"/>
              <a:gd name="connsiteY40" fmla="*/ 1333872 h 1621904"/>
              <a:gd name="connsiteX41" fmla="*/ 2148598 w 5904656"/>
              <a:gd name="connsiteY41" fmla="*/ 1333872 h 1621904"/>
              <a:gd name="connsiteX42" fmla="*/ 2148598 w 5904656"/>
              <a:gd name="connsiteY42" fmla="*/ 1621904 h 1621904"/>
              <a:gd name="connsiteX43" fmla="*/ 1972579 w 5904656"/>
              <a:gd name="connsiteY43" fmla="*/ 1621904 h 1621904"/>
              <a:gd name="connsiteX44" fmla="*/ 1612539 w 5904656"/>
              <a:gd name="connsiteY44" fmla="*/ 1333872 h 1621904"/>
              <a:gd name="connsiteX45" fmla="*/ 1788558 w 5904656"/>
              <a:gd name="connsiteY45" fmla="*/ 1333872 h 1621904"/>
              <a:gd name="connsiteX46" fmla="*/ 1788558 w 5904656"/>
              <a:gd name="connsiteY46" fmla="*/ 1621904 h 1621904"/>
              <a:gd name="connsiteX47" fmla="*/ 1612539 w 5904656"/>
              <a:gd name="connsiteY47" fmla="*/ 1621904 h 1621904"/>
              <a:gd name="connsiteX48" fmla="*/ 1260672 w 5904656"/>
              <a:gd name="connsiteY48" fmla="*/ 1333872 h 1621904"/>
              <a:gd name="connsiteX49" fmla="*/ 1436691 w 5904656"/>
              <a:gd name="connsiteY49" fmla="*/ 1333872 h 1621904"/>
              <a:gd name="connsiteX50" fmla="*/ 1436691 w 5904656"/>
              <a:gd name="connsiteY50" fmla="*/ 1621904 h 1621904"/>
              <a:gd name="connsiteX51" fmla="*/ 1260672 w 5904656"/>
              <a:gd name="connsiteY51" fmla="*/ 1621904 h 1621904"/>
              <a:gd name="connsiteX52" fmla="*/ 900632 w 5904656"/>
              <a:gd name="connsiteY52" fmla="*/ 1333872 h 1621904"/>
              <a:gd name="connsiteX53" fmla="*/ 1076651 w 5904656"/>
              <a:gd name="connsiteY53" fmla="*/ 1333872 h 1621904"/>
              <a:gd name="connsiteX54" fmla="*/ 1076651 w 5904656"/>
              <a:gd name="connsiteY54" fmla="*/ 1621904 h 1621904"/>
              <a:gd name="connsiteX55" fmla="*/ 900632 w 5904656"/>
              <a:gd name="connsiteY55" fmla="*/ 1621904 h 1621904"/>
              <a:gd name="connsiteX56" fmla="*/ 543035 w 5904656"/>
              <a:gd name="connsiteY56" fmla="*/ 1333872 h 1621904"/>
              <a:gd name="connsiteX57" fmla="*/ 719054 w 5904656"/>
              <a:gd name="connsiteY57" fmla="*/ 1333872 h 1621904"/>
              <a:gd name="connsiteX58" fmla="*/ 719054 w 5904656"/>
              <a:gd name="connsiteY58" fmla="*/ 1621904 h 1621904"/>
              <a:gd name="connsiteX59" fmla="*/ 543035 w 5904656"/>
              <a:gd name="connsiteY59" fmla="*/ 1621904 h 1621904"/>
              <a:gd name="connsiteX60" fmla="*/ 182995 w 5904656"/>
              <a:gd name="connsiteY60" fmla="*/ 1333872 h 1621904"/>
              <a:gd name="connsiteX61" fmla="*/ 359014 w 5904656"/>
              <a:gd name="connsiteY61" fmla="*/ 1333872 h 1621904"/>
              <a:gd name="connsiteX62" fmla="*/ 359014 w 5904656"/>
              <a:gd name="connsiteY62" fmla="*/ 1621904 h 1621904"/>
              <a:gd name="connsiteX63" fmla="*/ 182995 w 5904656"/>
              <a:gd name="connsiteY63" fmla="*/ 1621904 h 1621904"/>
              <a:gd name="connsiteX64" fmla="*/ 5034789 w 5904656"/>
              <a:gd name="connsiteY64" fmla="*/ 360040 h 1621904"/>
              <a:gd name="connsiteX65" fmla="*/ 5088795 w 5904656"/>
              <a:gd name="connsiteY65" fmla="*/ 414046 h 1621904"/>
              <a:gd name="connsiteX66" fmla="*/ 5034789 w 5904656"/>
              <a:gd name="connsiteY66" fmla="*/ 468052 h 1621904"/>
              <a:gd name="connsiteX67" fmla="*/ 4980783 w 5904656"/>
              <a:gd name="connsiteY67" fmla="*/ 414046 h 1621904"/>
              <a:gd name="connsiteX68" fmla="*/ 5034789 w 5904656"/>
              <a:gd name="connsiteY68" fmla="*/ 360040 h 1621904"/>
              <a:gd name="connsiteX69" fmla="*/ 3792651 w 5904656"/>
              <a:gd name="connsiteY69" fmla="*/ 360040 h 1621904"/>
              <a:gd name="connsiteX70" fmla="*/ 3846657 w 5904656"/>
              <a:gd name="connsiteY70" fmla="*/ 414046 h 1621904"/>
              <a:gd name="connsiteX71" fmla="*/ 3792651 w 5904656"/>
              <a:gd name="connsiteY71" fmla="*/ 468052 h 1621904"/>
              <a:gd name="connsiteX72" fmla="*/ 3738645 w 5904656"/>
              <a:gd name="connsiteY72" fmla="*/ 414046 h 1621904"/>
              <a:gd name="connsiteX73" fmla="*/ 3792651 w 5904656"/>
              <a:gd name="connsiteY73" fmla="*/ 360040 h 1621904"/>
              <a:gd name="connsiteX74" fmla="*/ 2550513 w 5904656"/>
              <a:gd name="connsiteY74" fmla="*/ 360040 h 1621904"/>
              <a:gd name="connsiteX75" fmla="*/ 2604519 w 5904656"/>
              <a:gd name="connsiteY75" fmla="*/ 414046 h 1621904"/>
              <a:gd name="connsiteX76" fmla="*/ 2550513 w 5904656"/>
              <a:gd name="connsiteY76" fmla="*/ 468052 h 1621904"/>
              <a:gd name="connsiteX77" fmla="*/ 2496507 w 5904656"/>
              <a:gd name="connsiteY77" fmla="*/ 414046 h 1621904"/>
              <a:gd name="connsiteX78" fmla="*/ 2550513 w 5904656"/>
              <a:gd name="connsiteY78" fmla="*/ 360040 h 1621904"/>
              <a:gd name="connsiteX79" fmla="*/ 1308375 w 5904656"/>
              <a:gd name="connsiteY79" fmla="*/ 360040 h 1621904"/>
              <a:gd name="connsiteX80" fmla="*/ 1362381 w 5904656"/>
              <a:gd name="connsiteY80" fmla="*/ 414046 h 1621904"/>
              <a:gd name="connsiteX81" fmla="*/ 1308375 w 5904656"/>
              <a:gd name="connsiteY81" fmla="*/ 468052 h 1621904"/>
              <a:gd name="connsiteX82" fmla="*/ 1254369 w 5904656"/>
              <a:gd name="connsiteY82" fmla="*/ 414046 h 1621904"/>
              <a:gd name="connsiteX83" fmla="*/ 1308375 w 5904656"/>
              <a:gd name="connsiteY83" fmla="*/ 360040 h 1621904"/>
              <a:gd name="connsiteX84" fmla="*/ 4419493 w 5904656"/>
              <a:gd name="connsiteY84" fmla="*/ 270030 h 1621904"/>
              <a:gd name="connsiteX85" fmla="*/ 4419493 w 5904656"/>
              <a:gd name="connsiteY85" fmla="*/ 1062118 h 1621904"/>
              <a:gd name="connsiteX86" fmla="*/ 5211581 w 5904656"/>
              <a:gd name="connsiteY86" fmla="*/ 1062118 h 1621904"/>
              <a:gd name="connsiteX87" fmla="*/ 5211581 w 5904656"/>
              <a:gd name="connsiteY87" fmla="*/ 270030 h 1621904"/>
              <a:gd name="connsiteX88" fmla="*/ 3177355 w 5904656"/>
              <a:gd name="connsiteY88" fmla="*/ 270030 h 1621904"/>
              <a:gd name="connsiteX89" fmla="*/ 3177355 w 5904656"/>
              <a:gd name="connsiteY89" fmla="*/ 1062118 h 1621904"/>
              <a:gd name="connsiteX90" fmla="*/ 3969443 w 5904656"/>
              <a:gd name="connsiteY90" fmla="*/ 1062118 h 1621904"/>
              <a:gd name="connsiteX91" fmla="*/ 3969443 w 5904656"/>
              <a:gd name="connsiteY91" fmla="*/ 270030 h 1621904"/>
              <a:gd name="connsiteX92" fmla="*/ 1935217 w 5904656"/>
              <a:gd name="connsiteY92" fmla="*/ 270030 h 1621904"/>
              <a:gd name="connsiteX93" fmla="*/ 1935217 w 5904656"/>
              <a:gd name="connsiteY93" fmla="*/ 1062118 h 1621904"/>
              <a:gd name="connsiteX94" fmla="*/ 2727305 w 5904656"/>
              <a:gd name="connsiteY94" fmla="*/ 1062118 h 1621904"/>
              <a:gd name="connsiteX95" fmla="*/ 2727305 w 5904656"/>
              <a:gd name="connsiteY95" fmla="*/ 270030 h 1621904"/>
              <a:gd name="connsiteX96" fmla="*/ 693079 w 5904656"/>
              <a:gd name="connsiteY96" fmla="*/ 270030 h 1621904"/>
              <a:gd name="connsiteX97" fmla="*/ 693079 w 5904656"/>
              <a:gd name="connsiteY97" fmla="*/ 1062118 h 1621904"/>
              <a:gd name="connsiteX98" fmla="*/ 1485167 w 5904656"/>
              <a:gd name="connsiteY98" fmla="*/ 1062118 h 1621904"/>
              <a:gd name="connsiteX99" fmla="*/ 1485167 w 5904656"/>
              <a:gd name="connsiteY99" fmla="*/ 270030 h 1621904"/>
              <a:gd name="connsiteX100" fmla="*/ 0 w 5904656"/>
              <a:gd name="connsiteY100" fmla="*/ 0 h 1621904"/>
              <a:gd name="connsiteX101" fmla="*/ 5904656 w 5904656"/>
              <a:gd name="connsiteY101" fmla="*/ 0 h 1621904"/>
              <a:gd name="connsiteX102" fmla="*/ 5904656 w 5904656"/>
              <a:gd name="connsiteY102" fmla="*/ 324353 h 1621904"/>
              <a:gd name="connsiteX103" fmla="*/ 5872524 w 5904656"/>
              <a:gd name="connsiteY103" fmla="*/ 334328 h 1621904"/>
              <a:gd name="connsiteX104" fmla="*/ 5652628 w 5904656"/>
              <a:gd name="connsiteY104" fmla="*/ 666074 h 1621904"/>
              <a:gd name="connsiteX105" fmla="*/ 5872524 w 5904656"/>
              <a:gd name="connsiteY105" fmla="*/ 997820 h 1621904"/>
              <a:gd name="connsiteX106" fmla="*/ 5904656 w 5904656"/>
              <a:gd name="connsiteY106" fmla="*/ 1007795 h 1621904"/>
              <a:gd name="connsiteX107" fmla="*/ 5904656 w 5904656"/>
              <a:gd name="connsiteY107" fmla="*/ 1332148 h 1621904"/>
              <a:gd name="connsiteX108" fmla="*/ 0 w 5904656"/>
              <a:gd name="connsiteY108" fmla="*/ 1332148 h 1621904"/>
              <a:gd name="connsiteX109" fmla="*/ 0 w 5904656"/>
              <a:gd name="connsiteY109" fmla="*/ 1007795 h 1621904"/>
              <a:gd name="connsiteX110" fmla="*/ 32132 w 5904656"/>
              <a:gd name="connsiteY110" fmla="*/ 997820 h 1621904"/>
              <a:gd name="connsiteX111" fmla="*/ 252028 w 5904656"/>
              <a:gd name="connsiteY111" fmla="*/ 666074 h 1621904"/>
              <a:gd name="connsiteX112" fmla="*/ 32132 w 5904656"/>
              <a:gd name="connsiteY112" fmla="*/ 334328 h 1621904"/>
              <a:gd name="connsiteX113" fmla="*/ 0 w 5904656"/>
              <a:gd name="connsiteY113" fmla="*/ 324353 h 162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904656" h="1621904">
                <a:moveTo>
                  <a:pt x="5545646" y="1333872"/>
                </a:moveTo>
                <a:lnTo>
                  <a:pt x="5721665" y="1333872"/>
                </a:lnTo>
                <a:lnTo>
                  <a:pt x="5721665" y="1621904"/>
                </a:lnTo>
                <a:lnTo>
                  <a:pt x="5545646" y="1621904"/>
                </a:lnTo>
                <a:close/>
                <a:moveTo>
                  <a:pt x="5185605" y="1333872"/>
                </a:moveTo>
                <a:lnTo>
                  <a:pt x="5361624" y="1333872"/>
                </a:lnTo>
                <a:lnTo>
                  <a:pt x="5361624" y="1621904"/>
                </a:lnTo>
                <a:lnTo>
                  <a:pt x="5185605" y="1621904"/>
                </a:lnTo>
                <a:close/>
                <a:moveTo>
                  <a:pt x="4828008" y="1333872"/>
                </a:moveTo>
                <a:lnTo>
                  <a:pt x="5004027" y="1333872"/>
                </a:lnTo>
                <a:lnTo>
                  <a:pt x="5004027" y="1621904"/>
                </a:lnTo>
                <a:lnTo>
                  <a:pt x="4828008" y="1621904"/>
                </a:lnTo>
                <a:close/>
                <a:moveTo>
                  <a:pt x="4467968" y="1333872"/>
                </a:moveTo>
                <a:lnTo>
                  <a:pt x="4643987" y="1333872"/>
                </a:lnTo>
                <a:lnTo>
                  <a:pt x="4643987" y="1621904"/>
                </a:lnTo>
                <a:lnTo>
                  <a:pt x="4467968" y="1621904"/>
                </a:lnTo>
                <a:close/>
                <a:moveTo>
                  <a:pt x="4116101" y="1333872"/>
                </a:moveTo>
                <a:lnTo>
                  <a:pt x="4292120" y="1333872"/>
                </a:lnTo>
                <a:lnTo>
                  <a:pt x="4292120" y="1621904"/>
                </a:lnTo>
                <a:lnTo>
                  <a:pt x="4116101" y="1621904"/>
                </a:lnTo>
                <a:close/>
                <a:moveTo>
                  <a:pt x="3756061" y="1333872"/>
                </a:moveTo>
                <a:lnTo>
                  <a:pt x="3932080" y="1333872"/>
                </a:lnTo>
                <a:lnTo>
                  <a:pt x="3932080" y="1621904"/>
                </a:lnTo>
                <a:lnTo>
                  <a:pt x="3756061" y="1621904"/>
                </a:lnTo>
                <a:close/>
                <a:moveTo>
                  <a:pt x="3398464" y="1333872"/>
                </a:moveTo>
                <a:lnTo>
                  <a:pt x="3574483" y="1333872"/>
                </a:lnTo>
                <a:lnTo>
                  <a:pt x="3574483" y="1621904"/>
                </a:lnTo>
                <a:lnTo>
                  <a:pt x="3398464" y="1621904"/>
                </a:lnTo>
                <a:close/>
                <a:moveTo>
                  <a:pt x="3038424" y="1333872"/>
                </a:moveTo>
                <a:lnTo>
                  <a:pt x="3214443" y="1333872"/>
                </a:lnTo>
                <a:lnTo>
                  <a:pt x="3214443" y="1621904"/>
                </a:lnTo>
                <a:lnTo>
                  <a:pt x="3038424" y="1621904"/>
                </a:lnTo>
                <a:close/>
                <a:moveTo>
                  <a:pt x="2690216" y="1333872"/>
                </a:moveTo>
                <a:lnTo>
                  <a:pt x="2866235" y="1333872"/>
                </a:lnTo>
                <a:lnTo>
                  <a:pt x="2866235" y="1621904"/>
                </a:lnTo>
                <a:lnTo>
                  <a:pt x="2690216" y="1621904"/>
                </a:lnTo>
                <a:close/>
                <a:moveTo>
                  <a:pt x="2330176" y="1333872"/>
                </a:moveTo>
                <a:lnTo>
                  <a:pt x="2506195" y="1333872"/>
                </a:lnTo>
                <a:lnTo>
                  <a:pt x="2506195" y="1621904"/>
                </a:lnTo>
                <a:lnTo>
                  <a:pt x="2330176" y="1621904"/>
                </a:lnTo>
                <a:close/>
                <a:moveTo>
                  <a:pt x="1972579" y="1333872"/>
                </a:moveTo>
                <a:lnTo>
                  <a:pt x="2148598" y="1333872"/>
                </a:lnTo>
                <a:lnTo>
                  <a:pt x="2148598" y="1621904"/>
                </a:lnTo>
                <a:lnTo>
                  <a:pt x="1972579" y="1621904"/>
                </a:lnTo>
                <a:close/>
                <a:moveTo>
                  <a:pt x="1612539" y="1333872"/>
                </a:moveTo>
                <a:lnTo>
                  <a:pt x="1788558" y="1333872"/>
                </a:lnTo>
                <a:lnTo>
                  <a:pt x="1788558" y="1621904"/>
                </a:lnTo>
                <a:lnTo>
                  <a:pt x="1612539" y="1621904"/>
                </a:lnTo>
                <a:close/>
                <a:moveTo>
                  <a:pt x="1260672" y="1333872"/>
                </a:moveTo>
                <a:lnTo>
                  <a:pt x="1436691" y="1333872"/>
                </a:lnTo>
                <a:lnTo>
                  <a:pt x="1436691" y="1621904"/>
                </a:lnTo>
                <a:lnTo>
                  <a:pt x="1260672" y="1621904"/>
                </a:lnTo>
                <a:close/>
                <a:moveTo>
                  <a:pt x="900632" y="1333872"/>
                </a:moveTo>
                <a:lnTo>
                  <a:pt x="1076651" y="1333872"/>
                </a:lnTo>
                <a:lnTo>
                  <a:pt x="1076651" y="1621904"/>
                </a:lnTo>
                <a:lnTo>
                  <a:pt x="900632" y="1621904"/>
                </a:lnTo>
                <a:close/>
                <a:moveTo>
                  <a:pt x="543035" y="1333872"/>
                </a:moveTo>
                <a:lnTo>
                  <a:pt x="719054" y="1333872"/>
                </a:lnTo>
                <a:lnTo>
                  <a:pt x="719054" y="1621904"/>
                </a:lnTo>
                <a:lnTo>
                  <a:pt x="543035" y="1621904"/>
                </a:lnTo>
                <a:close/>
                <a:moveTo>
                  <a:pt x="182995" y="1333872"/>
                </a:moveTo>
                <a:lnTo>
                  <a:pt x="359014" y="1333872"/>
                </a:lnTo>
                <a:lnTo>
                  <a:pt x="359014" y="1621904"/>
                </a:lnTo>
                <a:lnTo>
                  <a:pt x="182995" y="1621904"/>
                </a:lnTo>
                <a:close/>
                <a:moveTo>
                  <a:pt x="5034789" y="360040"/>
                </a:moveTo>
                <a:cubicBezTo>
                  <a:pt x="5064616" y="360040"/>
                  <a:pt x="5088795" y="384219"/>
                  <a:pt x="5088795" y="414046"/>
                </a:cubicBezTo>
                <a:cubicBezTo>
                  <a:pt x="5088795" y="443873"/>
                  <a:pt x="5064616" y="468052"/>
                  <a:pt x="5034789" y="468052"/>
                </a:cubicBezTo>
                <a:cubicBezTo>
                  <a:pt x="5004962" y="468052"/>
                  <a:pt x="4980783" y="443873"/>
                  <a:pt x="4980783" y="414046"/>
                </a:cubicBezTo>
                <a:cubicBezTo>
                  <a:pt x="4980783" y="384219"/>
                  <a:pt x="5004962" y="360040"/>
                  <a:pt x="5034789" y="360040"/>
                </a:cubicBezTo>
                <a:close/>
                <a:moveTo>
                  <a:pt x="3792651" y="360040"/>
                </a:moveTo>
                <a:cubicBezTo>
                  <a:pt x="3822478" y="360040"/>
                  <a:pt x="3846657" y="384219"/>
                  <a:pt x="3846657" y="414046"/>
                </a:cubicBezTo>
                <a:cubicBezTo>
                  <a:pt x="3846657" y="443873"/>
                  <a:pt x="3822478" y="468052"/>
                  <a:pt x="3792651" y="468052"/>
                </a:cubicBezTo>
                <a:cubicBezTo>
                  <a:pt x="3762824" y="468052"/>
                  <a:pt x="3738645" y="443873"/>
                  <a:pt x="3738645" y="414046"/>
                </a:cubicBezTo>
                <a:cubicBezTo>
                  <a:pt x="3738645" y="384219"/>
                  <a:pt x="3762824" y="360040"/>
                  <a:pt x="3792651" y="360040"/>
                </a:cubicBezTo>
                <a:close/>
                <a:moveTo>
                  <a:pt x="2550513" y="360040"/>
                </a:moveTo>
                <a:cubicBezTo>
                  <a:pt x="2580340" y="360040"/>
                  <a:pt x="2604519" y="384219"/>
                  <a:pt x="2604519" y="414046"/>
                </a:cubicBezTo>
                <a:cubicBezTo>
                  <a:pt x="2604519" y="443873"/>
                  <a:pt x="2580340" y="468052"/>
                  <a:pt x="2550513" y="468052"/>
                </a:cubicBezTo>
                <a:cubicBezTo>
                  <a:pt x="2520686" y="468052"/>
                  <a:pt x="2496507" y="443873"/>
                  <a:pt x="2496507" y="414046"/>
                </a:cubicBezTo>
                <a:cubicBezTo>
                  <a:pt x="2496507" y="384219"/>
                  <a:pt x="2520686" y="360040"/>
                  <a:pt x="2550513" y="360040"/>
                </a:cubicBezTo>
                <a:close/>
                <a:moveTo>
                  <a:pt x="1308375" y="360040"/>
                </a:moveTo>
                <a:cubicBezTo>
                  <a:pt x="1338202" y="360040"/>
                  <a:pt x="1362381" y="384219"/>
                  <a:pt x="1362381" y="414046"/>
                </a:cubicBezTo>
                <a:cubicBezTo>
                  <a:pt x="1362381" y="443873"/>
                  <a:pt x="1338202" y="468052"/>
                  <a:pt x="1308375" y="468052"/>
                </a:cubicBezTo>
                <a:cubicBezTo>
                  <a:pt x="1278548" y="468052"/>
                  <a:pt x="1254369" y="443873"/>
                  <a:pt x="1254369" y="414046"/>
                </a:cubicBezTo>
                <a:cubicBezTo>
                  <a:pt x="1254369" y="384219"/>
                  <a:pt x="1278548" y="360040"/>
                  <a:pt x="1308375" y="360040"/>
                </a:cubicBezTo>
                <a:close/>
                <a:moveTo>
                  <a:pt x="4419493" y="270030"/>
                </a:moveTo>
                <a:lnTo>
                  <a:pt x="4419493" y="1062118"/>
                </a:lnTo>
                <a:lnTo>
                  <a:pt x="5211581" y="1062118"/>
                </a:lnTo>
                <a:lnTo>
                  <a:pt x="5211581" y="270030"/>
                </a:lnTo>
                <a:close/>
                <a:moveTo>
                  <a:pt x="3177355" y="270030"/>
                </a:moveTo>
                <a:lnTo>
                  <a:pt x="3177355" y="1062118"/>
                </a:lnTo>
                <a:lnTo>
                  <a:pt x="3969443" y="1062118"/>
                </a:lnTo>
                <a:lnTo>
                  <a:pt x="3969443" y="270030"/>
                </a:lnTo>
                <a:close/>
                <a:moveTo>
                  <a:pt x="1935217" y="270030"/>
                </a:moveTo>
                <a:lnTo>
                  <a:pt x="1935217" y="1062118"/>
                </a:lnTo>
                <a:lnTo>
                  <a:pt x="2727305" y="1062118"/>
                </a:lnTo>
                <a:lnTo>
                  <a:pt x="2727305" y="270030"/>
                </a:lnTo>
                <a:close/>
                <a:moveTo>
                  <a:pt x="693079" y="270030"/>
                </a:moveTo>
                <a:lnTo>
                  <a:pt x="693079" y="1062118"/>
                </a:lnTo>
                <a:lnTo>
                  <a:pt x="1485167" y="1062118"/>
                </a:lnTo>
                <a:lnTo>
                  <a:pt x="1485167" y="270030"/>
                </a:lnTo>
                <a:close/>
                <a:moveTo>
                  <a:pt x="0" y="0"/>
                </a:moveTo>
                <a:lnTo>
                  <a:pt x="5904656" y="0"/>
                </a:lnTo>
                <a:lnTo>
                  <a:pt x="5904656" y="324353"/>
                </a:lnTo>
                <a:lnTo>
                  <a:pt x="5872524" y="334328"/>
                </a:lnTo>
                <a:cubicBezTo>
                  <a:pt x="5743300" y="388985"/>
                  <a:pt x="5652628" y="516940"/>
                  <a:pt x="5652628" y="666074"/>
                </a:cubicBezTo>
                <a:cubicBezTo>
                  <a:pt x="5652628" y="815208"/>
                  <a:pt x="5743300" y="943164"/>
                  <a:pt x="5872524" y="997820"/>
                </a:cubicBezTo>
                <a:lnTo>
                  <a:pt x="5904656" y="1007795"/>
                </a:lnTo>
                <a:lnTo>
                  <a:pt x="5904656" y="1332148"/>
                </a:lnTo>
                <a:lnTo>
                  <a:pt x="0" y="1332148"/>
                </a:lnTo>
                <a:lnTo>
                  <a:pt x="0" y="1007795"/>
                </a:lnTo>
                <a:lnTo>
                  <a:pt x="32132" y="997820"/>
                </a:lnTo>
                <a:cubicBezTo>
                  <a:pt x="161356" y="943164"/>
                  <a:pt x="252028" y="815208"/>
                  <a:pt x="252028" y="666074"/>
                </a:cubicBezTo>
                <a:cubicBezTo>
                  <a:pt x="252028" y="516940"/>
                  <a:pt x="161356" y="388985"/>
                  <a:pt x="32132" y="334328"/>
                </a:cubicBezTo>
                <a:lnTo>
                  <a:pt x="0" y="324353"/>
                </a:lnTo>
                <a:close/>
              </a:path>
            </a:pathLst>
          </a:custGeom>
          <a:solidFill>
            <a:schemeClr val="bg1">
              <a:lumMod val="95000"/>
            </a:schemeClr>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556" name="组合 18405">
            <a:extLst>
              <a:ext uri="{FF2B5EF4-FFF2-40B4-BE49-F238E27FC236}">
                <a16:creationId xmlns:a16="http://schemas.microsoft.com/office/drawing/2014/main" id="{8A58ABAD-A5CC-4436-8ECB-103985F44DAB}"/>
              </a:ext>
            </a:extLst>
          </p:cNvPr>
          <p:cNvGrpSpPr/>
          <p:nvPr/>
        </p:nvGrpSpPr>
        <p:grpSpPr>
          <a:xfrm rot="5400000">
            <a:off x="9275576" y="4156810"/>
            <a:ext cx="333717" cy="187716"/>
            <a:chOff x="5260976" y="1906589"/>
            <a:chExt cx="492125" cy="365125"/>
          </a:xfrm>
          <a:solidFill>
            <a:schemeClr val="bg1"/>
          </a:solidFill>
        </p:grpSpPr>
        <p:sp>
          <p:nvSpPr>
            <p:cNvPr id="557" name="Freeform 75">
              <a:extLst>
                <a:ext uri="{FF2B5EF4-FFF2-40B4-BE49-F238E27FC236}">
                  <a16:creationId xmlns:a16="http://schemas.microsoft.com/office/drawing/2014/main" id="{E27B89E6-993A-44DF-A2F7-CBE9CBFE18DF}"/>
                </a:ext>
              </a:extLst>
            </p:cNvPr>
            <p:cNvSpPr>
              <a:spLocks/>
            </p:cNvSpPr>
            <p:nvPr/>
          </p:nvSpPr>
          <p:spPr bwMode="auto">
            <a:xfrm>
              <a:off x="5372101" y="2038351"/>
              <a:ext cx="325438" cy="225425"/>
            </a:xfrm>
            <a:custGeom>
              <a:avLst/>
              <a:gdLst>
                <a:gd name="T0" fmla="*/ 360 w 382"/>
                <a:gd name="T1" fmla="*/ 265 h 265"/>
                <a:gd name="T2" fmla="*/ 360 w 382"/>
                <a:gd name="T3" fmla="*/ 265 h 265"/>
                <a:gd name="T4" fmla="*/ 310 w 382"/>
                <a:gd name="T5" fmla="*/ 265 h 265"/>
                <a:gd name="T6" fmla="*/ 298 w 382"/>
                <a:gd name="T7" fmla="*/ 252 h 265"/>
                <a:gd name="T8" fmla="*/ 310 w 382"/>
                <a:gd name="T9" fmla="*/ 240 h 265"/>
                <a:gd name="T10" fmla="*/ 357 w 382"/>
                <a:gd name="T11" fmla="*/ 240 h 265"/>
                <a:gd name="T12" fmla="*/ 357 w 382"/>
                <a:gd name="T13" fmla="*/ 25 h 265"/>
                <a:gd name="T14" fmla="*/ 24 w 382"/>
                <a:gd name="T15" fmla="*/ 25 h 265"/>
                <a:gd name="T16" fmla="*/ 24 w 382"/>
                <a:gd name="T17" fmla="*/ 240 h 265"/>
                <a:gd name="T18" fmla="*/ 239 w 382"/>
                <a:gd name="T19" fmla="*/ 240 h 265"/>
                <a:gd name="T20" fmla="*/ 251 w 382"/>
                <a:gd name="T21" fmla="*/ 252 h 265"/>
                <a:gd name="T22" fmla="*/ 239 w 382"/>
                <a:gd name="T23" fmla="*/ 265 h 265"/>
                <a:gd name="T24" fmla="*/ 22 w 382"/>
                <a:gd name="T25" fmla="*/ 265 h 265"/>
                <a:gd name="T26" fmla="*/ 0 w 382"/>
                <a:gd name="T27" fmla="*/ 242 h 265"/>
                <a:gd name="T28" fmla="*/ 0 w 382"/>
                <a:gd name="T29" fmla="*/ 23 h 265"/>
                <a:gd name="T30" fmla="*/ 22 w 382"/>
                <a:gd name="T31" fmla="*/ 0 h 265"/>
                <a:gd name="T32" fmla="*/ 360 w 382"/>
                <a:gd name="T33" fmla="*/ 0 h 265"/>
                <a:gd name="T34" fmla="*/ 382 w 382"/>
                <a:gd name="T35" fmla="*/ 23 h 265"/>
                <a:gd name="T36" fmla="*/ 382 w 382"/>
                <a:gd name="T37" fmla="*/ 242 h 265"/>
                <a:gd name="T38" fmla="*/ 360 w 382"/>
                <a:gd name="T39"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265">
                  <a:moveTo>
                    <a:pt x="360" y="265"/>
                  </a:moveTo>
                  <a:lnTo>
                    <a:pt x="360" y="265"/>
                  </a:lnTo>
                  <a:lnTo>
                    <a:pt x="310" y="265"/>
                  </a:lnTo>
                  <a:cubicBezTo>
                    <a:pt x="304" y="265"/>
                    <a:pt x="298" y="259"/>
                    <a:pt x="298" y="252"/>
                  </a:cubicBezTo>
                  <a:cubicBezTo>
                    <a:pt x="298" y="245"/>
                    <a:pt x="304" y="240"/>
                    <a:pt x="310" y="240"/>
                  </a:cubicBezTo>
                  <a:lnTo>
                    <a:pt x="357" y="240"/>
                  </a:lnTo>
                  <a:lnTo>
                    <a:pt x="357" y="25"/>
                  </a:lnTo>
                  <a:lnTo>
                    <a:pt x="24" y="25"/>
                  </a:lnTo>
                  <a:lnTo>
                    <a:pt x="24" y="240"/>
                  </a:lnTo>
                  <a:lnTo>
                    <a:pt x="239" y="240"/>
                  </a:lnTo>
                  <a:cubicBezTo>
                    <a:pt x="246" y="240"/>
                    <a:pt x="251" y="245"/>
                    <a:pt x="251" y="252"/>
                  </a:cubicBezTo>
                  <a:cubicBezTo>
                    <a:pt x="251" y="259"/>
                    <a:pt x="246" y="265"/>
                    <a:pt x="239" y="265"/>
                  </a:cubicBezTo>
                  <a:lnTo>
                    <a:pt x="22" y="265"/>
                  </a:lnTo>
                  <a:cubicBezTo>
                    <a:pt x="10" y="265"/>
                    <a:pt x="0" y="255"/>
                    <a:pt x="0" y="242"/>
                  </a:cubicBezTo>
                  <a:lnTo>
                    <a:pt x="0" y="23"/>
                  </a:lnTo>
                  <a:cubicBezTo>
                    <a:pt x="0" y="10"/>
                    <a:pt x="10" y="0"/>
                    <a:pt x="22" y="0"/>
                  </a:cubicBezTo>
                  <a:lnTo>
                    <a:pt x="360" y="0"/>
                  </a:lnTo>
                  <a:cubicBezTo>
                    <a:pt x="372" y="0"/>
                    <a:pt x="382" y="10"/>
                    <a:pt x="382" y="23"/>
                  </a:cubicBezTo>
                  <a:lnTo>
                    <a:pt x="382" y="242"/>
                  </a:lnTo>
                  <a:cubicBezTo>
                    <a:pt x="382" y="255"/>
                    <a:pt x="372" y="265"/>
                    <a:pt x="360" y="265"/>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8" name="Freeform 76">
              <a:extLst>
                <a:ext uri="{FF2B5EF4-FFF2-40B4-BE49-F238E27FC236}">
                  <a16:creationId xmlns:a16="http://schemas.microsoft.com/office/drawing/2014/main" id="{BEFDDECB-23CC-4F8E-9DB1-3D087A68CDA2}"/>
                </a:ext>
              </a:extLst>
            </p:cNvPr>
            <p:cNvSpPr>
              <a:spLocks noEditPoints="1"/>
            </p:cNvSpPr>
            <p:nvPr/>
          </p:nvSpPr>
          <p:spPr bwMode="auto">
            <a:xfrm>
              <a:off x="5372101" y="1947864"/>
              <a:ext cx="381000" cy="285750"/>
            </a:xfrm>
            <a:custGeom>
              <a:avLst/>
              <a:gdLst>
                <a:gd name="T0" fmla="*/ 383 w 448"/>
                <a:gd name="T1" fmla="*/ 311 h 335"/>
                <a:gd name="T2" fmla="*/ 383 w 448"/>
                <a:gd name="T3" fmla="*/ 311 h 335"/>
                <a:gd name="T4" fmla="*/ 423 w 448"/>
                <a:gd name="T5" fmla="*/ 311 h 335"/>
                <a:gd name="T6" fmla="*/ 424 w 448"/>
                <a:gd name="T7" fmla="*/ 311 h 335"/>
                <a:gd name="T8" fmla="*/ 424 w 448"/>
                <a:gd name="T9" fmla="*/ 63 h 335"/>
                <a:gd name="T10" fmla="*/ 423 w 448"/>
                <a:gd name="T11" fmla="*/ 61 h 335"/>
                <a:gd name="T12" fmla="*/ 167 w 448"/>
                <a:gd name="T13" fmla="*/ 61 h 335"/>
                <a:gd name="T14" fmla="*/ 155 w 448"/>
                <a:gd name="T15" fmla="*/ 48 h 335"/>
                <a:gd name="T16" fmla="*/ 155 w 448"/>
                <a:gd name="T17" fmla="*/ 36 h 335"/>
                <a:gd name="T18" fmla="*/ 143 w 448"/>
                <a:gd name="T19" fmla="*/ 25 h 335"/>
                <a:gd name="T20" fmla="*/ 26 w 448"/>
                <a:gd name="T21" fmla="*/ 25 h 335"/>
                <a:gd name="T22" fmla="*/ 26 w 448"/>
                <a:gd name="T23" fmla="*/ 106 h 335"/>
                <a:gd name="T24" fmla="*/ 361 w 448"/>
                <a:gd name="T25" fmla="*/ 106 h 335"/>
                <a:gd name="T26" fmla="*/ 383 w 448"/>
                <a:gd name="T27" fmla="*/ 129 h 335"/>
                <a:gd name="T28" fmla="*/ 383 w 448"/>
                <a:gd name="T29" fmla="*/ 311 h 335"/>
                <a:gd name="T30" fmla="*/ 423 w 448"/>
                <a:gd name="T31" fmla="*/ 335 h 335"/>
                <a:gd name="T32" fmla="*/ 423 w 448"/>
                <a:gd name="T33" fmla="*/ 335 h 335"/>
                <a:gd name="T34" fmla="*/ 371 w 448"/>
                <a:gd name="T35" fmla="*/ 335 h 335"/>
                <a:gd name="T36" fmla="*/ 358 w 448"/>
                <a:gd name="T37" fmla="*/ 323 h 335"/>
                <a:gd name="T38" fmla="*/ 358 w 448"/>
                <a:gd name="T39" fmla="*/ 131 h 335"/>
                <a:gd name="T40" fmla="*/ 25 w 448"/>
                <a:gd name="T41" fmla="*/ 131 h 335"/>
                <a:gd name="T42" fmla="*/ 12 w 448"/>
                <a:gd name="T43" fmla="*/ 138 h 335"/>
                <a:gd name="T44" fmla="*/ 1 w 448"/>
                <a:gd name="T45" fmla="*/ 126 h 335"/>
                <a:gd name="T46" fmla="*/ 1 w 448"/>
                <a:gd name="T47" fmla="*/ 25 h 335"/>
                <a:gd name="T48" fmla="*/ 4 w 448"/>
                <a:gd name="T49" fmla="*/ 9 h 335"/>
                <a:gd name="T50" fmla="*/ 24 w 448"/>
                <a:gd name="T51" fmla="*/ 0 h 335"/>
                <a:gd name="T52" fmla="*/ 144 w 448"/>
                <a:gd name="T53" fmla="*/ 0 h 335"/>
                <a:gd name="T54" fmla="*/ 179 w 448"/>
                <a:gd name="T55" fmla="*/ 36 h 335"/>
                <a:gd name="T56" fmla="*/ 424 w 448"/>
                <a:gd name="T57" fmla="*/ 36 h 335"/>
                <a:gd name="T58" fmla="*/ 448 w 448"/>
                <a:gd name="T59" fmla="*/ 63 h 335"/>
                <a:gd name="T60" fmla="*/ 448 w 448"/>
                <a:gd name="T61" fmla="*/ 313 h 335"/>
                <a:gd name="T62" fmla="*/ 423 w 448"/>
                <a:gd name="T63" fmla="*/ 33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8" h="335">
                  <a:moveTo>
                    <a:pt x="383" y="311"/>
                  </a:moveTo>
                  <a:lnTo>
                    <a:pt x="383" y="311"/>
                  </a:lnTo>
                  <a:lnTo>
                    <a:pt x="423" y="311"/>
                  </a:lnTo>
                  <a:cubicBezTo>
                    <a:pt x="423" y="311"/>
                    <a:pt x="424" y="311"/>
                    <a:pt x="424" y="311"/>
                  </a:cubicBezTo>
                  <a:lnTo>
                    <a:pt x="424" y="63"/>
                  </a:lnTo>
                  <a:cubicBezTo>
                    <a:pt x="424" y="61"/>
                    <a:pt x="424" y="61"/>
                    <a:pt x="423" y="61"/>
                  </a:cubicBezTo>
                  <a:lnTo>
                    <a:pt x="167" y="61"/>
                  </a:lnTo>
                  <a:cubicBezTo>
                    <a:pt x="160" y="61"/>
                    <a:pt x="155" y="55"/>
                    <a:pt x="155" y="48"/>
                  </a:cubicBezTo>
                  <a:lnTo>
                    <a:pt x="155" y="36"/>
                  </a:lnTo>
                  <a:cubicBezTo>
                    <a:pt x="155" y="27"/>
                    <a:pt x="146" y="25"/>
                    <a:pt x="143" y="25"/>
                  </a:cubicBezTo>
                  <a:lnTo>
                    <a:pt x="26" y="25"/>
                  </a:lnTo>
                  <a:lnTo>
                    <a:pt x="26" y="106"/>
                  </a:lnTo>
                  <a:lnTo>
                    <a:pt x="361" y="106"/>
                  </a:lnTo>
                  <a:cubicBezTo>
                    <a:pt x="373" y="106"/>
                    <a:pt x="383" y="116"/>
                    <a:pt x="383" y="129"/>
                  </a:cubicBezTo>
                  <a:lnTo>
                    <a:pt x="383" y="311"/>
                  </a:lnTo>
                  <a:close/>
                  <a:moveTo>
                    <a:pt x="423" y="335"/>
                  </a:moveTo>
                  <a:lnTo>
                    <a:pt x="423" y="335"/>
                  </a:lnTo>
                  <a:lnTo>
                    <a:pt x="371" y="335"/>
                  </a:lnTo>
                  <a:cubicBezTo>
                    <a:pt x="364" y="335"/>
                    <a:pt x="358" y="330"/>
                    <a:pt x="358" y="323"/>
                  </a:cubicBezTo>
                  <a:lnTo>
                    <a:pt x="358" y="131"/>
                  </a:lnTo>
                  <a:lnTo>
                    <a:pt x="25" y="131"/>
                  </a:lnTo>
                  <a:cubicBezTo>
                    <a:pt x="23" y="136"/>
                    <a:pt x="17" y="139"/>
                    <a:pt x="12" y="138"/>
                  </a:cubicBezTo>
                  <a:cubicBezTo>
                    <a:pt x="6" y="137"/>
                    <a:pt x="1" y="132"/>
                    <a:pt x="1" y="126"/>
                  </a:cubicBezTo>
                  <a:lnTo>
                    <a:pt x="1" y="25"/>
                  </a:lnTo>
                  <a:cubicBezTo>
                    <a:pt x="0" y="20"/>
                    <a:pt x="1" y="14"/>
                    <a:pt x="4" y="9"/>
                  </a:cubicBezTo>
                  <a:cubicBezTo>
                    <a:pt x="7" y="5"/>
                    <a:pt x="13" y="0"/>
                    <a:pt x="24" y="0"/>
                  </a:cubicBezTo>
                  <a:lnTo>
                    <a:pt x="144" y="0"/>
                  </a:lnTo>
                  <a:cubicBezTo>
                    <a:pt x="158" y="1"/>
                    <a:pt x="179" y="12"/>
                    <a:pt x="179" y="36"/>
                  </a:cubicBezTo>
                  <a:lnTo>
                    <a:pt x="424" y="36"/>
                  </a:lnTo>
                  <a:cubicBezTo>
                    <a:pt x="433" y="36"/>
                    <a:pt x="448" y="43"/>
                    <a:pt x="448" y="63"/>
                  </a:cubicBezTo>
                  <a:lnTo>
                    <a:pt x="448" y="313"/>
                  </a:lnTo>
                  <a:cubicBezTo>
                    <a:pt x="448" y="323"/>
                    <a:pt x="440" y="335"/>
                    <a:pt x="423" y="335"/>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9" name="Freeform 77">
              <a:extLst>
                <a:ext uri="{FF2B5EF4-FFF2-40B4-BE49-F238E27FC236}">
                  <a16:creationId xmlns:a16="http://schemas.microsoft.com/office/drawing/2014/main" id="{F3F36F07-71A0-4D25-991B-6418B46A6773}"/>
                </a:ext>
              </a:extLst>
            </p:cNvPr>
            <p:cNvSpPr>
              <a:spLocks/>
            </p:cNvSpPr>
            <p:nvPr/>
          </p:nvSpPr>
          <p:spPr bwMode="auto">
            <a:xfrm>
              <a:off x="5308601" y="1974851"/>
              <a:ext cx="33338" cy="92075"/>
            </a:xfrm>
            <a:custGeom>
              <a:avLst/>
              <a:gdLst>
                <a:gd name="T0" fmla="*/ 0 w 39"/>
                <a:gd name="T1" fmla="*/ 99 h 109"/>
                <a:gd name="T2" fmla="*/ 0 w 39"/>
                <a:gd name="T3" fmla="*/ 99 h 109"/>
                <a:gd name="T4" fmla="*/ 10 w 39"/>
                <a:gd name="T5" fmla="*/ 109 h 109"/>
                <a:gd name="T6" fmla="*/ 29 w 39"/>
                <a:gd name="T7" fmla="*/ 109 h 109"/>
                <a:gd name="T8" fmla="*/ 39 w 39"/>
                <a:gd name="T9" fmla="*/ 99 h 109"/>
                <a:gd name="T10" fmla="*/ 39 w 39"/>
                <a:gd name="T11" fmla="*/ 10 h 109"/>
                <a:gd name="T12" fmla="*/ 29 w 39"/>
                <a:gd name="T13" fmla="*/ 0 h 109"/>
                <a:gd name="T14" fmla="*/ 10 w 39"/>
                <a:gd name="T15" fmla="*/ 0 h 109"/>
                <a:gd name="T16" fmla="*/ 0 w 39"/>
                <a:gd name="T17" fmla="*/ 10 h 109"/>
                <a:gd name="T18" fmla="*/ 0 w 39"/>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9">
                  <a:moveTo>
                    <a:pt x="0" y="99"/>
                  </a:moveTo>
                  <a:lnTo>
                    <a:pt x="0" y="99"/>
                  </a:lnTo>
                  <a:cubicBezTo>
                    <a:pt x="0" y="104"/>
                    <a:pt x="5" y="109"/>
                    <a:pt x="10" y="109"/>
                  </a:cubicBezTo>
                  <a:lnTo>
                    <a:pt x="29" y="109"/>
                  </a:lnTo>
                  <a:cubicBezTo>
                    <a:pt x="34" y="109"/>
                    <a:pt x="39" y="104"/>
                    <a:pt x="39" y="99"/>
                  </a:cubicBezTo>
                  <a:lnTo>
                    <a:pt x="39" y="10"/>
                  </a:lnTo>
                  <a:cubicBezTo>
                    <a:pt x="39" y="5"/>
                    <a:pt x="34" y="0"/>
                    <a:pt x="29" y="0"/>
                  </a:cubicBezTo>
                  <a:lnTo>
                    <a:pt x="10" y="0"/>
                  </a:lnTo>
                  <a:cubicBezTo>
                    <a:pt x="5" y="0"/>
                    <a:pt x="0" y="5"/>
                    <a:pt x="0" y="10"/>
                  </a:cubicBezTo>
                  <a:lnTo>
                    <a:pt x="0" y="99"/>
                  </a:ln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0" name="Freeform 78">
              <a:extLst>
                <a:ext uri="{FF2B5EF4-FFF2-40B4-BE49-F238E27FC236}">
                  <a16:creationId xmlns:a16="http://schemas.microsoft.com/office/drawing/2014/main" id="{FD2061F9-BCF8-45C4-8054-3928EEE16DB2}"/>
                </a:ext>
              </a:extLst>
            </p:cNvPr>
            <p:cNvSpPr>
              <a:spLocks/>
            </p:cNvSpPr>
            <p:nvPr/>
          </p:nvSpPr>
          <p:spPr bwMode="auto">
            <a:xfrm>
              <a:off x="5308601" y="2120901"/>
              <a:ext cx="33338" cy="82550"/>
            </a:xfrm>
            <a:custGeom>
              <a:avLst/>
              <a:gdLst>
                <a:gd name="T0" fmla="*/ 0 w 39"/>
                <a:gd name="T1" fmla="*/ 87 h 97"/>
                <a:gd name="T2" fmla="*/ 0 w 39"/>
                <a:gd name="T3" fmla="*/ 87 h 97"/>
                <a:gd name="T4" fmla="*/ 10 w 39"/>
                <a:gd name="T5" fmla="*/ 97 h 97"/>
                <a:gd name="T6" fmla="*/ 29 w 39"/>
                <a:gd name="T7" fmla="*/ 97 h 97"/>
                <a:gd name="T8" fmla="*/ 39 w 39"/>
                <a:gd name="T9" fmla="*/ 87 h 97"/>
                <a:gd name="T10" fmla="*/ 39 w 39"/>
                <a:gd name="T11" fmla="*/ 10 h 97"/>
                <a:gd name="T12" fmla="*/ 29 w 39"/>
                <a:gd name="T13" fmla="*/ 0 h 97"/>
                <a:gd name="T14" fmla="*/ 10 w 39"/>
                <a:gd name="T15" fmla="*/ 0 h 97"/>
                <a:gd name="T16" fmla="*/ 0 w 39"/>
                <a:gd name="T17" fmla="*/ 10 h 97"/>
                <a:gd name="T18" fmla="*/ 0 w 39"/>
                <a:gd name="T19" fmla="*/ 8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97">
                  <a:moveTo>
                    <a:pt x="0" y="87"/>
                  </a:moveTo>
                  <a:lnTo>
                    <a:pt x="0" y="87"/>
                  </a:lnTo>
                  <a:cubicBezTo>
                    <a:pt x="0" y="93"/>
                    <a:pt x="5" y="97"/>
                    <a:pt x="10" y="97"/>
                  </a:cubicBezTo>
                  <a:lnTo>
                    <a:pt x="29" y="97"/>
                  </a:lnTo>
                  <a:cubicBezTo>
                    <a:pt x="34" y="97"/>
                    <a:pt x="39" y="93"/>
                    <a:pt x="39" y="87"/>
                  </a:cubicBezTo>
                  <a:lnTo>
                    <a:pt x="39" y="10"/>
                  </a:lnTo>
                  <a:cubicBezTo>
                    <a:pt x="39" y="5"/>
                    <a:pt x="34" y="0"/>
                    <a:pt x="29" y="0"/>
                  </a:cubicBezTo>
                  <a:lnTo>
                    <a:pt x="10" y="0"/>
                  </a:lnTo>
                  <a:cubicBezTo>
                    <a:pt x="5" y="0"/>
                    <a:pt x="0" y="5"/>
                    <a:pt x="0" y="10"/>
                  </a:cubicBezTo>
                  <a:lnTo>
                    <a:pt x="0" y="87"/>
                  </a:ln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1" name="Freeform 79">
              <a:extLst>
                <a:ext uri="{FF2B5EF4-FFF2-40B4-BE49-F238E27FC236}">
                  <a16:creationId xmlns:a16="http://schemas.microsoft.com/office/drawing/2014/main" id="{F878516E-82BC-40C0-9E56-7097596E0BB5}"/>
                </a:ext>
              </a:extLst>
            </p:cNvPr>
            <p:cNvSpPr>
              <a:spLocks/>
            </p:cNvSpPr>
            <p:nvPr/>
          </p:nvSpPr>
          <p:spPr bwMode="auto">
            <a:xfrm>
              <a:off x="5260976" y="1906589"/>
              <a:ext cx="93663" cy="346075"/>
            </a:xfrm>
            <a:custGeom>
              <a:avLst/>
              <a:gdLst>
                <a:gd name="T0" fmla="*/ 15 w 111"/>
                <a:gd name="T1" fmla="*/ 30 h 406"/>
                <a:gd name="T2" fmla="*/ 15 w 111"/>
                <a:gd name="T3" fmla="*/ 30 h 406"/>
                <a:gd name="T4" fmla="*/ 81 w 111"/>
                <a:gd name="T5" fmla="*/ 30 h 406"/>
                <a:gd name="T6" fmla="*/ 81 w 111"/>
                <a:gd name="T7" fmla="*/ 406 h 406"/>
                <a:gd name="T8" fmla="*/ 111 w 111"/>
                <a:gd name="T9" fmla="*/ 406 h 406"/>
                <a:gd name="T10" fmla="*/ 111 w 111"/>
                <a:gd name="T11" fmla="*/ 15 h 406"/>
                <a:gd name="T12" fmla="*/ 96 w 111"/>
                <a:gd name="T13" fmla="*/ 0 h 406"/>
                <a:gd name="T14" fmla="*/ 15 w 111"/>
                <a:gd name="T15" fmla="*/ 0 h 406"/>
                <a:gd name="T16" fmla="*/ 0 w 111"/>
                <a:gd name="T17" fmla="*/ 15 h 406"/>
                <a:gd name="T18" fmla="*/ 15 w 111"/>
                <a:gd name="T19" fmla="*/ 3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406">
                  <a:moveTo>
                    <a:pt x="15" y="30"/>
                  </a:moveTo>
                  <a:lnTo>
                    <a:pt x="15" y="30"/>
                  </a:lnTo>
                  <a:lnTo>
                    <a:pt x="81" y="30"/>
                  </a:lnTo>
                  <a:lnTo>
                    <a:pt x="81" y="406"/>
                  </a:lnTo>
                  <a:lnTo>
                    <a:pt x="111" y="406"/>
                  </a:lnTo>
                  <a:lnTo>
                    <a:pt x="111" y="15"/>
                  </a:lnTo>
                  <a:cubicBezTo>
                    <a:pt x="111" y="7"/>
                    <a:pt x="104" y="0"/>
                    <a:pt x="96" y="0"/>
                  </a:cubicBezTo>
                  <a:lnTo>
                    <a:pt x="15" y="0"/>
                  </a:lnTo>
                  <a:cubicBezTo>
                    <a:pt x="7" y="0"/>
                    <a:pt x="0" y="7"/>
                    <a:pt x="0" y="15"/>
                  </a:cubicBezTo>
                  <a:cubicBezTo>
                    <a:pt x="0" y="24"/>
                    <a:pt x="7" y="30"/>
                    <a:pt x="15" y="30"/>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2" name="Freeform 83">
              <a:extLst>
                <a:ext uri="{FF2B5EF4-FFF2-40B4-BE49-F238E27FC236}">
                  <a16:creationId xmlns:a16="http://schemas.microsoft.com/office/drawing/2014/main" id="{ABFD4DBA-8DD7-4519-AFD6-73C4CA9D06C1}"/>
                </a:ext>
              </a:extLst>
            </p:cNvPr>
            <p:cNvSpPr>
              <a:spLocks/>
            </p:cNvSpPr>
            <p:nvPr/>
          </p:nvSpPr>
          <p:spPr bwMode="auto">
            <a:xfrm>
              <a:off x="5554663" y="2233614"/>
              <a:ext cx="39688" cy="38100"/>
            </a:xfrm>
            <a:custGeom>
              <a:avLst/>
              <a:gdLst>
                <a:gd name="T0" fmla="*/ 23 w 46"/>
                <a:gd name="T1" fmla="*/ 46 h 46"/>
                <a:gd name="T2" fmla="*/ 23 w 46"/>
                <a:gd name="T3" fmla="*/ 46 h 46"/>
                <a:gd name="T4" fmla="*/ 0 w 46"/>
                <a:gd name="T5" fmla="*/ 23 h 46"/>
                <a:gd name="T6" fmla="*/ 23 w 46"/>
                <a:gd name="T7" fmla="*/ 0 h 46"/>
                <a:gd name="T8" fmla="*/ 46 w 46"/>
                <a:gd name="T9" fmla="*/ 23 h 46"/>
                <a:gd name="T10" fmla="*/ 23 w 46"/>
                <a:gd name="T11" fmla="*/ 46 h 46"/>
              </a:gdLst>
              <a:ahLst/>
              <a:cxnLst>
                <a:cxn ang="0">
                  <a:pos x="T0" y="T1"/>
                </a:cxn>
                <a:cxn ang="0">
                  <a:pos x="T2" y="T3"/>
                </a:cxn>
                <a:cxn ang="0">
                  <a:pos x="T4" y="T5"/>
                </a:cxn>
                <a:cxn ang="0">
                  <a:pos x="T6" y="T7"/>
                </a:cxn>
                <a:cxn ang="0">
                  <a:pos x="T8" y="T9"/>
                </a:cxn>
                <a:cxn ang="0">
                  <a:pos x="T10" y="T11"/>
                </a:cxn>
              </a:cxnLst>
              <a:rect l="0" t="0" r="r" b="b"/>
              <a:pathLst>
                <a:path w="46" h="46">
                  <a:moveTo>
                    <a:pt x="23" y="46"/>
                  </a:moveTo>
                  <a:lnTo>
                    <a:pt x="23" y="46"/>
                  </a:lnTo>
                  <a:cubicBezTo>
                    <a:pt x="11" y="46"/>
                    <a:pt x="0" y="36"/>
                    <a:pt x="0" y="23"/>
                  </a:cubicBezTo>
                  <a:cubicBezTo>
                    <a:pt x="0" y="11"/>
                    <a:pt x="11" y="0"/>
                    <a:pt x="23" y="0"/>
                  </a:cubicBezTo>
                  <a:cubicBezTo>
                    <a:pt x="36" y="0"/>
                    <a:pt x="46" y="11"/>
                    <a:pt x="46" y="23"/>
                  </a:cubicBezTo>
                  <a:cubicBezTo>
                    <a:pt x="46" y="36"/>
                    <a:pt x="36" y="46"/>
                    <a:pt x="23" y="46"/>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3" name="Freeform 84">
              <a:extLst>
                <a:ext uri="{FF2B5EF4-FFF2-40B4-BE49-F238E27FC236}">
                  <a16:creationId xmlns:a16="http://schemas.microsoft.com/office/drawing/2014/main" id="{1C722A61-B5D6-4D2D-B39B-5F39339A069E}"/>
                </a:ext>
              </a:extLst>
            </p:cNvPr>
            <p:cNvSpPr>
              <a:spLocks/>
            </p:cNvSpPr>
            <p:nvPr/>
          </p:nvSpPr>
          <p:spPr bwMode="auto">
            <a:xfrm>
              <a:off x="5614988" y="2233614"/>
              <a:ext cx="39688" cy="38100"/>
            </a:xfrm>
            <a:custGeom>
              <a:avLst/>
              <a:gdLst>
                <a:gd name="T0" fmla="*/ 23 w 46"/>
                <a:gd name="T1" fmla="*/ 46 h 46"/>
                <a:gd name="T2" fmla="*/ 23 w 46"/>
                <a:gd name="T3" fmla="*/ 46 h 46"/>
                <a:gd name="T4" fmla="*/ 0 w 46"/>
                <a:gd name="T5" fmla="*/ 23 h 46"/>
                <a:gd name="T6" fmla="*/ 23 w 46"/>
                <a:gd name="T7" fmla="*/ 0 h 46"/>
                <a:gd name="T8" fmla="*/ 46 w 46"/>
                <a:gd name="T9" fmla="*/ 23 h 46"/>
                <a:gd name="T10" fmla="*/ 23 w 46"/>
                <a:gd name="T11" fmla="*/ 46 h 46"/>
              </a:gdLst>
              <a:ahLst/>
              <a:cxnLst>
                <a:cxn ang="0">
                  <a:pos x="T0" y="T1"/>
                </a:cxn>
                <a:cxn ang="0">
                  <a:pos x="T2" y="T3"/>
                </a:cxn>
                <a:cxn ang="0">
                  <a:pos x="T4" y="T5"/>
                </a:cxn>
                <a:cxn ang="0">
                  <a:pos x="T6" y="T7"/>
                </a:cxn>
                <a:cxn ang="0">
                  <a:pos x="T8" y="T9"/>
                </a:cxn>
                <a:cxn ang="0">
                  <a:pos x="T10" y="T11"/>
                </a:cxn>
              </a:cxnLst>
              <a:rect l="0" t="0" r="r" b="b"/>
              <a:pathLst>
                <a:path w="46" h="46">
                  <a:moveTo>
                    <a:pt x="23" y="46"/>
                  </a:moveTo>
                  <a:lnTo>
                    <a:pt x="23" y="46"/>
                  </a:lnTo>
                  <a:cubicBezTo>
                    <a:pt x="10" y="46"/>
                    <a:pt x="0" y="36"/>
                    <a:pt x="0" y="23"/>
                  </a:cubicBezTo>
                  <a:cubicBezTo>
                    <a:pt x="0" y="10"/>
                    <a:pt x="10" y="0"/>
                    <a:pt x="23" y="0"/>
                  </a:cubicBezTo>
                  <a:cubicBezTo>
                    <a:pt x="35" y="0"/>
                    <a:pt x="46" y="10"/>
                    <a:pt x="46" y="23"/>
                  </a:cubicBezTo>
                  <a:cubicBezTo>
                    <a:pt x="46" y="36"/>
                    <a:pt x="35" y="46"/>
                    <a:pt x="23" y="46"/>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564" name="组合 16582">
            <a:extLst>
              <a:ext uri="{FF2B5EF4-FFF2-40B4-BE49-F238E27FC236}">
                <a16:creationId xmlns:a16="http://schemas.microsoft.com/office/drawing/2014/main" id="{3425A7B3-3DDF-44D4-966F-3A51D5271AF2}"/>
              </a:ext>
            </a:extLst>
          </p:cNvPr>
          <p:cNvGrpSpPr/>
          <p:nvPr/>
        </p:nvGrpSpPr>
        <p:grpSpPr>
          <a:xfrm>
            <a:off x="10692152" y="4146489"/>
            <a:ext cx="183826" cy="234450"/>
            <a:chOff x="8407400" y="2055813"/>
            <a:chExt cx="360363" cy="458788"/>
          </a:xfrm>
          <a:solidFill>
            <a:srgbClr val="92D050"/>
          </a:solidFill>
        </p:grpSpPr>
        <p:sp>
          <p:nvSpPr>
            <p:cNvPr id="565" name="Freeform 219">
              <a:extLst>
                <a:ext uri="{FF2B5EF4-FFF2-40B4-BE49-F238E27FC236}">
                  <a16:creationId xmlns:a16="http://schemas.microsoft.com/office/drawing/2014/main" id="{1C3C1F7B-2700-47D2-A029-6558DB41DA04}"/>
                </a:ext>
              </a:extLst>
            </p:cNvPr>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6" name="Freeform 220">
              <a:extLst>
                <a:ext uri="{FF2B5EF4-FFF2-40B4-BE49-F238E27FC236}">
                  <a16:creationId xmlns:a16="http://schemas.microsoft.com/office/drawing/2014/main" id="{7E764D68-0895-436B-9F58-AF8D110E7555}"/>
                </a:ext>
              </a:extLst>
            </p:cNvPr>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7" name="Freeform 221">
              <a:extLst>
                <a:ext uri="{FF2B5EF4-FFF2-40B4-BE49-F238E27FC236}">
                  <a16:creationId xmlns:a16="http://schemas.microsoft.com/office/drawing/2014/main" id="{28C9AA00-744D-40BB-8876-C05138A39623}"/>
                </a:ext>
              </a:extLst>
            </p:cNvPr>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8" name="Freeform 222">
              <a:extLst>
                <a:ext uri="{FF2B5EF4-FFF2-40B4-BE49-F238E27FC236}">
                  <a16:creationId xmlns:a16="http://schemas.microsoft.com/office/drawing/2014/main" id="{94A7AC71-D038-45CF-BEA6-BB3D7539ADA4}"/>
                </a:ext>
              </a:extLst>
            </p:cNvPr>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569" name="组合 16582">
            <a:extLst>
              <a:ext uri="{FF2B5EF4-FFF2-40B4-BE49-F238E27FC236}">
                <a16:creationId xmlns:a16="http://schemas.microsoft.com/office/drawing/2014/main" id="{77537344-163B-4D39-B6D6-616609DA50A4}"/>
              </a:ext>
            </a:extLst>
          </p:cNvPr>
          <p:cNvGrpSpPr/>
          <p:nvPr/>
        </p:nvGrpSpPr>
        <p:grpSpPr>
          <a:xfrm>
            <a:off x="10443030" y="4146489"/>
            <a:ext cx="183826" cy="234450"/>
            <a:chOff x="8407400" y="2055813"/>
            <a:chExt cx="360363" cy="458788"/>
          </a:xfrm>
          <a:solidFill>
            <a:srgbClr val="92D050"/>
          </a:solidFill>
        </p:grpSpPr>
        <p:sp>
          <p:nvSpPr>
            <p:cNvPr id="570" name="Freeform 219">
              <a:extLst>
                <a:ext uri="{FF2B5EF4-FFF2-40B4-BE49-F238E27FC236}">
                  <a16:creationId xmlns:a16="http://schemas.microsoft.com/office/drawing/2014/main" id="{7D761C4E-8CB6-47C4-9F2C-7D53CDDD14C1}"/>
                </a:ext>
              </a:extLst>
            </p:cNvPr>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1" name="Freeform 220">
              <a:extLst>
                <a:ext uri="{FF2B5EF4-FFF2-40B4-BE49-F238E27FC236}">
                  <a16:creationId xmlns:a16="http://schemas.microsoft.com/office/drawing/2014/main" id="{27DE8544-4CD6-4AA9-AC1E-FF11DBB3F168}"/>
                </a:ext>
              </a:extLst>
            </p:cNvPr>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2" name="Freeform 221">
              <a:extLst>
                <a:ext uri="{FF2B5EF4-FFF2-40B4-BE49-F238E27FC236}">
                  <a16:creationId xmlns:a16="http://schemas.microsoft.com/office/drawing/2014/main" id="{E5F93462-7C94-4E50-9097-612D8C92B220}"/>
                </a:ext>
              </a:extLst>
            </p:cNvPr>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3" name="Freeform 222">
              <a:extLst>
                <a:ext uri="{FF2B5EF4-FFF2-40B4-BE49-F238E27FC236}">
                  <a16:creationId xmlns:a16="http://schemas.microsoft.com/office/drawing/2014/main" id="{2BE95EF8-57E5-4654-8F83-2C10FA8BD4E6}"/>
                </a:ext>
              </a:extLst>
            </p:cNvPr>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574" name="组合 16582">
            <a:extLst>
              <a:ext uri="{FF2B5EF4-FFF2-40B4-BE49-F238E27FC236}">
                <a16:creationId xmlns:a16="http://schemas.microsoft.com/office/drawing/2014/main" id="{91C62FCA-D074-41AB-9951-4BE8017C1414}"/>
              </a:ext>
            </a:extLst>
          </p:cNvPr>
          <p:cNvGrpSpPr/>
          <p:nvPr/>
        </p:nvGrpSpPr>
        <p:grpSpPr>
          <a:xfrm>
            <a:off x="10198048" y="4151348"/>
            <a:ext cx="183826" cy="234450"/>
            <a:chOff x="8407400" y="2055813"/>
            <a:chExt cx="360363" cy="458788"/>
          </a:xfrm>
          <a:solidFill>
            <a:srgbClr val="92D050"/>
          </a:solidFill>
        </p:grpSpPr>
        <p:sp>
          <p:nvSpPr>
            <p:cNvPr id="575" name="Freeform 219">
              <a:extLst>
                <a:ext uri="{FF2B5EF4-FFF2-40B4-BE49-F238E27FC236}">
                  <a16:creationId xmlns:a16="http://schemas.microsoft.com/office/drawing/2014/main" id="{61D1F6C8-03A6-4A1F-8F8F-3F6B48BDE71E}"/>
                </a:ext>
              </a:extLst>
            </p:cNvPr>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6" name="Freeform 220">
              <a:extLst>
                <a:ext uri="{FF2B5EF4-FFF2-40B4-BE49-F238E27FC236}">
                  <a16:creationId xmlns:a16="http://schemas.microsoft.com/office/drawing/2014/main" id="{6A1DF1CC-2AE4-4836-9752-3943F33CDEAF}"/>
                </a:ext>
              </a:extLst>
            </p:cNvPr>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7" name="Freeform 221">
              <a:extLst>
                <a:ext uri="{FF2B5EF4-FFF2-40B4-BE49-F238E27FC236}">
                  <a16:creationId xmlns:a16="http://schemas.microsoft.com/office/drawing/2014/main" id="{9A503C6A-9E78-43B5-97A0-03096BF22F3C}"/>
                </a:ext>
              </a:extLst>
            </p:cNvPr>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8" name="Freeform 222">
              <a:extLst>
                <a:ext uri="{FF2B5EF4-FFF2-40B4-BE49-F238E27FC236}">
                  <a16:creationId xmlns:a16="http://schemas.microsoft.com/office/drawing/2014/main" id="{8889F546-D37F-4E20-9711-C562040E0D95}"/>
                </a:ext>
              </a:extLst>
            </p:cNvPr>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579" name="组合 18405">
            <a:extLst>
              <a:ext uri="{FF2B5EF4-FFF2-40B4-BE49-F238E27FC236}">
                <a16:creationId xmlns:a16="http://schemas.microsoft.com/office/drawing/2014/main" id="{59E76E6C-4504-4603-A896-30EE139397E9}"/>
              </a:ext>
            </a:extLst>
          </p:cNvPr>
          <p:cNvGrpSpPr/>
          <p:nvPr/>
        </p:nvGrpSpPr>
        <p:grpSpPr>
          <a:xfrm rot="5400000">
            <a:off x="9531252" y="4156811"/>
            <a:ext cx="333717" cy="187716"/>
            <a:chOff x="5260976" y="1906589"/>
            <a:chExt cx="492125" cy="365125"/>
          </a:xfrm>
          <a:solidFill>
            <a:schemeClr val="bg1"/>
          </a:solidFill>
        </p:grpSpPr>
        <p:sp>
          <p:nvSpPr>
            <p:cNvPr id="580" name="Freeform 75">
              <a:extLst>
                <a:ext uri="{FF2B5EF4-FFF2-40B4-BE49-F238E27FC236}">
                  <a16:creationId xmlns:a16="http://schemas.microsoft.com/office/drawing/2014/main" id="{D9FDD35C-0473-46E0-AA3D-0187396C95A8}"/>
                </a:ext>
              </a:extLst>
            </p:cNvPr>
            <p:cNvSpPr>
              <a:spLocks/>
            </p:cNvSpPr>
            <p:nvPr/>
          </p:nvSpPr>
          <p:spPr bwMode="auto">
            <a:xfrm>
              <a:off x="5372101" y="2038351"/>
              <a:ext cx="325438" cy="225425"/>
            </a:xfrm>
            <a:custGeom>
              <a:avLst/>
              <a:gdLst>
                <a:gd name="T0" fmla="*/ 360 w 382"/>
                <a:gd name="T1" fmla="*/ 265 h 265"/>
                <a:gd name="T2" fmla="*/ 360 w 382"/>
                <a:gd name="T3" fmla="*/ 265 h 265"/>
                <a:gd name="T4" fmla="*/ 310 w 382"/>
                <a:gd name="T5" fmla="*/ 265 h 265"/>
                <a:gd name="T6" fmla="*/ 298 w 382"/>
                <a:gd name="T7" fmla="*/ 252 h 265"/>
                <a:gd name="T8" fmla="*/ 310 w 382"/>
                <a:gd name="T9" fmla="*/ 240 h 265"/>
                <a:gd name="T10" fmla="*/ 357 w 382"/>
                <a:gd name="T11" fmla="*/ 240 h 265"/>
                <a:gd name="T12" fmla="*/ 357 w 382"/>
                <a:gd name="T13" fmla="*/ 25 h 265"/>
                <a:gd name="T14" fmla="*/ 24 w 382"/>
                <a:gd name="T15" fmla="*/ 25 h 265"/>
                <a:gd name="T16" fmla="*/ 24 w 382"/>
                <a:gd name="T17" fmla="*/ 240 h 265"/>
                <a:gd name="T18" fmla="*/ 239 w 382"/>
                <a:gd name="T19" fmla="*/ 240 h 265"/>
                <a:gd name="T20" fmla="*/ 251 w 382"/>
                <a:gd name="T21" fmla="*/ 252 h 265"/>
                <a:gd name="T22" fmla="*/ 239 w 382"/>
                <a:gd name="T23" fmla="*/ 265 h 265"/>
                <a:gd name="T24" fmla="*/ 22 w 382"/>
                <a:gd name="T25" fmla="*/ 265 h 265"/>
                <a:gd name="T26" fmla="*/ 0 w 382"/>
                <a:gd name="T27" fmla="*/ 242 h 265"/>
                <a:gd name="T28" fmla="*/ 0 w 382"/>
                <a:gd name="T29" fmla="*/ 23 h 265"/>
                <a:gd name="T30" fmla="*/ 22 w 382"/>
                <a:gd name="T31" fmla="*/ 0 h 265"/>
                <a:gd name="T32" fmla="*/ 360 w 382"/>
                <a:gd name="T33" fmla="*/ 0 h 265"/>
                <a:gd name="T34" fmla="*/ 382 w 382"/>
                <a:gd name="T35" fmla="*/ 23 h 265"/>
                <a:gd name="T36" fmla="*/ 382 w 382"/>
                <a:gd name="T37" fmla="*/ 242 h 265"/>
                <a:gd name="T38" fmla="*/ 360 w 382"/>
                <a:gd name="T39"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265">
                  <a:moveTo>
                    <a:pt x="360" y="265"/>
                  </a:moveTo>
                  <a:lnTo>
                    <a:pt x="360" y="265"/>
                  </a:lnTo>
                  <a:lnTo>
                    <a:pt x="310" y="265"/>
                  </a:lnTo>
                  <a:cubicBezTo>
                    <a:pt x="304" y="265"/>
                    <a:pt x="298" y="259"/>
                    <a:pt x="298" y="252"/>
                  </a:cubicBezTo>
                  <a:cubicBezTo>
                    <a:pt x="298" y="245"/>
                    <a:pt x="304" y="240"/>
                    <a:pt x="310" y="240"/>
                  </a:cubicBezTo>
                  <a:lnTo>
                    <a:pt x="357" y="240"/>
                  </a:lnTo>
                  <a:lnTo>
                    <a:pt x="357" y="25"/>
                  </a:lnTo>
                  <a:lnTo>
                    <a:pt x="24" y="25"/>
                  </a:lnTo>
                  <a:lnTo>
                    <a:pt x="24" y="240"/>
                  </a:lnTo>
                  <a:lnTo>
                    <a:pt x="239" y="240"/>
                  </a:lnTo>
                  <a:cubicBezTo>
                    <a:pt x="246" y="240"/>
                    <a:pt x="251" y="245"/>
                    <a:pt x="251" y="252"/>
                  </a:cubicBezTo>
                  <a:cubicBezTo>
                    <a:pt x="251" y="259"/>
                    <a:pt x="246" y="265"/>
                    <a:pt x="239" y="265"/>
                  </a:cubicBezTo>
                  <a:lnTo>
                    <a:pt x="22" y="265"/>
                  </a:lnTo>
                  <a:cubicBezTo>
                    <a:pt x="10" y="265"/>
                    <a:pt x="0" y="255"/>
                    <a:pt x="0" y="242"/>
                  </a:cubicBezTo>
                  <a:lnTo>
                    <a:pt x="0" y="23"/>
                  </a:lnTo>
                  <a:cubicBezTo>
                    <a:pt x="0" y="10"/>
                    <a:pt x="10" y="0"/>
                    <a:pt x="22" y="0"/>
                  </a:cubicBezTo>
                  <a:lnTo>
                    <a:pt x="360" y="0"/>
                  </a:lnTo>
                  <a:cubicBezTo>
                    <a:pt x="372" y="0"/>
                    <a:pt x="382" y="10"/>
                    <a:pt x="382" y="23"/>
                  </a:cubicBezTo>
                  <a:lnTo>
                    <a:pt x="382" y="242"/>
                  </a:lnTo>
                  <a:cubicBezTo>
                    <a:pt x="382" y="255"/>
                    <a:pt x="372" y="265"/>
                    <a:pt x="360" y="265"/>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1" name="Freeform 76">
              <a:extLst>
                <a:ext uri="{FF2B5EF4-FFF2-40B4-BE49-F238E27FC236}">
                  <a16:creationId xmlns:a16="http://schemas.microsoft.com/office/drawing/2014/main" id="{FEFD9FF4-54A9-4EE5-B231-3BCD6FE3890E}"/>
                </a:ext>
              </a:extLst>
            </p:cNvPr>
            <p:cNvSpPr>
              <a:spLocks noEditPoints="1"/>
            </p:cNvSpPr>
            <p:nvPr/>
          </p:nvSpPr>
          <p:spPr bwMode="auto">
            <a:xfrm>
              <a:off x="5372101" y="1947864"/>
              <a:ext cx="381000" cy="285750"/>
            </a:xfrm>
            <a:custGeom>
              <a:avLst/>
              <a:gdLst>
                <a:gd name="T0" fmla="*/ 383 w 448"/>
                <a:gd name="T1" fmla="*/ 311 h 335"/>
                <a:gd name="T2" fmla="*/ 383 w 448"/>
                <a:gd name="T3" fmla="*/ 311 h 335"/>
                <a:gd name="T4" fmla="*/ 423 w 448"/>
                <a:gd name="T5" fmla="*/ 311 h 335"/>
                <a:gd name="T6" fmla="*/ 424 w 448"/>
                <a:gd name="T7" fmla="*/ 311 h 335"/>
                <a:gd name="T8" fmla="*/ 424 w 448"/>
                <a:gd name="T9" fmla="*/ 63 h 335"/>
                <a:gd name="T10" fmla="*/ 423 w 448"/>
                <a:gd name="T11" fmla="*/ 61 h 335"/>
                <a:gd name="T12" fmla="*/ 167 w 448"/>
                <a:gd name="T13" fmla="*/ 61 h 335"/>
                <a:gd name="T14" fmla="*/ 155 w 448"/>
                <a:gd name="T15" fmla="*/ 48 h 335"/>
                <a:gd name="T16" fmla="*/ 155 w 448"/>
                <a:gd name="T17" fmla="*/ 36 h 335"/>
                <a:gd name="T18" fmla="*/ 143 w 448"/>
                <a:gd name="T19" fmla="*/ 25 h 335"/>
                <a:gd name="T20" fmla="*/ 26 w 448"/>
                <a:gd name="T21" fmla="*/ 25 h 335"/>
                <a:gd name="T22" fmla="*/ 26 w 448"/>
                <a:gd name="T23" fmla="*/ 106 h 335"/>
                <a:gd name="T24" fmla="*/ 361 w 448"/>
                <a:gd name="T25" fmla="*/ 106 h 335"/>
                <a:gd name="T26" fmla="*/ 383 w 448"/>
                <a:gd name="T27" fmla="*/ 129 h 335"/>
                <a:gd name="T28" fmla="*/ 383 w 448"/>
                <a:gd name="T29" fmla="*/ 311 h 335"/>
                <a:gd name="T30" fmla="*/ 423 w 448"/>
                <a:gd name="T31" fmla="*/ 335 h 335"/>
                <a:gd name="T32" fmla="*/ 423 w 448"/>
                <a:gd name="T33" fmla="*/ 335 h 335"/>
                <a:gd name="T34" fmla="*/ 371 w 448"/>
                <a:gd name="T35" fmla="*/ 335 h 335"/>
                <a:gd name="T36" fmla="*/ 358 w 448"/>
                <a:gd name="T37" fmla="*/ 323 h 335"/>
                <a:gd name="T38" fmla="*/ 358 w 448"/>
                <a:gd name="T39" fmla="*/ 131 h 335"/>
                <a:gd name="T40" fmla="*/ 25 w 448"/>
                <a:gd name="T41" fmla="*/ 131 h 335"/>
                <a:gd name="T42" fmla="*/ 12 w 448"/>
                <a:gd name="T43" fmla="*/ 138 h 335"/>
                <a:gd name="T44" fmla="*/ 1 w 448"/>
                <a:gd name="T45" fmla="*/ 126 h 335"/>
                <a:gd name="T46" fmla="*/ 1 w 448"/>
                <a:gd name="T47" fmla="*/ 25 h 335"/>
                <a:gd name="T48" fmla="*/ 4 w 448"/>
                <a:gd name="T49" fmla="*/ 9 h 335"/>
                <a:gd name="T50" fmla="*/ 24 w 448"/>
                <a:gd name="T51" fmla="*/ 0 h 335"/>
                <a:gd name="T52" fmla="*/ 144 w 448"/>
                <a:gd name="T53" fmla="*/ 0 h 335"/>
                <a:gd name="T54" fmla="*/ 179 w 448"/>
                <a:gd name="T55" fmla="*/ 36 h 335"/>
                <a:gd name="T56" fmla="*/ 424 w 448"/>
                <a:gd name="T57" fmla="*/ 36 h 335"/>
                <a:gd name="T58" fmla="*/ 448 w 448"/>
                <a:gd name="T59" fmla="*/ 63 h 335"/>
                <a:gd name="T60" fmla="*/ 448 w 448"/>
                <a:gd name="T61" fmla="*/ 313 h 335"/>
                <a:gd name="T62" fmla="*/ 423 w 448"/>
                <a:gd name="T63" fmla="*/ 33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8" h="335">
                  <a:moveTo>
                    <a:pt x="383" y="311"/>
                  </a:moveTo>
                  <a:lnTo>
                    <a:pt x="383" y="311"/>
                  </a:lnTo>
                  <a:lnTo>
                    <a:pt x="423" y="311"/>
                  </a:lnTo>
                  <a:cubicBezTo>
                    <a:pt x="423" y="311"/>
                    <a:pt x="424" y="311"/>
                    <a:pt x="424" y="311"/>
                  </a:cubicBezTo>
                  <a:lnTo>
                    <a:pt x="424" y="63"/>
                  </a:lnTo>
                  <a:cubicBezTo>
                    <a:pt x="424" y="61"/>
                    <a:pt x="424" y="61"/>
                    <a:pt x="423" y="61"/>
                  </a:cubicBezTo>
                  <a:lnTo>
                    <a:pt x="167" y="61"/>
                  </a:lnTo>
                  <a:cubicBezTo>
                    <a:pt x="160" y="61"/>
                    <a:pt x="155" y="55"/>
                    <a:pt x="155" y="48"/>
                  </a:cubicBezTo>
                  <a:lnTo>
                    <a:pt x="155" y="36"/>
                  </a:lnTo>
                  <a:cubicBezTo>
                    <a:pt x="155" y="27"/>
                    <a:pt x="146" y="25"/>
                    <a:pt x="143" y="25"/>
                  </a:cubicBezTo>
                  <a:lnTo>
                    <a:pt x="26" y="25"/>
                  </a:lnTo>
                  <a:lnTo>
                    <a:pt x="26" y="106"/>
                  </a:lnTo>
                  <a:lnTo>
                    <a:pt x="361" y="106"/>
                  </a:lnTo>
                  <a:cubicBezTo>
                    <a:pt x="373" y="106"/>
                    <a:pt x="383" y="116"/>
                    <a:pt x="383" y="129"/>
                  </a:cubicBezTo>
                  <a:lnTo>
                    <a:pt x="383" y="311"/>
                  </a:lnTo>
                  <a:close/>
                  <a:moveTo>
                    <a:pt x="423" y="335"/>
                  </a:moveTo>
                  <a:lnTo>
                    <a:pt x="423" y="335"/>
                  </a:lnTo>
                  <a:lnTo>
                    <a:pt x="371" y="335"/>
                  </a:lnTo>
                  <a:cubicBezTo>
                    <a:pt x="364" y="335"/>
                    <a:pt x="358" y="330"/>
                    <a:pt x="358" y="323"/>
                  </a:cubicBezTo>
                  <a:lnTo>
                    <a:pt x="358" y="131"/>
                  </a:lnTo>
                  <a:lnTo>
                    <a:pt x="25" y="131"/>
                  </a:lnTo>
                  <a:cubicBezTo>
                    <a:pt x="23" y="136"/>
                    <a:pt x="17" y="139"/>
                    <a:pt x="12" y="138"/>
                  </a:cubicBezTo>
                  <a:cubicBezTo>
                    <a:pt x="6" y="137"/>
                    <a:pt x="1" y="132"/>
                    <a:pt x="1" y="126"/>
                  </a:cubicBezTo>
                  <a:lnTo>
                    <a:pt x="1" y="25"/>
                  </a:lnTo>
                  <a:cubicBezTo>
                    <a:pt x="0" y="20"/>
                    <a:pt x="1" y="14"/>
                    <a:pt x="4" y="9"/>
                  </a:cubicBezTo>
                  <a:cubicBezTo>
                    <a:pt x="7" y="5"/>
                    <a:pt x="13" y="0"/>
                    <a:pt x="24" y="0"/>
                  </a:cubicBezTo>
                  <a:lnTo>
                    <a:pt x="144" y="0"/>
                  </a:lnTo>
                  <a:cubicBezTo>
                    <a:pt x="158" y="1"/>
                    <a:pt x="179" y="12"/>
                    <a:pt x="179" y="36"/>
                  </a:cubicBezTo>
                  <a:lnTo>
                    <a:pt x="424" y="36"/>
                  </a:lnTo>
                  <a:cubicBezTo>
                    <a:pt x="433" y="36"/>
                    <a:pt x="448" y="43"/>
                    <a:pt x="448" y="63"/>
                  </a:cubicBezTo>
                  <a:lnTo>
                    <a:pt x="448" y="313"/>
                  </a:lnTo>
                  <a:cubicBezTo>
                    <a:pt x="448" y="323"/>
                    <a:pt x="440" y="335"/>
                    <a:pt x="423" y="335"/>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2" name="Freeform 77">
              <a:extLst>
                <a:ext uri="{FF2B5EF4-FFF2-40B4-BE49-F238E27FC236}">
                  <a16:creationId xmlns:a16="http://schemas.microsoft.com/office/drawing/2014/main" id="{566F6330-7B65-4D35-A367-4781D573533C}"/>
                </a:ext>
              </a:extLst>
            </p:cNvPr>
            <p:cNvSpPr>
              <a:spLocks/>
            </p:cNvSpPr>
            <p:nvPr/>
          </p:nvSpPr>
          <p:spPr bwMode="auto">
            <a:xfrm>
              <a:off x="5308601" y="1974851"/>
              <a:ext cx="33338" cy="92075"/>
            </a:xfrm>
            <a:custGeom>
              <a:avLst/>
              <a:gdLst>
                <a:gd name="T0" fmla="*/ 0 w 39"/>
                <a:gd name="T1" fmla="*/ 99 h 109"/>
                <a:gd name="T2" fmla="*/ 0 w 39"/>
                <a:gd name="T3" fmla="*/ 99 h 109"/>
                <a:gd name="T4" fmla="*/ 10 w 39"/>
                <a:gd name="T5" fmla="*/ 109 h 109"/>
                <a:gd name="T6" fmla="*/ 29 w 39"/>
                <a:gd name="T7" fmla="*/ 109 h 109"/>
                <a:gd name="T8" fmla="*/ 39 w 39"/>
                <a:gd name="T9" fmla="*/ 99 h 109"/>
                <a:gd name="T10" fmla="*/ 39 w 39"/>
                <a:gd name="T11" fmla="*/ 10 h 109"/>
                <a:gd name="T12" fmla="*/ 29 w 39"/>
                <a:gd name="T13" fmla="*/ 0 h 109"/>
                <a:gd name="T14" fmla="*/ 10 w 39"/>
                <a:gd name="T15" fmla="*/ 0 h 109"/>
                <a:gd name="T16" fmla="*/ 0 w 39"/>
                <a:gd name="T17" fmla="*/ 10 h 109"/>
                <a:gd name="T18" fmla="*/ 0 w 39"/>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9">
                  <a:moveTo>
                    <a:pt x="0" y="99"/>
                  </a:moveTo>
                  <a:lnTo>
                    <a:pt x="0" y="99"/>
                  </a:lnTo>
                  <a:cubicBezTo>
                    <a:pt x="0" y="104"/>
                    <a:pt x="5" y="109"/>
                    <a:pt x="10" y="109"/>
                  </a:cubicBezTo>
                  <a:lnTo>
                    <a:pt x="29" y="109"/>
                  </a:lnTo>
                  <a:cubicBezTo>
                    <a:pt x="34" y="109"/>
                    <a:pt x="39" y="104"/>
                    <a:pt x="39" y="99"/>
                  </a:cubicBezTo>
                  <a:lnTo>
                    <a:pt x="39" y="10"/>
                  </a:lnTo>
                  <a:cubicBezTo>
                    <a:pt x="39" y="5"/>
                    <a:pt x="34" y="0"/>
                    <a:pt x="29" y="0"/>
                  </a:cubicBezTo>
                  <a:lnTo>
                    <a:pt x="10" y="0"/>
                  </a:lnTo>
                  <a:cubicBezTo>
                    <a:pt x="5" y="0"/>
                    <a:pt x="0" y="5"/>
                    <a:pt x="0" y="10"/>
                  </a:cubicBezTo>
                  <a:lnTo>
                    <a:pt x="0" y="99"/>
                  </a:ln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3" name="Freeform 78">
              <a:extLst>
                <a:ext uri="{FF2B5EF4-FFF2-40B4-BE49-F238E27FC236}">
                  <a16:creationId xmlns:a16="http://schemas.microsoft.com/office/drawing/2014/main" id="{03EF5769-E3EE-4744-B5ED-DB967BBDE8E2}"/>
                </a:ext>
              </a:extLst>
            </p:cNvPr>
            <p:cNvSpPr>
              <a:spLocks/>
            </p:cNvSpPr>
            <p:nvPr/>
          </p:nvSpPr>
          <p:spPr bwMode="auto">
            <a:xfrm>
              <a:off x="5308601" y="2120901"/>
              <a:ext cx="33338" cy="82550"/>
            </a:xfrm>
            <a:custGeom>
              <a:avLst/>
              <a:gdLst>
                <a:gd name="T0" fmla="*/ 0 w 39"/>
                <a:gd name="T1" fmla="*/ 87 h 97"/>
                <a:gd name="T2" fmla="*/ 0 w 39"/>
                <a:gd name="T3" fmla="*/ 87 h 97"/>
                <a:gd name="T4" fmla="*/ 10 w 39"/>
                <a:gd name="T5" fmla="*/ 97 h 97"/>
                <a:gd name="T6" fmla="*/ 29 w 39"/>
                <a:gd name="T7" fmla="*/ 97 h 97"/>
                <a:gd name="T8" fmla="*/ 39 w 39"/>
                <a:gd name="T9" fmla="*/ 87 h 97"/>
                <a:gd name="T10" fmla="*/ 39 w 39"/>
                <a:gd name="T11" fmla="*/ 10 h 97"/>
                <a:gd name="T12" fmla="*/ 29 w 39"/>
                <a:gd name="T13" fmla="*/ 0 h 97"/>
                <a:gd name="T14" fmla="*/ 10 w 39"/>
                <a:gd name="T15" fmla="*/ 0 h 97"/>
                <a:gd name="T16" fmla="*/ 0 w 39"/>
                <a:gd name="T17" fmla="*/ 10 h 97"/>
                <a:gd name="T18" fmla="*/ 0 w 39"/>
                <a:gd name="T19" fmla="*/ 8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97">
                  <a:moveTo>
                    <a:pt x="0" y="87"/>
                  </a:moveTo>
                  <a:lnTo>
                    <a:pt x="0" y="87"/>
                  </a:lnTo>
                  <a:cubicBezTo>
                    <a:pt x="0" y="93"/>
                    <a:pt x="5" y="97"/>
                    <a:pt x="10" y="97"/>
                  </a:cubicBezTo>
                  <a:lnTo>
                    <a:pt x="29" y="97"/>
                  </a:lnTo>
                  <a:cubicBezTo>
                    <a:pt x="34" y="97"/>
                    <a:pt x="39" y="93"/>
                    <a:pt x="39" y="87"/>
                  </a:cubicBezTo>
                  <a:lnTo>
                    <a:pt x="39" y="10"/>
                  </a:lnTo>
                  <a:cubicBezTo>
                    <a:pt x="39" y="5"/>
                    <a:pt x="34" y="0"/>
                    <a:pt x="29" y="0"/>
                  </a:cubicBezTo>
                  <a:lnTo>
                    <a:pt x="10" y="0"/>
                  </a:lnTo>
                  <a:cubicBezTo>
                    <a:pt x="5" y="0"/>
                    <a:pt x="0" y="5"/>
                    <a:pt x="0" y="10"/>
                  </a:cubicBezTo>
                  <a:lnTo>
                    <a:pt x="0" y="87"/>
                  </a:ln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4" name="Freeform 79">
              <a:extLst>
                <a:ext uri="{FF2B5EF4-FFF2-40B4-BE49-F238E27FC236}">
                  <a16:creationId xmlns:a16="http://schemas.microsoft.com/office/drawing/2014/main" id="{93E73EAF-91D7-4363-9AC7-7E6D1433B686}"/>
                </a:ext>
              </a:extLst>
            </p:cNvPr>
            <p:cNvSpPr>
              <a:spLocks/>
            </p:cNvSpPr>
            <p:nvPr/>
          </p:nvSpPr>
          <p:spPr bwMode="auto">
            <a:xfrm>
              <a:off x="5260976" y="1906589"/>
              <a:ext cx="93663" cy="346075"/>
            </a:xfrm>
            <a:custGeom>
              <a:avLst/>
              <a:gdLst>
                <a:gd name="T0" fmla="*/ 15 w 111"/>
                <a:gd name="T1" fmla="*/ 30 h 406"/>
                <a:gd name="T2" fmla="*/ 15 w 111"/>
                <a:gd name="T3" fmla="*/ 30 h 406"/>
                <a:gd name="T4" fmla="*/ 81 w 111"/>
                <a:gd name="T5" fmla="*/ 30 h 406"/>
                <a:gd name="T6" fmla="*/ 81 w 111"/>
                <a:gd name="T7" fmla="*/ 406 h 406"/>
                <a:gd name="T8" fmla="*/ 111 w 111"/>
                <a:gd name="T9" fmla="*/ 406 h 406"/>
                <a:gd name="T10" fmla="*/ 111 w 111"/>
                <a:gd name="T11" fmla="*/ 15 h 406"/>
                <a:gd name="T12" fmla="*/ 96 w 111"/>
                <a:gd name="T13" fmla="*/ 0 h 406"/>
                <a:gd name="T14" fmla="*/ 15 w 111"/>
                <a:gd name="T15" fmla="*/ 0 h 406"/>
                <a:gd name="T16" fmla="*/ 0 w 111"/>
                <a:gd name="T17" fmla="*/ 15 h 406"/>
                <a:gd name="T18" fmla="*/ 15 w 111"/>
                <a:gd name="T19" fmla="*/ 3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406">
                  <a:moveTo>
                    <a:pt x="15" y="30"/>
                  </a:moveTo>
                  <a:lnTo>
                    <a:pt x="15" y="30"/>
                  </a:lnTo>
                  <a:lnTo>
                    <a:pt x="81" y="30"/>
                  </a:lnTo>
                  <a:lnTo>
                    <a:pt x="81" y="406"/>
                  </a:lnTo>
                  <a:lnTo>
                    <a:pt x="111" y="406"/>
                  </a:lnTo>
                  <a:lnTo>
                    <a:pt x="111" y="15"/>
                  </a:lnTo>
                  <a:cubicBezTo>
                    <a:pt x="111" y="7"/>
                    <a:pt x="104" y="0"/>
                    <a:pt x="96" y="0"/>
                  </a:cubicBezTo>
                  <a:lnTo>
                    <a:pt x="15" y="0"/>
                  </a:lnTo>
                  <a:cubicBezTo>
                    <a:pt x="7" y="0"/>
                    <a:pt x="0" y="7"/>
                    <a:pt x="0" y="15"/>
                  </a:cubicBezTo>
                  <a:cubicBezTo>
                    <a:pt x="0" y="24"/>
                    <a:pt x="7" y="30"/>
                    <a:pt x="15" y="30"/>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5" name="Freeform 83">
              <a:extLst>
                <a:ext uri="{FF2B5EF4-FFF2-40B4-BE49-F238E27FC236}">
                  <a16:creationId xmlns:a16="http://schemas.microsoft.com/office/drawing/2014/main" id="{2544267C-811B-4236-B0C6-18360991BAAC}"/>
                </a:ext>
              </a:extLst>
            </p:cNvPr>
            <p:cNvSpPr>
              <a:spLocks/>
            </p:cNvSpPr>
            <p:nvPr/>
          </p:nvSpPr>
          <p:spPr bwMode="auto">
            <a:xfrm>
              <a:off x="5554663" y="2233614"/>
              <a:ext cx="39688" cy="38100"/>
            </a:xfrm>
            <a:custGeom>
              <a:avLst/>
              <a:gdLst>
                <a:gd name="T0" fmla="*/ 23 w 46"/>
                <a:gd name="T1" fmla="*/ 46 h 46"/>
                <a:gd name="T2" fmla="*/ 23 w 46"/>
                <a:gd name="T3" fmla="*/ 46 h 46"/>
                <a:gd name="T4" fmla="*/ 0 w 46"/>
                <a:gd name="T5" fmla="*/ 23 h 46"/>
                <a:gd name="T6" fmla="*/ 23 w 46"/>
                <a:gd name="T7" fmla="*/ 0 h 46"/>
                <a:gd name="T8" fmla="*/ 46 w 46"/>
                <a:gd name="T9" fmla="*/ 23 h 46"/>
                <a:gd name="T10" fmla="*/ 23 w 46"/>
                <a:gd name="T11" fmla="*/ 46 h 46"/>
              </a:gdLst>
              <a:ahLst/>
              <a:cxnLst>
                <a:cxn ang="0">
                  <a:pos x="T0" y="T1"/>
                </a:cxn>
                <a:cxn ang="0">
                  <a:pos x="T2" y="T3"/>
                </a:cxn>
                <a:cxn ang="0">
                  <a:pos x="T4" y="T5"/>
                </a:cxn>
                <a:cxn ang="0">
                  <a:pos x="T6" y="T7"/>
                </a:cxn>
                <a:cxn ang="0">
                  <a:pos x="T8" y="T9"/>
                </a:cxn>
                <a:cxn ang="0">
                  <a:pos x="T10" y="T11"/>
                </a:cxn>
              </a:cxnLst>
              <a:rect l="0" t="0" r="r" b="b"/>
              <a:pathLst>
                <a:path w="46" h="46">
                  <a:moveTo>
                    <a:pt x="23" y="46"/>
                  </a:moveTo>
                  <a:lnTo>
                    <a:pt x="23" y="46"/>
                  </a:lnTo>
                  <a:cubicBezTo>
                    <a:pt x="11" y="46"/>
                    <a:pt x="0" y="36"/>
                    <a:pt x="0" y="23"/>
                  </a:cubicBezTo>
                  <a:cubicBezTo>
                    <a:pt x="0" y="11"/>
                    <a:pt x="11" y="0"/>
                    <a:pt x="23" y="0"/>
                  </a:cubicBezTo>
                  <a:cubicBezTo>
                    <a:pt x="36" y="0"/>
                    <a:pt x="46" y="11"/>
                    <a:pt x="46" y="23"/>
                  </a:cubicBezTo>
                  <a:cubicBezTo>
                    <a:pt x="46" y="36"/>
                    <a:pt x="36" y="46"/>
                    <a:pt x="23" y="46"/>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6" name="Freeform 84">
              <a:extLst>
                <a:ext uri="{FF2B5EF4-FFF2-40B4-BE49-F238E27FC236}">
                  <a16:creationId xmlns:a16="http://schemas.microsoft.com/office/drawing/2014/main" id="{C1F8C2EB-2709-4230-B8D5-8D5A894998C9}"/>
                </a:ext>
              </a:extLst>
            </p:cNvPr>
            <p:cNvSpPr>
              <a:spLocks/>
            </p:cNvSpPr>
            <p:nvPr/>
          </p:nvSpPr>
          <p:spPr bwMode="auto">
            <a:xfrm>
              <a:off x="5614988" y="2233614"/>
              <a:ext cx="39688" cy="38100"/>
            </a:xfrm>
            <a:custGeom>
              <a:avLst/>
              <a:gdLst>
                <a:gd name="T0" fmla="*/ 23 w 46"/>
                <a:gd name="T1" fmla="*/ 46 h 46"/>
                <a:gd name="T2" fmla="*/ 23 w 46"/>
                <a:gd name="T3" fmla="*/ 46 h 46"/>
                <a:gd name="T4" fmla="*/ 0 w 46"/>
                <a:gd name="T5" fmla="*/ 23 h 46"/>
                <a:gd name="T6" fmla="*/ 23 w 46"/>
                <a:gd name="T7" fmla="*/ 0 h 46"/>
                <a:gd name="T8" fmla="*/ 46 w 46"/>
                <a:gd name="T9" fmla="*/ 23 h 46"/>
                <a:gd name="T10" fmla="*/ 23 w 46"/>
                <a:gd name="T11" fmla="*/ 46 h 46"/>
              </a:gdLst>
              <a:ahLst/>
              <a:cxnLst>
                <a:cxn ang="0">
                  <a:pos x="T0" y="T1"/>
                </a:cxn>
                <a:cxn ang="0">
                  <a:pos x="T2" y="T3"/>
                </a:cxn>
                <a:cxn ang="0">
                  <a:pos x="T4" y="T5"/>
                </a:cxn>
                <a:cxn ang="0">
                  <a:pos x="T6" y="T7"/>
                </a:cxn>
                <a:cxn ang="0">
                  <a:pos x="T8" y="T9"/>
                </a:cxn>
                <a:cxn ang="0">
                  <a:pos x="T10" y="T11"/>
                </a:cxn>
              </a:cxnLst>
              <a:rect l="0" t="0" r="r" b="b"/>
              <a:pathLst>
                <a:path w="46" h="46">
                  <a:moveTo>
                    <a:pt x="23" y="46"/>
                  </a:moveTo>
                  <a:lnTo>
                    <a:pt x="23" y="46"/>
                  </a:lnTo>
                  <a:cubicBezTo>
                    <a:pt x="10" y="46"/>
                    <a:pt x="0" y="36"/>
                    <a:pt x="0" y="23"/>
                  </a:cubicBezTo>
                  <a:cubicBezTo>
                    <a:pt x="0" y="10"/>
                    <a:pt x="10" y="0"/>
                    <a:pt x="23" y="0"/>
                  </a:cubicBezTo>
                  <a:cubicBezTo>
                    <a:pt x="35" y="0"/>
                    <a:pt x="46" y="10"/>
                    <a:pt x="46" y="23"/>
                  </a:cubicBezTo>
                  <a:cubicBezTo>
                    <a:pt x="46" y="36"/>
                    <a:pt x="35" y="46"/>
                    <a:pt x="23" y="46"/>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587" name="组合 18405">
            <a:extLst>
              <a:ext uri="{FF2B5EF4-FFF2-40B4-BE49-F238E27FC236}">
                <a16:creationId xmlns:a16="http://schemas.microsoft.com/office/drawing/2014/main" id="{952912DC-75D6-4A5F-954D-50C14D1F29F5}"/>
              </a:ext>
            </a:extLst>
          </p:cNvPr>
          <p:cNvGrpSpPr/>
          <p:nvPr/>
        </p:nvGrpSpPr>
        <p:grpSpPr>
          <a:xfrm rot="5400000">
            <a:off x="9771044" y="4156810"/>
            <a:ext cx="333717" cy="187716"/>
            <a:chOff x="5260976" y="1906589"/>
            <a:chExt cx="492125" cy="365125"/>
          </a:xfrm>
          <a:solidFill>
            <a:schemeClr val="bg1"/>
          </a:solidFill>
        </p:grpSpPr>
        <p:sp>
          <p:nvSpPr>
            <p:cNvPr id="588" name="Freeform 75">
              <a:extLst>
                <a:ext uri="{FF2B5EF4-FFF2-40B4-BE49-F238E27FC236}">
                  <a16:creationId xmlns:a16="http://schemas.microsoft.com/office/drawing/2014/main" id="{F8DB2F03-595D-4CE9-97A1-47EAACF3D2EE}"/>
                </a:ext>
              </a:extLst>
            </p:cNvPr>
            <p:cNvSpPr>
              <a:spLocks/>
            </p:cNvSpPr>
            <p:nvPr/>
          </p:nvSpPr>
          <p:spPr bwMode="auto">
            <a:xfrm>
              <a:off x="5372101" y="2038351"/>
              <a:ext cx="325438" cy="225425"/>
            </a:xfrm>
            <a:custGeom>
              <a:avLst/>
              <a:gdLst>
                <a:gd name="T0" fmla="*/ 360 w 382"/>
                <a:gd name="T1" fmla="*/ 265 h 265"/>
                <a:gd name="T2" fmla="*/ 360 w 382"/>
                <a:gd name="T3" fmla="*/ 265 h 265"/>
                <a:gd name="T4" fmla="*/ 310 w 382"/>
                <a:gd name="T5" fmla="*/ 265 h 265"/>
                <a:gd name="T6" fmla="*/ 298 w 382"/>
                <a:gd name="T7" fmla="*/ 252 h 265"/>
                <a:gd name="T8" fmla="*/ 310 w 382"/>
                <a:gd name="T9" fmla="*/ 240 h 265"/>
                <a:gd name="T10" fmla="*/ 357 w 382"/>
                <a:gd name="T11" fmla="*/ 240 h 265"/>
                <a:gd name="T12" fmla="*/ 357 w 382"/>
                <a:gd name="T13" fmla="*/ 25 h 265"/>
                <a:gd name="T14" fmla="*/ 24 w 382"/>
                <a:gd name="T15" fmla="*/ 25 h 265"/>
                <a:gd name="T16" fmla="*/ 24 w 382"/>
                <a:gd name="T17" fmla="*/ 240 h 265"/>
                <a:gd name="T18" fmla="*/ 239 w 382"/>
                <a:gd name="T19" fmla="*/ 240 h 265"/>
                <a:gd name="T20" fmla="*/ 251 w 382"/>
                <a:gd name="T21" fmla="*/ 252 h 265"/>
                <a:gd name="T22" fmla="*/ 239 w 382"/>
                <a:gd name="T23" fmla="*/ 265 h 265"/>
                <a:gd name="T24" fmla="*/ 22 w 382"/>
                <a:gd name="T25" fmla="*/ 265 h 265"/>
                <a:gd name="T26" fmla="*/ 0 w 382"/>
                <a:gd name="T27" fmla="*/ 242 h 265"/>
                <a:gd name="T28" fmla="*/ 0 w 382"/>
                <a:gd name="T29" fmla="*/ 23 h 265"/>
                <a:gd name="T30" fmla="*/ 22 w 382"/>
                <a:gd name="T31" fmla="*/ 0 h 265"/>
                <a:gd name="T32" fmla="*/ 360 w 382"/>
                <a:gd name="T33" fmla="*/ 0 h 265"/>
                <a:gd name="T34" fmla="*/ 382 w 382"/>
                <a:gd name="T35" fmla="*/ 23 h 265"/>
                <a:gd name="T36" fmla="*/ 382 w 382"/>
                <a:gd name="T37" fmla="*/ 242 h 265"/>
                <a:gd name="T38" fmla="*/ 360 w 382"/>
                <a:gd name="T39"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265">
                  <a:moveTo>
                    <a:pt x="360" y="265"/>
                  </a:moveTo>
                  <a:lnTo>
                    <a:pt x="360" y="265"/>
                  </a:lnTo>
                  <a:lnTo>
                    <a:pt x="310" y="265"/>
                  </a:lnTo>
                  <a:cubicBezTo>
                    <a:pt x="304" y="265"/>
                    <a:pt x="298" y="259"/>
                    <a:pt x="298" y="252"/>
                  </a:cubicBezTo>
                  <a:cubicBezTo>
                    <a:pt x="298" y="245"/>
                    <a:pt x="304" y="240"/>
                    <a:pt x="310" y="240"/>
                  </a:cubicBezTo>
                  <a:lnTo>
                    <a:pt x="357" y="240"/>
                  </a:lnTo>
                  <a:lnTo>
                    <a:pt x="357" y="25"/>
                  </a:lnTo>
                  <a:lnTo>
                    <a:pt x="24" y="25"/>
                  </a:lnTo>
                  <a:lnTo>
                    <a:pt x="24" y="240"/>
                  </a:lnTo>
                  <a:lnTo>
                    <a:pt x="239" y="240"/>
                  </a:lnTo>
                  <a:cubicBezTo>
                    <a:pt x="246" y="240"/>
                    <a:pt x="251" y="245"/>
                    <a:pt x="251" y="252"/>
                  </a:cubicBezTo>
                  <a:cubicBezTo>
                    <a:pt x="251" y="259"/>
                    <a:pt x="246" y="265"/>
                    <a:pt x="239" y="265"/>
                  </a:cubicBezTo>
                  <a:lnTo>
                    <a:pt x="22" y="265"/>
                  </a:lnTo>
                  <a:cubicBezTo>
                    <a:pt x="10" y="265"/>
                    <a:pt x="0" y="255"/>
                    <a:pt x="0" y="242"/>
                  </a:cubicBezTo>
                  <a:lnTo>
                    <a:pt x="0" y="23"/>
                  </a:lnTo>
                  <a:cubicBezTo>
                    <a:pt x="0" y="10"/>
                    <a:pt x="10" y="0"/>
                    <a:pt x="22" y="0"/>
                  </a:cubicBezTo>
                  <a:lnTo>
                    <a:pt x="360" y="0"/>
                  </a:lnTo>
                  <a:cubicBezTo>
                    <a:pt x="372" y="0"/>
                    <a:pt x="382" y="10"/>
                    <a:pt x="382" y="23"/>
                  </a:cubicBezTo>
                  <a:lnTo>
                    <a:pt x="382" y="242"/>
                  </a:lnTo>
                  <a:cubicBezTo>
                    <a:pt x="382" y="255"/>
                    <a:pt x="372" y="265"/>
                    <a:pt x="360" y="265"/>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9" name="Freeform 76">
              <a:extLst>
                <a:ext uri="{FF2B5EF4-FFF2-40B4-BE49-F238E27FC236}">
                  <a16:creationId xmlns:a16="http://schemas.microsoft.com/office/drawing/2014/main" id="{C58E83DC-C2EA-440E-B27A-D2B8EA84E109}"/>
                </a:ext>
              </a:extLst>
            </p:cNvPr>
            <p:cNvSpPr>
              <a:spLocks noEditPoints="1"/>
            </p:cNvSpPr>
            <p:nvPr/>
          </p:nvSpPr>
          <p:spPr bwMode="auto">
            <a:xfrm>
              <a:off x="5372101" y="1947864"/>
              <a:ext cx="381000" cy="285750"/>
            </a:xfrm>
            <a:custGeom>
              <a:avLst/>
              <a:gdLst>
                <a:gd name="T0" fmla="*/ 383 w 448"/>
                <a:gd name="T1" fmla="*/ 311 h 335"/>
                <a:gd name="T2" fmla="*/ 383 w 448"/>
                <a:gd name="T3" fmla="*/ 311 h 335"/>
                <a:gd name="T4" fmla="*/ 423 w 448"/>
                <a:gd name="T5" fmla="*/ 311 h 335"/>
                <a:gd name="T6" fmla="*/ 424 w 448"/>
                <a:gd name="T7" fmla="*/ 311 h 335"/>
                <a:gd name="T8" fmla="*/ 424 w 448"/>
                <a:gd name="T9" fmla="*/ 63 h 335"/>
                <a:gd name="T10" fmla="*/ 423 w 448"/>
                <a:gd name="T11" fmla="*/ 61 h 335"/>
                <a:gd name="T12" fmla="*/ 167 w 448"/>
                <a:gd name="T13" fmla="*/ 61 h 335"/>
                <a:gd name="T14" fmla="*/ 155 w 448"/>
                <a:gd name="T15" fmla="*/ 48 h 335"/>
                <a:gd name="T16" fmla="*/ 155 w 448"/>
                <a:gd name="T17" fmla="*/ 36 h 335"/>
                <a:gd name="T18" fmla="*/ 143 w 448"/>
                <a:gd name="T19" fmla="*/ 25 h 335"/>
                <a:gd name="T20" fmla="*/ 26 w 448"/>
                <a:gd name="T21" fmla="*/ 25 h 335"/>
                <a:gd name="T22" fmla="*/ 26 w 448"/>
                <a:gd name="T23" fmla="*/ 106 h 335"/>
                <a:gd name="T24" fmla="*/ 361 w 448"/>
                <a:gd name="T25" fmla="*/ 106 h 335"/>
                <a:gd name="T26" fmla="*/ 383 w 448"/>
                <a:gd name="T27" fmla="*/ 129 h 335"/>
                <a:gd name="T28" fmla="*/ 383 w 448"/>
                <a:gd name="T29" fmla="*/ 311 h 335"/>
                <a:gd name="T30" fmla="*/ 423 w 448"/>
                <a:gd name="T31" fmla="*/ 335 h 335"/>
                <a:gd name="T32" fmla="*/ 423 w 448"/>
                <a:gd name="T33" fmla="*/ 335 h 335"/>
                <a:gd name="T34" fmla="*/ 371 w 448"/>
                <a:gd name="T35" fmla="*/ 335 h 335"/>
                <a:gd name="T36" fmla="*/ 358 w 448"/>
                <a:gd name="T37" fmla="*/ 323 h 335"/>
                <a:gd name="T38" fmla="*/ 358 w 448"/>
                <a:gd name="T39" fmla="*/ 131 h 335"/>
                <a:gd name="T40" fmla="*/ 25 w 448"/>
                <a:gd name="T41" fmla="*/ 131 h 335"/>
                <a:gd name="T42" fmla="*/ 12 w 448"/>
                <a:gd name="T43" fmla="*/ 138 h 335"/>
                <a:gd name="T44" fmla="*/ 1 w 448"/>
                <a:gd name="T45" fmla="*/ 126 h 335"/>
                <a:gd name="T46" fmla="*/ 1 w 448"/>
                <a:gd name="T47" fmla="*/ 25 h 335"/>
                <a:gd name="T48" fmla="*/ 4 w 448"/>
                <a:gd name="T49" fmla="*/ 9 h 335"/>
                <a:gd name="T50" fmla="*/ 24 w 448"/>
                <a:gd name="T51" fmla="*/ 0 h 335"/>
                <a:gd name="T52" fmla="*/ 144 w 448"/>
                <a:gd name="T53" fmla="*/ 0 h 335"/>
                <a:gd name="T54" fmla="*/ 179 w 448"/>
                <a:gd name="T55" fmla="*/ 36 h 335"/>
                <a:gd name="T56" fmla="*/ 424 w 448"/>
                <a:gd name="T57" fmla="*/ 36 h 335"/>
                <a:gd name="T58" fmla="*/ 448 w 448"/>
                <a:gd name="T59" fmla="*/ 63 h 335"/>
                <a:gd name="T60" fmla="*/ 448 w 448"/>
                <a:gd name="T61" fmla="*/ 313 h 335"/>
                <a:gd name="T62" fmla="*/ 423 w 448"/>
                <a:gd name="T63" fmla="*/ 33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8" h="335">
                  <a:moveTo>
                    <a:pt x="383" y="311"/>
                  </a:moveTo>
                  <a:lnTo>
                    <a:pt x="383" y="311"/>
                  </a:lnTo>
                  <a:lnTo>
                    <a:pt x="423" y="311"/>
                  </a:lnTo>
                  <a:cubicBezTo>
                    <a:pt x="423" y="311"/>
                    <a:pt x="424" y="311"/>
                    <a:pt x="424" y="311"/>
                  </a:cubicBezTo>
                  <a:lnTo>
                    <a:pt x="424" y="63"/>
                  </a:lnTo>
                  <a:cubicBezTo>
                    <a:pt x="424" y="61"/>
                    <a:pt x="424" y="61"/>
                    <a:pt x="423" y="61"/>
                  </a:cubicBezTo>
                  <a:lnTo>
                    <a:pt x="167" y="61"/>
                  </a:lnTo>
                  <a:cubicBezTo>
                    <a:pt x="160" y="61"/>
                    <a:pt x="155" y="55"/>
                    <a:pt x="155" y="48"/>
                  </a:cubicBezTo>
                  <a:lnTo>
                    <a:pt x="155" y="36"/>
                  </a:lnTo>
                  <a:cubicBezTo>
                    <a:pt x="155" y="27"/>
                    <a:pt x="146" y="25"/>
                    <a:pt x="143" y="25"/>
                  </a:cubicBezTo>
                  <a:lnTo>
                    <a:pt x="26" y="25"/>
                  </a:lnTo>
                  <a:lnTo>
                    <a:pt x="26" y="106"/>
                  </a:lnTo>
                  <a:lnTo>
                    <a:pt x="361" y="106"/>
                  </a:lnTo>
                  <a:cubicBezTo>
                    <a:pt x="373" y="106"/>
                    <a:pt x="383" y="116"/>
                    <a:pt x="383" y="129"/>
                  </a:cubicBezTo>
                  <a:lnTo>
                    <a:pt x="383" y="311"/>
                  </a:lnTo>
                  <a:close/>
                  <a:moveTo>
                    <a:pt x="423" y="335"/>
                  </a:moveTo>
                  <a:lnTo>
                    <a:pt x="423" y="335"/>
                  </a:lnTo>
                  <a:lnTo>
                    <a:pt x="371" y="335"/>
                  </a:lnTo>
                  <a:cubicBezTo>
                    <a:pt x="364" y="335"/>
                    <a:pt x="358" y="330"/>
                    <a:pt x="358" y="323"/>
                  </a:cubicBezTo>
                  <a:lnTo>
                    <a:pt x="358" y="131"/>
                  </a:lnTo>
                  <a:lnTo>
                    <a:pt x="25" y="131"/>
                  </a:lnTo>
                  <a:cubicBezTo>
                    <a:pt x="23" y="136"/>
                    <a:pt x="17" y="139"/>
                    <a:pt x="12" y="138"/>
                  </a:cubicBezTo>
                  <a:cubicBezTo>
                    <a:pt x="6" y="137"/>
                    <a:pt x="1" y="132"/>
                    <a:pt x="1" y="126"/>
                  </a:cubicBezTo>
                  <a:lnTo>
                    <a:pt x="1" y="25"/>
                  </a:lnTo>
                  <a:cubicBezTo>
                    <a:pt x="0" y="20"/>
                    <a:pt x="1" y="14"/>
                    <a:pt x="4" y="9"/>
                  </a:cubicBezTo>
                  <a:cubicBezTo>
                    <a:pt x="7" y="5"/>
                    <a:pt x="13" y="0"/>
                    <a:pt x="24" y="0"/>
                  </a:cubicBezTo>
                  <a:lnTo>
                    <a:pt x="144" y="0"/>
                  </a:lnTo>
                  <a:cubicBezTo>
                    <a:pt x="158" y="1"/>
                    <a:pt x="179" y="12"/>
                    <a:pt x="179" y="36"/>
                  </a:cubicBezTo>
                  <a:lnTo>
                    <a:pt x="424" y="36"/>
                  </a:lnTo>
                  <a:cubicBezTo>
                    <a:pt x="433" y="36"/>
                    <a:pt x="448" y="43"/>
                    <a:pt x="448" y="63"/>
                  </a:cubicBezTo>
                  <a:lnTo>
                    <a:pt x="448" y="313"/>
                  </a:lnTo>
                  <a:cubicBezTo>
                    <a:pt x="448" y="323"/>
                    <a:pt x="440" y="335"/>
                    <a:pt x="423" y="335"/>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0" name="Freeform 77">
              <a:extLst>
                <a:ext uri="{FF2B5EF4-FFF2-40B4-BE49-F238E27FC236}">
                  <a16:creationId xmlns:a16="http://schemas.microsoft.com/office/drawing/2014/main" id="{B8CAF3EA-892E-439A-A4CE-33B9CC57B716}"/>
                </a:ext>
              </a:extLst>
            </p:cNvPr>
            <p:cNvSpPr>
              <a:spLocks/>
            </p:cNvSpPr>
            <p:nvPr/>
          </p:nvSpPr>
          <p:spPr bwMode="auto">
            <a:xfrm>
              <a:off x="5308601" y="1974851"/>
              <a:ext cx="33338" cy="92075"/>
            </a:xfrm>
            <a:custGeom>
              <a:avLst/>
              <a:gdLst>
                <a:gd name="T0" fmla="*/ 0 w 39"/>
                <a:gd name="T1" fmla="*/ 99 h 109"/>
                <a:gd name="T2" fmla="*/ 0 w 39"/>
                <a:gd name="T3" fmla="*/ 99 h 109"/>
                <a:gd name="T4" fmla="*/ 10 w 39"/>
                <a:gd name="T5" fmla="*/ 109 h 109"/>
                <a:gd name="T6" fmla="*/ 29 w 39"/>
                <a:gd name="T7" fmla="*/ 109 h 109"/>
                <a:gd name="T8" fmla="*/ 39 w 39"/>
                <a:gd name="T9" fmla="*/ 99 h 109"/>
                <a:gd name="T10" fmla="*/ 39 w 39"/>
                <a:gd name="T11" fmla="*/ 10 h 109"/>
                <a:gd name="T12" fmla="*/ 29 w 39"/>
                <a:gd name="T13" fmla="*/ 0 h 109"/>
                <a:gd name="T14" fmla="*/ 10 w 39"/>
                <a:gd name="T15" fmla="*/ 0 h 109"/>
                <a:gd name="T16" fmla="*/ 0 w 39"/>
                <a:gd name="T17" fmla="*/ 10 h 109"/>
                <a:gd name="T18" fmla="*/ 0 w 39"/>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9">
                  <a:moveTo>
                    <a:pt x="0" y="99"/>
                  </a:moveTo>
                  <a:lnTo>
                    <a:pt x="0" y="99"/>
                  </a:lnTo>
                  <a:cubicBezTo>
                    <a:pt x="0" y="104"/>
                    <a:pt x="5" y="109"/>
                    <a:pt x="10" y="109"/>
                  </a:cubicBezTo>
                  <a:lnTo>
                    <a:pt x="29" y="109"/>
                  </a:lnTo>
                  <a:cubicBezTo>
                    <a:pt x="34" y="109"/>
                    <a:pt x="39" y="104"/>
                    <a:pt x="39" y="99"/>
                  </a:cubicBezTo>
                  <a:lnTo>
                    <a:pt x="39" y="10"/>
                  </a:lnTo>
                  <a:cubicBezTo>
                    <a:pt x="39" y="5"/>
                    <a:pt x="34" y="0"/>
                    <a:pt x="29" y="0"/>
                  </a:cubicBezTo>
                  <a:lnTo>
                    <a:pt x="10" y="0"/>
                  </a:lnTo>
                  <a:cubicBezTo>
                    <a:pt x="5" y="0"/>
                    <a:pt x="0" y="5"/>
                    <a:pt x="0" y="10"/>
                  </a:cubicBezTo>
                  <a:lnTo>
                    <a:pt x="0" y="99"/>
                  </a:ln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1" name="Freeform 78">
              <a:extLst>
                <a:ext uri="{FF2B5EF4-FFF2-40B4-BE49-F238E27FC236}">
                  <a16:creationId xmlns:a16="http://schemas.microsoft.com/office/drawing/2014/main" id="{6E91E80A-DFF4-4365-B43E-A3EE33693F84}"/>
                </a:ext>
              </a:extLst>
            </p:cNvPr>
            <p:cNvSpPr>
              <a:spLocks/>
            </p:cNvSpPr>
            <p:nvPr/>
          </p:nvSpPr>
          <p:spPr bwMode="auto">
            <a:xfrm>
              <a:off x="5308601" y="2120901"/>
              <a:ext cx="33338" cy="82550"/>
            </a:xfrm>
            <a:custGeom>
              <a:avLst/>
              <a:gdLst>
                <a:gd name="T0" fmla="*/ 0 w 39"/>
                <a:gd name="T1" fmla="*/ 87 h 97"/>
                <a:gd name="T2" fmla="*/ 0 w 39"/>
                <a:gd name="T3" fmla="*/ 87 h 97"/>
                <a:gd name="T4" fmla="*/ 10 w 39"/>
                <a:gd name="T5" fmla="*/ 97 h 97"/>
                <a:gd name="T6" fmla="*/ 29 w 39"/>
                <a:gd name="T7" fmla="*/ 97 h 97"/>
                <a:gd name="T8" fmla="*/ 39 w 39"/>
                <a:gd name="T9" fmla="*/ 87 h 97"/>
                <a:gd name="T10" fmla="*/ 39 w 39"/>
                <a:gd name="T11" fmla="*/ 10 h 97"/>
                <a:gd name="T12" fmla="*/ 29 w 39"/>
                <a:gd name="T13" fmla="*/ 0 h 97"/>
                <a:gd name="T14" fmla="*/ 10 w 39"/>
                <a:gd name="T15" fmla="*/ 0 h 97"/>
                <a:gd name="T16" fmla="*/ 0 w 39"/>
                <a:gd name="T17" fmla="*/ 10 h 97"/>
                <a:gd name="T18" fmla="*/ 0 w 39"/>
                <a:gd name="T19" fmla="*/ 8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97">
                  <a:moveTo>
                    <a:pt x="0" y="87"/>
                  </a:moveTo>
                  <a:lnTo>
                    <a:pt x="0" y="87"/>
                  </a:lnTo>
                  <a:cubicBezTo>
                    <a:pt x="0" y="93"/>
                    <a:pt x="5" y="97"/>
                    <a:pt x="10" y="97"/>
                  </a:cubicBezTo>
                  <a:lnTo>
                    <a:pt x="29" y="97"/>
                  </a:lnTo>
                  <a:cubicBezTo>
                    <a:pt x="34" y="97"/>
                    <a:pt x="39" y="93"/>
                    <a:pt x="39" y="87"/>
                  </a:cubicBezTo>
                  <a:lnTo>
                    <a:pt x="39" y="10"/>
                  </a:lnTo>
                  <a:cubicBezTo>
                    <a:pt x="39" y="5"/>
                    <a:pt x="34" y="0"/>
                    <a:pt x="29" y="0"/>
                  </a:cubicBezTo>
                  <a:lnTo>
                    <a:pt x="10" y="0"/>
                  </a:lnTo>
                  <a:cubicBezTo>
                    <a:pt x="5" y="0"/>
                    <a:pt x="0" y="5"/>
                    <a:pt x="0" y="10"/>
                  </a:cubicBezTo>
                  <a:lnTo>
                    <a:pt x="0" y="87"/>
                  </a:ln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2" name="Freeform 79">
              <a:extLst>
                <a:ext uri="{FF2B5EF4-FFF2-40B4-BE49-F238E27FC236}">
                  <a16:creationId xmlns:a16="http://schemas.microsoft.com/office/drawing/2014/main" id="{F5A96D30-79F5-4827-AE1A-672DD5C88323}"/>
                </a:ext>
              </a:extLst>
            </p:cNvPr>
            <p:cNvSpPr>
              <a:spLocks/>
            </p:cNvSpPr>
            <p:nvPr/>
          </p:nvSpPr>
          <p:spPr bwMode="auto">
            <a:xfrm>
              <a:off x="5260976" y="1906589"/>
              <a:ext cx="93663" cy="346075"/>
            </a:xfrm>
            <a:custGeom>
              <a:avLst/>
              <a:gdLst>
                <a:gd name="T0" fmla="*/ 15 w 111"/>
                <a:gd name="T1" fmla="*/ 30 h 406"/>
                <a:gd name="T2" fmla="*/ 15 w 111"/>
                <a:gd name="T3" fmla="*/ 30 h 406"/>
                <a:gd name="T4" fmla="*/ 81 w 111"/>
                <a:gd name="T5" fmla="*/ 30 h 406"/>
                <a:gd name="T6" fmla="*/ 81 w 111"/>
                <a:gd name="T7" fmla="*/ 406 h 406"/>
                <a:gd name="T8" fmla="*/ 111 w 111"/>
                <a:gd name="T9" fmla="*/ 406 h 406"/>
                <a:gd name="T10" fmla="*/ 111 w 111"/>
                <a:gd name="T11" fmla="*/ 15 h 406"/>
                <a:gd name="T12" fmla="*/ 96 w 111"/>
                <a:gd name="T13" fmla="*/ 0 h 406"/>
                <a:gd name="T14" fmla="*/ 15 w 111"/>
                <a:gd name="T15" fmla="*/ 0 h 406"/>
                <a:gd name="T16" fmla="*/ 0 w 111"/>
                <a:gd name="T17" fmla="*/ 15 h 406"/>
                <a:gd name="T18" fmla="*/ 15 w 111"/>
                <a:gd name="T19" fmla="*/ 3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406">
                  <a:moveTo>
                    <a:pt x="15" y="30"/>
                  </a:moveTo>
                  <a:lnTo>
                    <a:pt x="15" y="30"/>
                  </a:lnTo>
                  <a:lnTo>
                    <a:pt x="81" y="30"/>
                  </a:lnTo>
                  <a:lnTo>
                    <a:pt x="81" y="406"/>
                  </a:lnTo>
                  <a:lnTo>
                    <a:pt x="111" y="406"/>
                  </a:lnTo>
                  <a:lnTo>
                    <a:pt x="111" y="15"/>
                  </a:lnTo>
                  <a:cubicBezTo>
                    <a:pt x="111" y="7"/>
                    <a:pt x="104" y="0"/>
                    <a:pt x="96" y="0"/>
                  </a:cubicBezTo>
                  <a:lnTo>
                    <a:pt x="15" y="0"/>
                  </a:lnTo>
                  <a:cubicBezTo>
                    <a:pt x="7" y="0"/>
                    <a:pt x="0" y="7"/>
                    <a:pt x="0" y="15"/>
                  </a:cubicBezTo>
                  <a:cubicBezTo>
                    <a:pt x="0" y="24"/>
                    <a:pt x="7" y="30"/>
                    <a:pt x="15" y="30"/>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3" name="Freeform 83">
              <a:extLst>
                <a:ext uri="{FF2B5EF4-FFF2-40B4-BE49-F238E27FC236}">
                  <a16:creationId xmlns:a16="http://schemas.microsoft.com/office/drawing/2014/main" id="{1829FE9A-6B23-4135-A117-B6B537CD82CF}"/>
                </a:ext>
              </a:extLst>
            </p:cNvPr>
            <p:cNvSpPr>
              <a:spLocks/>
            </p:cNvSpPr>
            <p:nvPr/>
          </p:nvSpPr>
          <p:spPr bwMode="auto">
            <a:xfrm>
              <a:off x="5554663" y="2233614"/>
              <a:ext cx="39688" cy="38100"/>
            </a:xfrm>
            <a:custGeom>
              <a:avLst/>
              <a:gdLst>
                <a:gd name="T0" fmla="*/ 23 w 46"/>
                <a:gd name="T1" fmla="*/ 46 h 46"/>
                <a:gd name="T2" fmla="*/ 23 w 46"/>
                <a:gd name="T3" fmla="*/ 46 h 46"/>
                <a:gd name="T4" fmla="*/ 0 w 46"/>
                <a:gd name="T5" fmla="*/ 23 h 46"/>
                <a:gd name="T6" fmla="*/ 23 w 46"/>
                <a:gd name="T7" fmla="*/ 0 h 46"/>
                <a:gd name="T8" fmla="*/ 46 w 46"/>
                <a:gd name="T9" fmla="*/ 23 h 46"/>
                <a:gd name="T10" fmla="*/ 23 w 46"/>
                <a:gd name="T11" fmla="*/ 46 h 46"/>
              </a:gdLst>
              <a:ahLst/>
              <a:cxnLst>
                <a:cxn ang="0">
                  <a:pos x="T0" y="T1"/>
                </a:cxn>
                <a:cxn ang="0">
                  <a:pos x="T2" y="T3"/>
                </a:cxn>
                <a:cxn ang="0">
                  <a:pos x="T4" y="T5"/>
                </a:cxn>
                <a:cxn ang="0">
                  <a:pos x="T6" y="T7"/>
                </a:cxn>
                <a:cxn ang="0">
                  <a:pos x="T8" y="T9"/>
                </a:cxn>
                <a:cxn ang="0">
                  <a:pos x="T10" y="T11"/>
                </a:cxn>
              </a:cxnLst>
              <a:rect l="0" t="0" r="r" b="b"/>
              <a:pathLst>
                <a:path w="46" h="46">
                  <a:moveTo>
                    <a:pt x="23" y="46"/>
                  </a:moveTo>
                  <a:lnTo>
                    <a:pt x="23" y="46"/>
                  </a:lnTo>
                  <a:cubicBezTo>
                    <a:pt x="11" y="46"/>
                    <a:pt x="0" y="36"/>
                    <a:pt x="0" y="23"/>
                  </a:cubicBezTo>
                  <a:cubicBezTo>
                    <a:pt x="0" y="11"/>
                    <a:pt x="11" y="0"/>
                    <a:pt x="23" y="0"/>
                  </a:cubicBezTo>
                  <a:cubicBezTo>
                    <a:pt x="36" y="0"/>
                    <a:pt x="46" y="11"/>
                    <a:pt x="46" y="23"/>
                  </a:cubicBezTo>
                  <a:cubicBezTo>
                    <a:pt x="46" y="36"/>
                    <a:pt x="36" y="46"/>
                    <a:pt x="23" y="46"/>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4" name="Freeform 84">
              <a:extLst>
                <a:ext uri="{FF2B5EF4-FFF2-40B4-BE49-F238E27FC236}">
                  <a16:creationId xmlns:a16="http://schemas.microsoft.com/office/drawing/2014/main" id="{B763772C-6CB2-46CB-B2DF-B538333851EE}"/>
                </a:ext>
              </a:extLst>
            </p:cNvPr>
            <p:cNvSpPr>
              <a:spLocks/>
            </p:cNvSpPr>
            <p:nvPr/>
          </p:nvSpPr>
          <p:spPr bwMode="auto">
            <a:xfrm>
              <a:off x="5614988" y="2233614"/>
              <a:ext cx="39688" cy="38100"/>
            </a:xfrm>
            <a:custGeom>
              <a:avLst/>
              <a:gdLst>
                <a:gd name="T0" fmla="*/ 23 w 46"/>
                <a:gd name="T1" fmla="*/ 46 h 46"/>
                <a:gd name="T2" fmla="*/ 23 w 46"/>
                <a:gd name="T3" fmla="*/ 46 h 46"/>
                <a:gd name="T4" fmla="*/ 0 w 46"/>
                <a:gd name="T5" fmla="*/ 23 h 46"/>
                <a:gd name="T6" fmla="*/ 23 w 46"/>
                <a:gd name="T7" fmla="*/ 0 h 46"/>
                <a:gd name="T8" fmla="*/ 46 w 46"/>
                <a:gd name="T9" fmla="*/ 23 h 46"/>
                <a:gd name="T10" fmla="*/ 23 w 46"/>
                <a:gd name="T11" fmla="*/ 46 h 46"/>
              </a:gdLst>
              <a:ahLst/>
              <a:cxnLst>
                <a:cxn ang="0">
                  <a:pos x="T0" y="T1"/>
                </a:cxn>
                <a:cxn ang="0">
                  <a:pos x="T2" y="T3"/>
                </a:cxn>
                <a:cxn ang="0">
                  <a:pos x="T4" y="T5"/>
                </a:cxn>
                <a:cxn ang="0">
                  <a:pos x="T6" y="T7"/>
                </a:cxn>
                <a:cxn ang="0">
                  <a:pos x="T8" y="T9"/>
                </a:cxn>
                <a:cxn ang="0">
                  <a:pos x="T10" y="T11"/>
                </a:cxn>
              </a:cxnLst>
              <a:rect l="0" t="0" r="r" b="b"/>
              <a:pathLst>
                <a:path w="46" h="46">
                  <a:moveTo>
                    <a:pt x="23" y="46"/>
                  </a:moveTo>
                  <a:lnTo>
                    <a:pt x="23" y="46"/>
                  </a:lnTo>
                  <a:cubicBezTo>
                    <a:pt x="10" y="46"/>
                    <a:pt x="0" y="36"/>
                    <a:pt x="0" y="23"/>
                  </a:cubicBezTo>
                  <a:cubicBezTo>
                    <a:pt x="0" y="10"/>
                    <a:pt x="10" y="0"/>
                    <a:pt x="23" y="0"/>
                  </a:cubicBezTo>
                  <a:cubicBezTo>
                    <a:pt x="35" y="0"/>
                    <a:pt x="46" y="10"/>
                    <a:pt x="46" y="23"/>
                  </a:cubicBezTo>
                  <a:cubicBezTo>
                    <a:pt x="46" y="36"/>
                    <a:pt x="35" y="46"/>
                    <a:pt x="23" y="46"/>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595" name="圆角矩形 391">
            <a:extLst>
              <a:ext uri="{FF2B5EF4-FFF2-40B4-BE49-F238E27FC236}">
                <a16:creationId xmlns:a16="http://schemas.microsoft.com/office/drawing/2014/main" id="{627DFD31-9E03-42DB-8EB3-A207BE6E1898}"/>
              </a:ext>
            </a:extLst>
          </p:cNvPr>
          <p:cNvSpPr/>
          <p:nvPr/>
        </p:nvSpPr>
        <p:spPr bwMode="auto">
          <a:xfrm>
            <a:off x="6843557" y="4064959"/>
            <a:ext cx="847083" cy="373909"/>
          </a:xfrm>
          <a:prstGeom prst="roundRect">
            <a:avLst/>
          </a:prstGeom>
          <a:no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6" name="圆角矩形 392">
            <a:extLst>
              <a:ext uri="{FF2B5EF4-FFF2-40B4-BE49-F238E27FC236}">
                <a16:creationId xmlns:a16="http://schemas.microsoft.com/office/drawing/2014/main" id="{62F9531B-6235-42B5-AAB2-6605EB04A4FB}"/>
              </a:ext>
            </a:extLst>
          </p:cNvPr>
          <p:cNvSpPr/>
          <p:nvPr/>
        </p:nvSpPr>
        <p:spPr bwMode="auto">
          <a:xfrm>
            <a:off x="7769757" y="4064959"/>
            <a:ext cx="1426709" cy="373909"/>
          </a:xfrm>
          <a:prstGeom prst="roundRect">
            <a:avLst/>
          </a:prstGeom>
          <a:no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7" name="圆角矩形 393">
            <a:extLst>
              <a:ext uri="{FF2B5EF4-FFF2-40B4-BE49-F238E27FC236}">
                <a16:creationId xmlns:a16="http://schemas.microsoft.com/office/drawing/2014/main" id="{4DEA6C96-AAE3-42F4-80AF-314A143A88A4}"/>
              </a:ext>
            </a:extLst>
          </p:cNvPr>
          <p:cNvSpPr/>
          <p:nvPr/>
        </p:nvSpPr>
        <p:spPr bwMode="auto">
          <a:xfrm>
            <a:off x="9274484" y="4064959"/>
            <a:ext cx="819189" cy="373909"/>
          </a:xfrm>
          <a:prstGeom prst="roundRect">
            <a:avLst/>
          </a:prstGeom>
          <a:no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8" name="圆角矩形 394">
            <a:extLst>
              <a:ext uri="{FF2B5EF4-FFF2-40B4-BE49-F238E27FC236}">
                <a16:creationId xmlns:a16="http://schemas.microsoft.com/office/drawing/2014/main" id="{25EF7082-3F7E-4474-AD5A-482997BE89B2}"/>
              </a:ext>
            </a:extLst>
          </p:cNvPr>
          <p:cNvSpPr/>
          <p:nvPr/>
        </p:nvSpPr>
        <p:spPr bwMode="auto">
          <a:xfrm>
            <a:off x="10149516" y="4069439"/>
            <a:ext cx="760770" cy="373909"/>
          </a:xfrm>
          <a:prstGeom prst="roundRect">
            <a:avLst/>
          </a:prstGeom>
          <a:no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599" name="组合 598">
            <a:extLst>
              <a:ext uri="{FF2B5EF4-FFF2-40B4-BE49-F238E27FC236}">
                <a16:creationId xmlns:a16="http://schemas.microsoft.com/office/drawing/2014/main" id="{81C40552-49C3-46E0-80D0-B31448D08FF0}"/>
              </a:ext>
            </a:extLst>
          </p:cNvPr>
          <p:cNvGrpSpPr/>
          <p:nvPr/>
        </p:nvGrpSpPr>
        <p:grpSpPr>
          <a:xfrm>
            <a:off x="6804290" y="2129148"/>
            <a:ext cx="569518" cy="1778472"/>
            <a:chOff x="6868063" y="1593379"/>
            <a:chExt cx="717038" cy="1778472"/>
          </a:xfrm>
        </p:grpSpPr>
        <p:sp>
          <p:nvSpPr>
            <p:cNvPr id="600" name="圆角矩形 399">
              <a:extLst>
                <a:ext uri="{FF2B5EF4-FFF2-40B4-BE49-F238E27FC236}">
                  <a16:creationId xmlns:a16="http://schemas.microsoft.com/office/drawing/2014/main" id="{3E162916-CC02-439E-9307-3C5FCF81903D}"/>
                </a:ext>
              </a:extLst>
            </p:cNvPr>
            <p:cNvSpPr/>
            <p:nvPr/>
          </p:nvSpPr>
          <p:spPr bwMode="auto">
            <a:xfrm>
              <a:off x="6868063" y="1593379"/>
              <a:ext cx="717038" cy="1778472"/>
            </a:xfrm>
            <a:prstGeom prst="roundRect">
              <a:avLst/>
            </a:prstGeom>
            <a:no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605" name="直接连接符 604">
              <a:extLst>
                <a:ext uri="{FF2B5EF4-FFF2-40B4-BE49-F238E27FC236}">
                  <a16:creationId xmlns:a16="http://schemas.microsoft.com/office/drawing/2014/main" id="{53695BC9-54CF-4069-A261-CA4C7C8235BE}"/>
                </a:ext>
              </a:extLst>
            </p:cNvPr>
            <p:cNvCxnSpPr/>
            <p:nvPr/>
          </p:nvCxnSpPr>
          <p:spPr bwMode="auto">
            <a:xfrm>
              <a:off x="6874807" y="2805857"/>
              <a:ext cx="707093" cy="0"/>
            </a:xfrm>
            <a:prstGeom prst="line">
              <a:avLst/>
            </a:prstGeom>
            <a:solidFill>
              <a:schemeClr val="accent1"/>
            </a:solidFill>
            <a:ln w="9525" cap="flat" cmpd="sng" algn="ctr">
              <a:solidFill>
                <a:srgbClr val="94DAE2"/>
              </a:solidFill>
              <a:prstDash val="solid"/>
              <a:round/>
              <a:headEnd type="none" w="med" len="med"/>
              <a:tailEnd type="none" w="med" len="med"/>
            </a:ln>
            <a:effectLst/>
          </p:spPr>
        </p:cxnSp>
        <p:cxnSp>
          <p:nvCxnSpPr>
            <p:cNvPr id="606" name="直接连接符 605">
              <a:extLst>
                <a:ext uri="{FF2B5EF4-FFF2-40B4-BE49-F238E27FC236}">
                  <a16:creationId xmlns:a16="http://schemas.microsoft.com/office/drawing/2014/main" id="{C30BBCAF-52CB-4E21-B19F-C6574A7DDCDE}"/>
                </a:ext>
              </a:extLst>
            </p:cNvPr>
            <p:cNvCxnSpPr/>
            <p:nvPr/>
          </p:nvCxnSpPr>
          <p:spPr bwMode="auto">
            <a:xfrm>
              <a:off x="6868063" y="2209911"/>
              <a:ext cx="713837" cy="0"/>
            </a:xfrm>
            <a:prstGeom prst="line">
              <a:avLst/>
            </a:prstGeom>
            <a:solidFill>
              <a:schemeClr val="accent1"/>
            </a:solidFill>
            <a:ln w="9525" cap="flat" cmpd="sng" algn="ctr">
              <a:solidFill>
                <a:srgbClr val="94DAE2"/>
              </a:solidFill>
              <a:prstDash val="solid"/>
              <a:round/>
              <a:headEnd type="none" w="med" len="med"/>
              <a:tailEnd type="none" w="med" len="med"/>
            </a:ln>
            <a:effectLst/>
          </p:spPr>
        </p:cxnSp>
        <p:sp>
          <p:nvSpPr>
            <p:cNvPr id="608" name="文本框 607">
              <a:extLst>
                <a:ext uri="{FF2B5EF4-FFF2-40B4-BE49-F238E27FC236}">
                  <a16:creationId xmlns:a16="http://schemas.microsoft.com/office/drawing/2014/main" id="{53A88CEF-DD43-451B-BA8A-1F459953B7E8}"/>
                </a:ext>
              </a:extLst>
            </p:cNvPr>
            <p:cNvSpPr txBox="1"/>
            <p:nvPr/>
          </p:nvSpPr>
          <p:spPr bwMode="auto">
            <a:xfrm>
              <a:off x="6879709" y="1770206"/>
              <a:ext cx="671577" cy="273325"/>
            </a:xfrm>
            <a:prstGeom prst="rect">
              <a:avLst/>
            </a:prstGeom>
            <a:solidFill>
              <a:schemeClr val="accent6">
                <a:lumMod val="20000"/>
                <a:lumOff val="80000"/>
              </a:schemeClr>
            </a:solid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APP</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620" name="圆角矩形 426">
            <a:extLst>
              <a:ext uri="{FF2B5EF4-FFF2-40B4-BE49-F238E27FC236}">
                <a16:creationId xmlns:a16="http://schemas.microsoft.com/office/drawing/2014/main" id="{B8F22B7A-CEE3-4925-A922-B9479A0A42E3}"/>
              </a:ext>
            </a:extLst>
          </p:cNvPr>
          <p:cNvSpPr/>
          <p:nvPr/>
        </p:nvSpPr>
        <p:spPr bwMode="auto">
          <a:xfrm>
            <a:off x="7479792" y="2136204"/>
            <a:ext cx="575692" cy="1778472"/>
          </a:xfrm>
          <a:prstGeom prst="roundRect">
            <a:avLst/>
          </a:prstGeom>
          <a:no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1" name="任意多边形 427">
            <a:extLst>
              <a:ext uri="{FF2B5EF4-FFF2-40B4-BE49-F238E27FC236}">
                <a16:creationId xmlns:a16="http://schemas.microsoft.com/office/drawing/2014/main" id="{35E3C80C-A2D0-4172-A539-2D73CA6E3C1D}"/>
              </a:ext>
            </a:extLst>
          </p:cNvPr>
          <p:cNvSpPr/>
          <p:nvPr/>
        </p:nvSpPr>
        <p:spPr bwMode="auto">
          <a:xfrm rot="5400000">
            <a:off x="7544975" y="3414008"/>
            <a:ext cx="182774" cy="158033"/>
          </a:xfrm>
          <a:custGeom>
            <a:avLst/>
            <a:gdLst>
              <a:gd name="connsiteX0" fmla="*/ 1008112 w 3096344"/>
              <a:gd name="connsiteY0" fmla="*/ 2088232 h 3096344"/>
              <a:gd name="connsiteX1" fmla="*/ 1008112 w 3096344"/>
              <a:gd name="connsiteY1" fmla="*/ 1008112 h 3096344"/>
              <a:gd name="connsiteX2" fmla="*/ 2088232 w 3096344"/>
              <a:gd name="connsiteY2" fmla="*/ 1008112 h 3096344"/>
              <a:gd name="connsiteX3" fmla="*/ 2088232 w 3096344"/>
              <a:gd name="connsiteY3" fmla="*/ 2088232 h 3096344"/>
              <a:gd name="connsiteX4" fmla="*/ 918102 w 3096344"/>
              <a:gd name="connsiteY4" fmla="*/ 2178242 h 3096344"/>
              <a:gd name="connsiteX5" fmla="*/ 2178242 w 3096344"/>
              <a:gd name="connsiteY5" fmla="*/ 2178242 h 3096344"/>
              <a:gd name="connsiteX6" fmla="*/ 2178242 w 3096344"/>
              <a:gd name="connsiteY6" fmla="*/ 918102 h 3096344"/>
              <a:gd name="connsiteX7" fmla="*/ 918102 w 3096344"/>
              <a:gd name="connsiteY7" fmla="*/ 918102 h 3096344"/>
              <a:gd name="connsiteX8" fmla="*/ 0 w 3096344"/>
              <a:gd name="connsiteY8" fmla="*/ 2628292 h 3096344"/>
              <a:gd name="connsiteX9" fmla="*/ 0 w 3096344"/>
              <a:gd name="connsiteY9" fmla="*/ 2466274 h 3096344"/>
              <a:gd name="connsiteX10" fmla="*/ 342038 w 3096344"/>
              <a:gd name="connsiteY10" fmla="*/ 2466274 h 3096344"/>
              <a:gd name="connsiteX11" fmla="*/ 342038 w 3096344"/>
              <a:gd name="connsiteY11" fmla="*/ 2340260 h 3096344"/>
              <a:gd name="connsiteX12" fmla="*/ 0 w 3096344"/>
              <a:gd name="connsiteY12" fmla="*/ 2340260 h 3096344"/>
              <a:gd name="connsiteX13" fmla="*/ 0 w 3096344"/>
              <a:gd name="connsiteY13" fmla="*/ 2178242 h 3096344"/>
              <a:gd name="connsiteX14" fmla="*/ 342038 w 3096344"/>
              <a:gd name="connsiteY14" fmla="*/ 2178242 h 3096344"/>
              <a:gd name="connsiteX15" fmla="*/ 342038 w 3096344"/>
              <a:gd name="connsiteY15" fmla="*/ 2047267 h 3096344"/>
              <a:gd name="connsiteX16" fmla="*/ 0 w 3096344"/>
              <a:gd name="connsiteY16" fmla="*/ 2047267 h 3096344"/>
              <a:gd name="connsiteX17" fmla="*/ 0 w 3096344"/>
              <a:gd name="connsiteY17" fmla="*/ 1885249 h 3096344"/>
              <a:gd name="connsiteX18" fmla="*/ 342038 w 3096344"/>
              <a:gd name="connsiteY18" fmla="*/ 1885249 h 3096344"/>
              <a:gd name="connsiteX19" fmla="*/ 342038 w 3096344"/>
              <a:gd name="connsiteY19" fmla="*/ 1759235 h 3096344"/>
              <a:gd name="connsiteX20" fmla="*/ 0 w 3096344"/>
              <a:gd name="connsiteY20" fmla="*/ 1759235 h 3096344"/>
              <a:gd name="connsiteX21" fmla="*/ 0 w 3096344"/>
              <a:gd name="connsiteY21" fmla="*/ 1597217 h 3096344"/>
              <a:gd name="connsiteX22" fmla="*/ 342038 w 3096344"/>
              <a:gd name="connsiteY22" fmla="*/ 1597217 h 3096344"/>
              <a:gd name="connsiteX23" fmla="*/ 342038 w 3096344"/>
              <a:gd name="connsiteY23" fmla="*/ 1492780 h 3096344"/>
              <a:gd name="connsiteX24" fmla="*/ 0 w 3096344"/>
              <a:gd name="connsiteY24" fmla="*/ 1492780 h 3096344"/>
              <a:gd name="connsiteX25" fmla="*/ 0 w 3096344"/>
              <a:gd name="connsiteY25" fmla="*/ 1330762 h 3096344"/>
              <a:gd name="connsiteX26" fmla="*/ 342038 w 3096344"/>
              <a:gd name="connsiteY26" fmla="*/ 1330762 h 3096344"/>
              <a:gd name="connsiteX27" fmla="*/ 342038 w 3096344"/>
              <a:gd name="connsiteY27" fmla="*/ 1204748 h 3096344"/>
              <a:gd name="connsiteX28" fmla="*/ 0 w 3096344"/>
              <a:gd name="connsiteY28" fmla="*/ 1204748 h 3096344"/>
              <a:gd name="connsiteX29" fmla="*/ 0 w 3096344"/>
              <a:gd name="connsiteY29" fmla="*/ 1042730 h 3096344"/>
              <a:gd name="connsiteX30" fmla="*/ 342038 w 3096344"/>
              <a:gd name="connsiteY30" fmla="*/ 1042730 h 3096344"/>
              <a:gd name="connsiteX31" fmla="*/ 342038 w 3096344"/>
              <a:gd name="connsiteY31" fmla="*/ 911755 h 3096344"/>
              <a:gd name="connsiteX32" fmla="*/ 0 w 3096344"/>
              <a:gd name="connsiteY32" fmla="*/ 911755 h 3096344"/>
              <a:gd name="connsiteX33" fmla="*/ 0 w 3096344"/>
              <a:gd name="connsiteY33" fmla="*/ 749737 h 3096344"/>
              <a:gd name="connsiteX34" fmla="*/ 342038 w 3096344"/>
              <a:gd name="connsiteY34" fmla="*/ 749737 h 3096344"/>
              <a:gd name="connsiteX35" fmla="*/ 342038 w 3096344"/>
              <a:gd name="connsiteY35" fmla="*/ 623723 h 3096344"/>
              <a:gd name="connsiteX36" fmla="*/ 0 w 3096344"/>
              <a:gd name="connsiteY36" fmla="*/ 623723 h 3096344"/>
              <a:gd name="connsiteX37" fmla="*/ 0 w 3096344"/>
              <a:gd name="connsiteY37" fmla="*/ 461705 h 3096344"/>
              <a:gd name="connsiteX38" fmla="*/ 342038 w 3096344"/>
              <a:gd name="connsiteY38" fmla="*/ 461705 h 3096344"/>
              <a:gd name="connsiteX39" fmla="*/ 342038 w 3096344"/>
              <a:gd name="connsiteY39" fmla="*/ 342038 h 3096344"/>
              <a:gd name="connsiteX40" fmla="*/ 464878 w 3096344"/>
              <a:gd name="connsiteY40" fmla="*/ 342038 h 3096344"/>
              <a:gd name="connsiteX41" fmla="*/ 464878 w 3096344"/>
              <a:gd name="connsiteY41" fmla="*/ 0 h 3096344"/>
              <a:gd name="connsiteX42" fmla="*/ 626896 w 3096344"/>
              <a:gd name="connsiteY42" fmla="*/ 0 h 3096344"/>
              <a:gd name="connsiteX43" fmla="*/ 626896 w 3096344"/>
              <a:gd name="connsiteY43" fmla="*/ 342038 h 3096344"/>
              <a:gd name="connsiteX44" fmla="*/ 752910 w 3096344"/>
              <a:gd name="connsiteY44" fmla="*/ 342038 h 3096344"/>
              <a:gd name="connsiteX45" fmla="*/ 752910 w 3096344"/>
              <a:gd name="connsiteY45" fmla="*/ 0 h 3096344"/>
              <a:gd name="connsiteX46" fmla="*/ 914928 w 3096344"/>
              <a:gd name="connsiteY46" fmla="*/ 0 h 3096344"/>
              <a:gd name="connsiteX47" fmla="*/ 914928 w 3096344"/>
              <a:gd name="connsiteY47" fmla="*/ 342038 h 3096344"/>
              <a:gd name="connsiteX48" fmla="*/ 1045903 w 3096344"/>
              <a:gd name="connsiteY48" fmla="*/ 342038 h 3096344"/>
              <a:gd name="connsiteX49" fmla="*/ 1045903 w 3096344"/>
              <a:gd name="connsiteY49" fmla="*/ 0 h 3096344"/>
              <a:gd name="connsiteX50" fmla="*/ 1207921 w 3096344"/>
              <a:gd name="connsiteY50" fmla="*/ 0 h 3096344"/>
              <a:gd name="connsiteX51" fmla="*/ 1207921 w 3096344"/>
              <a:gd name="connsiteY51" fmla="*/ 342038 h 3096344"/>
              <a:gd name="connsiteX52" fmla="*/ 1333935 w 3096344"/>
              <a:gd name="connsiteY52" fmla="*/ 342038 h 3096344"/>
              <a:gd name="connsiteX53" fmla="*/ 1333935 w 3096344"/>
              <a:gd name="connsiteY53" fmla="*/ 0 h 3096344"/>
              <a:gd name="connsiteX54" fmla="*/ 1495953 w 3096344"/>
              <a:gd name="connsiteY54" fmla="*/ 0 h 3096344"/>
              <a:gd name="connsiteX55" fmla="*/ 1495953 w 3096344"/>
              <a:gd name="connsiteY55" fmla="*/ 342038 h 3096344"/>
              <a:gd name="connsiteX56" fmla="*/ 1600390 w 3096344"/>
              <a:gd name="connsiteY56" fmla="*/ 342038 h 3096344"/>
              <a:gd name="connsiteX57" fmla="*/ 1600390 w 3096344"/>
              <a:gd name="connsiteY57" fmla="*/ 0 h 3096344"/>
              <a:gd name="connsiteX58" fmla="*/ 1762408 w 3096344"/>
              <a:gd name="connsiteY58" fmla="*/ 0 h 3096344"/>
              <a:gd name="connsiteX59" fmla="*/ 1762408 w 3096344"/>
              <a:gd name="connsiteY59" fmla="*/ 342038 h 3096344"/>
              <a:gd name="connsiteX60" fmla="*/ 1888422 w 3096344"/>
              <a:gd name="connsiteY60" fmla="*/ 342038 h 3096344"/>
              <a:gd name="connsiteX61" fmla="*/ 1888422 w 3096344"/>
              <a:gd name="connsiteY61" fmla="*/ 0 h 3096344"/>
              <a:gd name="connsiteX62" fmla="*/ 2050440 w 3096344"/>
              <a:gd name="connsiteY62" fmla="*/ 0 h 3096344"/>
              <a:gd name="connsiteX63" fmla="*/ 2050440 w 3096344"/>
              <a:gd name="connsiteY63" fmla="*/ 342038 h 3096344"/>
              <a:gd name="connsiteX64" fmla="*/ 2181415 w 3096344"/>
              <a:gd name="connsiteY64" fmla="*/ 342038 h 3096344"/>
              <a:gd name="connsiteX65" fmla="*/ 2181415 w 3096344"/>
              <a:gd name="connsiteY65" fmla="*/ 0 h 3096344"/>
              <a:gd name="connsiteX66" fmla="*/ 2343433 w 3096344"/>
              <a:gd name="connsiteY66" fmla="*/ 0 h 3096344"/>
              <a:gd name="connsiteX67" fmla="*/ 2343433 w 3096344"/>
              <a:gd name="connsiteY67" fmla="*/ 342038 h 3096344"/>
              <a:gd name="connsiteX68" fmla="*/ 2469447 w 3096344"/>
              <a:gd name="connsiteY68" fmla="*/ 342038 h 3096344"/>
              <a:gd name="connsiteX69" fmla="*/ 2469447 w 3096344"/>
              <a:gd name="connsiteY69" fmla="*/ 0 h 3096344"/>
              <a:gd name="connsiteX70" fmla="*/ 2631465 w 3096344"/>
              <a:gd name="connsiteY70" fmla="*/ 0 h 3096344"/>
              <a:gd name="connsiteX71" fmla="*/ 2631465 w 3096344"/>
              <a:gd name="connsiteY71" fmla="*/ 342038 h 3096344"/>
              <a:gd name="connsiteX72" fmla="*/ 2754306 w 3096344"/>
              <a:gd name="connsiteY72" fmla="*/ 342038 h 3096344"/>
              <a:gd name="connsiteX73" fmla="*/ 2754306 w 3096344"/>
              <a:gd name="connsiteY73" fmla="*/ 461705 h 3096344"/>
              <a:gd name="connsiteX74" fmla="*/ 3096344 w 3096344"/>
              <a:gd name="connsiteY74" fmla="*/ 461705 h 3096344"/>
              <a:gd name="connsiteX75" fmla="*/ 3096344 w 3096344"/>
              <a:gd name="connsiteY75" fmla="*/ 623723 h 3096344"/>
              <a:gd name="connsiteX76" fmla="*/ 2754306 w 3096344"/>
              <a:gd name="connsiteY76" fmla="*/ 623723 h 3096344"/>
              <a:gd name="connsiteX77" fmla="*/ 2754306 w 3096344"/>
              <a:gd name="connsiteY77" fmla="*/ 749737 h 3096344"/>
              <a:gd name="connsiteX78" fmla="*/ 3096344 w 3096344"/>
              <a:gd name="connsiteY78" fmla="*/ 749737 h 3096344"/>
              <a:gd name="connsiteX79" fmla="*/ 3096344 w 3096344"/>
              <a:gd name="connsiteY79" fmla="*/ 911755 h 3096344"/>
              <a:gd name="connsiteX80" fmla="*/ 2754306 w 3096344"/>
              <a:gd name="connsiteY80" fmla="*/ 911755 h 3096344"/>
              <a:gd name="connsiteX81" fmla="*/ 2754306 w 3096344"/>
              <a:gd name="connsiteY81" fmla="*/ 1042730 h 3096344"/>
              <a:gd name="connsiteX82" fmla="*/ 3096344 w 3096344"/>
              <a:gd name="connsiteY82" fmla="*/ 1042730 h 3096344"/>
              <a:gd name="connsiteX83" fmla="*/ 3096344 w 3096344"/>
              <a:gd name="connsiteY83" fmla="*/ 1204748 h 3096344"/>
              <a:gd name="connsiteX84" fmla="*/ 2754306 w 3096344"/>
              <a:gd name="connsiteY84" fmla="*/ 1204748 h 3096344"/>
              <a:gd name="connsiteX85" fmla="*/ 2754306 w 3096344"/>
              <a:gd name="connsiteY85" fmla="*/ 1330762 h 3096344"/>
              <a:gd name="connsiteX86" fmla="*/ 3096344 w 3096344"/>
              <a:gd name="connsiteY86" fmla="*/ 1330762 h 3096344"/>
              <a:gd name="connsiteX87" fmla="*/ 3096344 w 3096344"/>
              <a:gd name="connsiteY87" fmla="*/ 1492780 h 3096344"/>
              <a:gd name="connsiteX88" fmla="*/ 2754306 w 3096344"/>
              <a:gd name="connsiteY88" fmla="*/ 1492780 h 3096344"/>
              <a:gd name="connsiteX89" fmla="*/ 2754306 w 3096344"/>
              <a:gd name="connsiteY89" fmla="*/ 1597217 h 3096344"/>
              <a:gd name="connsiteX90" fmla="*/ 3096344 w 3096344"/>
              <a:gd name="connsiteY90" fmla="*/ 1597217 h 3096344"/>
              <a:gd name="connsiteX91" fmla="*/ 3096344 w 3096344"/>
              <a:gd name="connsiteY91" fmla="*/ 1759235 h 3096344"/>
              <a:gd name="connsiteX92" fmla="*/ 2754306 w 3096344"/>
              <a:gd name="connsiteY92" fmla="*/ 1759235 h 3096344"/>
              <a:gd name="connsiteX93" fmla="*/ 2754306 w 3096344"/>
              <a:gd name="connsiteY93" fmla="*/ 1885249 h 3096344"/>
              <a:gd name="connsiteX94" fmla="*/ 3096344 w 3096344"/>
              <a:gd name="connsiteY94" fmla="*/ 1885249 h 3096344"/>
              <a:gd name="connsiteX95" fmla="*/ 3096344 w 3096344"/>
              <a:gd name="connsiteY95" fmla="*/ 2047267 h 3096344"/>
              <a:gd name="connsiteX96" fmla="*/ 2754306 w 3096344"/>
              <a:gd name="connsiteY96" fmla="*/ 2047267 h 3096344"/>
              <a:gd name="connsiteX97" fmla="*/ 2754306 w 3096344"/>
              <a:gd name="connsiteY97" fmla="*/ 2178242 h 3096344"/>
              <a:gd name="connsiteX98" fmla="*/ 3096344 w 3096344"/>
              <a:gd name="connsiteY98" fmla="*/ 2178242 h 3096344"/>
              <a:gd name="connsiteX99" fmla="*/ 3096344 w 3096344"/>
              <a:gd name="connsiteY99" fmla="*/ 2340260 h 3096344"/>
              <a:gd name="connsiteX100" fmla="*/ 2754306 w 3096344"/>
              <a:gd name="connsiteY100" fmla="*/ 2340260 h 3096344"/>
              <a:gd name="connsiteX101" fmla="*/ 2754306 w 3096344"/>
              <a:gd name="connsiteY101" fmla="*/ 2466274 h 3096344"/>
              <a:gd name="connsiteX102" fmla="*/ 3096344 w 3096344"/>
              <a:gd name="connsiteY102" fmla="*/ 2466274 h 3096344"/>
              <a:gd name="connsiteX103" fmla="*/ 3096344 w 3096344"/>
              <a:gd name="connsiteY103" fmla="*/ 2628292 h 3096344"/>
              <a:gd name="connsiteX104" fmla="*/ 2754306 w 3096344"/>
              <a:gd name="connsiteY104" fmla="*/ 2628292 h 3096344"/>
              <a:gd name="connsiteX105" fmla="*/ 2754306 w 3096344"/>
              <a:gd name="connsiteY105" fmla="*/ 2754306 h 3096344"/>
              <a:gd name="connsiteX106" fmla="*/ 2631465 w 3096344"/>
              <a:gd name="connsiteY106" fmla="*/ 2754306 h 3096344"/>
              <a:gd name="connsiteX107" fmla="*/ 2631465 w 3096344"/>
              <a:gd name="connsiteY107" fmla="*/ 3096344 h 3096344"/>
              <a:gd name="connsiteX108" fmla="*/ 2469447 w 3096344"/>
              <a:gd name="connsiteY108" fmla="*/ 3096344 h 3096344"/>
              <a:gd name="connsiteX109" fmla="*/ 2469447 w 3096344"/>
              <a:gd name="connsiteY109" fmla="*/ 2754306 h 3096344"/>
              <a:gd name="connsiteX110" fmla="*/ 2343433 w 3096344"/>
              <a:gd name="connsiteY110" fmla="*/ 2754306 h 3096344"/>
              <a:gd name="connsiteX111" fmla="*/ 2343433 w 3096344"/>
              <a:gd name="connsiteY111" fmla="*/ 3096344 h 3096344"/>
              <a:gd name="connsiteX112" fmla="*/ 2181415 w 3096344"/>
              <a:gd name="connsiteY112" fmla="*/ 3096344 h 3096344"/>
              <a:gd name="connsiteX113" fmla="*/ 2181415 w 3096344"/>
              <a:gd name="connsiteY113" fmla="*/ 2754306 h 3096344"/>
              <a:gd name="connsiteX114" fmla="*/ 2050440 w 3096344"/>
              <a:gd name="connsiteY114" fmla="*/ 2754306 h 3096344"/>
              <a:gd name="connsiteX115" fmla="*/ 2050440 w 3096344"/>
              <a:gd name="connsiteY115" fmla="*/ 3096344 h 3096344"/>
              <a:gd name="connsiteX116" fmla="*/ 1888422 w 3096344"/>
              <a:gd name="connsiteY116" fmla="*/ 3096344 h 3096344"/>
              <a:gd name="connsiteX117" fmla="*/ 1888422 w 3096344"/>
              <a:gd name="connsiteY117" fmla="*/ 2754306 h 3096344"/>
              <a:gd name="connsiteX118" fmla="*/ 1762408 w 3096344"/>
              <a:gd name="connsiteY118" fmla="*/ 2754306 h 3096344"/>
              <a:gd name="connsiteX119" fmla="*/ 1762408 w 3096344"/>
              <a:gd name="connsiteY119" fmla="*/ 3096344 h 3096344"/>
              <a:gd name="connsiteX120" fmla="*/ 1600390 w 3096344"/>
              <a:gd name="connsiteY120" fmla="*/ 3096344 h 3096344"/>
              <a:gd name="connsiteX121" fmla="*/ 1600390 w 3096344"/>
              <a:gd name="connsiteY121" fmla="*/ 2754306 h 3096344"/>
              <a:gd name="connsiteX122" fmla="*/ 1495953 w 3096344"/>
              <a:gd name="connsiteY122" fmla="*/ 2754306 h 3096344"/>
              <a:gd name="connsiteX123" fmla="*/ 1495953 w 3096344"/>
              <a:gd name="connsiteY123" fmla="*/ 3096344 h 3096344"/>
              <a:gd name="connsiteX124" fmla="*/ 1333935 w 3096344"/>
              <a:gd name="connsiteY124" fmla="*/ 3096344 h 3096344"/>
              <a:gd name="connsiteX125" fmla="*/ 1333935 w 3096344"/>
              <a:gd name="connsiteY125" fmla="*/ 2754306 h 3096344"/>
              <a:gd name="connsiteX126" fmla="*/ 1207921 w 3096344"/>
              <a:gd name="connsiteY126" fmla="*/ 2754306 h 3096344"/>
              <a:gd name="connsiteX127" fmla="*/ 1207921 w 3096344"/>
              <a:gd name="connsiteY127" fmla="*/ 3096344 h 3096344"/>
              <a:gd name="connsiteX128" fmla="*/ 1045903 w 3096344"/>
              <a:gd name="connsiteY128" fmla="*/ 3096344 h 3096344"/>
              <a:gd name="connsiteX129" fmla="*/ 1045903 w 3096344"/>
              <a:gd name="connsiteY129" fmla="*/ 2754306 h 3096344"/>
              <a:gd name="connsiteX130" fmla="*/ 914928 w 3096344"/>
              <a:gd name="connsiteY130" fmla="*/ 2754306 h 3096344"/>
              <a:gd name="connsiteX131" fmla="*/ 914928 w 3096344"/>
              <a:gd name="connsiteY131" fmla="*/ 3096344 h 3096344"/>
              <a:gd name="connsiteX132" fmla="*/ 752910 w 3096344"/>
              <a:gd name="connsiteY132" fmla="*/ 3096344 h 3096344"/>
              <a:gd name="connsiteX133" fmla="*/ 752910 w 3096344"/>
              <a:gd name="connsiteY133" fmla="*/ 2754306 h 3096344"/>
              <a:gd name="connsiteX134" fmla="*/ 626896 w 3096344"/>
              <a:gd name="connsiteY134" fmla="*/ 2754306 h 3096344"/>
              <a:gd name="connsiteX135" fmla="*/ 626896 w 3096344"/>
              <a:gd name="connsiteY135" fmla="*/ 3096344 h 3096344"/>
              <a:gd name="connsiteX136" fmla="*/ 464878 w 3096344"/>
              <a:gd name="connsiteY136" fmla="*/ 3096344 h 3096344"/>
              <a:gd name="connsiteX137" fmla="*/ 464878 w 3096344"/>
              <a:gd name="connsiteY137" fmla="*/ 2754306 h 3096344"/>
              <a:gd name="connsiteX138" fmla="*/ 342038 w 3096344"/>
              <a:gd name="connsiteY138" fmla="*/ 2754306 h 3096344"/>
              <a:gd name="connsiteX139" fmla="*/ 342038 w 3096344"/>
              <a:gd name="connsiteY139" fmla="*/ 2628292 h 309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096344" h="3096344">
                <a:moveTo>
                  <a:pt x="1008112" y="2088232"/>
                </a:moveTo>
                <a:lnTo>
                  <a:pt x="1008112" y="1008112"/>
                </a:lnTo>
                <a:lnTo>
                  <a:pt x="2088232" y="1008112"/>
                </a:lnTo>
                <a:lnTo>
                  <a:pt x="2088232" y="2088232"/>
                </a:lnTo>
                <a:close/>
                <a:moveTo>
                  <a:pt x="918102" y="2178242"/>
                </a:moveTo>
                <a:lnTo>
                  <a:pt x="2178242" y="2178242"/>
                </a:lnTo>
                <a:lnTo>
                  <a:pt x="2178242" y="918102"/>
                </a:lnTo>
                <a:lnTo>
                  <a:pt x="918102" y="918102"/>
                </a:lnTo>
                <a:close/>
                <a:moveTo>
                  <a:pt x="0" y="2628292"/>
                </a:moveTo>
                <a:lnTo>
                  <a:pt x="0" y="2466274"/>
                </a:lnTo>
                <a:lnTo>
                  <a:pt x="342038" y="2466274"/>
                </a:lnTo>
                <a:lnTo>
                  <a:pt x="342038" y="2340260"/>
                </a:lnTo>
                <a:lnTo>
                  <a:pt x="0" y="2340260"/>
                </a:lnTo>
                <a:lnTo>
                  <a:pt x="0" y="2178242"/>
                </a:lnTo>
                <a:lnTo>
                  <a:pt x="342038" y="2178242"/>
                </a:lnTo>
                <a:lnTo>
                  <a:pt x="342038" y="2047267"/>
                </a:lnTo>
                <a:lnTo>
                  <a:pt x="0" y="2047267"/>
                </a:lnTo>
                <a:lnTo>
                  <a:pt x="0" y="1885249"/>
                </a:lnTo>
                <a:lnTo>
                  <a:pt x="342038" y="1885249"/>
                </a:lnTo>
                <a:lnTo>
                  <a:pt x="342038" y="1759235"/>
                </a:lnTo>
                <a:lnTo>
                  <a:pt x="0" y="1759235"/>
                </a:lnTo>
                <a:lnTo>
                  <a:pt x="0" y="1597217"/>
                </a:lnTo>
                <a:lnTo>
                  <a:pt x="342038" y="1597217"/>
                </a:lnTo>
                <a:lnTo>
                  <a:pt x="342038" y="1492780"/>
                </a:lnTo>
                <a:lnTo>
                  <a:pt x="0" y="1492780"/>
                </a:lnTo>
                <a:lnTo>
                  <a:pt x="0" y="1330762"/>
                </a:lnTo>
                <a:lnTo>
                  <a:pt x="342038" y="1330762"/>
                </a:lnTo>
                <a:lnTo>
                  <a:pt x="342038" y="1204748"/>
                </a:lnTo>
                <a:lnTo>
                  <a:pt x="0" y="1204748"/>
                </a:lnTo>
                <a:lnTo>
                  <a:pt x="0" y="1042730"/>
                </a:lnTo>
                <a:lnTo>
                  <a:pt x="342038" y="1042730"/>
                </a:lnTo>
                <a:lnTo>
                  <a:pt x="342038" y="911755"/>
                </a:lnTo>
                <a:lnTo>
                  <a:pt x="0" y="911755"/>
                </a:lnTo>
                <a:lnTo>
                  <a:pt x="0" y="749737"/>
                </a:lnTo>
                <a:lnTo>
                  <a:pt x="342038" y="749737"/>
                </a:lnTo>
                <a:lnTo>
                  <a:pt x="342038" y="623723"/>
                </a:lnTo>
                <a:lnTo>
                  <a:pt x="0" y="623723"/>
                </a:lnTo>
                <a:lnTo>
                  <a:pt x="0" y="461705"/>
                </a:lnTo>
                <a:lnTo>
                  <a:pt x="342038" y="461705"/>
                </a:lnTo>
                <a:lnTo>
                  <a:pt x="342038" y="342038"/>
                </a:lnTo>
                <a:lnTo>
                  <a:pt x="464878" y="342038"/>
                </a:lnTo>
                <a:lnTo>
                  <a:pt x="464878" y="0"/>
                </a:lnTo>
                <a:lnTo>
                  <a:pt x="626896" y="0"/>
                </a:lnTo>
                <a:lnTo>
                  <a:pt x="626896" y="342038"/>
                </a:lnTo>
                <a:lnTo>
                  <a:pt x="752910" y="342038"/>
                </a:lnTo>
                <a:lnTo>
                  <a:pt x="752910" y="0"/>
                </a:lnTo>
                <a:lnTo>
                  <a:pt x="914928" y="0"/>
                </a:lnTo>
                <a:lnTo>
                  <a:pt x="914928" y="342038"/>
                </a:lnTo>
                <a:lnTo>
                  <a:pt x="1045903" y="342038"/>
                </a:lnTo>
                <a:lnTo>
                  <a:pt x="1045903" y="0"/>
                </a:lnTo>
                <a:lnTo>
                  <a:pt x="1207921" y="0"/>
                </a:lnTo>
                <a:lnTo>
                  <a:pt x="1207921" y="342038"/>
                </a:lnTo>
                <a:lnTo>
                  <a:pt x="1333935" y="342038"/>
                </a:lnTo>
                <a:lnTo>
                  <a:pt x="1333935" y="0"/>
                </a:lnTo>
                <a:lnTo>
                  <a:pt x="1495953" y="0"/>
                </a:lnTo>
                <a:lnTo>
                  <a:pt x="1495953" y="342038"/>
                </a:lnTo>
                <a:lnTo>
                  <a:pt x="1600390" y="342038"/>
                </a:lnTo>
                <a:lnTo>
                  <a:pt x="1600390" y="0"/>
                </a:lnTo>
                <a:lnTo>
                  <a:pt x="1762408" y="0"/>
                </a:lnTo>
                <a:lnTo>
                  <a:pt x="1762408" y="342038"/>
                </a:lnTo>
                <a:lnTo>
                  <a:pt x="1888422" y="342038"/>
                </a:lnTo>
                <a:lnTo>
                  <a:pt x="1888422" y="0"/>
                </a:lnTo>
                <a:lnTo>
                  <a:pt x="2050440" y="0"/>
                </a:lnTo>
                <a:lnTo>
                  <a:pt x="2050440" y="342038"/>
                </a:lnTo>
                <a:lnTo>
                  <a:pt x="2181415" y="342038"/>
                </a:lnTo>
                <a:lnTo>
                  <a:pt x="2181415" y="0"/>
                </a:lnTo>
                <a:lnTo>
                  <a:pt x="2343433" y="0"/>
                </a:lnTo>
                <a:lnTo>
                  <a:pt x="2343433" y="342038"/>
                </a:lnTo>
                <a:lnTo>
                  <a:pt x="2469447" y="342038"/>
                </a:lnTo>
                <a:lnTo>
                  <a:pt x="2469447" y="0"/>
                </a:lnTo>
                <a:lnTo>
                  <a:pt x="2631465" y="0"/>
                </a:lnTo>
                <a:lnTo>
                  <a:pt x="2631465" y="342038"/>
                </a:lnTo>
                <a:lnTo>
                  <a:pt x="2754306" y="342038"/>
                </a:lnTo>
                <a:lnTo>
                  <a:pt x="2754306" y="461705"/>
                </a:lnTo>
                <a:lnTo>
                  <a:pt x="3096344" y="461705"/>
                </a:lnTo>
                <a:lnTo>
                  <a:pt x="3096344" y="623723"/>
                </a:lnTo>
                <a:lnTo>
                  <a:pt x="2754306" y="623723"/>
                </a:lnTo>
                <a:lnTo>
                  <a:pt x="2754306" y="749737"/>
                </a:lnTo>
                <a:lnTo>
                  <a:pt x="3096344" y="749737"/>
                </a:lnTo>
                <a:lnTo>
                  <a:pt x="3096344" y="911755"/>
                </a:lnTo>
                <a:lnTo>
                  <a:pt x="2754306" y="911755"/>
                </a:lnTo>
                <a:lnTo>
                  <a:pt x="2754306" y="1042730"/>
                </a:lnTo>
                <a:lnTo>
                  <a:pt x="3096344" y="1042730"/>
                </a:lnTo>
                <a:lnTo>
                  <a:pt x="3096344" y="1204748"/>
                </a:lnTo>
                <a:lnTo>
                  <a:pt x="2754306" y="1204748"/>
                </a:lnTo>
                <a:lnTo>
                  <a:pt x="2754306" y="1330762"/>
                </a:lnTo>
                <a:lnTo>
                  <a:pt x="3096344" y="1330762"/>
                </a:lnTo>
                <a:lnTo>
                  <a:pt x="3096344" y="1492780"/>
                </a:lnTo>
                <a:lnTo>
                  <a:pt x="2754306" y="1492780"/>
                </a:lnTo>
                <a:lnTo>
                  <a:pt x="2754306" y="1597217"/>
                </a:lnTo>
                <a:lnTo>
                  <a:pt x="3096344" y="1597217"/>
                </a:lnTo>
                <a:lnTo>
                  <a:pt x="3096344" y="1759235"/>
                </a:lnTo>
                <a:lnTo>
                  <a:pt x="2754306" y="1759235"/>
                </a:lnTo>
                <a:lnTo>
                  <a:pt x="2754306" y="1885249"/>
                </a:lnTo>
                <a:lnTo>
                  <a:pt x="3096344" y="1885249"/>
                </a:lnTo>
                <a:lnTo>
                  <a:pt x="3096344" y="2047267"/>
                </a:lnTo>
                <a:lnTo>
                  <a:pt x="2754306" y="2047267"/>
                </a:lnTo>
                <a:lnTo>
                  <a:pt x="2754306" y="2178242"/>
                </a:lnTo>
                <a:lnTo>
                  <a:pt x="3096344" y="2178242"/>
                </a:lnTo>
                <a:lnTo>
                  <a:pt x="3096344" y="2340260"/>
                </a:lnTo>
                <a:lnTo>
                  <a:pt x="2754306" y="2340260"/>
                </a:lnTo>
                <a:lnTo>
                  <a:pt x="2754306" y="2466274"/>
                </a:lnTo>
                <a:lnTo>
                  <a:pt x="3096344" y="2466274"/>
                </a:lnTo>
                <a:lnTo>
                  <a:pt x="3096344" y="2628292"/>
                </a:lnTo>
                <a:lnTo>
                  <a:pt x="2754306" y="2628292"/>
                </a:lnTo>
                <a:lnTo>
                  <a:pt x="2754306" y="2754306"/>
                </a:lnTo>
                <a:lnTo>
                  <a:pt x="2631465" y="2754306"/>
                </a:lnTo>
                <a:lnTo>
                  <a:pt x="2631465" y="3096344"/>
                </a:lnTo>
                <a:lnTo>
                  <a:pt x="2469447" y="3096344"/>
                </a:lnTo>
                <a:lnTo>
                  <a:pt x="2469447" y="2754306"/>
                </a:lnTo>
                <a:lnTo>
                  <a:pt x="2343433" y="2754306"/>
                </a:lnTo>
                <a:lnTo>
                  <a:pt x="2343433" y="3096344"/>
                </a:lnTo>
                <a:lnTo>
                  <a:pt x="2181415" y="3096344"/>
                </a:lnTo>
                <a:lnTo>
                  <a:pt x="2181415" y="2754306"/>
                </a:lnTo>
                <a:lnTo>
                  <a:pt x="2050440" y="2754306"/>
                </a:lnTo>
                <a:lnTo>
                  <a:pt x="2050440" y="3096344"/>
                </a:lnTo>
                <a:lnTo>
                  <a:pt x="1888422" y="3096344"/>
                </a:lnTo>
                <a:lnTo>
                  <a:pt x="1888422" y="2754306"/>
                </a:lnTo>
                <a:lnTo>
                  <a:pt x="1762408" y="2754306"/>
                </a:lnTo>
                <a:lnTo>
                  <a:pt x="1762408" y="3096344"/>
                </a:lnTo>
                <a:lnTo>
                  <a:pt x="1600390" y="3096344"/>
                </a:lnTo>
                <a:lnTo>
                  <a:pt x="1600390" y="2754306"/>
                </a:lnTo>
                <a:lnTo>
                  <a:pt x="1495953" y="2754306"/>
                </a:lnTo>
                <a:lnTo>
                  <a:pt x="1495953" y="3096344"/>
                </a:lnTo>
                <a:lnTo>
                  <a:pt x="1333935" y="3096344"/>
                </a:lnTo>
                <a:lnTo>
                  <a:pt x="1333935" y="2754306"/>
                </a:lnTo>
                <a:lnTo>
                  <a:pt x="1207921" y="2754306"/>
                </a:lnTo>
                <a:lnTo>
                  <a:pt x="1207921" y="3096344"/>
                </a:lnTo>
                <a:lnTo>
                  <a:pt x="1045903" y="3096344"/>
                </a:lnTo>
                <a:lnTo>
                  <a:pt x="1045903" y="2754306"/>
                </a:lnTo>
                <a:lnTo>
                  <a:pt x="914928" y="2754306"/>
                </a:lnTo>
                <a:lnTo>
                  <a:pt x="914928" y="3096344"/>
                </a:lnTo>
                <a:lnTo>
                  <a:pt x="752910" y="3096344"/>
                </a:lnTo>
                <a:lnTo>
                  <a:pt x="752910" y="2754306"/>
                </a:lnTo>
                <a:lnTo>
                  <a:pt x="626896" y="2754306"/>
                </a:lnTo>
                <a:lnTo>
                  <a:pt x="626896" y="3096344"/>
                </a:lnTo>
                <a:lnTo>
                  <a:pt x="464878" y="3096344"/>
                </a:lnTo>
                <a:lnTo>
                  <a:pt x="464878" y="2754306"/>
                </a:lnTo>
                <a:lnTo>
                  <a:pt x="342038" y="2754306"/>
                </a:lnTo>
                <a:lnTo>
                  <a:pt x="342038" y="2628292"/>
                </a:lnTo>
                <a:close/>
              </a:path>
            </a:pathLst>
          </a:custGeom>
          <a:noFill/>
          <a:ln w="635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2" name="任意多边形 428">
            <a:extLst>
              <a:ext uri="{FF2B5EF4-FFF2-40B4-BE49-F238E27FC236}">
                <a16:creationId xmlns:a16="http://schemas.microsoft.com/office/drawing/2014/main" id="{A908DB29-080D-4E7C-9D44-719C850BA0C8}"/>
              </a:ext>
            </a:extLst>
          </p:cNvPr>
          <p:cNvSpPr/>
          <p:nvPr/>
        </p:nvSpPr>
        <p:spPr bwMode="auto">
          <a:xfrm>
            <a:off x="7771910" y="3441745"/>
            <a:ext cx="248338" cy="74833"/>
          </a:xfrm>
          <a:custGeom>
            <a:avLst/>
            <a:gdLst>
              <a:gd name="connsiteX0" fmla="*/ 5545646 w 5904656"/>
              <a:gd name="connsiteY0" fmla="*/ 1333872 h 1621904"/>
              <a:gd name="connsiteX1" fmla="*/ 5721665 w 5904656"/>
              <a:gd name="connsiteY1" fmla="*/ 1333872 h 1621904"/>
              <a:gd name="connsiteX2" fmla="*/ 5721665 w 5904656"/>
              <a:gd name="connsiteY2" fmla="*/ 1621904 h 1621904"/>
              <a:gd name="connsiteX3" fmla="*/ 5545646 w 5904656"/>
              <a:gd name="connsiteY3" fmla="*/ 1621904 h 1621904"/>
              <a:gd name="connsiteX4" fmla="*/ 5185605 w 5904656"/>
              <a:gd name="connsiteY4" fmla="*/ 1333872 h 1621904"/>
              <a:gd name="connsiteX5" fmla="*/ 5361624 w 5904656"/>
              <a:gd name="connsiteY5" fmla="*/ 1333872 h 1621904"/>
              <a:gd name="connsiteX6" fmla="*/ 5361624 w 5904656"/>
              <a:gd name="connsiteY6" fmla="*/ 1621904 h 1621904"/>
              <a:gd name="connsiteX7" fmla="*/ 5185605 w 5904656"/>
              <a:gd name="connsiteY7" fmla="*/ 1621904 h 1621904"/>
              <a:gd name="connsiteX8" fmla="*/ 4828008 w 5904656"/>
              <a:gd name="connsiteY8" fmla="*/ 1333872 h 1621904"/>
              <a:gd name="connsiteX9" fmla="*/ 5004027 w 5904656"/>
              <a:gd name="connsiteY9" fmla="*/ 1333872 h 1621904"/>
              <a:gd name="connsiteX10" fmla="*/ 5004027 w 5904656"/>
              <a:gd name="connsiteY10" fmla="*/ 1621904 h 1621904"/>
              <a:gd name="connsiteX11" fmla="*/ 4828008 w 5904656"/>
              <a:gd name="connsiteY11" fmla="*/ 1621904 h 1621904"/>
              <a:gd name="connsiteX12" fmla="*/ 4467968 w 5904656"/>
              <a:gd name="connsiteY12" fmla="*/ 1333872 h 1621904"/>
              <a:gd name="connsiteX13" fmla="*/ 4643987 w 5904656"/>
              <a:gd name="connsiteY13" fmla="*/ 1333872 h 1621904"/>
              <a:gd name="connsiteX14" fmla="*/ 4643987 w 5904656"/>
              <a:gd name="connsiteY14" fmla="*/ 1621904 h 1621904"/>
              <a:gd name="connsiteX15" fmla="*/ 4467968 w 5904656"/>
              <a:gd name="connsiteY15" fmla="*/ 1621904 h 1621904"/>
              <a:gd name="connsiteX16" fmla="*/ 4116101 w 5904656"/>
              <a:gd name="connsiteY16" fmla="*/ 1333872 h 1621904"/>
              <a:gd name="connsiteX17" fmla="*/ 4292120 w 5904656"/>
              <a:gd name="connsiteY17" fmla="*/ 1333872 h 1621904"/>
              <a:gd name="connsiteX18" fmla="*/ 4292120 w 5904656"/>
              <a:gd name="connsiteY18" fmla="*/ 1621904 h 1621904"/>
              <a:gd name="connsiteX19" fmla="*/ 4116101 w 5904656"/>
              <a:gd name="connsiteY19" fmla="*/ 1621904 h 1621904"/>
              <a:gd name="connsiteX20" fmla="*/ 3756061 w 5904656"/>
              <a:gd name="connsiteY20" fmla="*/ 1333872 h 1621904"/>
              <a:gd name="connsiteX21" fmla="*/ 3932080 w 5904656"/>
              <a:gd name="connsiteY21" fmla="*/ 1333872 h 1621904"/>
              <a:gd name="connsiteX22" fmla="*/ 3932080 w 5904656"/>
              <a:gd name="connsiteY22" fmla="*/ 1621904 h 1621904"/>
              <a:gd name="connsiteX23" fmla="*/ 3756061 w 5904656"/>
              <a:gd name="connsiteY23" fmla="*/ 1621904 h 1621904"/>
              <a:gd name="connsiteX24" fmla="*/ 3398464 w 5904656"/>
              <a:gd name="connsiteY24" fmla="*/ 1333872 h 1621904"/>
              <a:gd name="connsiteX25" fmla="*/ 3574483 w 5904656"/>
              <a:gd name="connsiteY25" fmla="*/ 1333872 h 1621904"/>
              <a:gd name="connsiteX26" fmla="*/ 3574483 w 5904656"/>
              <a:gd name="connsiteY26" fmla="*/ 1621904 h 1621904"/>
              <a:gd name="connsiteX27" fmla="*/ 3398464 w 5904656"/>
              <a:gd name="connsiteY27" fmla="*/ 1621904 h 1621904"/>
              <a:gd name="connsiteX28" fmla="*/ 3038424 w 5904656"/>
              <a:gd name="connsiteY28" fmla="*/ 1333872 h 1621904"/>
              <a:gd name="connsiteX29" fmla="*/ 3214443 w 5904656"/>
              <a:gd name="connsiteY29" fmla="*/ 1333872 h 1621904"/>
              <a:gd name="connsiteX30" fmla="*/ 3214443 w 5904656"/>
              <a:gd name="connsiteY30" fmla="*/ 1621904 h 1621904"/>
              <a:gd name="connsiteX31" fmla="*/ 3038424 w 5904656"/>
              <a:gd name="connsiteY31" fmla="*/ 1621904 h 1621904"/>
              <a:gd name="connsiteX32" fmla="*/ 2690216 w 5904656"/>
              <a:gd name="connsiteY32" fmla="*/ 1333872 h 1621904"/>
              <a:gd name="connsiteX33" fmla="*/ 2866235 w 5904656"/>
              <a:gd name="connsiteY33" fmla="*/ 1333872 h 1621904"/>
              <a:gd name="connsiteX34" fmla="*/ 2866235 w 5904656"/>
              <a:gd name="connsiteY34" fmla="*/ 1621904 h 1621904"/>
              <a:gd name="connsiteX35" fmla="*/ 2690216 w 5904656"/>
              <a:gd name="connsiteY35" fmla="*/ 1621904 h 1621904"/>
              <a:gd name="connsiteX36" fmla="*/ 2330176 w 5904656"/>
              <a:gd name="connsiteY36" fmla="*/ 1333872 h 1621904"/>
              <a:gd name="connsiteX37" fmla="*/ 2506195 w 5904656"/>
              <a:gd name="connsiteY37" fmla="*/ 1333872 h 1621904"/>
              <a:gd name="connsiteX38" fmla="*/ 2506195 w 5904656"/>
              <a:gd name="connsiteY38" fmla="*/ 1621904 h 1621904"/>
              <a:gd name="connsiteX39" fmla="*/ 2330176 w 5904656"/>
              <a:gd name="connsiteY39" fmla="*/ 1621904 h 1621904"/>
              <a:gd name="connsiteX40" fmla="*/ 1972579 w 5904656"/>
              <a:gd name="connsiteY40" fmla="*/ 1333872 h 1621904"/>
              <a:gd name="connsiteX41" fmla="*/ 2148598 w 5904656"/>
              <a:gd name="connsiteY41" fmla="*/ 1333872 h 1621904"/>
              <a:gd name="connsiteX42" fmla="*/ 2148598 w 5904656"/>
              <a:gd name="connsiteY42" fmla="*/ 1621904 h 1621904"/>
              <a:gd name="connsiteX43" fmla="*/ 1972579 w 5904656"/>
              <a:gd name="connsiteY43" fmla="*/ 1621904 h 1621904"/>
              <a:gd name="connsiteX44" fmla="*/ 1612539 w 5904656"/>
              <a:gd name="connsiteY44" fmla="*/ 1333872 h 1621904"/>
              <a:gd name="connsiteX45" fmla="*/ 1788558 w 5904656"/>
              <a:gd name="connsiteY45" fmla="*/ 1333872 h 1621904"/>
              <a:gd name="connsiteX46" fmla="*/ 1788558 w 5904656"/>
              <a:gd name="connsiteY46" fmla="*/ 1621904 h 1621904"/>
              <a:gd name="connsiteX47" fmla="*/ 1612539 w 5904656"/>
              <a:gd name="connsiteY47" fmla="*/ 1621904 h 1621904"/>
              <a:gd name="connsiteX48" fmla="*/ 1260672 w 5904656"/>
              <a:gd name="connsiteY48" fmla="*/ 1333872 h 1621904"/>
              <a:gd name="connsiteX49" fmla="*/ 1436691 w 5904656"/>
              <a:gd name="connsiteY49" fmla="*/ 1333872 h 1621904"/>
              <a:gd name="connsiteX50" fmla="*/ 1436691 w 5904656"/>
              <a:gd name="connsiteY50" fmla="*/ 1621904 h 1621904"/>
              <a:gd name="connsiteX51" fmla="*/ 1260672 w 5904656"/>
              <a:gd name="connsiteY51" fmla="*/ 1621904 h 1621904"/>
              <a:gd name="connsiteX52" fmla="*/ 900632 w 5904656"/>
              <a:gd name="connsiteY52" fmla="*/ 1333872 h 1621904"/>
              <a:gd name="connsiteX53" fmla="*/ 1076651 w 5904656"/>
              <a:gd name="connsiteY53" fmla="*/ 1333872 h 1621904"/>
              <a:gd name="connsiteX54" fmla="*/ 1076651 w 5904656"/>
              <a:gd name="connsiteY54" fmla="*/ 1621904 h 1621904"/>
              <a:gd name="connsiteX55" fmla="*/ 900632 w 5904656"/>
              <a:gd name="connsiteY55" fmla="*/ 1621904 h 1621904"/>
              <a:gd name="connsiteX56" fmla="*/ 543035 w 5904656"/>
              <a:gd name="connsiteY56" fmla="*/ 1333872 h 1621904"/>
              <a:gd name="connsiteX57" fmla="*/ 719054 w 5904656"/>
              <a:gd name="connsiteY57" fmla="*/ 1333872 h 1621904"/>
              <a:gd name="connsiteX58" fmla="*/ 719054 w 5904656"/>
              <a:gd name="connsiteY58" fmla="*/ 1621904 h 1621904"/>
              <a:gd name="connsiteX59" fmla="*/ 543035 w 5904656"/>
              <a:gd name="connsiteY59" fmla="*/ 1621904 h 1621904"/>
              <a:gd name="connsiteX60" fmla="*/ 182995 w 5904656"/>
              <a:gd name="connsiteY60" fmla="*/ 1333872 h 1621904"/>
              <a:gd name="connsiteX61" fmla="*/ 359014 w 5904656"/>
              <a:gd name="connsiteY61" fmla="*/ 1333872 h 1621904"/>
              <a:gd name="connsiteX62" fmla="*/ 359014 w 5904656"/>
              <a:gd name="connsiteY62" fmla="*/ 1621904 h 1621904"/>
              <a:gd name="connsiteX63" fmla="*/ 182995 w 5904656"/>
              <a:gd name="connsiteY63" fmla="*/ 1621904 h 1621904"/>
              <a:gd name="connsiteX64" fmla="*/ 5034789 w 5904656"/>
              <a:gd name="connsiteY64" fmla="*/ 360040 h 1621904"/>
              <a:gd name="connsiteX65" fmla="*/ 5088795 w 5904656"/>
              <a:gd name="connsiteY65" fmla="*/ 414046 h 1621904"/>
              <a:gd name="connsiteX66" fmla="*/ 5034789 w 5904656"/>
              <a:gd name="connsiteY66" fmla="*/ 468052 h 1621904"/>
              <a:gd name="connsiteX67" fmla="*/ 4980783 w 5904656"/>
              <a:gd name="connsiteY67" fmla="*/ 414046 h 1621904"/>
              <a:gd name="connsiteX68" fmla="*/ 5034789 w 5904656"/>
              <a:gd name="connsiteY68" fmla="*/ 360040 h 1621904"/>
              <a:gd name="connsiteX69" fmla="*/ 3792651 w 5904656"/>
              <a:gd name="connsiteY69" fmla="*/ 360040 h 1621904"/>
              <a:gd name="connsiteX70" fmla="*/ 3846657 w 5904656"/>
              <a:gd name="connsiteY70" fmla="*/ 414046 h 1621904"/>
              <a:gd name="connsiteX71" fmla="*/ 3792651 w 5904656"/>
              <a:gd name="connsiteY71" fmla="*/ 468052 h 1621904"/>
              <a:gd name="connsiteX72" fmla="*/ 3738645 w 5904656"/>
              <a:gd name="connsiteY72" fmla="*/ 414046 h 1621904"/>
              <a:gd name="connsiteX73" fmla="*/ 3792651 w 5904656"/>
              <a:gd name="connsiteY73" fmla="*/ 360040 h 1621904"/>
              <a:gd name="connsiteX74" fmla="*/ 2550513 w 5904656"/>
              <a:gd name="connsiteY74" fmla="*/ 360040 h 1621904"/>
              <a:gd name="connsiteX75" fmla="*/ 2604519 w 5904656"/>
              <a:gd name="connsiteY75" fmla="*/ 414046 h 1621904"/>
              <a:gd name="connsiteX76" fmla="*/ 2550513 w 5904656"/>
              <a:gd name="connsiteY76" fmla="*/ 468052 h 1621904"/>
              <a:gd name="connsiteX77" fmla="*/ 2496507 w 5904656"/>
              <a:gd name="connsiteY77" fmla="*/ 414046 h 1621904"/>
              <a:gd name="connsiteX78" fmla="*/ 2550513 w 5904656"/>
              <a:gd name="connsiteY78" fmla="*/ 360040 h 1621904"/>
              <a:gd name="connsiteX79" fmla="*/ 1308375 w 5904656"/>
              <a:gd name="connsiteY79" fmla="*/ 360040 h 1621904"/>
              <a:gd name="connsiteX80" fmla="*/ 1362381 w 5904656"/>
              <a:gd name="connsiteY80" fmla="*/ 414046 h 1621904"/>
              <a:gd name="connsiteX81" fmla="*/ 1308375 w 5904656"/>
              <a:gd name="connsiteY81" fmla="*/ 468052 h 1621904"/>
              <a:gd name="connsiteX82" fmla="*/ 1254369 w 5904656"/>
              <a:gd name="connsiteY82" fmla="*/ 414046 h 1621904"/>
              <a:gd name="connsiteX83" fmla="*/ 1308375 w 5904656"/>
              <a:gd name="connsiteY83" fmla="*/ 360040 h 1621904"/>
              <a:gd name="connsiteX84" fmla="*/ 4419493 w 5904656"/>
              <a:gd name="connsiteY84" fmla="*/ 270030 h 1621904"/>
              <a:gd name="connsiteX85" fmla="*/ 4419493 w 5904656"/>
              <a:gd name="connsiteY85" fmla="*/ 1062118 h 1621904"/>
              <a:gd name="connsiteX86" fmla="*/ 5211581 w 5904656"/>
              <a:gd name="connsiteY86" fmla="*/ 1062118 h 1621904"/>
              <a:gd name="connsiteX87" fmla="*/ 5211581 w 5904656"/>
              <a:gd name="connsiteY87" fmla="*/ 270030 h 1621904"/>
              <a:gd name="connsiteX88" fmla="*/ 3177355 w 5904656"/>
              <a:gd name="connsiteY88" fmla="*/ 270030 h 1621904"/>
              <a:gd name="connsiteX89" fmla="*/ 3177355 w 5904656"/>
              <a:gd name="connsiteY89" fmla="*/ 1062118 h 1621904"/>
              <a:gd name="connsiteX90" fmla="*/ 3969443 w 5904656"/>
              <a:gd name="connsiteY90" fmla="*/ 1062118 h 1621904"/>
              <a:gd name="connsiteX91" fmla="*/ 3969443 w 5904656"/>
              <a:gd name="connsiteY91" fmla="*/ 270030 h 1621904"/>
              <a:gd name="connsiteX92" fmla="*/ 1935217 w 5904656"/>
              <a:gd name="connsiteY92" fmla="*/ 270030 h 1621904"/>
              <a:gd name="connsiteX93" fmla="*/ 1935217 w 5904656"/>
              <a:gd name="connsiteY93" fmla="*/ 1062118 h 1621904"/>
              <a:gd name="connsiteX94" fmla="*/ 2727305 w 5904656"/>
              <a:gd name="connsiteY94" fmla="*/ 1062118 h 1621904"/>
              <a:gd name="connsiteX95" fmla="*/ 2727305 w 5904656"/>
              <a:gd name="connsiteY95" fmla="*/ 270030 h 1621904"/>
              <a:gd name="connsiteX96" fmla="*/ 693079 w 5904656"/>
              <a:gd name="connsiteY96" fmla="*/ 270030 h 1621904"/>
              <a:gd name="connsiteX97" fmla="*/ 693079 w 5904656"/>
              <a:gd name="connsiteY97" fmla="*/ 1062118 h 1621904"/>
              <a:gd name="connsiteX98" fmla="*/ 1485167 w 5904656"/>
              <a:gd name="connsiteY98" fmla="*/ 1062118 h 1621904"/>
              <a:gd name="connsiteX99" fmla="*/ 1485167 w 5904656"/>
              <a:gd name="connsiteY99" fmla="*/ 270030 h 1621904"/>
              <a:gd name="connsiteX100" fmla="*/ 0 w 5904656"/>
              <a:gd name="connsiteY100" fmla="*/ 0 h 1621904"/>
              <a:gd name="connsiteX101" fmla="*/ 5904656 w 5904656"/>
              <a:gd name="connsiteY101" fmla="*/ 0 h 1621904"/>
              <a:gd name="connsiteX102" fmla="*/ 5904656 w 5904656"/>
              <a:gd name="connsiteY102" fmla="*/ 324353 h 1621904"/>
              <a:gd name="connsiteX103" fmla="*/ 5872524 w 5904656"/>
              <a:gd name="connsiteY103" fmla="*/ 334328 h 1621904"/>
              <a:gd name="connsiteX104" fmla="*/ 5652628 w 5904656"/>
              <a:gd name="connsiteY104" fmla="*/ 666074 h 1621904"/>
              <a:gd name="connsiteX105" fmla="*/ 5872524 w 5904656"/>
              <a:gd name="connsiteY105" fmla="*/ 997820 h 1621904"/>
              <a:gd name="connsiteX106" fmla="*/ 5904656 w 5904656"/>
              <a:gd name="connsiteY106" fmla="*/ 1007795 h 1621904"/>
              <a:gd name="connsiteX107" fmla="*/ 5904656 w 5904656"/>
              <a:gd name="connsiteY107" fmla="*/ 1332148 h 1621904"/>
              <a:gd name="connsiteX108" fmla="*/ 0 w 5904656"/>
              <a:gd name="connsiteY108" fmla="*/ 1332148 h 1621904"/>
              <a:gd name="connsiteX109" fmla="*/ 0 w 5904656"/>
              <a:gd name="connsiteY109" fmla="*/ 1007795 h 1621904"/>
              <a:gd name="connsiteX110" fmla="*/ 32132 w 5904656"/>
              <a:gd name="connsiteY110" fmla="*/ 997820 h 1621904"/>
              <a:gd name="connsiteX111" fmla="*/ 252028 w 5904656"/>
              <a:gd name="connsiteY111" fmla="*/ 666074 h 1621904"/>
              <a:gd name="connsiteX112" fmla="*/ 32132 w 5904656"/>
              <a:gd name="connsiteY112" fmla="*/ 334328 h 1621904"/>
              <a:gd name="connsiteX113" fmla="*/ 0 w 5904656"/>
              <a:gd name="connsiteY113" fmla="*/ 324353 h 162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904656" h="1621904">
                <a:moveTo>
                  <a:pt x="5545646" y="1333872"/>
                </a:moveTo>
                <a:lnTo>
                  <a:pt x="5721665" y="1333872"/>
                </a:lnTo>
                <a:lnTo>
                  <a:pt x="5721665" y="1621904"/>
                </a:lnTo>
                <a:lnTo>
                  <a:pt x="5545646" y="1621904"/>
                </a:lnTo>
                <a:close/>
                <a:moveTo>
                  <a:pt x="5185605" y="1333872"/>
                </a:moveTo>
                <a:lnTo>
                  <a:pt x="5361624" y="1333872"/>
                </a:lnTo>
                <a:lnTo>
                  <a:pt x="5361624" y="1621904"/>
                </a:lnTo>
                <a:lnTo>
                  <a:pt x="5185605" y="1621904"/>
                </a:lnTo>
                <a:close/>
                <a:moveTo>
                  <a:pt x="4828008" y="1333872"/>
                </a:moveTo>
                <a:lnTo>
                  <a:pt x="5004027" y="1333872"/>
                </a:lnTo>
                <a:lnTo>
                  <a:pt x="5004027" y="1621904"/>
                </a:lnTo>
                <a:lnTo>
                  <a:pt x="4828008" y="1621904"/>
                </a:lnTo>
                <a:close/>
                <a:moveTo>
                  <a:pt x="4467968" y="1333872"/>
                </a:moveTo>
                <a:lnTo>
                  <a:pt x="4643987" y="1333872"/>
                </a:lnTo>
                <a:lnTo>
                  <a:pt x="4643987" y="1621904"/>
                </a:lnTo>
                <a:lnTo>
                  <a:pt x="4467968" y="1621904"/>
                </a:lnTo>
                <a:close/>
                <a:moveTo>
                  <a:pt x="4116101" y="1333872"/>
                </a:moveTo>
                <a:lnTo>
                  <a:pt x="4292120" y="1333872"/>
                </a:lnTo>
                <a:lnTo>
                  <a:pt x="4292120" y="1621904"/>
                </a:lnTo>
                <a:lnTo>
                  <a:pt x="4116101" y="1621904"/>
                </a:lnTo>
                <a:close/>
                <a:moveTo>
                  <a:pt x="3756061" y="1333872"/>
                </a:moveTo>
                <a:lnTo>
                  <a:pt x="3932080" y="1333872"/>
                </a:lnTo>
                <a:lnTo>
                  <a:pt x="3932080" y="1621904"/>
                </a:lnTo>
                <a:lnTo>
                  <a:pt x="3756061" y="1621904"/>
                </a:lnTo>
                <a:close/>
                <a:moveTo>
                  <a:pt x="3398464" y="1333872"/>
                </a:moveTo>
                <a:lnTo>
                  <a:pt x="3574483" y="1333872"/>
                </a:lnTo>
                <a:lnTo>
                  <a:pt x="3574483" y="1621904"/>
                </a:lnTo>
                <a:lnTo>
                  <a:pt x="3398464" y="1621904"/>
                </a:lnTo>
                <a:close/>
                <a:moveTo>
                  <a:pt x="3038424" y="1333872"/>
                </a:moveTo>
                <a:lnTo>
                  <a:pt x="3214443" y="1333872"/>
                </a:lnTo>
                <a:lnTo>
                  <a:pt x="3214443" y="1621904"/>
                </a:lnTo>
                <a:lnTo>
                  <a:pt x="3038424" y="1621904"/>
                </a:lnTo>
                <a:close/>
                <a:moveTo>
                  <a:pt x="2690216" y="1333872"/>
                </a:moveTo>
                <a:lnTo>
                  <a:pt x="2866235" y="1333872"/>
                </a:lnTo>
                <a:lnTo>
                  <a:pt x="2866235" y="1621904"/>
                </a:lnTo>
                <a:lnTo>
                  <a:pt x="2690216" y="1621904"/>
                </a:lnTo>
                <a:close/>
                <a:moveTo>
                  <a:pt x="2330176" y="1333872"/>
                </a:moveTo>
                <a:lnTo>
                  <a:pt x="2506195" y="1333872"/>
                </a:lnTo>
                <a:lnTo>
                  <a:pt x="2506195" y="1621904"/>
                </a:lnTo>
                <a:lnTo>
                  <a:pt x="2330176" y="1621904"/>
                </a:lnTo>
                <a:close/>
                <a:moveTo>
                  <a:pt x="1972579" y="1333872"/>
                </a:moveTo>
                <a:lnTo>
                  <a:pt x="2148598" y="1333872"/>
                </a:lnTo>
                <a:lnTo>
                  <a:pt x="2148598" y="1621904"/>
                </a:lnTo>
                <a:lnTo>
                  <a:pt x="1972579" y="1621904"/>
                </a:lnTo>
                <a:close/>
                <a:moveTo>
                  <a:pt x="1612539" y="1333872"/>
                </a:moveTo>
                <a:lnTo>
                  <a:pt x="1788558" y="1333872"/>
                </a:lnTo>
                <a:lnTo>
                  <a:pt x="1788558" y="1621904"/>
                </a:lnTo>
                <a:lnTo>
                  <a:pt x="1612539" y="1621904"/>
                </a:lnTo>
                <a:close/>
                <a:moveTo>
                  <a:pt x="1260672" y="1333872"/>
                </a:moveTo>
                <a:lnTo>
                  <a:pt x="1436691" y="1333872"/>
                </a:lnTo>
                <a:lnTo>
                  <a:pt x="1436691" y="1621904"/>
                </a:lnTo>
                <a:lnTo>
                  <a:pt x="1260672" y="1621904"/>
                </a:lnTo>
                <a:close/>
                <a:moveTo>
                  <a:pt x="900632" y="1333872"/>
                </a:moveTo>
                <a:lnTo>
                  <a:pt x="1076651" y="1333872"/>
                </a:lnTo>
                <a:lnTo>
                  <a:pt x="1076651" y="1621904"/>
                </a:lnTo>
                <a:lnTo>
                  <a:pt x="900632" y="1621904"/>
                </a:lnTo>
                <a:close/>
                <a:moveTo>
                  <a:pt x="543035" y="1333872"/>
                </a:moveTo>
                <a:lnTo>
                  <a:pt x="719054" y="1333872"/>
                </a:lnTo>
                <a:lnTo>
                  <a:pt x="719054" y="1621904"/>
                </a:lnTo>
                <a:lnTo>
                  <a:pt x="543035" y="1621904"/>
                </a:lnTo>
                <a:close/>
                <a:moveTo>
                  <a:pt x="182995" y="1333872"/>
                </a:moveTo>
                <a:lnTo>
                  <a:pt x="359014" y="1333872"/>
                </a:lnTo>
                <a:lnTo>
                  <a:pt x="359014" y="1621904"/>
                </a:lnTo>
                <a:lnTo>
                  <a:pt x="182995" y="1621904"/>
                </a:lnTo>
                <a:close/>
                <a:moveTo>
                  <a:pt x="5034789" y="360040"/>
                </a:moveTo>
                <a:cubicBezTo>
                  <a:pt x="5064616" y="360040"/>
                  <a:pt x="5088795" y="384219"/>
                  <a:pt x="5088795" y="414046"/>
                </a:cubicBezTo>
                <a:cubicBezTo>
                  <a:pt x="5088795" y="443873"/>
                  <a:pt x="5064616" y="468052"/>
                  <a:pt x="5034789" y="468052"/>
                </a:cubicBezTo>
                <a:cubicBezTo>
                  <a:pt x="5004962" y="468052"/>
                  <a:pt x="4980783" y="443873"/>
                  <a:pt x="4980783" y="414046"/>
                </a:cubicBezTo>
                <a:cubicBezTo>
                  <a:pt x="4980783" y="384219"/>
                  <a:pt x="5004962" y="360040"/>
                  <a:pt x="5034789" y="360040"/>
                </a:cubicBezTo>
                <a:close/>
                <a:moveTo>
                  <a:pt x="3792651" y="360040"/>
                </a:moveTo>
                <a:cubicBezTo>
                  <a:pt x="3822478" y="360040"/>
                  <a:pt x="3846657" y="384219"/>
                  <a:pt x="3846657" y="414046"/>
                </a:cubicBezTo>
                <a:cubicBezTo>
                  <a:pt x="3846657" y="443873"/>
                  <a:pt x="3822478" y="468052"/>
                  <a:pt x="3792651" y="468052"/>
                </a:cubicBezTo>
                <a:cubicBezTo>
                  <a:pt x="3762824" y="468052"/>
                  <a:pt x="3738645" y="443873"/>
                  <a:pt x="3738645" y="414046"/>
                </a:cubicBezTo>
                <a:cubicBezTo>
                  <a:pt x="3738645" y="384219"/>
                  <a:pt x="3762824" y="360040"/>
                  <a:pt x="3792651" y="360040"/>
                </a:cubicBezTo>
                <a:close/>
                <a:moveTo>
                  <a:pt x="2550513" y="360040"/>
                </a:moveTo>
                <a:cubicBezTo>
                  <a:pt x="2580340" y="360040"/>
                  <a:pt x="2604519" y="384219"/>
                  <a:pt x="2604519" y="414046"/>
                </a:cubicBezTo>
                <a:cubicBezTo>
                  <a:pt x="2604519" y="443873"/>
                  <a:pt x="2580340" y="468052"/>
                  <a:pt x="2550513" y="468052"/>
                </a:cubicBezTo>
                <a:cubicBezTo>
                  <a:pt x="2520686" y="468052"/>
                  <a:pt x="2496507" y="443873"/>
                  <a:pt x="2496507" y="414046"/>
                </a:cubicBezTo>
                <a:cubicBezTo>
                  <a:pt x="2496507" y="384219"/>
                  <a:pt x="2520686" y="360040"/>
                  <a:pt x="2550513" y="360040"/>
                </a:cubicBezTo>
                <a:close/>
                <a:moveTo>
                  <a:pt x="1308375" y="360040"/>
                </a:moveTo>
                <a:cubicBezTo>
                  <a:pt x="1338202" y="360040"/>
                  <a:pt x="1362381" y="384219"/>
                  <a:pt x="1362381" y="414046"/>
                </a:cubicBezTo>
                <a:cubicBezTo>
                  <a:pt x="1362381" y="443873"/>
                  <a:pt x="1338202" y="468052"/>
                  <a:pt x="1308375" y="468052"/>
                </a:cubicBezTo>
                <a:cubicBezTo>
                  <a:pt x="1278548" y="468052"/>
                  <a:pt x="1254369" y="443873"/>
                  <a:pt x="1254369" y="414046"/>
                </a:cubicBezTo>
                <a:cubicBezTo>
                  <a:pt x="1254369" y="384219"/>
                  <a:pt x="1278548" y="360040"/>
                  <a:pt x="1308375" y="360040"/>
                </a:cubicBezTo>
                <a:close/>
                <a:moveTo>
                  <a:pt x="4419493" y="270030"/>
                </a:moveTo>
                <a:lnTo>
                  <a:pt x="4419493" y="1062118"/>
                </a:lnTo>
                <a:lnTo>
                  <a:pt x="5211581" y="1062118"/>
                </a:lnTo>
                <a:lnTo>
                  <a:pt x="5211581" y="270030"/>
                </a:lnTo>
                <a:close/>
                <a:moveTo>
                  <a:pt x="3177355" y="270030"/>
                </a:moveTo>
                <a:lnTo>
                  <a:pt x="3177355" y="1062118"/>
                </a:lnTo>
                <a:lnTo>
                  <a:pt x="3969443" y="1062118"/>
                </a:lnTo>
                <a:lnTo>
                  <a:pt x="3969443" y="270030"/>
                </a:lnTo>
                <a:close/>
                <a:moveTo>
                  <a:pt x="1935217" y="270030"/>
                </a:moveTo>
                <a:lnTo>
                  <a:pt x="1935217" y="1062118"/>
                </a:lnTo>
                <a:lnTo>
                  <a:pt x="2727305" y="1062118"/>
                </a:lnTo>
                <a:lnTo>
                  <a:pt x="2727305" y="270030"/>
                </a:lnTo>
                <a:close/>
                <a:moveTo>
                  <a:pt x="693079" y="270030"/>
                </a:moveTo>
                <a:lnTo>
                  <a:pt x="693079" y="1062118"/>
                </a:lnTo>
                <a:lnTo>
                  <a:pt x="1485167" y="1062118"/>
                </a:lnTo>
                <a:lnTo>
                  <a:pt x="1485167" y="270030"/>
                </a:lnTo>
                <a:close/>
                <a:moveTo>
                  <a:pt x="0" y="0"/>
                </a:moveTo>
                <a:lnTo>
                  <a:pt x="5904656" y="0"/>
                </a:lnTo>
                <a:lnTo>
                  <a:pt x="5904656" y="324353"/>
                </a:lnTo>
                <a:lnTo>
                  <a:pt x="5872524" y="334328"/>
                </a:lnTo>
                <a:cubicBezTo>
                  <a:pt x="5743300" y="388985"/>
                  <a:pt x="5652628" y="516940"/>
                  <a:pt x="5652628" y="666074"/>
                </a:cubicBezTo>
                <a:cubicBezTo>
                  <a:pt x="5652628" y="815208"/>
                  <a:pt x="5743300" y="943164"/>
                  <a:pt x="5872524" y="997820"/>
                </a:cubicBezTo>
                <a:lnTo>
                  <a:pt x="5904656" y="1007795"/>
                </a:lnTo>
                <a:lnTo>
                  <a:pt x="5904656" y="1332148"/>
                </a:lnTo>
                <a:lnTo>
                  <a:pt x="0" y="1332148"/>
                </a:lnTo>
                <a:lnTo>
                  <a:pt x="0" y="1007795"/>
                </a:lnTo>
                <a:lnTo>
                  <a:pt x="32132" y="997820"/>
                </a:lnTo>
                <a:cubicBezTo>
                  <a:pt x="161356" y="943164"/>
                  <a:pt x="252028" y="815208"/>
                  <a:pt x="252028" y="666074"/>
                </a:cubicBezTo>
                <a:cubicBezTo>
                  <a:pt x="252028" y="516940"/>
                  <a:pt x="161356" y="388985"/>
                  <a:pt x="32132" y="334328"/>
                </a:cubicBezTo>
                <a:lnTo>
                  <a:pt x="0" y="324353"/>
                </a:lnTo>
                <a:close/>
              </a:path>
            </a:pathLst>
          </a:custGeom>
          <a:no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623" name="组合 16582">
            <a:extLst>
              <a:ext uri="{FF2B5EF4-FFF2-40B4-BE49-F238E27FC236}">
                <a16:creationId xmlns:a16="http://schemas.microsoft.com/office/drawing/2014/main" id="{71D9D40F-FBDC-4503-8E0A-8D32B09BCDE9}"/>
              </a:ext>
            </a:extLst>
          </p:cNvPr>
          <p:cNvGrpSpPr/>
          <p:nvPr/>
        </p:nvGrpSpPr>
        <p:grpSpPr>
          <a:xfrm>
            <a:off x="7841010" y="3667569"/>
            <a:ext cx="135457" cy="198701"/>
            <a:chOff x="8407400" y="2055813"/>
            <a:chExt cx="360363" cy="458788"/>
          </a:xfrm>
          <a:noFill/>
        </p:grpSpPr>
        <p:sp>
          <p:nvSpPr>
            <p:cNvPr id="624" name="Freeform 219">
              <a:extLst>
                <a:ext uri="{FF2B5EF4-FFF2-40B4-BE49-F238E27FC236}">
                  <a16:creationId xmlns:a16="http://schemas.microsoft.com/office/drawing/2014/main" id="{C55B8B22-F1DC-4152-A41F-4D1B55343AFD}"/>
                </a:ext>
              </a:extLst>
            </p:cNvPr>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5" name="Freeform 220">
              <a:extLst>
                <a:ext uri="{FF2B5EF4-FFF2-40B4-BE49-F238E27FC236}">
                  <a16:creationId xmlns:a16="http://schemas.microsoft.com/office/drawing/2014/main" id="{F3D32FFC-D4D7-4DCF-88E6-C39B12FE3DAB}"/>
                </a:ext>
              </a:extLst>
            </p:cNvPr>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6" name="Freeform 221">
              <a:extLst>
                <a:ext uri="{FF2B5EF4-FFF2-40B4-BE49-F238E27FC236}">
                  <a16:creationId xmlns:a16="http://schemas.microsoft.com/office/drawing/2014/main" id="{422C87FD-F386-42B0-B128-9278554A3DCF}"/>
                </a:ext>
              </a:extLst>
            </p:cNvPr>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7" name="Freeform 222">
              <a:extLst>
                <a:ext uri="{FF2B5EF4-FFF2-40B4-BE49-F238E27FC236}">
                  <a16:creationId xmlns:a16="http://schemas.microsoft.com/office/drawing/2014/main" id="{874DC571-DB8F-47F1-B8C9-891BF8A21682}"/>
                </a:ext>
              </a:extLst>
            </p:cNvPr>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628" name="组合 18405">
            <a:extLst>
              <a:ext uri="{FF2B5EF4-FFF2-40B4-BE49-F238E27FC236}">
                <a16:creationId xmlns:a16="http://schemas.microsoft.com/office/drawing/2014/main" id="{7BB2A4F3-67FF-42E2-ABDC-61D0FA050F40}"/>
              </a:ext>
            </a:extLst>
          </p:cNvPr>
          <p:cNvGrpSpPr/>
          <p:nvPr/>
        </p:nvGrpSpPr>
        <p:grpSpPr>
          <a:xfrm>
            <a:off x="7512961" y="3677699"/>
            <a:ext cx="249033" cy="174474"/>
            <a:chOff x="5260976" y="1906589"/>
            <a:chExt cx="492125" cy="365125"/>
          </a:xfrm>
          <a:solidFill>
            <a:schemeClr val="bg1"/>
          </a:solidFill>
        </p:grpSpPr>
        <p:sp>
          <p:nvSpPr>
            <p:cNvPr id="629" name="Freeform 75">
              <a:extLst>
                <a:ext uri="{FF2B5EF4-FFF2-40B4-BE49-F238E27FC236}">
                  <a16:creationId xmlns:a16="http://schemas.microsoft.com/office/drawing/2014/main" id="{8967D51F-7AE0-49ED-9850-B17F42350A6B}"/>
                </a:ext>
              </a:extLst>
            </p:cNvPr>
            <p:cNvSpPr>
              <a:spLocks/>
            </p:cNvSpPr>
            <p:nvPr/>
          </p:nvSpPr>
          <p:spPr bwMode="auto">
            <a:xfrm>
              <a:off x="5372101" y="2038351"/>
              <a:ext cx="325438" cy="225425"/>
            </a:xfrm>
            <a:custGeom>
              <a:avLst/>
              <a:gdLst>
                <a:gd name="T0" fmla="*/ 360 w 382"/>
                <a:gd name="T1" fmla="*/ 265 h 265"/>
                <a:gd name="T2" fmla="*/ 360 w 382"/>
                <a:gd name="T3" fmla="*/ 265 h 265"/>
                <a:gd name="T4" fmla="*/ 310 w 382"/>
                <a:gd name="T5" fmla="*/ 265 h 265"/>
                <a:gd name="T6" fmla="*/ 298 w 382"/>
                <a:gd name="T7" fmla="*/ 252 h 265"/>
                <a:gd name="T8" fmla="*/ 310 w 382"/>
                <a:gd name="T9" fmla="*/ 240 h 265"/>
                <a:gd name="T10" fmla="*/ 357 w 382"/>
                <a:gd name="T11" fmla="*/ 240 h 265"/>
                <a:gd name="T12" fmla="*/ 357 w 382"/>
                <a:gd name="T13" fmla="*/ 25 h 265"/>
                <a:gd name="T14" fmla="*/ 24 w 382"/>
                <a:gd name="T15" fmla="*/ 25 h 265"/>
                <a:gd name="T16" fmla="*/ 24 w 382"/>
                <a:gd name="T17" fmla="*/ 240 h 265"/>
                <a:gd name="T18" fmla="*/ 239 w 382"/>
                <a:gd name="T19" fmla="*/ 240 h 265"/>
                <a:gd name="T20" fmla="*/ 251 w 382"/>
                <a:gd name="T21" fmla="*/ 252 h 265"/>
                <a:gd name="T22" fmla="*/ 239 w 382"/>
                <a:gd name="T23" fmla="*/ 265 h 265"/>
                <a:gd name="T24" fmla="*/ 22 w 382"/>
                <a:gd name="T25" fmla="*/ 265 h 265"/>
                <a:gd name="T26" fmla="*/ 0 w 382"/>
                <a:gd name="T27" fmla="*/ 242 h 265"/>
                <a:gd name="T28" fmla="*/ 0 w 382"/>
                <a:gd name="T29" fmla="*/ 23 h 265"/>
                <a:gd name="T30" fmla="*/ 22 w 382"/>
                <a:gd name="T31" fmla="*/ 0 h 265"/>
                <a:gd name="T32" fmla="*/ 360 w 382"/>
                <a:gd name="T33" fmla="*/ 0 h 265"/>
                <a:gd name="T34" fmla="*/ 382 w 382"/>
                <a:gd name="T35" fmla="*/ 23 h 265"/>
                <a:gd name="T36" fmla="*/ 382 w 382"/>
                <a:gd name="T37" fmla="*/ 242 h 265"/>
                <a:gd name="T38" fmla="*/ 360 w 382"/>
                <a:gd name="T39"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265">
                  <a:moveTo>
                    <a:pt x="360" y="265"/>
                  </a:moveTo>
                  <a:lnTo>
                    <a:pt x="360" y="265"/>
                  </a:lnTo>
                  <a:lnTo>
                    <a:pt x="310" y="265"/>
                  </a:lnTo>
                  <a:cubicBezTo>
                    <a:pt x="304" y="265"/>
                    <a:pt x="298" y="259"/>
                    <a:pt x="298" y="252"/>
                  </a:cubicBezTo>
                  <a:cubicBezTo>
                    <a:pt x="298" y="245"/>
                    <a:pt x="304" y="240"/>
                    <a:pt x="310" y="240"/>
                  </a:cubicBezTo>
                  <a:lnTo>
                    <a:pt x="357" y="240"/>
                  </a:lnTo>
                  <a:lnTo>
                    <a:pt x="357" y="25"/>
                  </a:lnTo>
                  <a:lnTo>
                    <a:pt x="24" y="25"/>
                  </a:lnTo>
                  <a:lnTo>
                    <a:pt x="24" y="240"/>
                  </a:lnTo>
                  <a:lnTo>
                    <a:pt x="239" y="240"/>
                  </a:lnTo>
                  <a:cubicBezTo>
                    <a:pt x="246" y="240"/>
                    <a:pt x="251" y="245"/>
                    <a:pt x="251" y="252"/>
                  </a:cubicBezTo>
                  <a:cubicBezTo>
                    <a:pt x="251" y="259"/>
                    <a:pt x="246" y="265"/>
                    <a:pt x="239" y="265"/>
                  </a:cubicBezTo>
                  <a:lnTo>
                    <a:pt x="22" y="265"/>
                  </a:lnTo>
                  <a:cubicBezTo>
                    <a:pt x="10" y="265"/>
                    <a:pt x="0" y="255"/>
                    <a:pt x="0" y="242"/>
                  </a:cubicBezTo>
                  <a:lnTo>
                    <a:pt x="0" y="23"/>
                  </a:lnTo>
                  <a:cubicBezTo>
                    <a:pt x="0" y="10"/>
                    <a:pt x="10" y="0"/>
                    <a:pt x="22" y="0"/>
                  </a:cubicBezTo>
                  <a:lnTo>
                    <a:pt x="360" y="0"/>
                  </a:lnTo>
                  <a:cubicBezTo>
                    <a:pt x="372" y="0"/>
                    <a:pt x="382" y="10"/>
                    <a:pt x="382" y="23"/>
                  </a:cubicBezTo>
                  <a:lnTo>
                    <a:pt x="382" y="242"/>
                  </a:lnTo>
                  <a:cubicBezTo>
                    <a:pt x="382" y="255"/>
                    <a:pt x="372" y="265"/>
                    <a:pt x="360" y="265"/>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0" name="Freeform 76">
              <a:extLst>
                <a:ext uri="{FF2B5EF4-FFF2-40B4-BE49-F238E27FC236}">
                  <a16:creationId xmlns:a16="http://schemas.microsoft.com/office/drawing/2014/main" id="{F0560657-169F-4933-963A-32E0D46F1999}"/>
                </a:ext>
              </a:extLst>
            </p:cNvPr>
            <p:cNvSpPr>
              <a:spLocks noEditPoints="1"/>
            </p:cNvSpPr>
            <p:nvPr/>
          </p:nvSpPr>
          <p:spPr bwMode="auto">
            <a:xfrm>
              <a:off x="5372101" y="1947864"/>
              <a:ext cx="381000" cy="285750"/>
            </a:xfrm>
            <a:custGeom>
              <a:avLst/>
              <a:gdLst>
                <a:gd name="T0" fmla="*/ 383 w 448"/>
                <a:gd name="T1" fmla="*/ 311 h 335"/>
                <a:gd name="T2" fmla="*/ 383 w 448"/>
                <a:gd name="T3" fmla="*/ 311 h 335"/>
                <a:gd name="T4" fmla="*/ 423 w 448"/>
                <a:gd name="T5" fmla="*/ 311 h 335"/>
                <a:gd name="T6" fmla="*/ 424 w 448"/>
                <a:gd name="T7" fmla="*/ 311 h 335"/>
                <a:gd name="T8" fmla="*/ 424 w 448"/>
                <a:gd name="T9" fmla="*/ 63 h 335"/>
                <a:gd name="T10" fmla="*/ 423 w 448"/>
                <a:gd name="T11" fmla="*/ 61 h 335"/>
                <a:gd name="T12" fmla="*/ 167 w 448"/>
                <a:gd name="T13" fmla="*/ 61 h 335"/>
                <a:gd name="T14" fmla="*/ 155 w 448"/>
                <a:gd name="T15" fmla="*/ 48 h 335"/>
                <a:gd name="T16" fmla="*/ 155 w 448"/>
                <a:gd name="T17" fmla="*/ 36 h 335"/>
                <a:gd name="T18" fmla="*/ 143 w 448"/>
                <a:gd name="T19" fmla="*/ 25 h 335"/>
                <a:gd name="T20" fmla="*/ 26 w 448"/>
                <a:gd name="T21" fmla="*/ 25 h 335"/>
                <a:gd name="T22" fmla="*/ 26 w 448"/>
                <a:gd name="T23" fmla="*/ 106 h 335"/>
                <a:gd name="T24" fmla="*/ 361 w 448"/>
                <a:gd name="T25" fmla="*/ 106 h 335"/>
                <a:gd name="T26" fmla="*/ 383 w 448"/>
                <a:gd name="T27" fmla="*/ 129 h 335"/>
                <a:gd name="T28" fmla="*/ 383 w 448"/>
                <a:gd name="T29" fmla="*/ 311 h 335"/>
                <a:gd name="T30" fmla="*/ 423 w 448"/>
                <a:gd name="T31" fmla="*/ 335 h 335"/>
                <a:gd name="T32" fmla="*/ 423 w 448"/>
                <a:gd name="T33" fmla="*/ 335 h 335"/>
                <a:gd name="T34" fmla="*/ 371 w 448"/>
                <a:gd name="T35" fmla="*/ 335 h 335"/>
                <a:gd name="T36" fmla="*/ 358 w 448"/>
                <a:gd name="T37" fmla="*/ 323 h 335"/>
                <a:gd name="T38" fmla="*/ 358 w 448"/>
                <a:gd name="T39" fmla="*/ 131 h 335"/>
                <a:gd name="T40" fmla="*/ 25 w 448"/>
                <a:gd name="T41" fmla="*/ 131 h 335"/>
                <a:gd name="T42" fmla="*/ 12 w 448"/>
                <a:gd name="T43" fmla="*/ 138 h 335"/>
                <a:gd name="T44" fmla="*/ 1 w 448"/>
                <a:gd name="T45" fmla="*/ 126 h 335"/>
                <a:gd name="T46" fmla="*/ 1 w 448"/>
                <a:gd name="T47" fmla="*/ 25 h 335"/>
                <a:gd name="T48" fmla="*/ 4 w 448"/>
                <a:gd name="T49" fmla="*/ 9 h 335"/>
                <a:gd name="T50" fmla="*/ 24 w 448"/>
                <a:gd name="T51" fmla="*/ 0 h 335"/>
                <a:gd name="T52" fmla="*/ 144 w 448"/>
                <a:gd name="T53" fmla="*/ 0 h 335"/>
                <a:gd name="T54" fmla="*/ 179 w 448"/>
                <a:gd name="T55" fmla="*/ 36 h 335"/>
                <a:gd name="T56" fmla="*/ 424 w 448"/>
                <a:gd name="T57" fmla="*/ 36 h 335"/>
                <a:gd name="T58" fmla="*/ 448 w 448"/>
                <a:gd name="T59" fmla="*/ 63 h 335"/>
                <a:gd name="T60" fmla="*/ 448 w 448"/>
                <a:gd name="T61" fmla="*/ 313 h 335"/>
                <a:gd name="T62" fmla="*/ 423 w 448"/>
                <a:gd name="T63" fmla="*/ 33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8" h="335">
                  <a:moveTo>
                    <a:pt x="383" y="311"/>
                  </a:moveTo>
                  <a:lnTo>
                    <a:pt x="383" y="311"/>
                  </a:lnTo>
                  <a:lnTo>
                    <a:pt x="423" y="311"/>
                  </a:lnTo>
                  <a:cubicBezTo>
                    <a:pt x="423" y="311"/>
                    <a:pt x="424" y="311"/>
                    <a:pt x="424" y="311"/>
                  </a:cubicBezTo>
                  <a:lnTo>
                    <a:pt x="424" y="63"/>
                  </a:lnTo>
                  <a:cubicBezTo>
                    <a:pt x="424" y="61"/>
                    <a:pt x="424" y="61"/>
                    <a:pt x="423" y="61"/>
                  </a:cubicBezTo>
                  <a:lnTo>
                    <a:pt x="167" y="61"/>
                  </a:lnTo>
                  <a:cubicBezTo>
                    <a:pt x="160" y="61"/>
                    <a:pt x="155" y="55"/>
                    <a:pt x="155" y="48"/>
                  </a:cubicBezTo>
                  <a:lnTo>
                    <a:pt x="155" y="36"/>
                  </a:lnTo>
                  <a:cubicBezTo>
                    <a:pt x="155" y="27"/>
                    <a:pt x="146" y="25"/>
                    <a:pt x="143" y="25"/>
                  </a:cubicBezTo>
                  <a:lnTo>
                    <a:pt x="26" y="25"/>
                  </a:lnTo>
                  <a:lnTo>
                    <a:pt x="26" y="106"/>
                  </a:lnTo>
                  <a:lnTo>
                    <a:pt x="361" y="106"/>
                  </a:lnTo>
                  <a:cubicBezTo>
                    <a:pt x="373" y="106"/>
                    <a:pt x="383" y="116"/>
                    <a:pt x="383" y="129"/>
                  </a:cubicBezTo>
                  <a:lnTo>
                    <a:pt x="383" y="311"/>
                  </a:lnTo>
                  <a:close/>
                  <a:moveTo>
                    <a:pt x="423" y="335"/>
                  </a:moveTo>
                  <a:lnTo>
                    <a:pt x="423" y="335"/>
                  </a:lnTo>
                  <a:lnTo>
                    <a:pt x="371" y="335"/>
                  </a:lnTo>
                  <a:cubicBezTo>
                    <a:pt x="364" y="335"/>
                    <a:pt x="358" y="330"/>
                    <a:pt x="358" y="323"/>
                  </a:cubicBezTo>
                  <a:lnTo>
                    <a:pt x="358" y="131"/>
                  </a:lnTo>
                  <a:lnTo>
                    <a:pt x="25" y="131"/>
                  </a:lnTo>
                  <a:cubicBezTo>
                    <a:pt x="23" y="136"/>
                    <a:pt x="17" y="139"/>
                    <a:pt x="12" y="138"/>
                  </a:cubicBezTo>
                  <a:cubicBezTo>
                    <a:pt x="6" y="137"/>
                    <a:pt x="1" y="132"/>
                    <a:pt x="1" y="126"/>
                  </a:cubicBezTo>
                  <a:lnTo>
                    <a:pt x="1" y="25"/>
                  </a:lnTo>
                  <a:cubicBezTo>
                    <a:pt x="0" y="20"/>
                    <a:pt x="1" y="14"/>
                    <a:pt x="4" y="9"/>
                  </a:cubicBezTo>
                  <a:cubicBezTo>
                    <a:pt x="7" y="5"/>
                    <a:pt x="13" y="0"/>
                    <a:pt x="24" y="0"/>
                  </a:cubicBezTo>
                  <a:lnTo>
                    <a:pt x="144" y="0"/>
                  </a:lnTo>
                  <a:cubicBezTo>
                    <a:pt x="158" y="1"/>
                    <a:pt x="179" y="12"/>
                    <a:pt x="179" y="36"/>
                  </a:cubicBezTo>
                  <a:lnTo>
                    <a:pt x="424" y="36"/>
                  </a:lnTo>
                  <a:cubicBezTo>
                    <a:pt x="433" y="36"/>
                    <a:pt x="448" y="43"/>
                    <a:pt x="448" y="63"/>
                  </a:cubicBezTo>
                  <a:lnTo>
                    <a:pt x="448" y="313"/>
                  </a:lnTo>
                  <a:cubicBezTo>
                    <a:pt x="448" y="323"/>
                    <a:pt x="440" y="335"/>
                    <a:pt x="423" y="335"/>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1" name="Freeform 77">
              <a:extLst>
                <a:ext uri="{FF2B5EF4-FFF2-40B4-BE49-F238E27FC236}">
                  <a16:creationId xmlns:a16="http://schemas.microsoft.com/office/drawing/2014/main" id="{FAD02C7D-C9ED-4562-B98D-4FC15EF2D093}"/>
                </a:ext>
              </a:extLst>
            </p:cNvPr>
            <p:cNvSpPr>
              <a:spLocks/>
            </p:cNvSpPr>
            <p:nvPr/>
          </p:nvSpPr>
          <p:spPr bwMode="auto">
            <a:xfrm>
              <a:off x="5308601" y="1974851"/>
              <a:ext cx="33338" cy="92075"/>
            </a:xfrm>
            <a:custGeom>
              <a:avLst/>
              <a:gdLst>
                <a:gd name="T0" fmla="*/ 0 w 39"/>
                <a:gd name="T1" fmla="*/ 99 h 109"/>
                <a:gd name="T2" fmla="*/ 0 w 39"/>
                <a:gd name="T3" fmla="*/ 99 h 109"/>
                <a:gd name="T4" fmla="*/ 10 w 39"/>
                <a:gd name="T5" fmla="*/ 109 h 109"/>
                <a:gd name="T6" fmla="*/ 29 w 39"/>
                <a:gd name="T7" fmla="*/ 109 h 109"/>
                <a:gd name="T8" fmla="*/ 39 w 39"/>
                <a:gd name="T9" fmla="*/ 99 h 109"/>
                <a:gd name="T10" fmla="*/ 39 w 39"/>
                <a:gd name="T11" fmla="*/ 10 h 109"/>
                <a:gd name="T12" fmla="*/ 29 w 39"/>
                <a:gd name="T13" fmla="*/ 0 h 109"/>
                <a:gd name="T14" fmla="*/ 10 w 39"/>
                <a:gd name="T15" fmla="*/ 0 h 109"/>
                <a:gd name="T16" fmla="*/ 0 w 39"/>
                <a:gd name="T17" fmla="*/ 10 h 109"/>
                <a:gd name="T18" fmla="*/ 0 w 39"/>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9">
                  <a:moveTo>
                    <a:pt x="0" y="99"/>
                  </a:moveTo>
                  <a:lnTo>
                    <a:pt x="0" y="99"/>
                  </a:lnTo>
                  <a:cubicBezTo>
                    <a:pt x="0" y="104"/>
                    <a:pt x="5" y="109"/>
                    <a:pt x="10" y="109"/>
                  </a:cubicBezTo>
                  <a:lnTo>
                    <a:pt x="29" y="109"/>
                  </a:lnTo>
                  <a:cubicBezTo>
                    <a:pt x="34" y="109"/>
                    <a:pt x="39" y="104"/>
                    <a:pt x="39" y="99"/>
                  </a:cubicBezTo>
                  <a:lnTo>
                    <a:pt x="39" y="10"/>
                  </a:lnTo>
                  <a:cubicBezTo>
                    <a:pt x="39" y="5"/>
                    <a:pt x="34" y="0"/>
                    <a:pt x="29" y="0"/>
                  </a:cubicBezTo>
                  <a:lnTo>
                    <a:pt x="10" y="0"/>
                  </a:lnTo>
                  <a:cubicBezTo>
                    <a:pt x="5" y="0"/>
                    <a:pt x="0" y="5"/>
                    <a:pt x="0" y="10"/>
                  </a:cubicBezTo>
                  <a:lnTo>
                    <a:pt x="0" y="99"/>
                  </a:ln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2" name="Freeform 78">
              <a:extLst>
                <a:ext uri="{FF2B5EF4-FFF2-40B4-BE49-F238E27FC236}">
                  <a16:creationId xmlns:a16="http://schemas.microsoft.com/office/drawing/2014/main" id="{EA4334ED-449F-4DED-A009-BD992F48404A}"/>
                </a:ext>
              </a:extLst>
            </p:cNvPr>
            <p:cNvSpPr>
              <a:spLocks/>
            </p:cNvSpPr>
            <p:nvPr/>
          </p:nvSpPr>
          <p:spPr bwMode="auto">
            <a:xfrm>
              <a:off x="5308601" y="2120901"/>
              <a:ext cx="33338" cy="82550"/>
            </a:xfrm>
            <a:custGeom>
              <a:avLst/>
              <a:gdLst>
                <a:gd name="T0" fmla="*/ 0 w 39"/>
                <a:gd name="T1" fmla="*/ 87 h 97"/>
                <a:gd name="T2" fmla="*/ 0 w 39"/>
                <a:gd name="T3" fmla="*/ 87 h 97"/>
                <a:gd name="T4" fmla="*/ 10 w 39"/>
                <a:gd name="T5" fmla="*/ 97 h 97"/>
                <a:gd name="T6" fmla="*/ 29 w 39"/>
                <a:gd name="T7" fmla="*/ 97 h 97"/>
                <a:gd name="T8" fmla="*/ 39 w 39"/>
                <a:gd name="T9" fmla="*/ 87 h 97"/>
                <a:gd name="T10" fmla="*/ 39 w 39"/>
                <a:gd name="T11" fmla="*/ 10 h 97"/>
                <a:gd name="T12" fmla="*/ 29 w 39"/>
                <a:gd name="T13" fmla="*/ 0 h 97"/>
                <a:gd name="T14" fmla="*/ 10 w 39"/>
                <a:gd name="T15" fmla="*/ 0 h 97"/>
                <a:gd name="T16" fmla="*/ 0 w 39"/>
                <a:gd name="T17" fmla="*/ 10 h 97"/>
                <a:gd name="T18" fmla="*/ 0 w 39"/>
                <a:gd name="T19" fmla="*/ 8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97">
                  <a:moveTo>
                    <a:pt x="0" y="87"/>
                  </a:moveTo>
                  <a:lnTo>
                    <a:pt x="0" y="87"/>
                  </a:lnTo>
                  <a:cubicBezTo>
                    <a:pt x="0" y="93"/>
                    <a:pt x="5" y="97"/>
                    <a:pt x="10" y="97"/>
                  </a:cubicBezTo>
                  <a:lnTo>
                    <a:pt x="29" y="97"/>
                  </a:lnTo>
                  <a:cubicBezTo>
                    <a:pt x="34" y="97"/>
                    <a:pt x="39" y="93"/>
                    <a:pt x="39" y="87"/>
                  </a:cubicBezTo>
                  <a:lnTo>
                    <a:pt x="39" y="10"/>
                  </a:lnTo>
                  <a:cubicBezTo>
                    <a:pt x="39" y="5"/>
                    <a:pt x="34" y="0"/>
                    <a:pt x="29" y="0"/>
                  </a:cubicBezTo>
                  <a:lnTo>
                    <a:pt x="10" y="0"/>
                  </a:lnTo>
                  <a:cubicBezTo>
                    <a:pt x="5" y="0"/>
                    <a:pt x="0" y="5"/>
                    <a:pt x="0" y="10"/>
                  </a:cubicBezTo>
                  <a:lnTo>
                    <a:pt x="0" y="87"/>
                  </a:ln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3" name="Freeform 79">
              <a:extLst>
                <a:ext uri="{FF2B5EF4-FFF2-40B4-BE49-F238E27FC236}">
                  <a16:creationId xmlns:a16="http://schemas.microsoft.com/office/drawing/2014/main" id="{8B4145F1-B077-478E-AB3C-BFE472717B0D}"/>
                </a:ext>
              </a:extLst>
            </p:cNvPr>
            <p:cNvSpPr>
              <a:spLocks/>
            </p:cNvSpPr>
            <p:nvPr/>
          </p:nvSpPr>
          <p:spPr bwMode="auto">
            <a:xfrm>
              <a:off x="5260976" y="1906589"/>
              <a:ext cx="93663" cy="346075"/>
            </a:xfrm>
            <a:custGeom>
              <a:avLst/>
              <a:gdLst>
                <a:gd name="T0" fmla="*/ 15 w 111"/>
                <a:gd name="T1" fmla="*/ 30 h 406"/>
                <a:gd name="T2" fmla="*/ 15 w 111"/>
                <a:gd name="T3" fmla="*/ 30 h 406"/>
                <a:gd name="T4" fmla="*/ 81 w 111"/>
                <a:gd name="T5" fmla="*/ 30 h 406"/>
                <a:gd name="T6" fmla="*/ 81 w 111"/>
                <a:gd name="T7" fmla="*/ 406 h 406"/>
                <a:gd name="T8" fmla="*/ 111 w 111"/>
                <a:gd name="T9" fmla="*/ 406 h 406"/>
                <a:gd name="T10" fmla="*/ 111 w 111"/>
                <a:gd name="T11" fmla="*/ 15 h 406"/>
                <a:gd name="T12" fmla="*/ 96 w 111"/>
                <a:gd name="T13" fmla="*/ 0 h 406"/>
                <a:gd name="T14" fmla="*/ 15 w 111"/>
                <a:gd name="T15" fmla="*/ 0 h 406"/>
                <a:gd name="T16" fmla="*/ 0 w 111"/>
                <a:gd name="T17" fmla="*/ 15 h 406"/>
                <a:gd name="T18" fmla="*/ 15 w 111"/>
                <a:gd name="T19" fmla="*/ 3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406">
                  <a:moveTo>
                    <a:pt x="15" y="30"/>
                  </a:moveTo>
                  <a:lnTo>
                    <a:pt x="15" y="30"/>
                  </a:lnTo>
                  <a:lnTo>
                    <a:pt x="81" y="30"/>
                  </a:lnTo>
                  <a:lnTo>
                    <a:pt x="81" y="406"/>
                  </a:lnTo>
                  <a:lnTo>
                    <a:pt x="111" y="406"/>
                  </a:lnTo>
                  <a:lnTo>
                    <a:pt x="111" y="15"/>
                  </a:lnTo>
                  <a:cubicBezTo>
                    <a:pt x="111" y="7"/>
                    <a:pt x="104" y="0"/>
                    <a:pt x="96" y="0"/>
                  </a:cubicBezTo>
                  <a:lnTo>
                    <a:pt x="15" y="0"/>
                  </a:lnTo>
                  <a:cubicBezTo>
                    <a:pt x="7" y="0"/>
                    <a:pt x="0" y="7"/>
                    <a:pt x="0" y="15"/>
                  </a:cubicBezTo>
                  <a:cubicBezTo>
                    <a:pt x="0" y="24"/>
                    <a:pt x="7" y="30"/>
                    <a:pt x="15" y="30"/>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4" name="Freeform 83">
              <a:extLst>
                <a:ext uri="{FF2B5EF4-FFF2-40B4-BE49-F238E27FC236}">
                  <a16:creationId xmlns:a16="http://schemas.microsoft.com/office/drawing/2014/main" id="{A51121EF-1893-422E-A217-5125D6512667}"/>
                </a:ext>
              </a:extLst>
            </p:cNvPr>
            <p:cNvSpPr>
              <a:spLocks/>
            </p:cNvSpPr>
            <p:nvPr/>
          </p:nvSpPr>
          <p:spPr bwMode="auto">
            <a:xfrm>
              <a:off x="5554663" y="2233614"/>
              <a:ext cx="39688" cy="38100"/>
            </a:xfrm>
            <a:custGeom>
              <a:avLst/>
              <a:gdLst>
                <a:gd name="T0" fmla="*/ 23 w 46"/>
                <a:gd name="T1" fmla="*/ 46 h 46"/>
                <a:gd name="T2" fmla="*/ 23 w 46"/>
                <a:gd name="T3" fmla="*/ 46 h 46"/>
                <a:gd name="T4" fmla="*/ 0 w 46"/>
                <a:gd name="T5" fmla="*/ 23 h 46"/>
                <a:gd name="T6" fmla="*/ 23 w 46"/>
                <a:gd name="T7" fmla="*/ 0 h 46"/>
                <a:gd name="T8" fmla="*/ 46 w 46"/>
                <a:gd name="T9" fmla="*/ 23 h 46"/>
                <a:gd name="T10" fmla="*/ 23 w 46"/>
                <a:gd name="T11" fmla="*/ 46 h 46"/>
              </a:gdLst>
              <a:ahLst/>
              <a:cxnLst>
                <a:cxn ang="0">
                  <a:pos x="T0" y="T1"/>
                </a:cxn>
                <a:cxn ang="0">
                  <a:pos x="T2" y="T3"/>
                </a:cxn>
                <a:cxn ang="0">
                  <a:pos x="T4" y="T5"/>
                </a:cxn>
                <a:cxn ang="0">
                  <a:pos x="T6" y="T7"/>
                </a:cxn>
                <a:cxn ang="0">
                  <a:pos x="T8" y="T9"/>
                </a:cxn>
                <a:cxn ang="0">
                  <a:pos x="T10" y="T11"/>
                </a:cxn>
              </a:cxnLst>
              <a:rect l="0" t="0" r="r" b="b"/>
              <a:pathLst>
                <a:path w="46" h="46">
                  <a:moveTo>
                    <a:pt x="23" y="46"/>
                  </a:moveTo>
                  <a:lnTo>
                    <a:pt x="23" y="46"/>
                  </a:lnTo>
                  <a:cubicBezTo>
                    <a:pt x="11" y="46"/>
                    <a:pt x="0" y="36"/>
                    <a:pt x="0" y="23"/>
                  </a:cubicBezTo>
                  <a:cubicBezTo>
                    <a:pt x="0" y="11"/>
                    <a:pt x="11" y="0"/>
                    <a:pt x="23" y="0"/>
                  </a:cubicBezTo>
                  <a:cubicBezTo>
                    <a:pt x="36" y="0"/>
                    <a:pt x="46" y="11"/>
                    <a:pt x="46" y="23"/>
                  </a:cubicBezTo>
                  <a:cubicBezTo>
                    <a:pt x="46" y="36"/>
                    <a:pt x="36" y="46"/>
                    <a:pt x="23" y="46"/>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5" name="Freeform 84">
              <a:extLst>
                <a:ext uri="{FF2B5EF4-FFF2-40B4-BE49-F238E27FC236}">
                  <a16:creationId xmlns:a16="http://schemas.microsoft.com/office/drawing/2014/main" id="{CC646C8E-B581-4F65-9D6F-5A5CA8505103}"/>
                </a:ext>
              </a:extLst>
            </p:cNvPr>
            <p:cNvSpPr>
              <a:spLocks/>
            </p:cNvSpPr>
            <p:nvPr/>
          </p:nvSpPr>
          <p:spPr bwMode="auto">
            <a:xfrm>
              <a:off x="5614988" y="2233614"/>
              <a:ext cx="39688" cy="38100"/>
            </a:xfrm>
            <a:custGeom>
              <a:avLst/>
              <a:gdLst>
                <a:gd name="T0" fmla="*/ 23 w 46"/>
                <a:gd name="T1" fmla="*/ 46 h 46"/>
                <a:gd name="T2" fmla="*/ 23 w 46"/>
                <a:gd name="T3" fmla="*/ 46 h 46"/>
                <a:gd name="T4" fmla="*/ 0 w 46"/>
                <a:gd name="T5" fmla="*/ 23 h 46"/>
                <a:gd name="T6" fmla="*/ 23 w 46"/>
                <a:gd name="T7" fmla="*/ 0 h 46"/>
                <a:gd name="T8" fmla="*/ 46 w 46"/>
                <a:gd name="T9" fmla="*/ 23 h 46"/>
                <a:gd name="T10" fmla="*/ 23 w 46"/>
                <a:gd name="T11" fmla="*/ 46 h 46"/>
              </a:gdLst>
              <a:ahLst/>
              <a:cxnLst>
                <a:cxn ang="0">
                  <a:pos x="T0" y="T1"/>
                </a:cxn>
                <a:cxn ang="0">
                  <a:pos x="T2" y="T3"/>
                </a:cxn>
                <a:cxn ang="0">
                  <a:pos x="T4" y="T5"/>
                </a:cxn>
                <a:cxn ang="0">
                  <a:pos x="T6" y="T7"/>
                </a:cxn>
                <a:cxn ang="0">
                  <a:pos x="T8" y="T9"/>
                </a:cxn>
                <a:cxn ang="0">
                  <a:pos x="T10" y="T11"/>
                </a:cxn>
              </a:cxnLst>
              <a:rect l="0" t="0" r="r" b="b"/>
              <a:pathLst>
                <a:path w="46" h="46">
                  <a:moveTo>
                    <a:pt x="23" y="46"/>
                  </a:moveTo>
                  <a:lnTo>
                    <a:pt x="23" y="46"/>
                  </a:lnTo>
                  <a:cubicBezTo>
                    <a:pt x="10" y="46"/>
                    <a:pt x="0" y="36"/>
                    <a:pt x="0" y="23"/>
                  </a:cubicBezTo>
                  <a:cubicBezTo>
                    <a:pt x="0" y="10"/>
                    <a:pt x="10" y="0"/>
                    <a:pt x="23" y="0"/>
                  </a:cubicBezTo>
                  <a:cubicBezTo>
                    <a:pt x="35" y="0"/>
                    <a:pt x="46" y="10"/>
                    <a:pt x="46" y="23"/>
                  </a:cubicBezTo>
                  <a:cubicBezTo>
                    <a:pt x="46" y="36"/>
                    <a:pt x="35" y="46"/>
                    <a:pt x="23" y="46"/>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cxnSp>
        <p:nvCxnSpPr>
          <p:cNvPr id="636" name="直接连接符 635">
            <a:extLst>
              <a:ext uri="{FF2B5EF4-FFF2-40B4-BE49-F238E27FC236}">
                <a16:creationId xmlns:a16="http://schemas.microsoft.com/office/drawing/2014/main" id="{A8FC1485-18CC-4453-8639-F4972248CA9D}"/>
              </a:ext>
            </a:extLst>
          </p:cNvPr>
          <p:cNvCxnSpPr/>
          <p:nvPr/>
        </p:nvCxnSpPr>
        <p:spPr bwMode="auto">
          <a:xfrm>
            <a:off x="7485207" y="3348682"/>
            <a:ext cx="567707" cy="0"/>
          </a:xfrm>
          <a:prstGeom prst="line">
            <a:avLst/>
          </a:prstGeom>
          <a:solidFill>
            <a:schemeClr val="accent1"/>
          </a:solidFill>
          <a:ln w="9525" cap="flat" cmpd="sng" algn="ctr">
            <a:solidFill>
              <a:srgbClr val="94DAE2"/>
            </a:solidFill>
            <a:prstDash val="solid"/>
            <a:round/>
            <a:headEnd type="none" w="med" len="med"/>
            <a:tailEnd type="none" w="med" len="med"/>
          </a:ln>
          <a:effectLst/>
        </p:spPr>
      </p:cxnSp>
      <p:cxnSp>
        <p:nvCxnSpPr>
          <p:cNvPr id="637" name="直接连接符 636">
            <a:extLst>
              <a:ext uri="{FF2B5EF4-FFF2-40B4-BE49-F238E27FC236}">
                <a16:creationId xmlns:a16="http://schemas.microsoft.com/office/drawing/2014/main" id="{816AB656-403C-4810-BCA1-0D155B6CF280}"/>
              </a:ext>
            </a:extLst>
          </p:cNvPr>
          <p:cNvCxnSpPr/>
          <p:nvPr/>
        </p:nvCxnSpPr>
        <p:spPr bwMode="auto">
          <a:xfrm>
            <a:off x="7479792" y="2745680"/>
            <a:ext cx="573122" cy="0"/>
          </a:xfrm>
          <a:prstGeom prst="line">
            <a:avLst/>
          </a:prstGeom>
          <a:solidFill>
            <a:schemeClr val="accent1"/>
          </a:solidFill>
          <a:ln w="9525" cap="flat" cmpd="sng" algn="ctr">
            <a:solidFill>
              <a:srgbClr val="94DAE2"/>
            </a:solidFill>
            <a:prstDash val="solid"/>
            <a:round/>
            <a:headEnd type="none" w="med" len="med"/>
            <a:tailEnd type="none" w="med" len="med"/>
          </a:ln>
          <a:effectLst/>
        </p:spPr>
      </p:cxnSp>
      <p:sp>
        <p:nvSpPr>
          <p:cNvPr id="638" name="文本框 637">
            <a:extLst>
              <a:ext uri="{FF2B5EF4-FFF2-40B4-BE49-F238E27FC236}">
                <a16:creationId xmlns:a16="http://schemas.microsoft.com/office/drawing/2014/main" id="{ED935663-DCDD-49F1-AA8E-BE3C89A712B2}"/>
              </a:ext>
            </a:extLst>
          </p:cNvPr>
          <p:cNvSpPr txBox="1"/>
          <p:nvPr/>
        </p:nvSpPr>
        <p:spPr bwMode="auto">
          <a:xfrm>
            <a:off x="7509263" y="2305867"/>
            <a:ext cx="539360" cy="273325"/>
          </a:xfrm>
          <a:prstGeom prst="rect">
            <a:avLst/>
          </a:prstGeom>
          <a:solidFill>
            <a:schemeClr val="accent6">
              <a:lumMod val="20000"/>
              <a:lumOff val="80000"/>
            </a:schemeClr>
          </a:solidFill>
          <a:ln w="9525" algn="ctr">
            <a:solidFill>
              <a:schemeClr val="accent6">
                <a:lumMod val="20000"/>
                <a:lumOff val="80000"/>
              </a:schemeClr>
            </a:solid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APP</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9" name="圆角矩形 447">
            <a:extLst>
              <a:ext uri="{FF2B5EF4-FFF2-40B4-BE49-F238E27FC236}">
                <a16:creationId xmlns:a16="http://schemas.microsoft.com/office/drawing/2014/main" id="{755E89F6-B408-42B4-83CB-C777105B6715}"/>
              </a:ext>
            </a:extLst>
          </p:cNvPr>
          <p:cNvSpPr/>
          <p:nvPr/>
        </p:nvSpPr>
        <p:spPr bwMode="auto">
          <a:xfrm>
            <a:off x="8255372" y="2136472"/>
            <a:ext cx="569518" cy="1778472"/>
          </a:xfrm>
          <a:prstGeom prst="roundRect">
            <a:avLst/>
          </a:prstGeom>
          <a:no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0" name="任意多边形 448">
            <a:extLst>
              <a:ext uri="{FF2B5EF4-FFF2-40B4-BE49-F238E27FC236}">
                <a16:creationId xmlns:a16="http://schemas.microsoft.com/office/drawing/2014/main" id="{77C28DD0-0A6A-4919-923B-27ECD50101AA}"/>
              </a:ext>
            </a:extLst>
          </p:cNvPr>
          <p:cNvSpPr/>
          <p:nvPr/>
        </p:nvSpPr>
        <p:spPr bwMode="auto">
          <a:xfrm rot="5400000">
            <a:off x="8318876" y="3415124"/>
            <a:ext cx="182774" cy="156338"/>
          </a:xfrm>
          <a:custGeom>
            <a:avLst/>
            <a:gdLst>
              <a:gd name="connsiteX0" fmla="*/ 1008112 w 3096344"/>
              <a:gd name="connsiteY0" fmla="*/ 2088232 h 3096344"/>
              <a:gd name="connsiteX1" fmla="*/ 1008112 w 3096344"/>
              <a:gd name="connsiteY1" fmla="*/ 1008112 h 3096344"/>
              <a:gd name="connsiteX2" fmla="*/ 2088232 w 3096344"/>
              <a:gd name="connsiteY2" fmla="*/ 1008112 h 3096344"/>
              <a:gd name="connsiteX3" fmla="*/ 2088232 w 3096344"/>
              <a:gd name="connsiteY3" fmla="*/ 2088232 h 3096344"/>
              <a:gd name="connsiteX4" fmla="*/ 918102 w 3096344"/>
              <a:gd name="connsiteY4" fmla="*/ 2178242 h 3096344"/>
              <a:gd name="connsiteX5" fmla="*/ 2178242 w 3096344"/>
              <a:gd name="connsiteY5" fmla="*/ 2178242 h 3096344"/>
              <a:gd name="connsiteX6" fmla="*/ 2178242 w 3096344"/>
              <a:gd name="connsiteY6" fmla="*/ 918102 h 3096344"/>
              <a:gd name="connsiteX7" fmla="*/ 918102 w 3096344"/>
              <a:gd name="connsiteY7" fmla="*/ 918102 h 3096344"/>
              <a:gd name="connsiteX8" fmla="*/ 0 w 3096344"/>
              <a:gd name="connsiteY8" fmla="*/ 2628292 h 3096344"/>
              <a:gd name="connsiteX9" fmla="*/ 0 w 3096344"/>
              <a:gd name="connsiteY9" fmla="*/ 2466274 h 3096344"/>
              <a:gd name="connsiteX10" fmla="*/ 342038 w 3096344"/>
              <a:gd name="connsiteY10" fmla="*/ 2466274 h 3096344"/>
              <a:gd name="connsiteX11" fmla="*/ 342038 w 3096344"/>
              <a:gd name="connsiteY11" fmla="*/ 2340260 h 3096344"/>
              <a:gd name="connsiteX12" fmla="*/ 0 w 3096344"/>
              <a:gd name="connsiteY12" fmla="*/ 2340260 h 3096344"/>
              <a:gd name="connsiteX13" fmla="*/ 0 w 3096344"/>
              <a:gd name="connsiteY13" fmla="*/ 2178242 h 3096344"/>
              <a:gd name="connsiteX14" fmla="*/ 342038 w 3096344"/>
              <a:gd name="connsiteY14" fmla="*/ 2178242 h 3096344"/>
              <a:gd name="connsiteX15" fmla="*/ 342038 w 3096344"/>
              <a:gd name="connsiteY15" fmla="*/ 2047267 h 3096344"/>
              <a:gd name="connsiteX16" fmla="*/ 0 w 3096344"/>
              <a:gd name="connsiteY16" fmla="*/ 2047267 h 3096344"/>
              <a:gd name="connsiteX17" fmla="*/ 0 w 3096344"/>
              <a:gd name="connsiteY17" fmla="*/ 1885249 h 3096344"/>
              <a:gd name="connsiteX18" fmla="*/ 342038 w 3096344"/>
              <a:gd name="connsiteY18" fmla="*/ 1885249 h 3096344"/>
              <a:gd name="connsiteX19" fmla="*/ 342038 w 3096344"/>
              <a:gd name="connsiteY19" fmla="*/ 1759235 h 3096344"/>
              <a:gd name="connsiteX20" fmla="*/ 0 w 3096344"/>
              <a:gd name="connsiteY20" fmla="*/ 1759235 h 3096344"/>
              <a:gd name="connsiteX21" fmla="*/ 0 w 3096344"/>
              <a:gd name="connsiteY21" fmla="*/ 1597217 h 3096344"/>
              <a:gd name="connsiteX22" fmla="*/ 342038 w 3096344"/>
              <a:gd name="connsiteY22" fmla="*/ 1597217 h 3096344"/>
              <a:gd name="connsiteX23" fmla="*/ 342038 w 3096344"/>
              <a:gd name="connsiteY23" fmla="*/ 1492780 h 3096344"/>
              <a:gd name="connsiteX24" fmla="*/ 0 w 3096344"/>
              <a:gd name="connsiteY24" fmla="*/ 1492780 h 3096344"/>
              <a:gd name="connsiteX25" fmla="*/ 0 w 3096344"/>
              <a:gd name="connsiteY25" fmla="*/ 1330762 h 3096344"/>
              <a:gd name="connsiteX26" fmla="*/ 342038 w 3096344"/>
              <a:gd name="connsiteY26" fmla="*/ 1330762 h 3096344"/>
              <a:gd name="connsiteX27" fmla="*/ 342038 w 3096344"/>
              <a:gd name="connsiteY27" fmla="*/ 1204748 h 3096344"/>
              <a:gd name="connsiteX28" fmla="*/ 0 w 3096344"/>
              <a:gd name="connsiteY28" fmla="*/ 1204748 h 3096344"/>
              <a:gd name="connsiteX29" fmla="*/ 0 w 3096344"/>
              <a:gd name="connsiteY29" fmla="*/ 1042730 h 3096344"/>
              <a:gd name="connsiteX30" fmla="*/ 342038 w 3096344"/>
              <a:gd name="connsiteY30" fmla="*/ 1042730 h 3096344"/>
              <a:gd name="connsiteX31" fmla="*/ 342038 w 3096344"/>
              <a:gd name="connsiteY31" fmla="*/ 911755 h 3096344"/>
              <a:gd name="connsiteX32" fmla="*/ 0 w 3096344"/>
              <a:gd name="connsiteY32" fmla="*/ 911755 h 3096344"/>
              <a:gd name="connsiteX33" fmla="*/ 0 w 3096344"/>
              <a:gd name="connsiteY33" fmla="*/ 749737 h 3096344"/>
              <a:gd name="connsiteX34" fmla="*/ 342038 w 3096344"/>
              <a:gd name="connsiteY34" fmla="*/ 749737 h 3096344"/>
              <a:gd name="connsiteX35" fmla="*/ 342038 w 3096344"/>
              <a:gd name="connsiteY35" fmla="*/ 623723 h 3096344"/>
              <a:gd name="connsiteX36" fmla="*/ 0 w 3096344"/>
              <a:gd name="connsiteY36" fmla="*/ 623723 h 3096344"/>
              <a:gd name="connsiteX37" fmla="*/ 0 w 3096344"/>
              <a:gd name="connsiteY37" fmla="*/ 461705 h 3096344"/>
              <a:gd name="connsiteX38" fmla="*/ 342038 w 3096344"/>
              <a:gd name="connsiteY38" fmla="*/ 461705 h 3096344"/>
              <a:gd name="connsiteX39" fmla="*/ 342038 w 3096344"/>
              <a:gd name="connsiteY39" fmla="*/ 342038 h 3096344"/>
              <a:gd name="connsiteX40" fmla="*/ 464878 w 3096344"/>
              <a:gd name="connsiteY40" fmla="*/ 342038 h 3096344"/>
              <a:gd name="connsiteX41" fmla="*/ 464878 w 3096344"/>
              <a:gd name="connsiteY41" fmla="*/ 0 h 3096344"/>
              <a:gd name="connsiteX42" fmla="*/ 626896 w 3096344"/>
              <a:gd name="connsiteY42" fmla="*/ 0 h 3096344"/>
              <a:gd name="connsiteX43" fmla="*/ 626896 w 3096344"/>
              <a:gd name="connsiteY43" fmla="*/ 342038 h 3096344"/>
              <a:gd name="connsiteX44" fmla="*/ 752910 w 3096344"/>
              <a:gd name="connsiteY44" fmla="*/ 342038 h 3096344"/>
              <a:gd name="connsiteX45" fmla="*/ 752910 w 3096344"/>
              <a:gd name="connsiteY45" fmla="*/ 0 h 3096344"/>
              <a:gd name="connsiteX46" fmla="*/ 914928 w 3096344"/>
              <a:gd name="connsiteY46" fmla="*/ 0 h 3096344"/>
              <a:gd name="connsiteX47" fmla="*/ 914928 w 3096344"/>
              <a:gd name="connsiteY47" fmla="*/ 342038 h 3096344"/>
              <a:gd name="connsiteX48" fmla="*/ 1045903 w 3096344"/>
              <a:gd name="connsiteY48" fmla="*/ 342038 h 3096344"/>
              <a:gd name="connsiteX49" fmla="*/ 1045903 w 3096344"/>
              <a:gd name="connsiteY49" fmla="*/ 0 h 3096344"/>
              <a:gd name="connsiteX50" fmla="*/ 1207921 w 3096344"/>
              <a:gd name="connsiteY50" fmla="*/ 0 h 3096344"/>
              <a:gd name="connsiteX51" fmla="*/ 1207921 w 3096344"/>
              <a:gd name="connsiteY51" fmla="*/ 342038 h 3096344"/>
              <a:gd name="connsiteX52" fmla="*/ 1333935 w 3096344"/>
              <a:gd name="connsiteY52" fmla="*/ 342038 h 3096344"/>
              <a:gd name="connsiteX53" fmla="*/ 1333935 w 3096344"/>
              <a:gd name="connsiteY53" fmla="*/ 0 h 3096344"/>
              <a:gd name="connsiteX54" fmla="*/ 1495953 w 3096344"/>
              <a:gd name="connsiteY54" fmla="*/ 0 h 3096344"/>
              <a:gd name="connsiteX55" fmla="*/ 1495953 w 3096344"/>
              <a:gd name="connsiteY55" fmla="*/ 342038 h 3096344"/>
              <a:gd name="connsiteX56" fmla="*/ 1600390 w 3096344"/>
              <a:gd name="connsiteY56" fmla="*/ 342038 h 3096344"/>
              <a:gd name="connsiteX57" fmla="*/ 1600390 w 3096344"/>
              <a:gd name="connsiteY57" fmla="*/ 0 h 3096344"/>
              <a:gd name="connsiteX58" fmla="*/ 1762408 w 3096344"/>
              <a:gd name="connsiteY58" fmla="*/ 0 h 3096344"/>
              <a:gd name="connsiteX59" fmla="*/ 1762408 w 3096344"/>
              <a:gd name="connsiteY59" fmla="*/ 342038 h 3096344"/>
              <a:gd name="connsiteX60" fmla="*/ 1888422 w 3096344"/>
              <a:gd name="connsiteY60" fmla="*/ 342038 h 3096344"/>
              <a:gd name="connsiteX61" fmla="*/ 1888422 w 3096344"/>
              <a:gd name="connsiteY61" fmla="*/ 0 h 3096344"/>
              <a:gd name="connsiteX62" fmla="*/ 2050440 w 3096344"/>
              <a:gd name="connsiteY62" fmla="*/ 0 h 3096344"/>
              <a:gd name="connsiteX63" fmla="*/ 2050440 w 3096344"/>
              <a:gd name="connsiteY63" fmla="*/ 342038 h 3096344"/>
              <a:gd name="connsiteX64" fmla="*/ 2181415 w 3096344"/>
              <a:gd name="connsiteY64" fmla="*/ 342038 h 3096344"/>
              <a:gd name="connsiteX65" fmla="*/ 2181415 w 3096344"/>
              <a:gd name="connsiteY65" fmla="*/ 0 h 3096344"/>
              <a:gd name="connsiteX66" fmla="*/ 2343433 w 3096344"/>
              <a:gd name="connsiteY66" fmla="*/ 0 h 3096344"/>
              <a:gd name="connsiteX67" fmla="*/ 2343433 w 3096344"/>
              <a:gd name="connsiteY67" fmla="*/ 342038 h 3096344"/>
              <a:gd name="connsiteX68" fmla="*/ 2469447 w 3096344"/>
              <a:gd name="connsiteY68" fmla="*/ 342038 h 3096344"/>
              <a:gd name="connsiteX69" fmla="*/ 2469447 w 3096344"/>
              <a:gd name="connsiteY69" fmla="*/ 0 h 3096344"/>
              <a:gd name="connsiteX70" fmla="*/ 2631465 w 3096344"/>
              <a:gd name="connsiteY70" fmla="*/ 0 h 3096344"/>
              <a:gd name="connsiteX71" fmla="*/ 2631465 w 3096344"/>
              <a:gd name="connsiteY71" fmla="*/ 342038 h 3096344"/>
              <a:gd name="connsiteX72" fmla="*/ 2754306 w 3096344"/>
              <a:gd name="connsiteY72" fmla="*/ 342038 h 3096344"/>
              <a:gd name="connsiteX73" fmla="*/ 2754306 w 3096344"/>
              <a:gd name="connsiteY73" fmla="*/ 461705 h 3096344"/>
              <a:gd name="connsiteX74" fmla="*/ 3096344 w 3096344"/>
              <a:gd name="connsiteY74" fmla="*/ 461705 h 3096344"/>
              <a:gd name="connsiteX75" fmla="*/ 3096344 w 3096344"/>
              <a:gd name="connsiteY75" fmla="*/ 623723 h 3096344"/>
              <a:gd name="connsiteX76" fmla="*/ 2754306 w 3096344"/>
              <a:gd name="connsiteY76" fmla="*/ 623723 h 3096344"/>
              <a:gd name="connsiteX77" fmla="*/ 2754306 w 3096344"/>
              <a:gd name="connsiteY77" fmla="*/ 749737 h 3096344"/>
              <a:gd name="connsiteX78" fmla="*/ 3096344 w 3096344"/>
              <a:gd name="connsiteY78" fmla="*/ 749737 h 3096344"/>
              <a:gd name="connsiteX79" fmla="*/ 3096344 w 3096344"/>
              <a:gd name="connsiteY79" fmla="*/ 911755 h 3096344"/>
              <a:gd name="connsiteX80" fmla="*/ 2754306 w 3096344"/>
              <a:gd name="connsiteY80" fmla="*/ 911755 h 3096344"/>
              <a:gd name="connsiteX81" fmla="*/ 2754306 w 3096344"/>
              <a:gd name="connsiteY81" fmla="*/ 1042730 h 3096344"/>
              <a:gd name="connsiteX82" fmla="*/ 3096344 w 3096344"/>
              <a:gd name="connsiteY82" fmla="*/ 1042730 h 3096344"/>
              <a:gd name="connsiteX83" fmla="*/ 3096344 w 3096344"/>
              <a:gd name="connsiteY83" fmla="*/ 1204748 h 3096344"/>
              <a:gd name="connsiteX84" fmla="*/ 2754306 w 3096344"/>
              <a:gd name="connsiteY84" fmla="*/ 1204748 h 3096344"/>
              <a:gd name="connsiteX85" fmla="*/ 2754306 w 3096344"/>
              <a:gd name="connsiteY85" fmla="*/ 1330762 h 3096344"/>
              <a:gd name="connsiteX86" fmla="*/ 3096344 w 3096344"/>
              <a:gd name="connsiteY86" fmla="*/ 1330762 h 3096344"/>
              <a:gd name="connsiteX87" fmla="*/ 3096344 w 3096344"/>
              <a:gd name="connsiteY87" fmla="*/ 1492780 h 3096344"/>
              <a:gd name="connsiteX88" fmla="*/ 2754306 w 3096344"/>
              <a:gd name="connsiteY88" fmla="*/ 1492780 h 3096344"/>
              <a:gd name="connsiteX89" fmla="*/ 2754306 w 3096344"/>
              <a:gd name="connsiteY89" fmla="*/ 1597217 h 3096344"/>
              <a:gd name="connsiteX90" fmla="*/ 3096344 w 3096344"/>
              <a:gd name="connsiteY90" fmla="*/ 1597217 h 3096344"/>
              <a:gd name="connsiteX91" fmla="*/ 3096344 w 3096344"/>
              <a:gd name="connsiteY91" fmla="*/ 1759235 h 3096344"/>
              <a:gd name="connsiteX92" fmla="*/ 2754306 w 3096344"/>
              <a:gd name="connsiteY92" fmla="*/ 1759235 h 3096344"/>
              <a:gd name="connsiteX93" fmla="*/ 2754306 w 3096344"/>
              <a:gd name="connsiteY93" fmla="*/ 1885249 h 3096344"/>
              <a:gd name="connsiteX94" fmla="*/ 3096344 w 3096344"/>
              <a:gd name="connsiteY94" fmla="*/ 1885249 h 3096344"/>
              <a:gd name="connsiteX95" fmla="*/ 3096344 w 3096344"/>
              <a:gd name="connsiteY95" fmla="*/ 2047267 h 3096344"/>
              <a:gd name="connsiteX96" fmla="*/ 2754306 w 3096344"/>
              <a:gd name="connsiteY96" fmla="*/ 2047267 h 3096344"/>
              <a:gd name="connsiteX97" fmla="*/ 2754306 w 3096344"/>
              <a:gd name="connsiteY97" fmla="*/ 2178242 h 3096344"/>
              <a:gd name="connsiteX98" fmla="*/ 3096344 w 3096344"/>
              <a:gd name="connsiteY98" fmla="*/ 2178242 h 3096344"/>
              <a:gd name="connsiteX99" fmla="*/ 3096344 w 3096344"/>
              <a:gd name="connsiteY99" fmla="*/ 2340260 h 3096344"/>
              <a:gd name="connsiteX100" fmla="*/ 2754306 w 3096344"/>
              <a:gd name="connsiteY100" fmla="*/ 2340260 h 3096344"/>
              <a:gd name="connsiteX101" fmla="*/ 2754306 w 3096344"/>
              <a:gd name="connsiteY101" fmla="*/ 2466274 h 3096344"/>
              <a:gd name="connsiteX102" fmla="*/ 3096344 w 3096344"/>
              <a:gd name="connsiteY102" fmla="*/ 2466274 h 3096344"/>
              <a:gd name="connsiteX103" fmla="*/ 3096344 w 3096344"/>
              <a:gd name="connsiteY103" fmla="*/ 2628292 h 3096344"/>
              <a:gd name="connsiteX104" fmla="*/ 2754306 w 3096344"/>
              <a:gd name="connsiteY104" fmla="*/ 2628292 h 3096344"/>
              <a:gd name="connsiteX105" fmla="*/ 2754306 w 3096344"/>
              <a:gd name="connsiteY105" fmla="*/ 2754306 h 3096344"/>
              <a:gd name="connsiteX106" fmla="*/ 2631465 w 3096344"/>
              <a:gd name="connsiteY106" fmla="*/ 2754306 h 3096344"/>
              <a:gd name="connsiteX107" fmla="*/ 2631465 w 3096344"/>
              <a:gd name="connsiteY107" fmla="*/ 3096344 h 3096344"/>
              <a:gd name="connsiteX108" fmla="*/ 2469447 w 3096344"/>
              <a:gd name="connsiteY108" fmla="*/ 3096344 h 3096344"/>
              <a:gd name="connsiteX109" fmla="*/ 2469447 w 3096344"/>
              <a:gd name="connsiteY109" fmla="*/ 2754306 h 3096344"/>
              <a:gd name="connsiteX110" fmla="*/ 2343433 w 3096344"/>
              <a:gd name="connsiteY110" fmla="*/ 2754306 h 3096344"/>
              <a:gd name="connsiteX111" fmla="*/ 2343433 w 3096344"/>
              <a:gd name="connsiteY111" fmla="*/ 3096344 h 3096344"/>
              <a:gd name="connsiteX112" fmla="*/ 2181415 w 3096344"/>
              <a:gd name="connsiteY112" fmla="*/ 3096344 h 3096344"/>
              <a:gd name="connsiteX113" fmla="*/ 2181415 w 3096344"/>
              <a:gd name="connsiteY113" fmla="*/ 2754306 h 3096344"/>
              <a:gd name="connsiteX114" fmla="*/ 2050440 w 3096344"/>
              <a:gd name="connsiteY114" fmla="*/ 2754306 h 3096344"/>
              <a:gd name="connsiteX115" fmla="*/ 2050440 w 3096344"/>
              <a:gd name="connsiteY115" fmla="*/ 3096344 h 3096344"/>
              <a:gd name="connsiteX116" fmla="*/ 1888422 w 3096344"/>
              <a:gd name="connsiteY116" fmla="*/ 3096344 h 3096344"/>
              <a:gd name="connsiteX117" fmla="*/ 1888422 w 3096344"/>
              <a:gd name="connsiteY117" fmla="*/ 2754306 h 3096344"/>
              <a:gd name="connsiteX118" fmla="*/ 1762408 w 3096344"/>
              <a:gd name="connsiteY118" fmla="*/ 2754306 h 3096344"/>
              <a:gd name="connsiteX119" fmla="*/ 1762408 w 3096344"/>
              <a:gd name="connsiteY119" fmla="*/ 3096344 h 3096344"/>
              <a:gd name="connsiteX120" fmla="*/ 1600390 w 3096344"/>
              <a:gd name="connsiteY120" fmla="*/ 3096344 h 3096344"/>
              <a:gd name="connsiteX121" fmla="*/ 1600390 w 3096344"/>
              <a:gd name="connsiteY121" fmla="*/ 2754306 h 3096344"/>
              <a:gd name="connsiteX122" fmla="*/ 1495953 w 3096344"/>
              <a:gd name="connsiteY122" fmla="*/ 2754306 h 3096344"/>
              <a:gd name="connsiteX123" fmla="*/ 1495953 w 3096344"/>
              <a:gd name="connsiteY123" fmla="*/ 3096344 h 3096344"/>
              <a:gd name="connsiteX124" fmla="*/ 1333935 w 3096344"/>
              <a:gd name="connsiteY124" fmla="*/ 3096344 h 3096344"/>
              <a:gd name="connsiteX125" fmla="*/ 1333935 w 3096344"/>
              <a:gd name="connsiteY125" fmla="*/ 2754306 h 3096344"/>
              <a:gd name="connsiteX126" fmla="*/ 1207921 w 3096344"/>
              <a:gd name="connsiteY126" fmla="*/ 2754306 h 3096344"/>
              <a:gd name="connsiteX127" fmla="*/ 1207921 w 3096344"/>
              <a:gd name="connsiteY127" fmla="*/ 3096344 h 3096344"/>
              <a:gd name="connsiteX128" fmla="*/ 1045903 w 3096344"/>
              <a:gd name="connsiteY128" fmla="*/ 3096344 h 3096344"/>
              <a:gd name="connsiteX129" fmla="*/ 1045903 w 3096344"/>
              <a:gd name="connsiteY129" fmla="*/ 2754306 h 3096344"/>
              <a:gd name="connsiteX130" fmla="*/ 914928 w 3096344"/>
              <a:gd name="connsiteY130" fmla="*/ 2754306 h 3096344"/>
              <a:gd name="connsiteX131" fmla="*/ 914928 w 3096344"/>
              <a:gd name="connsiteY131" fmla="*/ 3096344 h 3096344"/>
              <a:gd name="connsiteX132" fmla="*/ 752910 w 3096344"/>
              <a:gd name="connsiteY132" fmla="*/ 3096344 h 3096344"/>
              <a:gd name="connsiteX133" fmla="*/ 752910 w 3096344"/>
              <a:gd name="connsiteY133" fmla="*/ 2754306 h 3096344"/>
              <a:gd name="connsiteX134" fmla="*/ 626896 w 3096344"/>
              <a:gd name="connsiteY134" fmla="*/ 2754306 h 3096344"/>
              <a:gd name="connsiteX135" fmla="*/ 626896 w 3096344"/>
              <a:gd name="connsiteY135" fmla="*/ 3096344 h 3096344"/>
              <a:gd name="connsiteX136" fmla="*/ 464878 w 3096344"/>
              <a:gd name="connsiteY136" fmla="*/ 3096344 h 3096344"/>
              <a:gd name="connsiteX137" fmla="*/ 464878 w 3096344"/>
              <a:gd name="connsiteY137" fmla="*/ 2754306 h 3096344"/>
              <a:gd name="connsiteX138" fmla="*/ 342038 w 3096344"/>
              <a:gd name="connsiteY138" fmla="*/ 2754306 h 3096344"/>
              <a:gd name="connsiteX139" fmla="*/ 342038 w 3096344"/>
              <a:gd name="connsiteY139" fmla="*/ 2628292 h 309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096344" h="3096344">
                <a:moveTo>
                  <a:pt x="1008112" y="2088232"/>
                </a:moveTo>
                <a:lnTo>
                  <a:pt x="1008112" y="1008112"/>
                </a:lnTo>
                <a:lnTo>
                  <a:pt x="2088232" y="1008112"/>
                </a:lnTo>
                <a:lnTo>
                  <a:pt x="2088232" y="2088232"/>
                </a:lnTo>
                <a:close/>
                <a:moveTo>
                  <a:pt x="918102" y="2178242"/>
                </a:moveTo>
                <a:lnTo>
                  <a:pt x="2178242" y="2178242"/>
                </a:lnTo>
                <a:lnTo>
                  <a:pt x="2178242" y="918102"/>
                </a:lnTo>
                <a:lnTo>
                  <a:pt x="918102" y="918102"/>
                </a:lnTo>
                <a:close/>
                <a:moveTo>
                  <a:pt x="0" y="2628292"/>
                </a:moveTo>
                <a:lnTo>
                  <a:pt x="0" y="2466274"/>
                </a:lnTo>
                <a:lnTo>
                  <a:pt x="342038" y="2466274"/>
                </a:lnTo>
                <a:lnTo>
                  <a:pt x="342038" y="2340260"/>
                </a:lnTo>
                <a:lnTo>
                  <a:pt x="0" y="2340260"/>
                </a:lnTo>
                <a:lnTo>
                  <a:pt x="0" y="2178242"/>
                </a:lnTo>
                <a:lnTo>
                  <a:pt x="342038" y="2178242"/>
                </a:lnTo>
                <a:lnTo>
                  <a:pt x="342038" y="2047267"/>
                </a:lnTo>
                <a:lnTo>
                  <a:pt x="0" y="2047267"/>
                </a:lnTo>
                <a:lnTo>
                  <a:pt x="0" y="1885249"/>
                </a:lnTo>
                <a:lnTo>
                  <a:pt x="342038" y="1885249"/>
                </a:lnTo>
                <a:lnTo>
                  <a:pt x="342038" y="1759235"/>
                </a:lnTo>
                <a:lnTo>
                  <a:pt x="0" y="1759235"/>
                </a:lnTo>
                <a:lnTo>
                  <a:pt x="0" y="1597217"/>
                </a:lnTo>
                <a:lnTo>
                  <a:pt x="342038" y="1597217"/>
                </a:lnTo>
                <a:lnTo>
                  <a:pt x="342038" y="1492780"/>
                </a:lnTo>
                <a:lnTo>
                  <a:pt x="0" y="1492780"/>
                </a:lnTo>
                <a:lnTo>
                  <a:pt x="0" y="1330762"/>
                </a:lnTo>
                <a:lnTo>
                  <a:pt x="342038" y="1330762"/>
                </a:lnTo>
                <a:lnTo>
                  <a:pt x="342038" y="1204748"/>
                </a:lnTo>
                <a:lnTo>
                  <a:pt x="0" y="1204748"/>
                </a:lnTo>
                <a:lnTo>
                  <a:pt x="0" y="1042730"/>
                </a:lnTo>
                <a:lnTo>
                  <a:pt x="342038" y="1042730"/>
                </a:lnTo>
                <a:lnTo>
                  <a:pt x="342038" y="911755"/>
                </a:lnTo>
                <a:lnTo>
                  <a:pt x="0" y="911755"/>
                </a:lnTo>
                <a:lnTo>
                  <a:pt x="0" y="749737"/>
                </a:lnTo>
                <a:lnTo>
                  <a:pt x="342038" y="749737"/>
                </a:lnTo>
                <a:lnTo>
                  <a:pt x="342038" y="623723"/>
                </a:lnTo>
                <a:lnTo>
                  <a:pt x="0" y="623723"/>
                </a:lnTo>
                <a:lnTo>
                  <a:pt x="0" y="461705"/>
                </a:lnTo>
                <a:lnTo>
                  <a:pt x="342038" y="461705"/>
                </a:lnTo>
                <a:lnTo>
                  <a:pt x="342038" y="342038"/>
                </a:lnTo>
                <a:lnTo>
                  <a:pt x="464878" y="342038"/>
                </a:lnTo>
                <a:lnTo>
                  <a:pt x="464878" y="0"/>
                </a:lnTo>
                <a:lnTo>
                  <a:pt x="626896" y="0"/>
                </a:lnTo>
                <a:lnTo>
                  <a:pt x="626896" y="342038"/>
                </a:lnTo>
                <a:lnTo>
                  <a:pt x="752910" y="342038"/>
                </a:lnTo>
                <a:lnTo>
                  <a:pt x="752910" y="0"/>
                </a:lnTo>
                <a:lnTo>
                  <a:pt x="914928" y="0"/>
                </a:lnTo>
                <a:lnTo>
                  <a:pt x="914928" y="342038"/>
                </a:lnTo>
                <a:lnTo>
                  <a:pt x="1045903" y="342038"/>
                </a:lnTo>
                <a:lnTo>
                  <a:pt x="1045903" y="0"/>
                </a:lnTo>
                <a:lnTo>
                  <a:pt x="1207921" y="0"/>
                </a:lnTo>
                <a:lnTo>
                  <a:pt x="1207921" y="342038"/>
                </a:lnTo>
                <a:lnTo>
                  <a:pt x="1333935" y="342038"/>
                </a:lnTo>
                <a:lnTo>
                  <a:pt x="1333935" y="0"/>
                </a:lnTo>
                <a:lnTo>
                  <a:pt x="1495953" y="0"/>
                </a:lnTo>
                <a:lnTo>
                  <a:pt x="1495953" y="342038"/>
                </a:lnTo>
                <a:lnTo>
                  <a:pt x="1600390" y="342038"/>
                </a:lnTo>
                <a:lnTo>
                  <a:pt x="1600390" y="0"/>
                </a:lnTo>
                <a:lnTo>
                  <a:pt x="1762408" y="0"/>
                </a:lnTo>
                <a:lnTo>
                  <a:pt x="1762408" y="342038"/>
                </a:lnTo>
                <a:lnTo>
                  <a:pt x="1888422" y="342038"/>
                </a:lnTo>
                <a:lnTo>
                  <a:pt x="1888422" y="0"/>
                </a:lnTo>
                <a:lnTo>
                  <a:pt x="2050440" y="0"/>
                </a:lnTo>
                <a:lnTo>
                  <a:pt x="2050440" y="342038"/>
                </a:lnTo>
                <a:lnTo>
                  <a:pt x="2181415" y="342038"/>
                </a:lnTo>
                <a:lnTo>
                  <a:pt x="2181415" y="0"/>
                </a:lnTo>
                <a:lnTo>
                  <a:pt x="2343433" y="0"/>
                </a:lnTo>
                <a:lnTo>
                  <a:pt x="2343433" y="342038"/>
                </a:lnTo>
                <a:lnTo>
                  <a:pt x="2469447" y="342038"/>
                </a:lnTo>
                <a:lnTo>
                  <a:pt x="2469447" y="0"/>
                </a:lnTo>
                <a:lnTo>
                  <a:pt x="2631465" y="0"/>
                </a:lnTo>
                <a:lnTo>
                  <a:pt x="2631465" y="342038"/>
                </a:lnTo>
                <a:lnTo>
                  <a:pt x="2754306" y="342038"/>
                </a:lnTo>
                <a:lnTo>
                  <a:pt x="2754306" y="461705"/>
                </a:lnTo>
                <a:lnTo>
                  <a:pt x="3096344" y="461705"/>
                </a:lnTo>
                <a:lnTo>
                  <a:pt x="3096344" y="623723"/>
                </a:lnTo>
                <a:lnTo>
                  <a:pt x="2754306" y="623723"/>
                </a:lnTo>
                <a:lnTo>
                  <a:pt x="2754306" y="749737"/>
                </a:lnTo>
                <a:lnTo>
                  <a:pt x="3096344" y="749737"/>
                </a:lnTo>
                <a:lnTo>
                  <a:pt x="3096344" y="911755"/>
                </a:lnTo>
                <a:lnTo>
                  <a:pt x="2754306" y="911755"/>
                </a:lnTo>
                <a:lnTo>
                  <a:pt x="2754306" y="1042730"/>
                </a:lnTo>
                <a:lnTo>
                  <a:pt x="3096344" y="1042730"/>
                </a:lnTo>
                <a:lnTo>
                  <a:pt x="3096344" y="1204748"/>
                </a:lnTo>
                <a:lnTo>
                  <a:pt x="2754306" y="1204748"/>
                </a:lnTo>
                <a:lnTo>
                  <a:pt x="2754306" y="1330762"/>
                </a:lnTo>
                <a:lnTo>
                  <a:pt x="3096344" y="1330762"/>
                </a:lnTo>
                <a:lnTo>
                  <a:pt x="3096344" y="1492780"/>
                </a:lnTo>
                <a:lnTo>
                  <a:pt x="2754306" y="1492780"/>
                </a:lnTo>
                <a:lnTo>
                  <a:pt x="2754306" y="1597217"/>
                </a:lnTo>
                <a:lnTo>
                  <a:pt x="3096344" y="1597217"/>
                </a:lnTo>
                <a:lnTo>
                  <a:pt x="3096344" y="1759235"/>
                </a:lnTo>
                <a:lnTo>
                  <a:pt x="2754306" y="1759235"/>
                </a:lnTo>
                <a:lnTo>
                  <a:pt x="2754306" y="1885249"/>
                </a:lnTo>
                <a:lnTo>
                  <a:pt x="3096344" y="1885249"/>
                </a:lnTo>
                <a:lnTo>
                  <a:pt x="3096344" y="2047267"/>
                </a:lnTo>
                <a:lnTo>
                  <a:pt x="2754306" y="2047267"/>
                </a:lnTo>
                <a:lnTo>
                  <a:pt x="2754306" y="2178242"/>
                </a:lnTo>
                <a:lnTo>
                  <a:pt x="3096344" y="2178242"/>
                </a:lnTo>
                <a:lnTo>
                  <a:pt x="3096344" y="2340260"/>
                </a:lnTo>
                <a:lnTo>
                  <a:pt x="2754306" y="2340260"/>
                </a:lnTo>
                <a:lnTo>
                  <a:pt x="2754306" y="2466274"/>
                </a:lnTo>
                <a:lnTo>
                  <a:pt x="3096344" y="2466274"/>
                </a:lnTo>
                <a:lnTo>
                  <a:pt x="3096344" y="2628292"/>
                </a:lnTo>
                <a:lnTo>
                  <a:pt x="2754306" y="2628292"/>
                </a:lnTo>
                <a:lnTo>
                  <a:pt x="2754306" y="2754306"/>
                </a:lnTo>
                <a:lnTo>
                  <a:pt x="2631465" y="2754306"/>
                </a:lnTo>
                <a:lnTo>
                  <a:pt x="2631465" y="3096344"/>
                </a:lnTo>
                <a:lnTo>
                  <a:pt x="2469447" y="3096344"/>
                </a:lnTo>
                <a:lnTo>
                  <a:pt x="2469447" y="2754306"/>
                </a:lnTo>
                <a:lnTo>
                  <a:pt x="2343433" y="2754306"/>
                </a:lnTo>
                <a:lnTo>
                  <a:pt x="2343433" y="3096344"/>
                </a:lnTo>
                <a:lnTo>
                  <a:pt x="2181415" y="3096344"/>
                </a:lnTo>
                <a:lnTo>
                  <a:pt x="2181415" y="2754306"/>
                </a:lnTo>
                <a:lnTo>
                  <a:pt x="2050440" y="2754306"/>
                </a:lnTo>
                <a:lnTo>
                  <a:pt x="2050440" y="3096344"/>
                </a:lnTo>
                <a:lnTo>
                  <a:pt x="1888422" y="3096344"/>
                </a:lnTo>
                <a:lnTo>
                  <a:pt x="1888422" y="2754306"/>
                </a:lnTo>
                <a:lnTo>
                  <a:pt x="1762408" y="2754306"/>
                </a:lnTo>
                <a:lnTo>
                  <a:pt x="1762408" y="3096344"/>
                </a:lnTo>
                <a:lnTo>
                  <a:pt x="1600390" y="3096344"/>
                </a:lnTo>
                <a:lnTo>
                  <a:pt x="1600390" y="2754306"/>
                </a:lnTo>
                <a:lnTo>
                  <a:pt x="1495953" y="2754306"/>
                </a:lnTo>
                <a:lnTo>
                  <a:pt x="1495953" y="3096344"/>
                </a:lnTo>
                <a:lnTo>
                  <a:pt x="1333935" y="3096344"/>
                </a:lnTo>
                <a:lnTo>
                  <a:pt x="1333935" y="2754306"/>
                </a:lnTo>
                <a:lnTo>
                  <a:pt x="1207921" y="2754306"/>
                </a:lnTo>
                <a:lnTo>
                  <a:pt x="1207921" y="3096344"/>
                </a:lnTo>
                <a:lnTo>
                  <a:pt x="1045903" y="3096344"/>
                </a:lnTo>
                <a:lnTo>
                  <a:pt x="1045903" y="2754306"/>
                </a:lnTo>
                <a:lnTo>
                  <a:pt x="914928" y="2754306"/>
                </a:lnTo>
                <a:lnTo>
                  <a:pt x="914928" y="3096344"/>
                </a:lnTo>
                <a:lnTo>
                  <a:pt x="752910" y="3096344"/>
                </a:lnTo>
                <a:lnTo>
                  <a:pt x="752910" y="2754306"/>
                </a:lnTo>
                <a:lnTo>
                  <a:pt x="626896" y="2754306"/>
                </a:lnTo>
                <a:lnTo>
                  <a:pt x="626896" y="3096344"/>
                </a:lnTo>
                <a:lnTo>
                  <a:pt x="464878" y="3096344"/>
                </a:lnTo>
                <a:lnTo>
                  <a:pt x="464878" y="2754306"/>
                </a:lnTo>
                <a:lnTo>
                  <a:pt x="342038" y="2754306"/>
                </a:lnTo>
                <a:lnTo>
                  <a:pt x="342038" y="2628292"/>
                </a:lnTo>
                <a:close/>
              </a:path>
            </a:pathLst>
          </a:custGeom>
          <a:noFill/>
          <a:ln w="635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1" name="任意多边形 449">
            <a:extLst>
              <a:ext uri="{FF2B5EF4-FFF2-40B4-BE49-F238E27FC236}">
                <a16:creationId xmlns:a16="http://schemas.microsoft.com/office/drawing/2014/main" id="{B44BA63A-53BA-49BA-8584-4E47A72E77E1}"/>
              </a:ext>
            </a:extLst>
          </p:cNvPr>
          <p:cNvSpPr/>
          <p:nvPr/>
        </p:nvSpPr>
        <p:spPr bwMode="auto">
          <a:xfrm>
            <a:off x="8544357" y="3442013"/>
            <a:ext cx="245675" cy="74833"/>
          </a:xfrm>
          <a:custGeom>
            <a:avLst/>
            <a:gdLst>
              <a:gd name="connsiteX0" fmla="*/ 5545646 w 5904656"/>
              <a:gd name="connsiteY0" fmla="*/ 1333872 h 1621904"/>
              <a:gd name="connsiteX1" fmla="*/ 5721665 w 5904656"/>
              <a:gd name="connsiteY1" fmla="*/ 1333872 h 1621904"/>
              <a:gd name="connsiteX2" fmla="*/ 5721665 w 5904656"/>
              <a:gd name="connsiteY2" fmla="*/ 1621904 h 1621904"/>
              <a:gd name="connsiteX3" fmla="*/ 5545646 w 5904656"/>
              <a:gd name="connsiteY3" fmla="*/ 1621904 h 1621904"/>
              <a:gd name="connsiteX4" fmla="*/ 5185605 w 5904656"/>
              <a:gd name="connsiteY4" fmla="*/ 1333872 h 1621904"/>
              <a:gd name="connsiteX5" fmla="*/ 5361624 w 5904656"/>
              <a:gd name="connsiteY5" fmla="*/ 1333872 h 1621904"/>
              <a:gd name="connsiteX6" fmla="*/ 5361624 w 5904656"/>
              <a:gd name="connsiteY6" fmla="*/ 1621904 h 1621904"/>
              <a:gd name="connsiteX7" fmla="*/ 5185605 w 5904656"/>
              <a:gd name="connsiteY7" fmla="*/ 1621904 h 1621904"/>
              <a:gd name="connsiteX8" fmla="*/ 4828008 w 5904656"/>
              <a:gd name="connsiteY8" fmla="*/ 1333872 h 1621904"/>
              <a:gd name="connsiteX9" fmla="*/ 5004027 w 5904656"/>
              <a:gd name="connsiteY9" fmla="*/ 1333872 h 1621904"/>
              <a:gd name="connsiteX10" fmla="*/ 5004027 w 5904656"/>
              <a:gd name="connsiteY10" fmla="*/ 1621904 h 1621904"/>
              <a:gd name="connsiteX11" fmla="*/ 4828008 w 5904656"/>
              <a:gd name="connsiteY11" fmla="*/ 1621904 h 1621904"/>
              <a:gd name="connsiteX12" fmla="*/ 4467968 w 5904656"/>
              <a:gd name="connsiteY12" fmla="*/ 1333872 h 1621904"/>
              <a:gd name="connsiteX13" fmla="*/ 4643987 w 5904656"/>
              <a:gd name="connsiteY13" fmla="*/ 1333872 h 1621904"/>
              <a:gd name="connsiteX14" fmla="*/ 4643987 w 5904656"/>
              <a:gd name="connsiteY14" fmla="*/ 1621904 h 1621904"/>
              <a:gd name="connsiteX15" fmla="*/ 4467968 w 5904656"/>
              <a:gd name="connsiteY15" fmla="*/ 1621904 h 1621904"/>
              <a:gd name="connsiteX16" fmla="*/ 4116101 w 5904656"/>
              <a:gd name="connsiteY16" fmla="*/ 1333872 h 1621904"/>
              <a:gd name="connsiteX17" fmla="*/ 4292120 w 5904656"/>
              <a:gd name="connsiteY17" fmla="*/ 1333872 h 1621904"/>
              <a:gd name="connsiteX18" fmla="*/ 4292120 w 5904656"/>
              <a:gd name="connsiteY18" fmla="*/ 1621904 h 1621904"/>
              <a:gd name="connsiteX19" fmla="*/ 4116101 w 5904656"/>
              <a:gd name="connsiteY19" fmla="*/ 1621904 h 1621904"/>
              <a:gd name="connsiteX20" fmla="*/ 3756061 w 5904656"/>
              <a:gd name="connsiteY20" fmla="*/ 1333872 h 1621904"/>
              <a:gd name="connsiteX21" fmla="*/ 3932080 w 5904656"/>
              <a:gd name="connsiteY21" fmla="*/ 1333872 h 1621904"/>
              <a:gd name="connsiteX22" fmla="*/ 3932080 w 5904656"/>
              <a:gd name="connsiteY22" fmla="*/ 1621904 h 1621904"/>
              <a:gd name="connsiteX23" fmla="*/ 3756061 w 5904656"/>
              <a:gd name="connsiteY23" fmla="*/ 1621904 h 1621904"/>
              <a:gd name="connsiteX24" fmla="*/ 3398464 w 5904656"/>
              <a:gd name="connsiteY24" fmla="*/ 1333872 h 1621904"/>
              <a:gd name="connsiteX25" fmla="*/ 3574483 w 5904656"/>
              <a:gd name="connsiteY25" fmla="*/ 1333872 h 1621904"/>
              <a:gd name="connsiteX26" fmla="*/ 3574483 w 5904656"/>
              <a:gd name="connsiteY26" fmla="*/ 1621904 h 1621904"/>
              <a:gd name="connsiteX27" fmla="*/ 3398464 w 5904656"/>
              <a:gd name="connsiteY27" fmla="*/ 1621904 h 1621904"/>
              <a:gd name="connsiteX28" fmla="*/ 3038424 w 5904656"/>
              <a:gd name="connsiteY28" fmla="*/ 1333872 h 1621904"/>
              <a:gd name="connsiteX29" fmla="*/ 3214443 w 5904656"/>
              <a:gd name="connsiteY29" fmla="*/ 1333872 h 1621904"/>
              <a:gd name="connsiteX30" fmla="*/ 3214443 w 5904656"/>
              <a:gd name="connsiteY30" fmla="*/ 1621904 h 1621904"/>
              <a:gd name="connsiteX31" fmla="*/ 3038424 w 5904656"/>
              <a:gd name="connsiteY31" fmla="*/ 1621904 h 1621904"/>
              <a:gd name="connsiteX32" fmla="*/ 2690216 w 5904656"/>
              <a:gd name="connsiteY32" fmla="*/ 1333872 h 1621904"/>
              <a:gd name="connsiteX33" fmla="*/ 2866235 w 5904656"/>
              <a:gd name="connsiteY33" fmla="*/ 1333872 h 1621904"/>
              <a:gd name="connsiteX34" fmla="*/ 2866235 w 5904656"/>
              <a:gd name="connsiteY34" fmla="*/ 1621904 h 1621904"/>
              <a:gd name="connsiteX35" fmla="*/ 2690216 w 5904656"/>
              <a:gd name="connsiteY35" fmla="*/ 1621904 h 1621904"/>
              <a:gd name="connsiteX36" fmla="*/ 2330176 w 5904656"/>
              <a:gd name="connsiteY36" fmla="*/ 1333872 h 1621904"/>
              <a:gd name="connsiteX37" fmla="*/ 2506195 w 5904656"/>
              <a:gd name="connsiteY37" fmla="*/ 1333872 h 1621904"/>
              <a:gd name="connsiteX38" fmla="*/ 2506195 w 5904656"/>
              <a:gd name="connsiteY38" fmla="*/ 1621904 h 1621904"/>
              <a:gd name="connsiteX39" fmla="*/ 2330176 w 5904656"/>
              <a:gd name="connsiteY39" fmla="*/ 1621904 h 1621904"/>
              <a:gd name="connsiteX40" fmla="*/ 1972579 w 5904656"/>
              <a:gd name="connsiteY40" fmla="*/ 1333872 h 1621904"/>
              <a:gd name="connsiteX41" fmla="*/ 2148598 w 5904656"/>
              <a:gd name="connsiteY41" fmla="*/ 1333872 h 1621904"/>
              <a:gd name="connsiteX42" fmla="*/ 2148598 w 5904656"/>
              <a:gd name="connsiteY42" fmla="*/ 1621904 h 1621904"/>
              <a:gd name="connsiteX43" fmla="*/ 1972579 w 5904656"/>
              <a:gd name="connsiteY43" fmla="*/ 1621904 h 1621904"/>
              <a:gd name="connsiteX44" fmla="*/ 1612539 w 5904656"/>
              <a:gd name="connsiteY44" fmla="*/ 1333872 h 1621904"/>
              <a:gd name="connsiteX45" fmla="*/ 1788558 w 5904656"/>
              <a:gd name="connsiteY45" fmla="*/ 1333872 h 1621904"/>
              <a:gd name="connsiteX46" fmla="*/ 1788558 w 5904656"/>
              <a:gd name="connsiteY46" fmla="*/ 1621904 h 1621904"/>
              <a:gd name="connsiteX47" fmla="*/ 1612539 w 5904656"/>
              <a:gd name="connsiteY47" fmla="*/ 1621904 h 1621904"/>
              <a:gd name="connsiteX48" fmla="*/ 1260672 w 5904656"/>
              <a:gd name="connsiteY48" fmla="*/ 1333872 h 1621904"/>
              <a:gd name="connsiteX49" fmla="*/ 1436691 w 5904656"/>
              <a:gd name="connsiteY49" fmla="*/ 1333872 h 1621904"/>
              <a:gd name="connsiteX50" fmla="*/ 1436691 w 5904656"/>
              <a:gd name="connsiteY50" fmla="*/ 1621904 h 1621904"/>
              <a:gd name="connsiteX51" fmla="*/ 1260672 w 5904656"/>
              <a:gd name="connsiteY51" fmla="*/ 1621904 h 1621904"/>
              <a:gd name="connsiteX52" fmla="*/ 900632 w 5904656"/>
              <a:gd name="connsiteY52" fmla="*/ 1333872 h 1621904"/>
              <a:gd name="connsiteX53" fmla="*/ 1076651 w 5904656"/>
              <a:gd name="connsiteY53" fmla="*/ 1333872 h 1621904"/>
              <a:gd name="connsiteX54" fmla="*/ 1076651 w 5904656"/>
              <a:gd name="connsiteY54" fmla="*/ 1621904 h 1621904"/>
              <a:gd name="connsiteX55" fmla="*/ 900632 w 5904656"/>
              <a:gd name="connsiteY55" fmla="*/ 1621904 h 1621904"/>
              <a:gd name="connsiteX56" fmla="*/ 543035 w 5904656"/>
              <a:gd name="connsiteY56" fmla="*/ 1333872 h 1621904"/>
              <a:gd name="connsiteX57" fmla="*/ 719054 w 5904656"/>
              <a:gd name="connsiteY57" fmla="*/ 1333872 h 1621904"/>
              <a:gd name="connsiteX58" fmla="*/ 719054 w 5904656"/>
              <a:gd name="connsiteY58" fmla="*/ 1621904 h 1621904"/>
              <a:gd name="connsiteX59" fmla="*/ 543035 w 5904656"/>
              <a:gd name="connsiteY59" fmla="*/ 1621904 h 1621904"/>
              <a:gd name="connsiteX60" fmla="*/ 182995 w 5904656"/>
              <a:gd name="connsiteY60" fmla="*/ 1333872 h 1621904"/>
              <a:gd name="connsiteX61" fmla="*/ 359014 w 5904656"/>
              <a:gd name="connsiteY61" fmla="*/ 1333872 h 1621904"/>
              <a:gd name="connsiteX62" fmla="*/ 359014 w 5904656"/>
              <a:gd name="connsiteY62" fmla="*/ 1621904 h 1621904"/>
              <a:gd name="connsiteX63" fmla="*/ 182995 w 5904656"/>
              <a:gd name="connsiteY63" fmla="*/ 1621904 h 1621904"/>
              <a:gd name="connsiteX64" fmla="*/ 5034789 w 5904656"/>
              <a:gd name="connsiteY64" fmla="*/ 360040 h 1621904"/>
              <a:gd name="connsiteX65" fmla="*/ 5088795 w 5904656"/>
              <a:gd name="connsiteY65" fmla="*/ 414046 h 1621904"/>
              <a:gd name="connsiteX66" fmla="*/ 5034789 w 5904656"/>
              <a:gd name="connsiteY66" fmla="*/ 468052 h 1621904"/>
              <a:gd name="connsiteX67" fmla="*/ 4980783 w 5904656"/>
              <a:gd name="connsiteY67" fmla="*/ 414046 h 1621904"/>
              <a:gd name="connsiteX68" fmla="*/ 5034789 w 5904656"/>
              <a:gd name="connsiteY68" fmla="*/ 360040 h 1621904"/>
              <a:gd name="connsiteX69" fmla="*/ 3792651 w 5904656"/>
              <a:gd name="connsiteY69" fmla="*/ 360040 h 1621904"/>
              <a:gd name="connsiteX70" fmla="*/ 3846657 w 5904656"/>
              <a:gd name="connsiteY70" fmla="*/ 414046 h 1621904"/>
              <a:gd name="connsiteX71" fmla="*/ 3792651 w 5904656"/>
              <a:gd name="connsiteY71" fmla="*/ 468052 h 1621904"/>
              <a:gd name="connsiteX72" fmla="*/ 3738645 w 5904656"/>
              <a:gd name="connsiteY72" fmla="*/ 414046 h 1621904"/>
              <a:gd name="connsiteX73" fmla="*/ 3792651 w 5904656"/>
              <a:gd name="connsiteY73" fmla="*/ 360040 h 1621904"/>
              <a:gd name="connsiteX74" fmla="*/ 2550513 w 5904656"/>
              <a:gd name="connsiteY74" fmla="*/ 360040 h 1621904"/>
              <a:gd name="connsiteX75" fmla="*/ 2604519 w 5904656"/>
              <a:gd name="connsiteY75" fmla="*/ 414046 h 1621904"/>
              <a:gd name="connsiteX76" fmla="*/ 2550513 w 5904656"/>
              <a:gd name="connsiteY76" fmla="*/ 468052 h 1621904"/>
              <a:gd name="connsiteX77" fmla="*/ 2496507 w 5904656"/>
              <a:gd name="connsiteY77" fmla="*/ 414046 h 1621904"/>
              <a:gd name="connsiteX78" fmla="*/ 2550513 w 5904656"/>
              <a:gd name="connsiteY78" fmla="*/ 360040 h 1621904"/>
              <a:gd name="connsiteX79" fmla="*/ 1308375 w 5904656"/>
              <a:gd name="connsiteY79" fmla="*/ 360040 h 1621904"/>
              <a:gd name="connsiteX80" fmla="*/ 1362381 w 5904656"/>
              <a:gd name="connsiteY80" fmla="*/ 414046 h 1621904"/>
              <a:gd name="connsiteX81" fmla="*/ 1308375 w 5904656"/>
              <a:gd name="connsiteY81" fmla="*/ 468052 h 1621904"/>
              <a:gd name="connsiteX82" fmla="*/ 1254369 w 5904656"/>
              <a:gd name="connsiteY82" fmla="*/ 414046 h 1621904"/>
              <a:gd name="connsiteX83" fmla="*/ 1308375 w 5904656"/>
              <a:gd name="connsiteY83" fmla="*/ 360040 h 1621904"/>
              <a:gd name="connsiteX84" fmla="*/ 4419493 w 5904656"/>
              <a:gd name="connsiteY84" fmla="*/ 270030 h 1621904"/>
              <a:gd name="connsiteX85" fmla="*/ 4419493 w 5904656"/>
              <a:gd name="connsiteY85" fmla="*/ 1062118 h 1621904"/>
              <a:gd name="connsiteX86" fmla="*/ 5211581 w 5904656"/>
              <a:gd name="connsiteY86" fmla="*/ 1062118 h 1621904"/>
              <a:gd name="connsiteX87" fmla="*/ 5211581 w 5904656"/>
              <a:gd name="connsiteY87" fmla="*/ 270030 h 1621904"/>
              <a:gd name="connsiteX88" fmla="*/ 3177355 w 5904656"/>
              <a:gd name="connsiteY88" fmla="*/ 270030 h 1621904"/>
              <a:gd name="connsiteX89" fmla="*/ 3177355 w 5904656"/>
              <a:gd name="connsiteY89" fmla="*/ 1062118 h 1621904"/>
              <a:gd name="connsiteX90" fmla="*/ 3969443 w 5904656"/>
              <a:gd name="connsiteY90" fmla="*/ 1062118 h 1621904"/>
              <a:gd name="connsiteX91" fmla="*/ 3969443 w 5904656"/>
              <a:gd name="connsiteY91" fmla="*/ 270030 h 1621904"/>
              <a:gd name="connsiteX92" fmla="*/ 1935217 w 5904656"/>
              <a:gd name="connsiteY92" fmla="*/ 270030 h 1621904"/>
              <a:gd name="connsiteX93" fmla="*/ 1935217 w 5904656"/>
              <a:gd name="connsiteY93" fmla="*/ 1062118 h 1621904"/>
              <a:gd name="connsiteX94" fmla="*/ 2727305 w 5904656"/>
              <a:gd name="connsiteY94" fmla="*/ 1062118 h 1621904"/>
              <a:gd name="connsiteX95" fmla="*/ 2727305 w 5904656"/>
              <a:gd name="connsiteY95" fmla="*/ 270030 h 1621904"/>
              <a:gd name="connsiteX96" fmla="*/ 693079 w 5904656"/>
              <a:gd name="connsiteY96" fmla="*/ 270030 h 1621904"/>
              <a:gd name="connsiteX97" fmla="*/ 693079 w 5904656"/>
              <a:gd name="connsiteY97" fmla="*/ 1062118 h 1621904"/>
              <a:gd name="connsiteX98" fmla="*/ 1485167 w 5904656"/>
              <a:gd name="connsiteY98" fmla="*/ 1062118 h 1621904"/>
              <a:gd name="connsiteX99" fmla="*/ 1485167 w 5904656"/>
              <a:gd name="connsiteY99" fmla="*/ 270030 h 1621904"/>
              <a:gd name="connsiteX100" fmla="*/ 0 w 5904656"/>
              <a:gd name="connsiteY100" fmla="*/ 0 h 1621904"/>
              <a:gd name="connsiteX101" fmla="*/ 5904656 w 5904656"/>
              <a:gd name="connsiteY101" fmla="*/ 0 h 1621904"/>
              <a:gd name="connsiteX102" fmla="*/ 5904656 w 5904656"/>
              <a:gd name="connsiteY102" fmla="*/ 324353 h 1621904"/>
              <a:gd name="connsiteX103" fmla="*/ 5872524 w 5904656"/>
              <a:gd name="connsiteY103" fmla="*/ 334328 h 1621904"/>
              <a:gd name="connsiteX104" fmla="*/ 5652628 w 5904656"/>
              <a:gd name="connsiteY104" fmla="*/ 666074 h 1621904"/>
              <a:gd name="connsiteX105" fmla="*/ 5872524 w 5904656"/>
              <a:gd name="connsiteY105" fmla="*/ 997820 h 1621904"/>
              <a:gd name="connsiteX106" fmla="*/ 5904656 w 5904656"/>
              <a:gd name="connsiteY106" fmla="*/ 1007795 h 1621904"/>
              <a:gd name="connsiteX107" fmla="*/ 5904656 w 5904656"/>
              <a:gd name="connsiteY107" fmla="*/ 1332148 h 1621904"/>
              <a:gd name="connsiteX108" fmla="*/ 0 w 5904656"/>
              <a:gd name="connsiteY108" fmla="*/ 1332148 h 1621904"/>
              <a:gd name="connsiteX109" fmla="*/ 0 w 5904656"/>
              <a:gd name="connsiteY109" fmla="*/ 1007795 h 1621904"/>
              <a:gd name="connsiteX110" fmla="*/ 32132 w 5904656"/>
              <a:gd name="connsiteY110" fmla="*/ 997820 h 1621904"/>
              <a:gd name="connsiteX111" fmla="*/ 252028 w 5904656"/>
              <a:gd name="connsiteY111" fmla="*/ 666074 h 1621904"/>
              <a:gd name="connsiteX112" fmla="*/ 32132 w 5904656"/>
              <a:gd name="connsiteY112" fmla="*/ 334328 h 1621904"/>
              <a:gd name="connsiteX113" fmla="*/ 0 w 5904656"/>
              <a:gd name="connsiteY113" fmla="*/ 324353 h 162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904656" h="1621904">
                <a:moveTo>
                  <a:pt x="5545646" y="1333872"/>
                </a:moveTo>
                <a:lnTo>
                  <a:pt x="5721665" y="1333872"/>
                </a:lnTo>
                <a:lnTo>
                  <a:pt x="5721665" y="1621904"/>
                </a:lnTo>
                <a:lnTo>
                  <a:pt x="5545646" y="1621904"/>
                </a:lnTo>
                <a:close/>
                <a:moveTo>
                  <a:pt x="5185605" y="1333872"/>
                </a:moveTo>
                <a:lnTo>
                  <a:pt x="5361624" y="1333872"/>
                </a:lnTo>
                <a:lnTo>
                  <a:pt x="5361624" y="1621904"/>
                </a:lnTo>
                <a:lnTo>
                  <a:pt x="5185605" y="1621904"/>
                </a:lnTo>
                <a:close/>
                <a:moveTo>
                  <a:pt x="4828008" y="1333872"/>
                </a:moveTo>
                <a:lnTo>
                  <a:pt x="5004027" y="1333872"/>
                </a:lnTo>
                <a:lnTo>
                  <a:pt x="5004027" y="1621904"/>
                </a:lnTo>
                <a:lnTo>
                  <a:pt x="4828008" y="1621904"/>
                </a:lnTo>
                <a:close/>
                <a:moveTo>
                  <a:pt x="4467968" y="1333872"/>
                </a:moveTo>
                <a:lnTo>
                  <a:pt x="4643987" y="1333872"/>
                </a:lnTo>
                <a:lnTo>
                  <a:pt x="4643987" y="1621904"/>
                </a:lnTo>
                <a:lnTo>
                  <a:pt x="4467968" y="1621904"/>
                </a:lnTo>
                <a:close/>
                <a:moveTo>
                  <a:pt x="4116101" y="1333872"/>
                </a:moveTo>
                <a:lnTo>
                  <a:pt x="4292120" y="1333872"/>
                </a:lnTo>
                <a:lnTo>
                  <a:pt x="4292120" y="1621904"/>
                </a:lnTo>
                <a:lnTo>
                  <a:pt x="4116101" y="1621904"/>
                </a:lnTo>
                <a:close/>
                <a:moveTo>
                  <a:pt x="3756061" y="1333872"/>
                </a:moveTo>
                <a:lnTo>
                  <a:pt x="3932080" y="1333872"/>
                </a:lnTo>
                <a:lnTo>
                  <a:pt x="3932080" y="1621904"/>
                </a:lnTo>
                <a:lnTo>
                  <a:pt x="3756061" y="1621904"/>
                </a:lnTo>
                <a:close/>
                <a:moveTo>
                  <a:pt x="3398464" y="1333872"/>
                </a:moveTo>
                <a:lnTo>
                  <a:pt x="3574483" y="1333872"/>
                </a:lnTo>
                <a:lnTo>
                  <a:pt x="3574483" y="1621904"/>
                </a:lnTo>
                <a:lnTo>
                  <a:pt x="3398464" y="1621904"/>
                </a:lnTo>
                <a:close/>
                <a:moveTo>
                  <a:pt x="3038424" y="1333872"/>
                </a:moveTo>
                <a:lnTo>
                  <a:pt x="3214443" y="1333872"/>
                </a:lnTo>
                <a:lnTo>
                  <a:pt x="3214443" y="1621904"/>
                </a:lnTo>
                <a:lnTo>
                  <a:pt x="3038424" y="1621904"/>
                </a:lnTo>
                <a:close/>
                <a:moveTo>
                  <a:pt x="2690216" y="1333872"/>
                </a:moveTo>
                <a:lnTo>
                  <a:pt x="2866235" y="1333872"/>
                </a:lnTo>
                <a:lnTo>
                  <a:pt x="2866235" y="1621904"/>
                </a:lnTo>
                <a:lnTo>
                  <a:pt x="2690216" y="1621904"/>
                </a:lnTo>
                <a:close/>
                <a:moveTo>
                  <a:pt x="2330176" y="1333872"/>
                </a:moveTo>
                <a:lnTo>
                  <a:pt x="2506195" y="1333872"/>
                </a:lnTo>
                <a:lnTo>
                  <a:pt x="2506195" y="1621904"/>
                </a:lnTo>
                <a:lnTo>
                  <a:pt x="2330176" y="1621904"/>
                </a:lnTo>
                <a:close/>
                <a:moveTo>
                  <a:pt x="1972579" y="1333872"/>
                </a:moveTo>
                <a:lnTo>
                  <a:pt x="2148598" y="1333872"/>
                </a:lnTo>
                <a:lnTo>
                  <a:pt x="2148598" y="1621904"/>
                </a:lnTo>
                <a:lnTo>
                  <a:pt x="1972579" y="1621904"/>
                </a:lnTo>
                <a:close/>
                <a:moveTo>
                  <a:pt x="1612539" y="1333872"/>
                </a:moveTo>
                <a:lnTo>
                  <a:pt x="1788558" y="1333872"/>
                </a:lnTo>
                <a:lnTo>
                  <a:pt x="1788558" y="1621904"/>
                </a:lnTo>
                <a:lnTo>
                  <a:pt x="1612539" y="1621904"/>
                </a:lnTo>
                <a:close/>
                <a:moveTo>
                  <a:pt x="1260672" y="1333872"/>
                </a:moveTo>
                <a:lnTo>
                  <a:pt x="1436691" y="1333872"/>
                </a:lnTo>
                <a:lnTo>
                  <a:pt x="1436691" y="1621904"/>
                </a:lnTo>
                <a:lnTo>
                  <a:pt x="1260672" y="1621904"/>
                </a:lnTo>
                <a:close/>
                <a:moveTo>
                  <a:pt x="900632" y="1333872"/>
                </a:moveTo>
                <a:lnTo>
                  <a:pt x="1076651" y="1333872"/>
                </a:lnTo>
                <a:lnTo>
                  <a:pt x="1076651" y="1621904"/>
                </a:lnTo>
                <a:lnTo>
                  <a:pt x="900632" y="1621904"/>
                </a:lnTo>
                <a:close/>
                <a:moveTo>
                  <a:pt x="543035" y="1333872"/>
                </a:moveTo>
                <a:lnTo>
                  <a:pt x="719054" y="1333872"/>
                </a:lnTo>
                <a:lnTo>
                  <a:pt x="719054" y="1621904"/>
                </a:lnTo>
                <a:lnTo>
                  <a:pt x="543035" y="1621904"/>
                </a:lnTo>
                <a:close/>
                <a:moveTo>
                  <a:pt x="182995" y="1333872"/>
                </a:moveTo>
                <a:lnTo>
                  <a:pt x="359014" y="1333872"/>
                </a:lnTo>
                <a:lnTo>
                  <a:pt x="359014" y="1621904"/>
                </a:lnTo>
                <a:lnTo>
                  <a:pt x="182995" y="1621904"/>
                </a:lnTo>
                <a:close/>
                <a:moveTo>
                  <a:pt x="5034789" y="360040"/>
                </a:moveTo>
                <a:cubicBezTo>
                  <a:pt x="5064616" y="360040"/>
                  <a:pt x="5088795" y="384219"/>
                  <a:pt x="5088795" y="414046"/>
                </a:cubicBezTo>
                <a:cubicBezTo>
                  <a:pt x="5088795" y="443873"/>
                  <a:pt x="5064616" y="468052"/>
                  <a:pt x="5034789" y="468052"/>
                </a:cubicBezTo>
                <a:cubicBezTo>
                  <a:pt x="5004962" y="468052"/>
                  <a:pt x="4980783" y="443873"/>
                  <a:pt x="4980783" y="414046"/>
                </a:cubicBezTo>
                <a:cubicBezTo>
                  <a:pt x="4980783" y="384219"/>
                  <a:pt x="5004962" y="360040"/>
                  <a:pt x="5034789" y="360040"/>
                </a:cubicBezTo>
                <a:close/>
                <a:moveTo>
                  <a:pt x="3792651" y="360040"/>
                </a:moveTo>
                <a:cubicBezTo>
                  <a:pt x="3822478" y="360040"/>
                  <a:pt x="3846657" y="384219"/>
                  <a:pt x="3846657" y="414046"/>
                </a:cubicBezTo>
                <a:cubicBezTo>
                  <a:pt x="3846657" y="443873"/>
                  <a:pt x="3822478" y="468052"/>
                  <a:pt x="3792651" y="468052"/>
                </a:cubicBezTo>
                <a:cubicBezTo>
                  <a:pt x="3762824" y="468052"/>
                  <a:pt x="3738645" y="443873"/>
                  <a:pt x="3738645" y="414046"/>
                </a:cubicBezTo>
                <a:cubicBezTo>
                  <a:pt x="3738645" y="384219"/>
                  <a:pt x="3762824" y="360040"/>
                  <a:pt x="3792651" y="360040"/>
                </a:cubicBezTo>
                <a:close/>
                <a:moveTo>
                  <a:pt x="2550513" y="360040"/>
                </a:moveTo>
                <a:cubicBezTo>
                  <a:pt x="2580340" y="360040"/>
                  <a:pt x="2604519" y="384219"/>
                  <a:pt x="2604519" y="414046"/>
                </a:cubicBezTo>
                <a:cubicBezTo>
                  <a:pt x="2604519" y="443873"/>
                  <a:pt x="2580340" y="468052"/>
                  <a:pt x="2550513" y="468052"/>
                </a:cubicBezTo>
                <a:cubicBezTo>
                  <a:pt x="2520686" y="468052"/>
                  <a:pt x="2496507" y="443873"/>
                  <a:pt x="2496507" y="414046"/>
                </a:cubicBezTo>
                <a:cubicBezTo>
                  <a:pt x="2496507" y="384219"/>
                  <a:pt x="2520686" y="360040"/>
                  <a:pt x="2550513" y="360040"/>
                </a:cubicBezTo>
                <a:close/>
                <a:moveTo>
                  <a:pt x="1308375" y="360040"/>
                </a:moveTo>
                <a:cubicBezTo>
                  <a:pt x="1338202" y="360040"/>
                  <a:pt x="1362381" y="384219"/>
                  <a:pt x="1362381" y="414046"/>
                </a:cubicBezTo>
                <a:cubicBezTo>
                  <a:pt x="1362381" y="443873"/>
                  <a:pt x="1338202" y="468052"/>
                  <a:pt x="1308375" y="468052"/>
                </a:cubicBezTo>
                <a:cubicBezTo>
                  <a:pt x="1278548" y="468052"/>
                  <a:pt x="1254369" y="443873"/>
                  <a:pt x="1254369" y="414046"/>
                </a:cubicBezTo>
                <a:cubicBezTo>
                  <a:pt x="1254369" y="384219"/>
                  <a:pt x="1278548" y="360040"/>
                  <a:pt x="1308375" y="360040"/>
                </a:cubicBezTo>
                <a:close/>
                <a:moveTo>
                  <a:pt x="4419493" y="270030"/>
                </a:moveTo>
                <a:lnTo>
                  <a:pt x="4419493" y="1062118"/>
                </a:lnTo>
                <a:lnTo>
                  <a:pt x="5211581" y="1062118"/>
                </a:lnTo>
                <a:lnTo>
                  <a:pt x="5211581" y="270030"/>
                </a:lnTo>
                <a:close/>
                <a:moveTo>
                  <a:pt x="3177355" y="270030"/>
                </a:moveTo>
                <a:lnTo>
                  <a:pt x="3177355" y="1062118"/>
                </a:lnTo>
                <a:lnTo>
                  <a:pt x="3969443" y="1062118"/>
                </a:lnTo>
                <a:lnTo>
                  <a:pt x="3969443" y="270030"/>
                </a:lnTo>
                <a:close/>
                <a:moveTo>
                  <a:pt x="1935217" y="270030"/>
                </a:moveTo>
                <a:lnTo>
                  <a:pt x="1935217" y="1062118"/>
                </a:lnTo>
                <a:lnTo>
                  <a:pt x="2727305" y="1062118"/>
                </a:lnTo>
                <a:lnTo>
                  <a:pt x="2727305" y="270030"/>
                </a:lnTo>
                <a:close/>
                <a:moveTo>
                  <a:pt x="693079" y="270030"/>
                </a:moveTo>
                <a:lnTo>
                  <a:pt x="693079" y="1062118"/>
                </a:lnTo>
                <a:lnTo>
                  <a:pt x="1485167" y="1062118"/>
                </a:lnTo>
                <a:lnTo>
                  <a:pt x="1485167" y="270030"/>
                </a:lnTo>
                <a:close/>
                <a:moveTo>
                  <a:pt x="0" y="0"/>
                </a:moveTo>
                <a:lnTo>
                  <a:pt x="5904656" y="0"/>
                </a:lnTo>
                <a:lnTo>
                  <a:pt x="5904656" y="324353"/>
                </a:lnTo>
                <a:lnTo>
                  <a:pt x="5872524" y="334328"/>
                </a:lnTo>
                <a:cubicBezTo>
                  <a:pt x="5743300" y="388985"/>
                  <a:pt x="5652628" y="516940"/>
                  <a:pt x="5652628" y="666074"/>
                </a:cubicBezTo>
                <a:cubicBezTo>
                  <a:pt x="5652628" y="815208"/>
                  <a:pt x="5743300" y="943164"/>
                  <a:pt x="5872524" y="997820"/>
                </a:cubicBezTo>
                <a:lnTo>
                  <a:pt x="5904656" y="1007795"/>
                </a:lnTo>
                <a:lnTo>
                  <a:pt x="5904656" y="1332148"/>
                </a:lnTo>
                <a:lnTo>
                  <a:pt x="0" y="1332148"/>
                </a:lnTo>
                <a:lnTo>
                  <a:pt x="0" y="1007795"/>
                </a:lnTo>
                <a:lnTo>
                  <a:pt x="32132" y="997820"/>
                </a:lnTo>
                <a:cubicBezTo>
                  <a:pt x="161356" y="943164"/>
                  <a:pt x="252028" y="815208"/>
                  <a:pt x="252028" y="666074"/>
                </a:cubicBezTo>
                <a:cubicBezTo>
                  <a:pt x="252028" y="516940"/>
                  <a:pt x="161356" y="388985"/>
                  <a:pt x="32132" y="334328"/>
                </a:cubicBezTo>
                <a:lnTo>
                  <a:pt x="0" y="324353"/>
                </a:lnTo>
                <a:close/>
              </a:path>
            </a:pathLst>
          </a:custGeom>
          <a:no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642" name="组合 16582">
            <a:extLst>
              <a:ext uri="{FF2B5EF4-FFF2-40B4-BE49-F238E27FC236}">
                <a16:creationId xmlns:a16="http://schemas.microsoft.com/office/drawing/2014/main" id="{C26A69D3-CFD9-4723-9080-A6BEBC28F43A}"/>
              </a:ext>
            </a:extLst>
          </p:cNvPr>
          <p:cNvGrpSpPr/>
          <p:nvPr/>
        </p:nvGrpSpPr>
        <p:grpSpPr>
          <a:xfrm>
            <a:off x="8612716" y="3667837"/>
            <a:ext cx="134004" cy="198701"/>
            <a:chOff x="8407400" y="2055813"/>
            <a:chExt cx="360363" cy="458788"/>
          </a:xfrm>
          <a:noFill/>
        </p:grpSpPr>
        <p:sp>
          <p:nvSpPr>
            <p:cNvPr id="643" name="Freeform 219">
              <a:extLst>
                <a:ext uri="{FF2B5EF4-FFF2-40B4-BE49-F238E27FC236}">
                  <a16:creationId xmlns:a16="http://schemas.microsoft.com/office/drawing/2014/main" id="{9302A636-4F8F-4F9A-95D7-CBA8E2379860}"/>
                </a:ext>
              </a:extLst>
            </p:cNvPr>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4" name="Freeform 220">
              <a:extLst>
                <a:ext uri="{FF2B5EF4-FFF2-40B4-BE49-F238E27FC236}">
                  <a16:creationId xmlns:a16="http://schemas.microsoft.com/office/drawing/2014/main" id="{2D1954C0-1ACB-406D-9F8B-AA622458043C}"/>
                </a:ext>
              </a:extLst>
            </p:cNvPr>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5" name="Freeform 221">
              <a:extLst>
                <a:ext uri="{FF2B5EF4-FFF2-40B4-BE49-F238E27FC236}">
                  <a16:creationId xmlns:a16="http://schemas.microsoft.com/office/drawing/2014/main" id="{11BABB09-56E1-40D4-B376-08DDE740EDC5}"/>
                </a:ext>
              </a:extLst>
            </p:cNvPr>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6" name="Freeform 222">
              <a:extLst>
                <a:ext uri="{FF2B5EF4-FFF2-40B4-BE49-F238E27FC236}">
                  <a16:creationId xmlns:a16="http://schemas.microsoft.com/office/drawing/2014/main" id="{E11968C0-8C71-49B3-810E-4DA3AE3C48D9}"/>
                </a:ext>
              </a:extLst>
            </p:cNvPr>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647" name="组合 18405">
            <a:extLst>
              <a:ext uri="{FF2B5EF4-FFF2-40B4-BE49-F238E27FC236}">
                <a16:creationId xmlns:a16="http://schemas.microsoft.com/office/drawing/2014/main" id="{908EB9FD-66F6-4201-8D64-9DC1197EB4FA}"/>
              </a:ext>
            </a:extLst>
          </p:cNvPr>
          <p:cNvGrpSpPr/>
          <p:nvPr/>
        </p:nvGrpSpPr>
        <p:grpSpPr>
          <a:xfrm>
            <a:off x="8288185" y="3677967"/>
            <a:ext cx="246362" cy="174474"/>
            <a:chOff x="5260976" y="1906589"/>
            <a:chExt cx="492125" cy="365125"/>
          </a:xfrm>
          <a:solidFill>
            <a:schemeClr val="bg1"/>
          </a:solidFill>
        </p:grpSpPr>
        <p:sp>
          <p:nvSpPr>
            <p:cNvPr id="648" name="Freeform 75">
              <a:extLst>
                <a:ext uri="{FF2B5EF4-FFF2-40B4-BE49-F238E27FC236}">
                  <a16:creationId xmlns:a16="http://schemas.microsoft.com/office/drawing/2014/main" id="{F26019D5-1DBC-4B76-A037-F1902A05C0E0}"/>
                </a:ext>
              </a:extLst>
            </p:cNvPr>
            <p:cNvSpPr>
              <a:spLocks/>
            </p:cNvSpPr>
            <p:nvPr/>
          </p:nvSpPr>
          <p:spPr bwMode="auto">
            <a:xfrm>
              <a:off x="5372101" y="2038351"/>
              <a:ext cx="325438" cy="225425"/>
            </a:xfrm>
            <a:custGeom>
              <a:avLst/>
              <a:gdLst>
                <a:gd name="T0" fmla="*/ 360 w 382"/>
                <a:gd name="T1" fmla="*/ 265 h 265"/>
                <a:gd name="T2" fmla="*/ 360 w 382"/>
                <a:gd name="T3" fmla="*/ 265 h 265"/>
                <a:gd name="T4" fmla="*/ 310 w 382"/>
                <a:gd name="T5" fmla="*/ 265 h 265"/>
                <a:gd name="T6" fmla="*/ 298 w 382"/>
                <a:gd name="T7" fmla="*/ 252 h 265"/>
                <a:gd name="T8" fmla="*/ 310 w 382"/>
                <a:gd name="T9" fmla="*/ 240 h 265"/>
                <a:gd name="T10" fmla="*/ 357 w 382"/>
                <a:gd name="T11" fmla="*/ 240 h 265"/>
                <a:gd name="T12" fmla="*/ 357 w 382"/>
                <a:gd name="T13" fmla="*/ 25 h 265"/>
                <a:gd name="T14" fmla="*/ 24 w 382"/>
                <a:gd name="T15" fmla="*/ 25 h 265"/>
                <a:gd name="T16" fmla="*/ 24 w 382"/>
                <a:gd name="T17" fmla="*/ 240 h 265"/>
                <a:gd name="T18" fmla="*/ 239 w 382"/>
                <a:gd name="T19" fmla="*/ 240 h 265"/>
                <a:gd name="T20" fmla="*/ 251 w 382"/>
                <a:gd name="T21" fmla="*/ 252 h 265"/>
                <a:gd name="T22" fmla="*/ 239 w 382"/>
                <a:gd name="T23" fmla="*/ 265 h 265"/>
                <a:gd name="T24" fmla="*/ 22 w 382"/>
                <a:gd name="T25" fmla="*/ 265 h 265"/>
                <a:gd name="T26" fmla="*/ 0 w 382"/>
                <a:gd name="T27" fmla="*/ 242 h 265"/>
                <a:gd name="T28" fmla="*/ 0 w 382"/>
                <a:gd name="T29" fmla="*/ 23 h 265"/>
                <a:gd name="T30" fmla="*/ 22 w 382"/>
                <a:gd name="T31" fmla="*/ 0 h 265"/>
                <a:gd name="T32" fmla="*/ 360 w 382"/>
                <a:gd name="T33" fmla="*/ 0 h 265"/>
                <a:gd name="T34" fmla="*/ 382 w 382"/>
                <a:gd name="T35" fmla="*/ 23 h 265"/>
                <a:gd name="T36" fmla="*/ 382 w 382"/>
                <a:gd name="T37" fmla="*/ 242 h 265"/>
                <a:gd name="T38" fmla="*/ 360 w 382"/>
                <a:gd name="T39"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265">
                  <a:moveTo>
                    <a:pt x="360" y="265"/>
                  </a:moveTo>
                  <a:lnTo>
                    <a:pt x="360" y="265"/>
                  </a:lnTo>
                  <a:lnTo>
                    <a:pt x="310" y="265"/>
                  </a:lnTo>
                  <a:cubicBezTo>
                    <a:pt x="304" y="265"/>
                    <a:pt x="298" y="259"/>
                    <a:pt x="298" y="252"/>
                  </a:cubicBezTo>
                  <a:cubicBezTo>
                    <a:pt x="298" y="245"/>
                    <a:pt x="304" y="240"/>
                    <a:pt x="310" y="240"/>
                  </a:cubicBezTo>
                  <a:lnTo>
                    <a:pt x="357" y="240"/>
                  </a:lnTo>
                  <a:lnTo>
                    <a:pt x="357" y="25"/>
                  </a:lnTo>
                  <a:lnTo>
                    <a:pt x="24" y="25"/>
                  </a:lnTo>
                  <a:lnTo>
                    <a:pt x="24" y="240"/>
                  </a:lnTo>
                  <a:lnTo>
                    <a:pt x="239" y="240"/>
                  </a:lnTo>
                  <a:cubicBezTo>
                    <a:pt x="246" y="240"/>
                    <a:pt x="251" y="245"/>
                    <a:pt x="251" y="252"/>
                  </a:cubicBezTo>
                  <a:cubicBezTo>
                    <a:pt x="251" y="259"/>
                    <a:pt x="246" y="265"/>
                    <a:pt x="239" y="265"/>
                  </a:cubicBezTo>
                  <a:lnTo>
                    <a:pt x="22" y="265"/>
                  </a:lnTo>
                  <a:cubicBezTo>
                    <a:pt x="10" y="265"/>
                    <a:pt x="0" y="255"/>
                    <a:pt x="0" y="242"/>
                  </a:cubicBezTo>
                  <a:lnTo>
                    <a:pt x="0" y="23"/>
                  </a:lnTo>
                  <a:cubicBezTo>
                    <a:pt x="0" y="10"/>
                    <a:pt x="10" y="0"/>
                    <a:pt x="22" y="0"/>
                  </a:cubicBezTo>
                  <a:lnTo>
                    <a:pt x="360" y="0"/>
                  </a:lnTo>
                  <a:cubicBezTo>
                    <a:pt x="372" y="0"/>
                    <a:pt x="382" y="10"/>
                    <a:pt x="382" y="23"/>
                  </a:cubicBezTo>
                  <a:lnTo>
                    <a:pt x="382" y="242"/>
                  </a:lnTo>
                  <a:cubicBezTo>
                    <a:pt x="382" y="255"/>
                    <a:pt x="372" y="265"/>
                    <a:pt x="360" y="265"/>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9" name="Freeform 76">
              <a:extLst>
                <a:ext uri="{FF2B5EF4-FFF2-40B4-BE49-F238E27FC236}">
                  <a16:creationId xmlns:a16="http://schemas.microsoft.com/office/drawing/2014/main" id="{8A49D146-E41B-4040-B211-53F525658F7A}"/>
                </a:ext>
              </a:extLst>
            </p:cNvPr>
            <p:cNvSpPr>
              <a:spLocks noEditPoints="1"/>
            </p:cNvSpPr>
            <p:nvPr/>
          </p:nvSpPr>
          <p:spPr bwMode="auto">
            <a:xfrm>
              <a:off x="5372101" y="1947864"/>
              <a:ext cx="381000" cy="285750"/>
            </a:xfrm>
            <a:custGeom>
              <a:avLst/>
              <a:gdLst>
                <a:gd name="T0" fmla="*/ 383 w 448"/>
                <a:gd name="T1" fmla="*/ 311 h 335"/>
                <a:gd name="T2" fmla="*/ 383 w 448"/>
                <a:gd name="T3" fmla="*/ 311 h 335"/>
                <a:gd name="T4" fmla="*/ 423 w 448"/>
                <a:gd name="T5" fmla="*/ 311 h 335"/>
                <a:gd name="T6" fmla="*/ 424 w 448"/>
                <a:gd name="T7" fmla="*/ 311 h 335"/>
                <a:gd name="T8" fmla="*/ 424 w 448"/>
                <a:gd name="T9" fmla="*/ 63 h 335"/>
                <a:gd name="T10" fmla="*/ 423 w 448"/>
                <a:gd name="T11" fmla="*/ 61 h 335"/>
                <a:gd name="T12" fmla="*/ 167 w 448"/>
                <a:gd name="T13" fmla="*/ 61 h 335"/>
                <a:gd name="T14" fmla="*/ 155 w 448"/>
                <a:gd name="T15" fmla="*/ 48 h 335"/>
                <a:gd name="T16" fmla="*/ 155 w 448"/>
                <a:gd name="T17" fmla="*/ 36 h 335"/>
                <a:gd name="T18" fmla="*/ 143 w 448"/>
                <a:gd name="T19" fmla="*/ 25 h 335"/>
                <a:gd name="T20" fmla="*/ 26 w 448"/>
                <a:gd name="T21" fmla="*/ 25 h 335"/>
                <a:gd name="T22" fmla="*/ 26 w 448"/>
                <a:gd name="T23" fmla="*/ 106 h 335"/>
                <a:gd name="T24" fmla="*/ 361 w 448"/>
                <a:gd name="T25" fmla="*/ 106 h 335"/>
                <a:gd name="T26" fmla="*/ 383 w 448"/>
                <a:gd name="T27" fmla="*/ 129 h 335"/>
                <a:gd name="T28" fmla="*/ 383 w 448"/>
                <a:gd name="T29" fmla="*/ 311 h 335"/>
                <a:gd name="T30" fmla="*/ 423 w 448"/>
                <a:gd name="T31" fmla="*/ 335 h 335"/>
                <a:gd name="T32" fmla="*/ 423 w 448"/>
                <a:gd name="T33" fmla="*/ 335 h 335"/>
                <a:gd name="T34" fmla="*/ 371 w 448"/>
                <a:gd name="T35" fmla="*/ 335 h 335"/>
                <a:gd name="T36" fmla="*/ 358 w 448"/>
                <a:gd name="T37" fmla="*/ 323 h 335"/>
                <a:gd name="T38" fmla="*/ 358 w 448"/>
                <a:gd name="T39" fmla="*/ 131 h 335"/>
                <a:gd name="T40" fmla="*/ 25 w 448"/>
                <a:gd name="T41" fmla="*/ 131 h 335"/>
                <a:gd name="T42" fmla="*/ 12 w 448"/>
                <a:gd name="T43" fmla="*/ 138 h 335"/>
                <a:gd name="T44" fmla="*/ 1 w 448"/>
                <a:gd name="T45" fmla="*/ 126 h 335"/>
                <a:gd name="T46" fmla="*/ 1 w 448"/>
                <a:gd name="T47" fmla="*/ 25 h 335"/>
                <a:gd name="T48" fmla="*/ 4 w 448"/>
                <a:gd name="T49" fmla="*/ 9 h 335"/>
                <a:gd name="T50" fmla="*/ 24 w 448"/>
                <a:gd name="T51" fmla="*/ 0 h 335"/>
                <a:gd name="T52" fmla="*/ 144 w 448"/>
                <a:gd name="T53" fmla="*/ 0 h 335"/>
                <a:gd name="T54" fmla="*/ 179 w 448"/>
                <a:gd name="T55" fmla="*/ 36 h 335"/>
                <a:gd name="T56" fmla="*/ 424 w 448"/>
                <a:gd name="T57" fmla="*/ 36 h 335"/>
                <a:gd name="T58" fmla="*/ 448 w 448"/>
                <a:gd name="T59" fmla="*/ 63 h 335"/>
                <a:gd name="T60" fmla="*/ 448 w 448"/>
                <a:gd name="T61" fmla="*/ 313 h 335"/>
                <a:gd name="T62" fmla="*/ 423 w 448"/>
                <a:gd name="T63" fmla="*/ 33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8" h="335">
                  <a:moveTo>
                    <a:pt x="383" y="311"/>
                  </a:moveTo>
                  <a:lnTo>
                    <a:pt x="383" y="311"/>
                  </a:lnTo>
                  <a:lnTo>
                    <a:pt x="423" y="311"/>
                  </a:lnTo>
                  <a:cubicBezTo>
                    <a:pt x="423" y="311"/>
                    <a:pt x="424" y="311"/>
                    <a:pt x="424" y="311"/>
                  </a:cubicBezTo>
                  <a:lnTo>
                    <a:pt x="424" y="63"/>
                  </a:lnTo>
                  <a:cubicBezTo>
                    <a:pt x="424" y="61"/>
                    <a:pt x="424" y="61"/>
                    <a:pt x="423" y="61"/>
                  </a:cubicBezTo>
                  <a:lnTo>
                    <a:pt x="167" y="61"/>
                  </a:lnTo>
                  <a:cubicBezTo>
                    <a:pt x="160" y="61"/>
                    <a:pt x="155" y="55"/>
                    <a:pt x="155" y="48"/>
                  </a:cubicBezTo>
                  <a:lnTo>
                    <a:pt x="155" y="36"/>
                  </a:lnTo>
                  <a:cubicBezTo>
                    <a:pt x="155" y="27"/>
                    <a:pt x="146" y="25"/>
                    <a:pt x="143" y="25"/>
                  </a:cubicBezTo>
                  <a:lnTo>
                    <a:pt x="26" y="25"/>
                  </a:lnTo>
                  <a:lnTo>
                    <a:pt x="26" y="106"/>
                  </a:lnTo>
                  <a:lnTo>
                    <a:pt x="361" y="106"/>
                  </a:lnTo>
                  <a:cubicBezTo>
                    <a:pt x="373" y="106"/>
                    <a:pt x="383" y="116"/>
                    <a:pt x="383" y="129"/>
                  </a:cubicBezTo>
                  <a:lnTo>
                    <a:pt x="383" y="311"/>
                  </a:lnTo>
                  <a:close/>
                  <a:moveTo>
                    <a:pt x="423" y="335"/>
                  </a:moveTo>
                  <a:lnTo>
                    <a:pt x="423" y="335"/>
                  </a:lnTo>
                  <a:lnTo>
                    <a:pt x="371" y="335"/>
                  </a:lnTo>
                  <a:cubicBezTo>
                    <a:pt x="364" y="335"/>
                    <a:pt x="358" y="330"/>
                    <a:pt x="358" y="323"/>
                  </a:cubicBezTo>
                  <a:lnTo>
                    <a:pt x="358" y="131"/>
                  </a:lnTo>
                  <a:lnTo>
                    <a:pt x="25" y="131"/>
                  </a:lnTo>
                  <a:cubicBezTo>
                    <a:pt x="23" y="136"/>
                    <a:pt x="17" y="139"/>
                    <a:pt x="12" y="138"/>
                  </a:cubicBezTo>
                  <a:cubicBezTo>
                    <a:pt x="6" y="137"/>
                    <a:pt x="1" y="132"/>
                    <a:pt x="1" y="126"/>
                  </a:cubicBezTo>
                  <a:lnTo>
                    <a:pt x="1" y="25"/>
                  </a:lnTo>
                  <a:cubicBezTo>
                    <a:pt x="0" y="20"/>
                    <a:pt x="1" y="14"/>
                    <a:pt x="4" y="9"/>
                  </a:cubicBezTo>
                  <a:cubicBezTo>
                    <a:pt x="7" y="5"/>
                    <a:pt x="13" y="0"/>
                    <a:pt x="24" y="0"/>
                  </a:cubicBezTo>
                  <a:lnTo>
                    <a:pt x="144" y="0"/>
                  </a:lnTo>
                  <a:cubicBezTo>
                    <a:pt x="158" y="1"/>
                    <a:pt x="179" y="12"/>
                    <a:pt x="179" y="36"/>
                  </a:cubicBezTo>
                  <a:lnTo>
                    <a:pt x="424" y="36"/>
                  </a:lnTo>
                  <a:cubicBezTo>
                    <a:pt x="433" y="36"/>
                    <a:pt x="448" y="43"/>
                    <a:pt x="448" y="63"/>
                  </a:cubicBezTo>
                  <a:lnTo>
                    <a:pt x="448" y="313"/>
                  </a:lnTo>
                  <a:cubicBezTo>
                    <a:pt x="448" y="323"/>
                    <a:pt x="440" y="335"/>
                    <a:pt x="423" y="335"/>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0" name="Freeform 77">
              <a:extLst>
                <a:ext uri="{FF2B5EF4-FFF2-40B4-BE49-F238E27FC236}">
                  <a16:creationId xmlns:a16="http://schemas.microsoft.com/office/drawing/2014/main" id="{0BB16543-49C7-4975-8646-4116D84A8F83}"/>
                </a:ext>
              </a:extLst>
            </p:cNvPr>
            <p:cNvSpPr>
              <a:spLocks/>
            </p:cNvSpPr>
            <p:nvPr/>
          </p:nvSpPr>
          <p:spPr bwMode="auto">
            <a:xfrm>
              <a:off x="5308601" y="1974851"/>
              <a:ext cx="33338" cy="92075"/>
            </a:xfrm>
            <a:custGeom>
              <a:avLst/>
              <a:gdLst>
                <a:gd name="T0" fmla="*/ 0 w 39"/>
                <a:gd name="T1" fmla="*/ 99 h 109"/>
                <a:gd name="T2" fmla="*/ 0 w 39"/>
                <a:gd name="T3" fmla="*/ 99 h 109"/>
                <a:gd name="T4" fmla="*/ 10 w 39"/>
                <a:gd name="T5" fmla="*/ 109 h 109"/>
                <a:gd name="T6" fmla="*/ 29 w 39"/>
                <a:gd name="T7" fmla="*/ 109 h 109"/>
                <a:gd name="T8" fmla="*/ 39 w 39"/>
                <a:gd name="T9" fmla="*/ 99 h 109"/>
                <a:gd name="T10" fmla="*/ 39 w 39"/>
                <a:gd name="T11" fmla="*/ 10 h 109"/>
                <a:gd name="T12" fmla="*/ 29 w 39"/>
                <a:gd name="T13" fmla="*/ 0 h 109"/>
                <a:gd name="T14" fmla="*/ 10 w 39"/>
                <a:gd name="T15" fmla="*/ 0 h 109"/>
                <a:gd name="T16" fmla="*/ 0 w 39"/>
                <a:gd name="T17" fmla="*/ 10 h 109"/>
                <a:gd name="T18" fmla="*/ 0 w 39"/>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9">
                  <a:moveTo>
                    <a:pt x="0" y="99"/>
                  </a:moveTo>
                  <a:lnTo>
                    <a:pt x="0" y="99"/>
                  </a:lnTo>
                  <a:cubicBezTo>
                    <a:pt x="0" y="104"/>
                    <a:pt x="5" y="109"/>
                    <a:pt x="10" y="109"/>
                  </a:cubicBezTo>
                  <a:lnTo>
                    <a:pt x="29" y="109"/>
                  </a:lnTo>
                  <a:cubicBezTo>
                    <a:pt x="34" y="109"/>
                    <a:pt x="39" y="104"/>
                    <a:pt x="39" y="99"/>
                  </a:cubicBezTo>
                  <a:lnTo>
                    <a:pt x="39" y="10"/>
                  </a:lnTo>
                  <a:cubicBezTo>
                    <a:pt x="39" y="5"/>
                    <a:pt x="34" y="0"/>
                    <a:pt x="29" y="0"/>
                  </a:cubicBezTo>
                  <a:lnTo>
                    <a:pt x="10" y="0"/>
                  </a:lnTo>
                  <a:cubicBezTo>
                    <a:pt x="5" y="0"/>
                    <a:pt x="0" y="5"/>
                    <a:pt x="0" y="10"/>
                  </a:cubicBezTo>
                  <a:lnTo>
                    <a:pt x="0" y="99"/>
                  </a:ln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1" name="Freeform 78">
              <a:extLst>
                <a:ext uri="{FF2B5EF4-FFF2-40B4-BE49-F238E27FC236}">
                  <a16:creationId xmlns:a16="http://schemas.microsoft.com/office/drawing/2014/main" id="{5BAFC4CA-A736-4245-B060-B62A3BA017E9}"/>
                </a:ext>
              </a:extLst>
            </p:cNvPr>
            <p:cNvSpPr>
              <a:spLocks/>
            </p:cNvSpPr>
            <p:nvPr/>
          </p:nvSpPr>
          <p:spPr bwMode="auto">
            <a:xfrm>
              <a:off x="5308601" y="2120901"/>
              <a:ext cx="33338" cy="82550"/>
            </a:xfrm>
            <a:custGeom>
              <a:avLst/>
              <a:gdLst>
                <a:gd name="T0" fmla="*/ 0 w 39"/>
                <a:gd name="T1" fmla="*/ 87 h 97"/>
                <a:gd name="T2" fmla="*/ 0 w 39"/>
                <a:gd name="T3" fmla="*/ 87 h 97"/>
                <a:gd name="T4" fmla="*/ 10 w 39"/>
                <a:gd name="T5" fmla="*/ 97 h 97"/>
                <a:gd name="T6" fmla="*/ 29 w 39"/>
                <a:gd name="T7" fmla="*/ 97 h 97"/>
                <a:gd name="T8" fmla="*/ 39 w 39"/>
                <a:gd name="T9" fmla="*/ 87 h 97"/>
                <a:gd name="T10" fmla="*/ 39 w 39"/>
                <a:gd name="T11" fmla="*/ 10 h 97"/>
                <a:gd name="T12" fmla="*/ 29 w 39"/>
                <a:gd name="T13" fmla="*/ 0 h 97"/>
                <a:gd name="T14" fmla="*/ 10 w 39"/>
                <a:gd name="T15" fmla="*/ 0 h 97"/>
                <a:gd name="T16" fmla="*/ 0 w 39"/>
                <a:gd name="T17" fmla="*/ 10 h 97"/>
                <a:gd name="T18" fmla="*/ 0 w 39"/>
                <a:gd name="T19" fmla="*/ 8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97">
                  <a:moveTo>
                    <a:pt x="0" y="87"/>
                  </a:moveTo>
                  <a:lnTo>
                    <a:pt x="0" y="87"/>
                  </a:lnTo>
                  <a:cubicBezTo>
                    <a:pt x="0" y="93"/>
                    <a:pt x="5" y="97"/>
                    <a:pt x="10" y="97"/>
                  </a:cubicBezTo>
                  <a:lnTo>
                    <a:pt x="29" y="97"/>
                  </a:lnTo>
                  <a:cubicBezTo>
                    <a:pt x="34" y="97"/>
                    <a:pt x="39" y="93"/>
                    <a:pt x="39" y="87"/>
                  </a:cubicBezTo>
                  <a:lnTo>
                    <a:pt x="39" y="10"/>
                  </a:lnTo>
                  <a:cubicBezTo>
                    <a:pt x="39" y="5"/>
                    <a:pt x="34" y="0"/>
                    <a:pt x="29" y="0"/>
                  </a:cubicBezTo>
                  <a:lnTo>
                    <a:pt x="10" y="0"/>
                  </a:lnTo>
                  <a:cubicBezTo>
                    <a:pt x="5" y="0"/>
                    <a:pt x="0" y="5"/>
                    <a:pt x="0" y="10"/>
                  </a:cubicBezTo>
                  <a:lnTo>
                    <a:pt x="0" y="87"/>
                  </a:ln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2" name="Freeform 79">
              <a:extLst>
                <a:ext uri="{FF2B5EF4-FFF2-40B4-BE49-F238E27FC236}">
                  <a16:creationId xmlns:a16="http://schemas.microsoft.com/office/drawing/2014/main" id="{60FC2203-F066-4CA5-82CD-15A968B4D8D6}"/>
                </a:ext>
              </a:extLst>
            </p:cNvPr>
            <p:cNvSpPr>
              <a:spLocks/>
            </p:cNvSpPr>
            <p:nvPr/>
          </p:nvSpPr>
          <p:spPr bwMode="auto">
            <a:xfrm>
              <a:off x="5260976" y="1906589"/>
              <a:ext cx="93663" cy="346075"/>
            </a:xfrm>
            <a:custGeom>
              <a:avLst/>
              <a:gdLst>
                <a:gd name="T0" fmla="*/ 15 w 111"/>
                <a:gd name="T1" fmla="*/ 30 h 406"/>
                <a:gd name="T2" fmla="*/ 15 w 111"/>
                <a:gd name="T3" fmla="*/ 30 h 406"/>
                <a:gd name="T4" fmla="*/ 81 w 111"/>
                <a:gd name="T5" fmla="*/ 30 h 406"/>
                <a:gd name="T6" fmla="*/ 81 w 111"/>
                <a:gd name="T7" fmla="*/ 406 h 406"/>
                <a:gd name="T8" fmla="*/ 111 w 111"/>
                <a:gd name="T9" fmla="*/ 406 h 406"/>
                <a:gd name="T10" fmla="*/ 111 w 111"/>
                <a:gd name="T11" fmla="*/ 15 h 406"/>
                <a:gd name="T12" fmla="*/ 96 w 111"/>
                <a:gd name="T13" fmla="*/ 0 h 406"/>
                <a:gd name="T14" fmla="*/ 15 w 111"/>
                <a:gd name="T15" fmla="*/ 0 h 406"/>
                <a:gd name="T16" fmla="*/ 0 w 111"/>
                <a:gd name="T17" fmla="*/ 15 h 406"/>
                <a:gd name="T18" fmla="*/ 15 w 111"/>
                <a:gd name="T19" fmla="*/ 3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406">
                  <a:moveTo>
                    <a:pt x="15" y="30"/>
                  </a:moveTo>
                  <a:lnTo>
                    <a:pt x="15" y="30"/>
                  </a:lnTo>
                  <a:lnTo>
                    <a:pt x="81" y="30"/>
                  </a:lnTo>
                  <a:lnTo>
                    <a:pt x="81" y="406"/>
                  </a:lnTo>
                  <a:lnTo>
                    <a:pt x="111" y="406"/>
                  </a:lnTo>
                  <a:lnTo>
                    <a:pt x="111" y="15"/>
                  </a:lnTo>
                  <a:cubicBezTo>
                    <a:pt x="111" y="7"/>
                    <a:pt x="104" y="0"/>
                    <a:pt x="96" y="0"/>
                  </a:cubicBezTo>
                  <a:lnTo>
                    <a:pt x="15" y="0"/>
                  </a:lnTo>
                  <a:cubicBezTo>
                    <a:pt x="7" y="0"/>
                    <a:pt x="0" y="7"/>
                    <a:pt x="0" y="15"/>
                  </a:cubicBezTo>
                  <a:cubicBezTo>
                    <a:pt x="0" y="24"/>
                    <a:pt x="7" y="30"/>
                    <a:pt x="15" y="30"/>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3" name="Freeform 83">
              <a:extLst>
                <a:ext uri="{FF2B5EF4-FFF2-40B4-BE49-F238E27FC236}">
                  <a16:creationId xmlns:a16="http://schemas.microsoft.com/office/drawing/2014/main" id="{A288B839-734B-46CF-A152-DAAD10F1A85A}"/>
                </a:ext>
              </a:extLst>
            </p:cNvPr>
            <p:cNvSpPr>
              <a:spLocks/>
            </p:cNvSpPr>
            <p:nvPr/>
          </p:nvSpPr>
          <p:spPr bwMode="auto">
            <a:xfrm>
              <a:off x="5554663" y="2233614"/>
              <a:ext cx="39688" cy="38100"/>
            </a:xfrm>
            <a:custGeom>
              <a:avLst/>
              <a:gdLst>
                <a:gd name="T0" fmla="*/ 23 w 46"/>
                <a:gd name="T1" fmla="*/ 46 h 46"/>
                <a:gd name="T2" fmla="*/ 23 w 46"/>
                <a:gd name="T3" fmla="*/ 46 h 46"/>
                <a:gd name="T4" fmla="*/ 0 w 46"/>
                <a:gd name="T5" fmla="*/ 23 h 46"/>
                <a:gd name="T6" fmla="*/ 23 w 46"/>
                <a:gd name="T7" fmla="*/ 0 h 46"/>
                <a:gd name="T8" fmla="*/ 46 w 46"/>
                <a:gd name="T9" fmla="*/ 23 h 46"/>
                <a:gd name="T10" fmla="*/ 23 w 46"/>
                <a:gd name="T11" fmla="*/ 46 h 46"/>
              </a:gdLst>
              <a:ahLst/>
              <a:cxnLst>
                <a:cxn ang="0">
                  <a:pos x="T0" y="T1"/>
                </a:cxn>
                <a:cxn ang="0">
                  <a:pos x="T2" y="T3"/>
                </a:cxn>
                <a:cxn ang="0">
                  <a:pos x="T4" y="T5"/>
                </a:cxn>
                <a:cxn ang="0">
                  <a:pos x="T6" y="T7"/>
                </a:cxn>
                <a:cxn ang="0">
                  <a:pos x="T8" y="T9"/>
                </a:cxn>
                <a:cxn ang="0">
                  <a:pos x="T10" y="T11"/>
                </a:cxn>
              </a:cxnLst>
              <a:rect l="0" t="0" r="r" b="b"/>
              <a:pathLst>
                <a:path w="46" h="46">
                  <a:moveTo>
                    <a:pt x="23" y="46"/>
                  </a:moveTo>
                  <a:lnTo>
                    <a:pt x="23" y="46"/>
                  </a:lnTo>
                  <a:cubicBezTo>
                    <a:pt x="11" y="46"/>
                    <a:pt x="0" y="36"/>
                    <a:pt x="0" y="23"/>
                  </a:cubicBezTo>
                  <a:cubicBezTo>
                    <a:pt x="0" y="11"/>
                    <a:pt x="11" y="0"/>
                    <a:pt x="23" y="0"/>
                  </a:cubicBezTo>
                  <a:cubicBezTo>
                    <a:pt x="36" y="0"/>
                    <a:pt x="46" y="11"/>
                    <a:pt x="46" y="23"/>
                  </a:cubicBezTo>
                  <a:cubicBezTo>
                    <a:pt x="46" y="36"/>
                    <a:pt x="36" y="46"/>
                    <a:pt x="23" y="46"/>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4" name="Freeform 84">
              <a:extLst>
                <a:ext uri="{FF2B5EF4-FFF2-40B4-BE49-F238E27FC236}">
                  <a16:creationId xmlns:a16="http://schemas.microsoft.com/office/drawing/2014/main" id="{3D469957-7F84-4C07-9897-03CC9937AD3B}"/>
                </a:ext>
              </a:extLst>
            </p:cNvPr>
            <p:cNvSpPr>
              <a:spLocks/>
            </p:cNvSpPr>
            <p:nvPr/>
          </p:nvSpPr>
          <p:spPr bwMode="auto">
            <a:xfrm>
              <a:off x="5614988" y="2233614"/>
              <a:ext cx="39688" cy="38100"/>
            </a:xfrm>
            <a:custGeom>
              <a:avLst/>
              <a:gdLst>
                <a:gd name="T0" fmla="*/ 23 w 46"/>
                <a:gd name="T1" fmla="*/ 46 h 46"/>
                <a:gd name="T2" fmla="*/ 23 w 46"/>
                <a:gd name="T3" fmla="*/ 46 h 46"/>
                <a:gd name="T4" fmla="*/ 0 w 46"/>
                <a:gd name="T5" fmla="*/ 23 h 46"/>
                <a:gd name="T6" fmla="*/ 23 w 46"/>
                <a:gd name="T7" fmla="*/ 0 h 46"/>
                <a:gd name="T8" fmla="*/ 46 w 46"/>
                <a:gd name="T9" fmla="*/ 23 h 46"/>
                <a:gd name="T10" fmla="*/ 23 w 46"/>
                <a:gd name="T11" fmla="*/ 46 h 46"/>
              </a:gdLst>
              <a:ahLst/>
              <a:cxnLst>
                <a:cxn ang="0">
                  <a:pos x="T0" y="T1"/>
                </a:cxn>
                <a:cxn ang="0">
                  <a:pos x="T2" y="T3"/>
                </a:cxn>
                <a:cxn ang="0">
                  <a:pos x="T4" y="T5"/>
                </a:cxn>
                <a:cxn ang="0">
                  <a:pos x="T6" y="T7"/>
                </a:cxn>
                <a:cxn ang="0">
                  <a:pos x="T8" y="T9"/>
                </a:cxn>
                <a:cxn ang="0">
                  <a:pos x="T10" y="T11"/>
                </a:cxn>
              </a:cxnLst>
              <a:rect l="0" t="0" r="r" b="b"/>
              <a:pathLst>
                <a:path w="46" h="46">
                  <a:moveTo>
                    <a:pt x="23" y="46"/>
                  </a:moveTo>
                  <a:lnTo>
                    <a:pt x="23" y="46"/>
                  </a:lnTo>
                  <a:cubicBezTo>
                    <a:pt x="10" y="46"/>
                    <a:pt x="0" y="36"/>
                    <a:pt x="0" y="23"/>
                  </a:cubicBezTo>
                  <a:cubicBezTo>
                    <a:pt x="0" y="10"/>
                    <a:pt x="10" y="0"/>
                    <a:pt x="23" y="0"/>
                  </a:cubicBezTo>
                  <a:cubicBezTo>
                    <a:pt x="35" y="0"/>
                    <a:pt x="46" y="10"/>
                    <a:pt x="46" y="23"/>
                  </a:cubicBezTo>
                  <a:cubicBezTo>
                    <a:pt x="46" y="36"/>
                    <a:pt x="35" y="46"/>
                    <a:pt x="23" y="46"/>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cxnSp>
        <p:nvCxnSpPr>
          <p:cNvPr id="655" name="直接连接符 654">
            <a:extLst>
              <a:ext uri="{FF2B5EF4-FFF2-40B4-BE49-F238E27FC236}">
                <a16:creationId xmlns:a16="http://schemas.microsoft.com/office/drawing/2014/main" id="{BB0772DC-DA43-4666-ACEE-280D51E98F7B}"/>
              </a:ext>
            </a:extLst>
          </p:cNvPr>
          <p:cNvCxnSpPr/>
          <p:nvPr/>
        </p:nvCxnSpPr>
        <p:spPr bwMode="auto">
          <a:xfrm>
            <a:off x="8260729" y="3348950"/>
            <a:ext cx="561619" cy="0"/>
          </a:xfrm>
          <a:prstGeom prst="line">
            <a:avLst/>
          </a:prstGeom>
          <a:solidFill>
            <a:schemeClr val="accent1"/>
          </a:solidFill>
          <a:ln w="9525" cap="flat" cmpd="sng" algn="ctr">
            <a:solidFill>
              <a:srgbClr val="94DAE2"/>
            </a:solidFill>
            <a:prstDash val="solid"/>
            <a:round/>
            <a:headEnd type="none" w="med" len="med"/>
            <a:tailEnd type="none" w="med" len="med"/>
          </a:ln>
          <a:effectLst/>
        </p:spPr>
      </p:cxnSp>
      <p:cxnSp>
        <p:nvCxnSpPr>
          <p:cNvPr id="656" name="直接连接符 655">
            <a:extLst>
              <a:ext uri="{FF2B5EF4-FFF2-40B4-BE49-F238E27FC236}">
                <a16:creationId xmlns:a16="http://schemas.microsoft.com/office/drawing/2014/main" id="{108A8B14-0347-4D04-B818-97CB20DABA6B}"/>
              </a:ext>
            </a:extLst>
          </p:cNvPr>
          <p:cNvCxnSpPr/>
          <p:nvPr/>
        </p:nvCxnSpPr>
        <p:spPr bwMode="auto">
          <a:xfrm>
            <a:off x="8255372" y="2753004"/>
            <a:ext cx="566976" cy="0"/>
          </a:xfrm>
          <a:prstGeom prst="line">
            <a:avLst/>
          </a:prstGeom>
          <a:solidFill>
            <a:schemeClr val="accent1"/>
          </a:solidFill>
          <a:ln w="9525" cap="flat" cmpd="sng" algn="ctr">
            <a:solidFill>
              <a:srgbClr val="94DAE2"/>
            </a:solidFill>
            <a:prstDash val="solid"/>
            <a:round/>
            <a:headEnd type="none" w="med" len="med"/>
            <a:tailEnd type="none" w="med" len="med"/>
          </a:ln>
          <a:effectLst/>
        </p:spPr>
      </p:cxnSp>
      <p:sp>
        <p:nvSpPr>
          <p:cNvPr id="657" name="文本框 656">
            <a:extLst>
              <a:ext uri="{FF2B5EF4-FFF2-40B4-BE49-F238E27FC236}">
                <a16:creationId xmlns:a16="http://schemas.microsoft.com/office/drawing/2014/main" id="{71370B2E-69CC-4E9F-B761-930423C707B8}"/>
              </a:ext>
            </a:extLst>
          </p:cNvPr>
          <p:cNvSpPr txBox="1"/>
          <p:nvPr/>
        </p:nvSpPr>
        <p:spPr bwMode="auto">
          <a:xfrm>
            <a:off x="8274050" y="2313299"/>
            <a:ext cx="542219" cy="273325"/>
          </a:xfrm>
          <a:prstGeom prst="rect">
            <a:avLst/>
          </a:prstGeom>
          <a:solidFill>
            <a:schemeClr val="accent6">
              <a:lumMod val="20000"/>
              <a:lumOff val="80000"/>
            </a:schemeClr>
          </a:solidFill>
          <a:ln w="9525" algn="ctr">
            <a:solidFill>
              <a:schemeClr val="accent6">
                <a:lumMod val="20000"/>
                <a:lumOff val="80000"/>
              </a:schemeClr>
            </a:solid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APP</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658" name="组合 657">
            <a:extLst>
              <a:ext uri="{FF2B5EF4-FFF2-40B4-BE49-F238E27FC236}">
                <a16:creationId xmlns:a16="http://schemas.microsoft.com/office/drawing/2014/main" id="{7427B5DC-C3E5-41F4-9830-DDA2D2265B11}"/>
              </a:ext>
            </a:extLst>
          </p:cNvPr>
          <p:cNvGrpSpPr/>
          <p:nvPr/>
        </p:nvGrpSpPr>
        <p:grpSpPr>
          <a:xfrm>
            <a:off x="8930874" y="2129148"/>
            <a:ext cx="575692" cy="1792852"/>
            <a:chOff x="6868063" y="1593379"/>
            <a:chExt cx="717038" cy="1778472"/>
          </a:xfrm>
        </p:grpSpPr>
        <p:sp>
          <p:nvSpPr>
            <p:cNvPr id="659" name="圆角矩形 468">
              <a:extLst>
                <a:ext uri="{FF2B5EF4-FFF2-40B4-BE49-F238E27FC236}">
                  <a16:creationId xmlns:a16="http://schemas.microsoft.com/office/drawing/2014/main" id="{3C7B5DD6-4A7B-4B34-8E30-5A57B75E9100}"/>
                </a:ext>
              </a:extLst>
            </p:cNvPr>
            <p:cNvSpPr/>
            <p:nvPr/>
          </p:nvSpPr>
          <p:spPr bwMode="auto">
            <a:xfrm>
              <a:off x="6868063" y="1593379"/>
              <a:ext cx="717038" cy="1778472"/>
            </a:xfrm>
            <a:prstGeom prst="roundRect">
              <a:avLst/>
            </a:prstGeom>
            <a:no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664" name="直接连接符 663">
              <a:extLst>
                <a:ext uri="{FF2B5EF4-FFF2-40B4-BE49-F238E27FC236}">
                  <a16:creationId xmlns:a16="http://schemas.microsoft.com/office/drawing/2014/main" id="{BAEAB1DE-C31E-4838-987F-0D7692BFACFB}"/>
                </a:ext>
              </a:extLst>
            </p:cNvPr>
            <p:cNvCxnSpPr/>
            <p:nvPr/>
          </p:nvCxnSpPr>
          <p:spPr bwMode="auto">
            <a:xfrm>
              <a:off x="6874807" y="2805857"/>
              <a:ext cx="707093" cy="0"/>
            </a:xfrm>
            <a:prstGeom prst="line">
              <a:avLst/>
            </a:prstGeom>
            <a:solidFill>
              <a:schemeClr val="accent1"/>
            </a:solidFill>
            <a:ln w="9525" cap="flat" cmpd="sng" algn="ctr">
              <a:solidFill>
                <a:srgbClr val="94DAE2"/>
              </a:solidFill>
              <a:prstDash val="solid"/>
              <a:round/>
              <a:headEnd type="none" w="med" len="med"/>
              <a:tailEnd type="none" w="med" len="med"/>
            </a:ln>
            <a:effectLst/>
          </p:spPr>
        </p:cxnSp>
        <p:cxnSp>
          <p:nvCxnSpPr>
            <p:cNvPr id="665" name="直接连接符 664">
              <a:extLst>
                <a:ext uri="{FF2B5EF4-FFF2-40B4-BE49-F238E27FC236}">
                  <a16:creationId xmlns:a16="http://schemas.microsoft.com/office/drawing/2014/main" id="{73D6E116-EF31-4181-A912-EBAE240714B3}"/>
                </a:ext>
              </a:extLst>
            </p:cNvPr>
            <p:cNvCxnSpPr/>
            <p:nvPr/>
          </p:nvCxnSpPr>
          <p:spPr bwMode="auto">
            <a:xfrm>
              <a:off x="6868063" y="2209911"/>
              <a:ext cx="713837" cy="0"/>
            </a:xfrm>
            <a:prstGeom prst="line">
              <a:avLst/>
            </a:prstGeom>
            <a:solidFill>
              <a:schemeClr val="accent1"/>
            </a:solidFill>
            <a:ln w="9525" cap="flat" cmpd="sng" algn="ctr">
              <a:solidFill>
                <a:srgbClr val="94DAE2"/>
              </a:solidFill>
              <a:prstDash val="solid"/>
              <a:round/>
              <a:headEnd type="none" w="med" len="med"/>
              <a:tailEnd type="none" w="med" len="med"/>
            </a:ln>
            <a:effectLst/>
          </p:spPr>
        </p:cxnSp>
        <p:sp>
          <p:nvSpPr>
            <p:cNvPr id="667" name="文本框 666">
              <a:extLst>
                <a:ext uri="{FF2B5EF4-FFF2-40B4-BE49-F238E27FC236}">
                  <a16:creationId xmlns:a16="http://schemas.microsoft.com/office/drawing/2014/main" id="{D8BE86A6-E52D-40BB-B155-9F27F06F21D0}"/>
                </a:ext>
              </a:extLst>
            </p:cNvPr>
            <p:cNvSpPr txBox="1"/>
            <p:nvPr/>
          </p:nvSpPr>
          <p:spPr bwMode="auto">
            <a:xfrm>
              <a:off x="6877251" y="1770206"/>
              <a:ext cx="675446" cy="273325"/>
            </a:xfrm>
            <a:prstGeom prst="rect">
              <a:avLst/>
            </a:prstGeom>
            <a:solidFill>
              <a:schemeClr val="accent6">
                <a:lumMod val="20000"/>
                <a:lumOff val="80000"/>
              </a:schemeClr>
            </a:solidFill>
            <a:ln w="9525" algn="ctr">
              <a:solidFill>
                <a:schemeClr val="accent6">
                  <a:lumMod val="20000"/>
                  <a:lumOff val="80000"/>
                </a:schemeClr>
              </a:solid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APP</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679" name="圆角矩形 489">
            <a:extLst>
              <a:ext uri="{FF2B5EF4-FFF2-40B4-BE49-F238E27FC236}">
                <a16:creationId xmlns:a16="http://schemas.microsoft.com/office/drawing/2014/main" id="{76A5481D-EF15-452E-A5BB-DB28664181CD}"/>
              </a:ext>
            </a:extLst>
          </p:cNvPr>
          <p:cNvSpPr/>
          <p:nvPr/>
        </p:nvSpPr>
        <p:spPr bwMode="auto">
          <a:xfrm>
            <a:off x="9696745" y="2129148"/>
            <a:ext cx="569518" cy="1778472"/>
          </a:xfrm>
          <a:prstGeom prst="roundRect">
            <a:avLst/>
          </a:prstGeom>
          <a:no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0" name="任意多边形 490">
            <a:extLst>
              <a:ext uri="{FF2B5EF4-FFF2-40B4-BE49-F238E27FC236}">
                <a16:creationId xmlns:a16="http://schemas.microsoft.com/office/drawing/2014/main" id="{E3BD7E26-993A-42E6-9900-6627DBF784D8}"/>
              </a:ext>
            </a:extLst>
          </p:cNvPr>
          <p:cNvSpPr/>
          <p:nvPr/>
        </p:nvSpPr>
        <p:spPr bwMode="auto">
          <a:xfrm rot="5400000">
            <a:off x="9760249" y="3407800"/>
            <a:ext cx="182774" cy="156338"/>
          </a:xfrm>
          <a:custGeom>
            <a:avLst/>
            <a:gdLst>
              <a:gd name="connsiteX0" fmla="*/ 1008112 w 3096344"/>
              <a:gd name="connsiteY0" fmla="*/ 2088232 h 3096344"/>
              <a:gd name="connsiteX1" fmla="*/ 1008112 w 3096344"/>
              <a:gd name="connsiteY1" fmla="*/ 1008112 h 3096344"/>
              <a:gd name="connsiteX2" fmla="*/ 2088232 w 3096344"/>
              <a:gd name="connsiteY2" fmla="*/ 1008112 h 3096344"/>
              <a:gd name="connsiteX3" fmla="*/ 2088232 w 3096344"/>
              <a:gd name="connsiteY3" fmla="*/ 2088232 h 3096344"/>
              <a:gd name="connsiteX4" fmla="*/ 918102 w 3096344"/>
              <a:gd name="connsiteY4" fmla="*/ 2178242 h 3096344"/>
              <a:gd name="connsiteX5" fmla="*/ 2178242 w 3096344"/>
              <a:gd name="connsiteY5" fmla="*/ 2178242 h 3096344"/>
              <a:gd name="connsiteX6" fmla="*/ 2178242 w 3096344"/>
              <a:gd name="connsiteY6" fmla="*/ 918102 h 3096344"/>
              <a:gd name="connsiteX7" fmla="*/ 918102 w 3096344"/>
              <a:gd name="connsiteY7" fmla="*/ 918102 h 3096344"/>
              <a:gd name="connsiteX8" fmla="*/ 0 w 3096344"/>
              <a:gd name="connsiteY8" fmla="*/ 2628292 h 3096344"/>
              <a:gd name="connsiteX9" fmla="*/ 0 w 3096344"/>
              <a:gd name="connsiteY9" fmla="*/ 2466274 h 3096344"/>
              <a:gd name="connsiteX10" fmla="*/ 342038 w 3096344"/>
              <a:gd name="connsiteY10" fmla="*/ 2466274 h 3096344"/>
              <a:gd name="connsiteX11" fmla="*/ 342038 w 3096344"/>
              <a:gd name="connsiteY11" fmla="*/ 2340260 h 3096344"/>
              <a:gd name="connsiteX12" fmla="*/ 0 w 3096344"/>
              <a:gd name="connsiteY12" fmla="*/ 2340260 h 3096344"/>
              <a:gd name="connsiteX13" fmla="*/ 0 w 3096344"/>
              <a:gd name="connsiteY13" fmla="*/ 2178242 h 3096344"/>
              <a:gd name="connsiteX14" fmla="*/ 342038 w 3096344"/>
              <a:gd name="connsiteY14" fmla="*/ 2178242 h 3096344"/>
              <a:gd name="connsiteX15" fmla="*/ 342038 w 3096344"/>
              <a:gd name="connsiteY15" fmla="*/ 2047267 h 3096344"/>
              <a:gd name="connsiteX16" fmla="*/ 0 w 3096344"/>
              <a:gd name="connsiteY16" fmla="*/ 2047267 h 3096344"/>
              <a:gd name="connsiteX17" fmla="*/ 0 w 3096344"/>
              <a:gd name="connsiteY17" fmla="*/ 1885249 h 3096344"/>
              <a:gd name="connsiteX18" fmla="*/ 342038 w 3096344"/>
              <a:gd name="connsiteY18" fmla="*/ 1885249 h 3096344"/>
              <a:gd name="connsiteX19" fmla="*/ 342038 w 3096344"/>
              <a:gd name="connsiteY19" fmla="*/ 1759235 h 3096344"/>
              <a:gd name="connsiteX20" fmla="*/ 0 w 3096344"/>
              <a:gd name="connsiteY20" fmla="*/ 1759235 h 3096344"/>
              <a:gd name="connsiteX21" fmla="*/ 0 w 3096344"/>
              <a:gd name="connsiteY21" fmla="*/ 1597217 h 3096344"/>
              <a:gd name="connsiteX22" fmla="*/ 342038 w 3096344"/>
              <a:gd name="connsiteY22" fmla="*/ 1597217 h 3096344"/>
              <a:gd name="connsiteX23" fmla="*/ 342038 w 3096344"/>
              <a:gd name="connsiteY23" fmla="*/ 1492780 h 3096344"/>
              <a:gd name="connsiteX24" fmla="*/ 0 w 3096344"/>
              <a:gd name="connsiteY24" fmla="*/ 1492780 h 3096344"/>
              <a:gd name="connsiteX25" fmla="*/ 0 w 3096344"/>
              <a:gd name="connsiteY25" fmla="*/ 1330762 h 3096344"/>
              <a:gd name="connsiteX26" fmla="*/ 342038 w 3096344"/>
              <a:gd name="connsiteY26" fmla="*/ 1330762 h 3096344"/>
              <a:gd name="connsiteX27" fmla="*/ 342038 w 3096344"/>
              <a:gd name="connsiteY27" fmla="*/ 1204748 h 3096344"/>
              <a:gd name="connsiteX28" fmla="*/ 0 w 3096344"/>
              <a:gd name="connsiteY28" fmla="*/ 1204748 h 3096344"/>
              <a:gd name="connsiteX29" fmla="*/ 0 w 3096344"/>
              <a:gd name="connsiteY29" fmla="*/ 1042730 h 3096344"/>
              <a:gd name="connsiteX30" fmla="*/ 342038 w 3096344"/>
              <a:gd name="connsiteY30" fmla="*/ 1042730 h 3096344"/>
              <a:gd name="connsiteX31" fmla="*/ 342038 w 3096344"/>
              <a:gd name="connsiteY31" fmla="*/ 911755 h 3096344"/>
              <a:gd name="connsiteX32" fmla="*/ 0 w 3096344"/>
              <a:gd name="connsiteY32" fmla="*/ 911755 h 3096344"/>
              <a:gd name="connsiteX33" fmla="*/ 0 w 3096344"/>
              <a:gd name="connsiteY33" fmla="*/ 749737 h 3096344"/>
              <a:gd name="connsiteX34" fmla="*/ 342038 w 3096344"/>
              <a:gd name="connsiteY34" fmla="*/ 749737 h 3096344"/>
              <a:gd name="connsiteX35" fmla="*/ 342038 w 3096344"/>
              <a:gd name="connsiteY35" fmla="*/ 623723 h 3096344"/>
              <a:gd name="connsiteX36" fmla="*/ 0 w 3096344"/>
              <a:gd name="connsiteY36" fmla="*/ 623723 h 3096344"/>
              <a:gd name="connsiteX37" fmla="*/ 0 w 3096344"/>
              <a:gd name="connsiteY37" fmla="*/ 461705 h 3096344"/>
              <a:gd name="connsiteX38" fmla="*/ 342038 w 3096344"/>
              <a:gd name="connsiteY38" fmla="*/ 461705 h 3096344"/>
              <a:gd name="connsiteX39" fmla="*/ 342038 w 3096344"/>
              <a:gd name="connsiteY39" fmla="*/ 342038 h 3096344"/>
              <a:gd name="connsiteX40" fmla="*/ 464878 w 3096344"/>
              <a:gd name="connsiteY40" fmla="*/ 342038 h 3096344"/>
              <a:gd name="connsiteX41" fmla="*/ 464878 w 3096344"/>
              <a:gd name="connsiteY41" fmla="*/ 0 h 3096344"/>
              <a:gd name="connsiteX42" fmla="*/ 626896 w 3096344"/>
              <a:gd name="connsiteY42" fmla="*/ 0 h 3096344"/>
              <a:gd name="connsiteX43" fmla="*/ 626896 w 3096344"/>
              <a:gd name="connsiteY43" fmla="*/ 342038 h 3096344"/>
              <a:gd name="connsiteX44" fmla="*/ 752910 w 3096344"/>
              <a:gd name="connsiteY44" fmla="*/ 342038 h 3096344"/>
              <a:gd name="connsiteX45" fmla="*/ 752910 w 3096344"/>
              <a:gd name="connsiteY45" fmla="*/ 0 h 3096344"/>
              <a:gd name="connsiteX46" fmla="*/ 914928 w 3096344"/>
              <a:gd name="connsiteY46" fmla="*/ 0 h 3096344"/>
              <a:gd name="connsiteX47" fmla="*/ 914928 w 3096344"/>
              <a:gd name="connsiteY47" fmla="*/ 342038 h 3096344"/>
              <a:gd name="connsiteX48" fmla="*/ 1045903 w 3096344"/>
              <a:gd name="connsiteY48" fmla="*/ 342038 h 3096344"/>
              <a:gd name="connsiteX49" fmla="*/ 1045903 w 3096344"/>
              <a:gd name="connsiteY49" fmla="*/ 0 h 3096344"/>
              <a:gd name="connsiteX50" fmla="*/ 1207921 w 3096344"/>
              <a:gd name="connsiteY50" fmla="*/ 0 h 3096344"/>
              <a:gd name="connsiteX51" fmla="*/ 1207921 w 3096344"/>
              <a:gd name="connsiteY51" fmla="*/ 342038 h 3096344"/>
              <a:gd name="connsiteX52" fmla="*/ 1333935 w 3096344"/>
              <a:gd name="connsiteY52" fmla="*/ 342038 h 3096344"/>
              <a:gd name="connsiteX53" fmla="*/ 1333935 w 3096344"/>
              <a:gd name="connsiteY53" fmla="*/ 0 h 3096344"/>
              <a:gd name="connsiteX54" fmla="*/ 1495953 w 3096344"/>
              <a:gd name="connsiteY54" fmla="*/ 0 h 3096344"/>
              <a:gd name="connsiteX55" fmla="*/ 1495953 w 3096344"/>
              <a:gd name="connsiteY55" fmla="*/ 342038 h 3096344"/>
              <a:gd name="connsiteX56" fmla="*/ 1600390 w 3096344"/>
              <a:gd name="connsiteY56" fmla="*/ 342038 h 3096344"/>
              <a:gd name="connsiteX57" fmla="*/ 1600390 w 3096344"/>
              <a:gd name="connsiteY57" fmla="*/ 0 h 3096344"/>
              <a:gd name="connsiteX58" fmla="*/ 1762408 w 3096344"/>
              <a:gd name="connsiteY58" fmla="*/ 0 h 3096344"/>
              <a:gd name="connsiteX59" fmla="*/ 1762408 w 3096344"/>
              <a:gd name="connsiteY59" fmla="*/ 342038 h 3096344"/>
              <a:gd name="connsiteX60" fmla="*/ 1888422 w 3096344"/>
              <a:gd name="connsiteY60" fmla="*/ 342038 h 3096344"/>
              <a:gd name="connsiteX61" fmla="*/ 1888422 w 3096344"/>
              <a:gd name="connsiteY61" fmla="*/ 0 h 3096344"/>
              <a:gd name="connsiteX62" fmla="*/ 2050440 w 3096344"/>
              <a:gd name="connsiteY62" fmla="*/ 0 h 3096344"/>
              <a:gd name="connsiteX63" fmla="*/ 2050440 w 3096344"/>
              <a:gd name="connsiteY63" fmla="*/ 342038 h 3096344"/>
              <a:gd name="connsiteX64" fmla="*/ 2181415 w 3096344"/>
              <a:gd name="connsiteY64" fmla="*/ 342038 h 3096344"/>
              <a:gd name="connsiteX65" fmla="*/ 2181415 w 3096344"/>
              <a:gd name="connsiteY65" fmla="*/ 0 h 3096344"/>
              <a:gd name="connsiteX66" fmla="*/ 2343433 w 3096344"/>
              <a:gd name="connsiteY66" fmla="*/ 0 h 3096344"/>
              <a:gd name="connsiteX67" fmla="*/ 2343433 w 3096344"/>
              <a:gd name="connsiteY67" fmla="*/ 342038 h 3096344"/>
              <a:gd name="connsiteX68" fmla="*/ 2469447 w 3096344"/>
              <a:gd name="connsiteY68" fmla="*/ 342038 h 3096344"/>
              <a:gd name="connsiteX69" fmla="*/ 2469447 w 3096344"/>
              <a:gd name="connsiteY69" fmla="*/ 0 h 3096344"/>
              <a:gd name="connsiteX70" fmla="*/ 2631465 w 3096344"/>
              <a:gd name="connsiteY70" fmla="*/ 0 h 3096344"/>
              <a:gd name="connsiteX71" fmla="*/ 2631465 w 3096344"/>
              <a:gd name="connsiteY71" fmla="*/ 342038 h 3096344"/>
              <a:gd name="connsiteX72" fmla="*/ 2754306 w 3096344"/>
              <a:gd name="connsiteY72" fmla="*/ 342038 h 3096344"/>
              <a:gd name="connsiteX73" fmla="*/ 2754306 w 3096344"/>
              <a:gd name="connsiteY73" fmla="*/ 461705 h 3096344"/>
              <a:gd name="connsiteX74" fmla="*/ 3096344 w 3096344"/>
              <a:gd name="connsiteY74" fmla="*/ 461705 h 3096344"/>
              <a:gd name="connsiteX75" fmla="*/ 3096344 w 3096344"/>
              <a:gd name="connsiteY75" fmla="*/ 623723 h 3096344"/>
              <a:gd name="connsiteX76" fmla="*/ 2754306 w 3096344"/>
              <a:gd name="connsiteY76" fmla="*/ 623723 h 3096344"/>
              <a:gd name="connsiteX77" fmla="*/ 2754306 w 3096344"/>
              <a:gd name="connsiteY77" fmla="*/ 749737 h 3096344"/>
              <a:gd name="connsiteX78" fmla="*/ 3096344 w 3096344"/>
              <a:gd name="connsiteY78" fmla="*/ 749737 h 3096344"/>
              <a:gd name="connsiteX79" fmla="*/ 3096344 w 3096344"/>
              <a:gd name="connsiteY79" fmla="*/ 911755 h 3096344"/>
              <a:gd name="connsiteX80" fmla="*/ 2754306 w 3096344"/>
              <a:gd name="connsiteY80" fmla="*/ 911755 h 3096344"/>
              <a:gd name="connsiteX81" fmla="*/ 2754306 w 3096344"/>
              <a:gd name="connsiteY81" fmla="*/ 1042730 h 3096344"/>
              <a:gd name="connsiteX82" fmla="*/ 3096344 w 3096344"/>
              <a:gd name="connsiteY82" fmla="*/ 1042730 h 3096344"/>
              <a:gd name="connsiteX83" fmla="*/ 3096344 w 3096344"/>
              <a:gd name="connsiteY83" fmla="*/ 1204748 h 3096344"/>
              <a:gd name="connsiteX84" fmla="*/ 2754306 w 3096344"/>
              <a:gd name="connsiteY84" fmla="*/ 1204748 h 3096344"/>
              <a:gd name="connsiteX85" fmla="*/ 2754306 w 3096344"/>
              <a:gd name="connsiteY85" fmla="*/ 1330762 h 3096344"/>
              <a:gd name="connsiteX86" fmla="*/ 3096344 w 3096344"/>
              <a:gd name="connsiteY86" fmla="*/ 1330762 h 3096344"/>
              <a:gd name="connsiteX87" fmla="*/ 3096344 w 3096344"/>
              <a:gd name="connsiteY87" fmla="*/ 1492780 h 3096344"/>
              <a:gd name="connsiteX88" fmla="*/ 2754306 w 3096344"/>
              <a:gd name="connsiteY88" fmla="*/ 1492780 h 3096344"/>
              <a:gd name="connsiteX89" fmla="*/ 2754306 w 3096344"/>
              <a:gd name="connsiteY89" fmla="*/ 1597217 h 3096344"/>
              <a:gd name="connsiteX90" fmla="*/ 3096344 w 3096344"/>
              <a:gd name="connsiteY90" fmla="*/ 1597217 h 3096344"/>
              <a:gd name="connsiteX91" fmla="*/ 3096344 w 3096344"/>
              <a:gd name="connsiteY91" fmla="*/ 1759235 h 3096344"/>
              <a:gd name="connsiteX92" fmla="*/ 2754306 w 3096344"/>
              <a:gd name="connsiteY92" fmla="*/ 1759235 h 3096344"/>
              <a:gd name="connsiteX93" fmla="*/ 2754306 w 3096344"/>
              <a:gd name="connsiteY93" fmla="*/ 1885249 h 3096344"/>
              <a:gd name="connsiteX94" fmla="*/ 3096344 w 3096344"/>
              <a:gd name="connsiteY94" fmla="*/ 1885249 h 3096344"/>
              <a:gd name="connsiteX95" fmla="*/ 3096344 w 3096344"/>
              <a:gd name="connsiteY95" fmla="*/ 2047267 h 3096344"/>
              <a:gd name="connsiteX96" fmla="*/ 2754306 w 3096344"/>
              <a:gd name="connsiteY96" fmla="*/ 2047267 h 3096344"/>
              <a:gd name="connsiteX97" fmla="*/ 2754306 w 3096344"/>
              <a:gd name="connsiteY97" fmla="*/ 2178242 h 3096344"/>
              <a:gd name="connsiteX98" fmla="*/ 3096344 w 3096344"/>
              <a:gd name="connsiteY98" fmla="*/ 2178242 h 3096344"/>
              <a:gd name="connsiteX99" fmla="*/ 3096344 w 3096344"/>
              <a:gd name="connsiteY99" fmla="*/ 2340260 h 3096344"/>
              <a:gd name="connsiteX100" fmla="*/ 2754306 w 3096344"/>
              <a:gd name="connsiteY100" fmla="*/ 2340260 h 3096344"/>
              <a:gd name="connsiteX101" fmla="*/ 2754306 w 3096344"/>
              <a:gd name="connsiteY101" fmla="*/ 2466274 h 3096344"/>
              <a:gd name="connsiteX102" fmla="*/ 3096344 w 3096344"/>
              <a:gd name="connsiteY102" fmla="*/ 2466274 h 3096344"/>
              <a:gd name="connsiteX103" fmla="*/ 3096344 w 3096344"/>
              <a:gd name="connsiteY103" fmla="*/ 2628292 h 3096344"/>
              <a:gd name="connsiteX104" fmla="*/ 2754306 w 3096344"/>
              <a:gd name="connsiteY104" fmla="*/ 2628292 h 3096344"/>
              <a:gd name="connsiteX105" fmla="*/ 2754306 w 3096344"/>
              <a:gd name="connsiteY105" fmla="*/ 2754306 h 3096344"/>
              <a:gd name="connsiteX106" fmla="*/ 2631465 w 3096344"/>
              <a:gd name="connsiteY106" fmla="*/ 2754306 h 3096344"/>
              <a:gd name="connsiteX107" fmla="*/ 2631465 w 3096344"/>
              <a:gd name="connsiteY107" fmla="*/ 3096344 h 3096344"/>
              <a:gd name="connsiteX108" fmla="*/ 2469447 w 3096344"/>
              <a:gd name="connsiteY108" fmla="*/ 3096344 h 3096344"/>
              <a:gd name="connsiteX109" fmla="*/ 2469447 w 3096344"/>
              <a:gd name="connsiteY109" fmla="*/ 2754306 h 3096344"/>
              <a:gd name="connsiteX110" fmla="*/ 2343433 w 3096344"/>
              <a:gd name="connsiteY110" fmla="*/ 2754306 h 3096344"/>
              <a:gd name="connsiteX111" fmla="*/ 2343433 w 3096344"/>
              <a:gd name="connsiteY111" fmla="*/ 3096344 h 3096344"/>
              <a:gd name="connsiteX112" fmla="*/ 2181415 w 3096344"/>
              <a:gd name="connsiteY112" fmla="*/ 3096344 h 3096344"/>
              <a:gd name="connsiteX113" fmla="*/ 2181415 w 3096344"/>
              <a:gd name="connsiteY113" fmla="*/ 2754306 h 3096344"/>
              <a:gd name="connsiteX114" fmla="*/ 2050440 w 3096344"/>
              <a:gd name="connsiteY114" fmla="*/ 2754306 h 3096344"/>
              <a:gd name="connsiteX115" fmla="*/ 2050440 w 3096344"/>
              <a:gd name="connsiteY115" fmla="*/ 3096344 h 3096344"/>
              <a:gd name="connsiteX116" fmla="*/ 1888422 w 3096344"/>
              <a:gd name="connsiteY116" fmla="*/ 3096344 h 3096344"/>
              <a:gd name="connsiteX117" fmla="*/ 1888422 w 3096344"/>
              <a:gd name="connsiteY117" fmla="*/ 2754306 h 3096344"/>
              <a:gd name="connsiteX118" fmla="*/ 1762408 w 3096344"/>
              <a:gd name="connsiteY118" fmla="*/ 2754306 h 3096344"/>
              <a:gd name="connsiteX119" fmla="*/ 1762408 w 3096344"/>
              <a:gd name="connsiteY119" fmla="*/ 3096344 h 3096344"/>
              <a:gd name="connsiteX120" fmla="*/ 1600390 w 3096344"/>
              <a:gd name="connsiteY120" fmla="*/ 3096344 h 3096344"/>
              <a:gd name="connsiteX121" fmla="*/ 1600390 w 3096344"/>
              <a:gd name="connsiteY121" fmla="*/ 2754306 h 3096344"/>
              <a:gd name="connsiteX122" fmla="*/ 1495953 w 3096344"/>
              <a:gd name="connsiteY122" fmla="*/ 2754306 h 3096344"/>
              <a:gd name="connsiteX123" fmla="*/ 1495953 w 3096344"/>
              <a:gd name="connsiteY123" fmla="*/ 3096344 h 3096344"/>
              <a:gd name="connsiteX124" fmla="*/ 1333935 w 3096344"/>
              <a:gd name="connsiteY124" fmla="*/ 3096344 h 3096344"/>
              <a:gd name="connsiteX125" fmla="*/ 1333935 w 3096344"/>
              <a:gd name="connsiteY125" fmla="*/ 2754306 h 3096344"/>
              <a:gd name="connsiteX126" fmla="*/ 1207921 w 3096344"/>
              <a:gd name="connsiteY126" fmla="*/ 2754306 h 3096344"/>
              <a:gd name="connsiteX127" fmla="*/ 1207921 w 3096344"/>
              <a:gd name="connsiteY127" fmla="*/ 3096344 h 3096344"/>
              <a:gd name="connsiteX128" fmla="*/ 1045903 w 3096344"/>
              <a:gd name="connsiteY128" fmla="*/ 3096344 h 3096344"/>
              <a:gd name="connsiteX129" fmla="*/ 1045903 w 3096344"/>
              <a:gd name="connsiteY129" fmla="*/ 2754306 h 3096344"/>
              <a:gd name="connsiteX130" fmla="*/ 914928 w 3096344"/>
              <a:gd name="connsiteY130" fmla="*/ 2754306 h 3096344"/>
              <a:gd name="connsiteX131" fmla="*/ 914928 w 3096344"/>
              <a:gd name="connsiteY131" fmla="*/ 3096344 h 3096344"/>
              <a:gd name="connsiteX132" fmla="*/ 752910 w 3096344"/>
              <a:gd name="connsiteY132" fmla="*/ 3096344 h 3096344"/>
              <a:gd name="connsiteX133" fmla="*/ 752910 w 3096344"/>
              <a:gd name="connsiteY133" fmla="*/ 2754306 h 3096344"/>
              <a:gd name="connsiteX134" fmla="*/ 626896 w 3096344"/>
              <a:gd name="connsiteY134" fmla="*/ 2754306 h 3096344"/>
              <a:gd name="connsiteX135" fmla="*/ 626896 w 3096344"/>
              <a:gd name="connsiteY135" fmla="*/ 3096344 h 3096344"/>
              <a:gd name="connsiteX136" fmla="*/ 464878 w 3096344"/>
              <a:gd name="connsiteY136" fmla="*/ 3096344 h 3096344"/>
              <a:gd name="connsiteX137" fmla="*/ 464878 w 3096344"/>
              <a:gd name="connsiteY137" fmla="*/ 2754306 h 3096344"/>
              <a:gd name="connsiteX138" fmla="*/ 342038 w 3096344"/>
              <a:gd name="connsiteY138" fmla="*/ 2754306 h 3096344"/>
              <a:gd name="connsiteX139" fmla="*/ 342038 w 3096344"/>
              <a:gd name="connsiteY139" fmla="*/ 2628292 h 309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096344" h="3096344">
                <a:moveTo>
                  <a:pt x="1008112" y="2088232"/>
                </a:moveTo>
                <a:lnTo>
                  <a:pt x="1008112" y="1008112"/>
                </a:lnTo>
                <a:lnTo>
                  <a:pt x="2088232" y="1008112"/>
                </a:lnTo>
                <a:lnTo>
                  <a:pt x="2088232" y="2088232"/>
                </a:lnTo>
                <a:close/>
                <a:moveTo>
                  <a:pt x="918102" y="2178242"/>
                </a:moveTo>
                <a:lnTo>
                  <a:pt x="2178242" y="2178242"/>
                </a:lnTo>
                <a:lnTo>
                  <a:pt x="2178242" y="918102"/>
                </a:lnTo>
                <a:lnTo>
                  <a:pt x="918102" y="918102"/>
                </a:lnTo>
                <a:close/>
                <a:moveTo>
                  <a:pt x="0" y="2628292"/>
                </a:moveTo>
                <a:lnTo>
                  <a:pt x="0" y="2466274"/>
                </a:lnTo>
                <a:lnTo>
                  <a:pt x="342038" y="2466274"/>
                </a:lnTo>
                <a:lnTo>
                  <a:pt x="342038" y="2340260"/>
                </a:lnTo>
                <a:lnTo>
                  <a:pt x="0" y="2340260"/>
                </a:lnTo>
                <a:lnTo>
                  <a:pt x="0" y="2178242"/>
                </a:lnTo>
                <a:lnTo>
                  <a:pt x="342038" y="2178242"/>
                </a:lnTo>
                <a:lnTo>
                  <a:pt x="342038" y="2047267"/>
                </a:lnTo>
                <a:lnTo>
                  <a:pt x="0" y="2047267"/>
                </a:lnTo>
                <a:lnTo>
                  <a:pt x="0" y="1885249"/>
                </a:lnTo>
                <a:lnTo>
                  <a:pt x="342038" y="1885249"/>
                </a:lnTo>
                <a:lnTo>
                  <a:pt x="342038" y="1759235"/>
                </a:lnTo>
                <a:lnTo>
                  <a:pt x="0" y="1759235"/>
                </a:lnTo>
                <a:lnTo>
                  <a:pt x="0" y="1597217"/>
                </a:lnTo>
                <a:lnTo>
                  <a:pt x="342038" y="1597217"/>
                </a:lnTo>
                <a:lnTo>
                  <a:pt x="342038" y="1492780"/>
                </a:lnTo>
                <a:lnTo>
                  <a:pt x="0" y="1492780"/>
                </a:lnTo>
                <a:lnTo>
                  <a:pt x="0" y="1330762"/>
                </a:lnTo>
                <a:lnTo>
                  <a:pt x="342038" y="1330762"/>
                </a:lnTo>
                <a:lnTo>
                  <a:pt x="342038" y="1204748"/>
                </a:lnTo>
                <a:lnTo>
                  <a:pt x="0" y="1204748"/>
                </a:lnTo>
                <a:lnTo>
                  <a:pt x="0" y="1042730"/>
                </a:lnTo>
                <a:lnTo>
                  <a:pt x="342038" y="1042730"/>
                </a:lnTo>
                <a:lnTo>
                  <a:pt x="342038" y="911755"/>
                </a:lnTo>
                <a:lnTo>
                  <a:pt x="0" y="911755"/>
                </a:lnTo>
                <a:lnTo>
                  <a:pt x="0" y="749737"/>
                </a:lnTo>
                <a:lnTo>
                  <a:pt x="342038" y="749737"/>
                </a:lnTo>
                <a:lnTo>
                  <a:pt x="342038" y="623723"/>
                </a:lnTo>
                <a:lnTo>
                  <a:pt x="0" y="623723"/>
                </a:lnTo>
                <a:lnTo>
                  <a:pt x="0" y="461705"/>
                </a:lnTo>
                <a:lnTo>
                  <a:pt x="342038" y="461705"/>
                </a:lnTo>
                <a:lnTo>
                  <a:pt x="342038" y="342038"/>
                </a:lnTo>
                <a:lnTo>
                  <a:pt x="464878" y="342038"/>
                </a:lnTo>
                <a:lnTo>
                  <a:pt x="464878" y="0"/>
                </a:lnTo>
                <a:lnTo>
                  <a:pt x="626896" y="0"/>
                </a:lnTo>
                <a:lnTo>
                  <a:pt x="626896" y="342038"/>
                </a:lnTo>
                <a:lnTo>
                  <a:pt x="752910" y="342038"/>
                </a:lnTo>
                <a:lnTo>
                  <a:pt x="752910" y="0"/>
                </a:lnTo>
                <a:lnTo>
                  <a:pt x="914928" y="0"/>
                </a:lnTo>
                <a:lnTo>
                  <a:pt x="914928" y="342038"/>
                </a:lnTo>
                <a:lnTo>
                  <a:pt x="1045903" y="342038"/>
                </a:lnTo>
                <a:lnTo>
                  <a:pt x="1045903" y="0"/>
                </a:lnTo>
                <a:lnTo>
                  <a:pt x="1207921" y="0"/>
                </a:lnTo>
                <a:lnTo>
                  <a:pt x="1207921" y="342038"/>
                </a:lnTo>
                <a:lnTo>
                  <a:pt x="1333935" y="342038"/>
                </a:lnTo>
                <a:lnTo>
                  <a:pt x="1333935" y="0"/>
                </a:lnTo>
                <a:lnTo>
                  <a:pt x="1495953" y="0"/>
                </a:lnTo>
                <a:lnTo>
                  <a:pt x="1495953" y="342038"/>
                </a:lnTo>
                <a:lnTo>
                  <a:pt x="1600390" y="342038"/>
                </a:lnTo>
                <a:lnTo>
                  <a:pt x="1600390" y="0"/>
                </a:lnTo>
                <a:lnTo>
                  <a:pt x="1762408" y="0"/>
                </a:lnTo>
                <a:lnTo>
                  <a:pt x="1762408" y="342038"/>
                </a:lnTo>
                <a:lnTo>
                  <a:pt x="1888422" y="342038"/>
                </a:lnTo>
                <a:lnTo>
                  <a:pt x="1888422" y="0"/>
                </a:lnTo>
                <a:lnTo>
                  <a:pt x="2050440" y="0"/>
                </a:lnTo>
                <a:lnTo>
                  <a:pt x="2050440" y="342038"/>
                </a:lnTo>
                <a:lnTo>
                  <a:pt x="2181415" y="342038"/>
                </a:lnTo>
                <a:lnTo>
                  <a:pt x="2181415" y="0"/>
                </a:lnTo>
                <a:lnTo>
                  <a:pt x="2343433" y="0"/>
                </a:lnTo>
                <a:lnTo>
                  <a:pt x="2343433" y="342038"/>
                </a:lnTo>
                <a:lnTo>
                  <a:pt x="2469447" y="342038"/>
                </a:lnTo>
                <a:lnTo>
                  <a:pt x="2469447" y="0"/>
                </a:lnTo>
                <a:lnTo>
                  <a:pt x="2631465" y="0"/>
                </a:lnTo>
                <a:lnTo>
                  <a:pt x="2631465" y="342038"/>
                </a:lnTo>
                <a:lnTo>
                  <a:pt x="2754306" y="342038"/>
                </a:lnTo>
                <a:lnTo>
                  <a:pt x="2754306" y="461705"/>
                </a:lnTo>
                <a:lnTo>
                  <a:pt x="3096344" y="461705"/>
                </a:lnTo>
                <a:lnTo>
                  <a:pt x="3096344" y="623723"/>
                </a:lnTo>
                <a:lnTo>
                  <a:pt x="2754306" y="623723"/>
                </a:lnTo>
                <a:lnTo>
                  <a:pt x="2754306" y="749737"/>
                </a:lnTo>
                <a:lnTo>
                  <a:pt x="3096344" y="749737"/>
                </a:lnTo>
                <a:lnTo>
                  <a:pt x="3096344" y="911755"/>
                </a:lnTo>
                <a:lnTo>
                  <a:pt x="2754306" y="911755"/>
                </a:lnTo>
                <a:lnTo>
                  <a:pt x="2754306" y="1042730"/>
                </a:lnTo>
                <a:lnTo>
                  <a:pt x="3096344" y="1042730"/>
                </a:lnTo>
                <a:lnTo>
                  <a:pt x="3096344" y="1204748"/>
                </a:lnTo>
                <a:lnTo>
                  <a:pt x="2754306" y="1204748"/>
                </a:lnTo>
                <a:lnTo>
                  <a:pt x="2754306" y="1330762"/>
                </a:lnTo>
                <a:lnTo>
                  <a:pt x="3096344" y="1330762"/>
                </a:lnTo>
                <a:lnTo>
                  <a:pt x="3096344" y="1492780"/>
                </a:lnTo>
                <a:lnTo>
                  <a:pt x="2754306" y="1492780"/>
                </a:lnTo>
                <a:lnTo>
                  <a:pt x="2754306" y="1597217"/>
                </a:lnTo>
                <a:lnTo>
                  <a:pt x="3096344" y="1597217"/>
                </a:lnTo>
                <a:lnTo>
                  <a:pt x="3096344" y="1759235"/>
                </a:lnTo>
                <a:lnTo>
                  <a:pt x="2754306" y="1759235"/>
                </a:lnTo>
                <a:lnTo>
                  <a:pt x="2754306" y="1885249"/>
                </a:lnTo>
                <a:lnTo>
                  <a:pt x="3096344" y="1885249"/>
                </a:lnTo>
                <a:lnTo>
                  <a:pt x="3096344" y="2047267"/>
                </a:lnTo>
                <a:lnTo>
                  <a:pt x="2754306" y="2047267"/>
                </a:lnTo>
                <a:lnTo>
                  <a:pt x="2754306" y="2178242"/>
                </a:lnTo>
                <a:lnTo>
                  <a:pt x="3096344" y="2178242"/>
                </a:lnTo>
                <a:lnTo>
                  <a:pt x="3096344" y="2340260"/>
                </a:lnTo>
                <a:lnTo>
                  <a:pt x="2754306" y="2340260"/>
                </a:lnTo>
                <a:lnTo>
                  <a:pt x="2754306" y="2466274"/>
                </a:lnTo>
                <a:lnTo>
                  <a:pt x="3096344" y="2466274"/>
                </a:lnTo>
                <a:lnTo>
                  <a:pt x="3096344" y="2628292"/>
                </a:lnTo>
                <a:lnTo>
                  <a:pt x="2754306" y="2628292"/>
                </a:lnTo>
                <a:lnTo>
                  <a:pt x="2754306" y="2754306"/>
                </a:lnTo>
                <a:lnTo>
                  <a:pt x="2631465" y="2754306"/>
                </a:lnTo>
                <a:lnTo>
                  <a:pt x="2631465" y="3096344"/>
                </a:lnTo>
                <a:lnTo>
                  <a:pt x="2469447" y="3096344"/>
                </a:lnTo>
                <a:lnTo>
                  <a:pt x="2469447" y="2754306"/>
                </a:lnTo>
                <a:lnTo>
                  <a:pt x="2343433" y="2754306"/>
                </a:lnTo>
                <a:lnTo>
                  <a:pt x="2343433" y="3096344"/>
                </a:lnTo>
                <a:lnTo>
                  <a:pt x="2181415" y="3096344"/>
                </a:lnTo>
                <a:lnTo>
                  <a:pt x="2181415" y="2754306"/>
                </a:lnTo>
                <a:lnTo>
                  <a:pt x="2050440" y="2754306"/>
                </a:lnTo>
                <a:lnTo>
                  <a:pt x="2050440" y="3096344"/>
                </a:lnTo>
                <a:lnTo>
                  <a:pt x="1888422" y="3096344"/>
                </a:lnTo>
                <a:lnTo>
                  <a:pt x="1888422" y="2754306"/>
                </a:lnTo>
                <a:lnTo>
                  <a:pt x="1762408" y="2754306"/>
                </a:lnTo>
                <a:lnTo>
                  <a:pt x="1762408" y="3096344"/>
                </a:lnTo>
                <a:lnTo>
                  <a:pt x="1600390" y="3096344"/>
                </a:lnTo>
                <a:lnTo>
                  <a:pt x="1600390" y="2754306"/>
                </a:lnTo>
                <a:lnTo>
                  <a:pt x="1495953" y="2754306"/>
                </a:lnTo>
                <a:lnTo>
                  <a:pt x="1495953" y="3096344"/>
                </a:lnTo>
                <a:lnTo>
                  <a:pt x="1333935" y="3096344"/>
                </a:lnTo>
                <a:lnTo>
                  <a:pt x="1333935" y="2754306"/>
                </a:lnTo>
                <a:lnTo>
                  <a:pt x="1207921" y="2754306"/>
                </a:lnTo>
                <a:lnTo>
                  <a:pt x="1207921" y="3096344"/>
                </a:lnTo>
                <a:lnTo>
                  <a:pt x="1045903" y="3096344"/>
                </a:lnTo>
                <a:lnTo>
                  <a:pt x="1045903" y="2754306"/>
                </a:lnTo>
                <a:lnTo>
                  <a:pt x="914928" y="2754306"/>
                </a:lnTo>
                <a:lnTo>
                  <a:pt x="914928" y="3096344"/>
                </a:lnTo>
                <a:lnTo>
                  <a:pt x="752910" y="3096344"/>
                </a:lnTo>
                <a:lnTo>
                  <a:pt x="752910" y="2754306"/>
                </a:lnTo>
                <a:lnTo>
                  <a:pt x="626896" y="2754306"/>
                </a:lnTo>
                <a:lnTo>
                  <a:pt x="626896" y="3096344"/>
                </a:lnTo>
                <a:lnTo>
                  <a:pt x="464878" y="3096344"/>
                </a:lnTo>
                <a:lnTo>
                  <a:pt x="464878" y="2754306"/>
                </a:lnTo>
                <a:lnTo>
                  <a:pt x="342038" y="2754306"/>
                </a:lnTo>
                <a:lnTo>
                  <a:pt x="342038" y="2628292"/>
                </a:lnTo>
                <a:close/>
              </a:path>
            </a:pathLst>
          </a:custGeom>
          <a:noFill/>
          <a:ln w="635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1" name="任意多边形 491">
            <a:extLst>
              <a:ext uri="{FF2B5EF4-FFF2-40B4-BE49-F238E27FC236}">
                <a16:creationId xmlns:a16="http://schemas.microsoft.com/office/drawing/2014/main" id="{29A4C92D-EDD7-4D88-B4EA-F8594805F775}"/>
              </a:ext>
            </a:extLst>
          </p:cNvPr>
          <p:cNvSpPr/>
          <p:nvPr/>
        </p:nvSpPr>
        <p:spPr bwMode="auto">
          <a:xfrm>
            <a:off x="9985730" y="3434689"/>
            <a:ext cx="245675" cy="74833"/>
          </a:xfrm>
          <a:custGeom>
            <a:avLst/>
            <a:gdLst>
              <a:gd name="connsiteX0" fmla="*/ 5545646 w 5904656"/>
              <a:gd name="connsiteY0" fmla="*/ 1333872 h 1621904"/>
              <a:gd name="connsiteX1" fmla="*/ 5721665 w 5904656"/>
              <a:gd name="connsiteY1" fmla="*/ 1333872 h 1621904"/>
              <a:gd name="connsiteX2" fmla="*/ 5721665 w 5904656"/>
              <a:gd name="connsiteY2" fmla="*/ 1621904 h 1621904"/>
              <a:gd name="connsiteX3" fmla="*/ 5545646 w 5904656"/>
              <a:gd name="connsiteY3" fmla="*/ 1621904 h 1621904"/>
              <a:gd name="connsiteX4" fmla="*/ 5185605 w 5904656"/>
              <a:gd name="connsiteY4" fmla="*/ 1333872 h 1621904"/>
              <a:gd name="connsiteX5" fmla="*/ 5361624 w 5904656"/>
              <a:gd name="connsiteY5" fmla="*/ 1333872 h 1621904"/>
              <a:gd name="connsiteX6" fmla="*/ 5361624 w 5904656"/>
              <a:gd name="connsiteY6" fmla="*/ 1621904 h 1621904"/>
              <a:gd name="connsiteX7" fmla="*/ 5185605 w 5904656"/>
              <a:gd name="connsiteY7" fmla="*/ 1621904 h 1621904"/>
              <a:gd name="connsiteX8" fmla="*/ 4828008 w 5904656"/>
              <a:gd name="connsiteY8" fmla="*/ 1333872 h 1621904"/>
              <a:gd name="connsiteX9" fmla="*/ 5004027 w 5904656"/>
              <a:gd name="connsiteY9" fmla="*/ 1333872 h 1621904"/>
              <a:gd name="connsiteX10" fmla="*/ 5004027 w 5904656"/>
              <a:gd name="connsiteY10" fmla="*/ 1621904 h 1621904"/>
              <a:gd name="connsiteX11" fmla="*/ 4828008 w 5904656"/>
              <a:gd name="connsiteY11" fmla="*/ 1621904 h 1621904"/>
              <a:gd name="connsiteX12" fmla="*/ 4467968 w 5904656"/>
              <a:gd name="connsiteY12" fmla="*/ 1333872 h 1621904"/>
              <a:gd name="connsiteX13" fmla="*/ 4643987 w 5904656"/>
              <a:gd name="connsiteY13" fmla="*/ 1333872 h 1621904"/>
              <a:gd name="connsiteX14" fmla="*/ 4643987 w 5904656"/>
              <a:gd name="connsiteY14" fmla="*/ 1621904 h 1621904"/>
              <a:gd name="connsiteX15" fmla="*/ 4467968 w 5904656"/>
              <a:gd name="connsiteY15" fmla="*/ 1621904 h 1621904"/>
              <a:gd name="connsiteX16" fmla="*/ 4116101 w 5904656"/>
              <a:gd name="connsiteY16" fmla="*/ 1333872 h 1621904"/>
              <a:gd name="connsiteX17" fmla="*/ 4292120 w 5904656"/>
              <a:gd name="connsiteY17" fmla="*/ 1333872 h 1621904"/>
              <a:gd name="connsiteX18" fmla="*/ 4292120 w 5904656"/>
              <a:gd name="connsiteY18" fmla="*/ 1621904 h 1621904"/>
              <a:gd name="connsiteX19" fmla="*/ 4116101 w 5904656"/>
              <a:gd name="connsiteY19" fmla="*/ 1621904 h 1621904"/>
              <a:gd name="connsiteX20" fmla="*/ 3756061 w 5904656"/>
              <a:gd name="connsiteY20" fmla="*/ 1333872 h 1621904"/>
              <a:gd name="connsiteX21" fmla="*/ 3932080 w 5904656"/>
              <a:gd name="connsiteY21" fmla="*/ 1333872 h 1621904"/>
              <a:gd name="connsiteX22" fmla="*/ 3932080 w 5904656"/>
              <a:gd name="connsiteY22" fmla="*/ 1621904 h 1621904"/>
              <a:gd name="connsiteX23" fmla="*/ 3756061 w 5904656"/>
              <a:gd name="connsiteY23" fmla="*/ 1621904 h 1621904"/>
              <a:gd name="connsiteX24" fmla="*/ 3398464 w 5904656"/>
              <a:gd name="connsiteY24" fmla="*/ 1333872 h 1621904"/>
              <a:gd name="connsiteX25" fmla="*/ 3574483 w 5904656"/>
              <a:gd name="connsiteY25" fmla="*/ 1333872 h 1621904"/>
              <a:gd name="connsiteX26" fmla="*/ 3574483 w 5904656"/>
              <a:gd name="connsiteY26" fmla="*/ 1621904 h 1621904"/>
              <a:gd name="connsiteX27" fmla="*/ 3398464 w 5904656"/>
              <a:gd name="connsiteY27" fmla="*/ 1621904 h 1621904"/>
              <a:gd name="connsiteX28" fmla="*/ 3038424 w 5904656"/>
              <a:gd name="connsiteY28" fmla="*/ 1333872 h 1621904"/>
              <a:gd name="connsiteX29" fmla="*/ 3214443 w 5904656"/>
              <a:gd name="connsiteY29" fmla="*/ 1333872 h 1621904"/>
              <a:gd name="connsiteX30" fmla="*/ 3214443 w 5904656"/>
              <a:gd name="connsiteY30" fmla="*/ 1621904 h 1621904"/>
              <a:gd name="connsiteX31" fmla="*/ 3038424 w 5904656"/>
              <a:gd name="connsiteY31" fmla="*/ 1621904 h 1621904"/>
              <a:gd name="connsiteX32" fmla="*/ 2690216 w 5904656"/>
              <a:gd name="connsiteY32" fmla="*/ 1333872 h 1621904"/>
              <a:gd name="connsiteX33" fmla="*/ 2866235 w 5904656"/>
              <a:gd name="connsiteY33" fmla="*/ 1333872 h 1621904"/>
              <a:gd name="connsiteX34" fmla="*/ 2866235 w 5904656"/>
              <a:gd name="connsiteY34" fmla="*/ 1621904 h 1621904"/>
              <a:gd name="connsiteX35" fmla="*/ 2690216 w 5904656"/>
              <a:gd name="connsiteY35" fmla="*/ 1621904 h 1621904"/>
              <a:gd name="connsiteX36" fmla="*/ 2330176 w 5904656"/>
              <a:gd name="connsiteY36" fmla="*/ 1333872 h 1621904"/>
              <a:gd name="connsiteX37" fmla="*/ 2506195 w 5904656"/>
              <a:gd name="connsiteY37" fmla="*/ 1333872 h 1621904"/>
              <a:gd name="connsiteX38" fmla="*/ 2506195 w 5904656"/>
              <a:gd name="connsiteY38" fmla="*/ 1621904 h 1621904"/>
              <a:gd name="connsiteX39" fmla="*/ 2330176 w 5904656"/>
              <a:gd name="connsiteY39" fmla="*/ 1621904 h 1621904"/>
              <a:gd name="connsiteX40" fmla="*/ 1972579 w 5904656"/>
              <a:gd name="connsiteY40" fmla="*/ 1333872 h 1621904"/>
              <a:gd name="connsiteX41" fmla="*/ 2148598 w 5904656"/>
              <a:gd name="connsiteY41" fmla="*/ 1333872 h 1621904"/>
              <a:gd name="connsiteX42" fmla="*/ 2148598 w 5904656"/>
              <a:gd name="connsiteY42" fmla="*/ 1621904 h 1621904"/>
              <a:gd name="connsiteX43" fmla="*/ 1972579 w 5904656"/>
              <a:gd name="connsiteY43" fmla="*/ 1621904 h 1621904"/>
              <a:gd name="connsiteX44" fmla="*/ 1612539 w 5904656"/>
              <a:gd name="connsiteY44" fmla="*/ 1333872 h 1621904"/>
              <a:gd name="connsiteX45" fmla="*/ 1788558 w 5904656"/>
              <a:gd name="connsiteY45" fmla="*/ 1333872 h 1621904"/>
              <a:gd name="connsiteX46" fmla="*/ 1788558 w 5904656"/>
              <a:gd name="connsiteY46" fmla="*/ 1621904 h 1621904"/>
              <a:gd name="connsiteX47" fmla="*/ 1612539 w 5904656"/>
              <a:gd name="connsiteY47" fmla="*/ 1621904 h 1621904"/>
              <a:gd name="connsiteX48" fmla="*/ 1260672 w 5904656"/>
              <a:gd name="connsiteY48" fmla="*/ 1333872 h 1621904"/>
              <a:gd name="connsiteX49" fmla="*/ 1436691 w 5904656"/>
              <a:gd name="connsiteY49" fmla="*/ 1333872 h 1621904"/>
              <a:gd name="connsiteX50" fmla="*/ 1436691 w 5904656"/>
              <a:gd name="connsiteY50" fmla="*/ 1621904 h 1621904"/>
              <a:gd name="connsiteX51" fmla="*/ 1260672 w 5904656"/>
              <a:gd name="connsiteY51" fmla="*/ 1621904 h 1621904"/>
              <a:gd name="connsiteX52" fmla="*/ 900632 w 5904656"/>
              <a:gd name="connsiteY52" fmla="*/ 1333872 h 1621904"/>
              <a:gd name="connsiteX53" fmla="*/ 1076651 w 5904656"/>
              <a:gd name="connsiteY53" fmla="*/ 1333872 h 1621904"/>
              <a:gd name="connsiteX54" fmla="*/ 1076651 w 5904656"/>
              <a:gd name="connsiteY54" fmla="*/ 1621904 h 1621904"/>
              <a:gd name="connsiteX55" fmla="*/ 900632 w 5904656"/>
              <a:gd name="connsiteY55" fmla="*/ 1621904 h 1621904"/>
              <a:gd name="connsiteX56" fmla="*/ 543035 w 5904656"/>
              <a:gd name="connsiteY56" fmla="*/ 1333872 h 1621904"/>
              <a:gd name="connsiteX57" fmla="*/ 719054 w 5904656"/>
              <a:gd name="connsiteY57" fmla="*/ 1333872 h 1621904"/>
              <a:gd name="connsiteX58" fmla="*/ 719054 w 5904656"/>
              <a:gd name="connsiteY58" fmla="*/ 1621904 h 1621904"/>
              <a:gd name="connsiteX59" fmla="*/ 543035 w 5904656"/>
              <a:gd name="connsiteY59" fmla="*/ 1621904 h 1621904"/>
              <a:gd name="connsiteX60" fmla="*/ 182995 w 5904656"/>
              <a:gd name="connsiteY60" fmla="*/ 1333872 h 1621904"/>
              <a:gd name="connsiteX61" fmla="*/ 359014 w 5904656"/>
              <a:gd name="connsiteY61" fmla="*/ 1333872 h 1621904"/>
              <a:gd name="connsiteX62" fmla="*/ 359014 w 5904656"/>
              <a:gd name="connsiteY62" fmla="*/ 1621904 h 1621904"/>
              <a:gd name="connsiteX63" fmla="*/ 182995 w 5904656"/>
              <a:gd name="connsiteY63" fmla="*/ 1621904 h 1621904"/>
              <a:gd name="connsiteX64" fmla="*/ 5034789 w 5904656"/>
              <a:gd name="connsiteY64" fmla="*/ 360040 h 1621904"/>
              <a:gd name="connsiteX65" fmla="*/ 5088795 w 5904656"/>
              <a:gd name="connsiteY65" fmla="*/ 414046 h 1621904"/>
              <a:gd name="connsiteX66" fmla="*/ 5034789 w 5904656"/>
              <a:gd name="connsiteY66" fmla="*/ 468052 h 1621904"/>
              <a:gd name="connsiteX67" fmla="*/ 4980783 w 5904656"/>
              <a:gd name="connsiteY67" fmla="*/ 414046 h 1621904"/>
              <a:gd name="connsiteX68" fmla="*/ 5034789 w 5904656"/>
              <a:gd name="connsiteY68" fmla="*/ 360040 h 1621904"/>
              <a:gd name="connsiteX69" fmla="*/ 3792651 w 5904656"/>
              <a:gd name="connsiteY69" fmla="*/ 360040 h 1621904"/>
              <a:gd name="connsiteX70" fmla="*/ 3846657 w 5904656"/>
              <a:gd name="connsiteY70" fmla="*/ 414046 h 1621904"/>
              <a:gd name="connsiteX71" fmla="*/ 3792651 w 5904656"/>
              <a:gd name="connsiteY71" fmla="*/ 468052 h 1621904"/>
              <a:gd name="connsiteX72" fmla="*/ 3738645 w 5904656"/>
              <a:gd name="connsiteY72" fmla="*/ 414046 h 1621904"/>
              <a:gd name="connsiteX73" fmla="*/ 3792651 w 5904656"/>
              <a:gd name="connsiteY73" fmla="*/ 360040 h 1621904"/>
              <a:gd name="connsiteX74" fmla="*/ 2550513 w 5904656"/>
              <a:gd name="connsiteY74" fmla="*/ 360040 h 1621904"/>
              <a:gd name="connsiteX75" fmla="*/ 2604519 w 5904656"/>
              <a:gd name="connsiteY75" fmla="*/ 414046 h 1621904"/>
              <a:gd name="connsiteX76" fmla="*/ 2550513 w 5904656"/>
              <a:gd name="connsiteY76" fmla="*/ 468052 h 1621904"/>
              <a:gd name="connsiteX77" fmla="*/ 2496507 w 5904656"/>
              <a:gd name="connsiteY77" fmla="*/ 414046 h 1621904"/>
              <a:gd name="connsiteX78" fmla="*/ 2550513 w 5904656"/>
              <a:gd name="connsiteY78" fmla="*/ 360040 h 1621904"/>
              <a:gd name="connsiteX79" fmla="*/ 1308375 w 5904656"/>
              <a:gd name="connsiteY79" fmla="*/ 360040 h 1621904"/>
              <a:gd name="connsiteX80" fmla="*/ 1362381 w 5904656"/>
              <a:gd name="connsiteY80" fmla="*/ 414046 h 1621904"/>
              <a:gd name="connsiteX81" fmla="*/ 1308375 w 5904656"/>
              <a:gd name="connsiteY81" fmla="*/ 468052 h 1621904"/>
              <a:gd name="connsiteX82" fmla="*/ 1254369 w 5904656"/>
              <a:gd name="connsiteY82" fmla="*/ 414046 h 1621904"/>
              <a:gd name="connsiteX83" fmla="*/ 1308375 w 5904656"/>
              <a:gd name="connsiteY83" fmla="*/ 360040 h 1621904"/>
              <a:gd name="connsiteX84" fmla="*/ 4419493 w 5904656"/>
              <a:gd name="connsiteY84" fmla="*/ 270030 h 1621904"/>
              <a:gd name="connsiteX85" fmla="*/ 4419493 w 5904656"/>
              <a:gd name="connsiteY85" fmla="*/ 1062118 h 1621904"/>
              <a:gd name="connsiteX86" fmla="*/ 5211581 w 5904656"/>
              <a:gd name="connsiteY86" fmla="*/ 1062118 h 1621904"/>
              <a:gd name="connsiteX87" fmla="*/ 5211581 w 5904656"/>
              <a:gd name="connsiteY87" fmla="*/ 270030 h 1621904"/>
              <a:gd name="connsiteX88" fmla="*/ 3177355 w 5904656"/>
              <a:gd name="connsiteY88" fmla="*/ 270030 h 1621904"/>
              <a:gd name="connsiteX89" fmla="*/ 3177355 w 5904656"/>
              <a:gd name="connsiteY89" fmla="*/ 1062118 h 1621904"/>
              <a:gd name="connsiteX90" fmla="*/ 3969443 w 5904656"/>
              <a:gd name="connsiteY90" fmla="*/ 1062118 h 1621904"/>
              <a:gd name="connsiteX91" fmla="*/ 3969443 w 5904656"/>
              <a:gd name="connsiteY91" fmla="*/ 270030 h 1621904"/>
              <a:gd name="connsiteX92" fmla="*/ 1935217 w 5904656"/>
              <a:gd name="connsiteY92" fmla="*/ 270030 h 1621904"/>
              <a:gd name="connsiteX93" fmla="*/ 1935217 w 5904656"/>
              <a:gd name="connsiteY93" fmla="*/ 1062118 h 1621904"/>
              <a:gd name="connsiteX94" fmla="*/ 2727305 w 5904656"/>
              <a:gd name="connsiteY94" fmla="*/ 1062118 h 1621904"/>
              <a:gd name="connsiteX95" fmla="*/ 2727305 w 5904656"/>
              <a:gd name="connsiteY95" fmla="*/ 270030 h 1621904"/>
              <a:gd name="connsiteX96" fmla="*/ 693079 w 5904656"/>
              <a:gd name="connsiteY96" fmla="*/ 270030 h 1621904"/>
              <a:gd name="connsiteX97" fmla="*/ 693079 w 5904656"/>
              <a:gd name="connsiteY97" fmla="*/ 1062118 h 1621904"/>
              <a:gd name="connsiteX98" fmla="*/ 1485167 w 5904656"/>
              <a:gd name="connsiteY98" fmla="*/ 1062118 h 1621904"/>
              <a:gd name="connsiteX99" fmla="*/ 1485167 w 5904656"/>
              <a:gd name="connsiteY99" fmla="*/ 270030 h 1621904"/>
              <a:gd name="connsiteX100" fmla="*/ 0 w 5904656"/>
              <a:gd name="connsiteY100" fmla="*/ 0 h 1621904"/>
              <a:gd name="connsiteX101" fmla="*/ 5904656 w 5904656"/>
              <a:gd name="connsiteY101" fmla="*/ 0 h 1621904"/>
              <a:gd name="connsiteX102" fmla="*/ 5904656 w 5904656"/>
              <a:gd name="connsiteY102" fmla="*/ 324353 h 1621904"/>
              <a:gd name="connsiteX103" fmla="*/ 5872524 w 5904656"/>
              <a:gd name="connsiteY103" fmla="*/ 334328 h 1621904"/>
              <a:gd name="connsiteX104" fmla="*/ 5652628 w 5904656"/>
              <a:gd name="connsiteY104" fmla="*/ 666074 h 1621904"/>
              <a:gd name="connsiteX105" fmla="*/ 5872524 w 5904656"/>
              <a:gd name="connsiteY105" fmla="*/ 997820 h 1621904"/>
              <a:gd name="connsiteX106" fmla="*/ 5904656 w 5904656"/>
              <a:gd name="connsiteY106" fmla="*/ 1007795 h 1621904"/>
              <a:gd name="connsiteX107" fmla="*/ 5904656 w 5904656"/>
              <a:gd name="connsiteY107" fmla="*/ 1332148 h 1621904"/>
              <a:gd name="connsiteX108" fmla="*/ 0 w 5904656"/>
              <a:gd name="connsiteY108" fmla="*/ 1332148 h 1621904"/>
              <a:gd name="connsiteX109" fmla="*/ 0 w 5904656"/>
              <a:gd name="connsiteY109" fmla="*/ 1007795 h 1621904"/>
              <a:gd name="connsiteX110" fmla="*/ 32132 w 5904656"/>
              <a:gd name="connsiteY110" fmla="*/ 997820 h 1621904"/>
              <a:gd name="connsiteX111" fmla="*/ 252028 w 5904656"/>
              <a:gd name="connsiteY111" fmla="*/ 666074 h 1621904"/>
              <a:gd name="connsiteX112" fmla="*/ 32132 w 5904656"/>
              <a:gd name="connsiteY112" fmla="*/ 334328 h 1621904"/>
              <a:gd name="connsiteX113" fmla="*/ 0 w 5904656"/>
              <a:gd name="connsiteY113" fmla="*/ 324353 h 162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904656" h="1621904">
                <a:moveTo>
                  <a:pt x="5545646" y="1333872"/>
                </a:moveTo>
                <a:lnTo>
                  <a:pt x="5721665" y="1333872"/>
                </a:lnTo>
                <a:lnTo>
                  <a:pt x="5721665" y="1621904"/>
                </a:lnTo>
                <a:lnTo>
                  <a:pt x="5545646" y="1621904"/>
                </a:lnTo>
                <a:close/>
                <a:moveTo>
                  <a:pt x="5185605" y="1333872"/>
                </a:moveTo>
                <a:lnTo>
                  <a:pt x="5361624" y="1333872"/>
                </a:lnTo>
                <a:lnTo>
                  <a:pt x="5361624" y="1621904"/>
                </a:lnTo>
                <a:lnTo>
                  <a:pt x="5185605" y="1621904"/>
                </a:lnTo>
                <a:close/>
                <a:moveTo>
                  <a:pt x="4828008" y="1333872"/>
                </a:moveTo>
                <a:lnTo>
                  <a:pt x="5004027" y="1333872"/>
                </a:lnTo>
                <a:lnTo>
                  <a:pt x="5004027" y="1621904"/>
                </a:lnTo>
                <a:lnTo>
                  <a:pt x="4828008" y="1621904"/>
                </a:lnTo>
                <a:close/>
                <a:moveTo>
                  <a:pt x="4467968" y="1333872"/>
                </a:moveTo>
                <a:lnTo>
                  <a:pt x="4643987" y="1333872"/>
                </a:lnTo>
                <a:lnTo>
                  <a:pt x="4643987" y="1621904"/>
                </a:lnTo>
                <a:lnTo>
                  <a:pt x="4467968" y="1621904"/>
                </a:lnTo>
                <a:close/>
                <a:moveTo>
                  <a:pt x="4116101" y="1333872"/>
                </a:moveTo>
                <a:lnTo>
                  <a:pt x="4292120" y="1333872"/>
                </a:lnTo>
                <a:lnTo>
                  <a:pt x="4292120" y="1621904"/>
                </a:lnTo>
                <a:lnTo>
                  <a:pt x="4116101" y="1621904"/>
                </a:lnTo>
                <a:close/>
                <a:moveTo>
                  <a:pt x="3756061" y="1333872"/>
                </a:moveTo>
                <a:lnTo>
                  <a:pt x="3932080" y="1333872"/>
                </a:lnTo>
                <a:lnTo>
                  <a:pt x="3932080" y="1621904"/>
                </a:lnTo>
                <a:lnTo>
                  <a:pt x="3756061" y="1621904"/>
                </a:lnTo>
                <a:close/>
                <a:moveTo>
                  <a:pt x="3398464" y="1333872"/>
                </a:moveTo>
                <a:lnTo>
                  <a:pt x="3574483" y="1333872"/>
                </a:lnTo>
                <a:lnTo>
                  <a:pt x="3574483" y="1621904"/>
                </a:lnTo>
                <a:lnTo>
                  <a:pt x="3398464" y="1621904"/>
                </a:lnTo>
                <a:close/>
                <a:moveTo>
                  <a:pt x="3038424" y="1333872"/>
                </a:moveTo>
                <a:lnTo>
                  <a:pt x="3214443" y="1333872"/>
                </a:lnTo>
                <a:lnTo>
                  <a:pt x="3214443" y="1621904"/>
                </a:lnTo>
                <a:lnTo>
                  <a:pt x="3038424" y="1621904"/>
                </a:lnTo>
                <a:close/>
                <a:moveTo>
                  <a:pt x="2690216" y="1333872"/>
                </a:moveTo>
                <a:lnTo>
                  <a:pt x="2866235" y="1333872"/>
                </a:lnTo>
                <a:lnTo>
                  <a:pt x="2866235" y="1621904"/>
                </a:lnTo>
                <a:lnTo>
                  <a:pt x="2690216" y="1621904"/>
                </a:lnTo>
                <a:close/>
                <a:moveTo>
                  <a:pt x="2330176" y="1333872"/>
                </a:moveTo>
                <a:lnTo>
                  <a:pt x="2506195" y="1333872"/>
                </a:lnTo>
                <a:lnTo>
                  <a:pt x="2506195" y="1621904"/>
                </a:lnTo>
                <a:lnTo>
                  <a:pt x="2330176" y="1621904"/>
                </a:lnTo>
                <a:close/>
                <a:moveTo>
                  <a:pt x="1972579" y="1333872"/>
                </a:moveTo>
                <a:lnTo>
                  <a:pt x="2148598" y="1333872"/>
                </a:lnTo>
                <a:lnTo>
                  <a:pt x="2148598" y="1621904"/>
                </a:lnTo>
                <a:lnTo>
                  <a:pt x="1972579" y="1621904"/>
                </a:lnTo>
                <a:close/>
                <a:moveTo>
                  <a:pt x="1612539" y="1333872"/>
                </a:moveTo>
                <a:lnTo>
                  <a:pt x="1788558" y="1333872"/>
                </a:lnTo>
                <a:lnTo>
                  <a:pt x="1788558" y="1621904"/>
                </a:lnTo>
                <a:lnTo>
                  <a:pt x="1612539" y="1621904"/>
                </a:lnTo>
                <a:close/>
                <a:moveTo>
                  <a:pt x="1260672" y="1333872"/>
                </a:moveTo>
                <a:lnTo>
                  <a:pt x="1436691" y="1333872"/>
                </a:lnTo>
                <a:lnTo>
                  <a:pt x="1436691" y="1621904"/>
                </a:lnTo>
                <a:lnTo>
                  <a:pt x="1260672" y="1621904"/>
                </a:lnTo>
                <a:close/>
                <a:moveTo>
                  <a:pt x="900632" y="1333872"/>
                </a:moveTo>
                <a:lnTo>
                  <a:pt x="1076651" y="1333872"/>
                </a:lnTo>
                <a:lnTo>
                  <a:pt x="1076651" y="1621904"/>
                </a:lnTo>
                <a:lnTo>
                  <a:pt x="900632" y="1621904"/>
                </a:lnTo>
                <a:close/>
                <a:moveTo>
                  <a:pt x="543035" y="1333872"/>
                </a:moveTo>
                <a:lnTo>
                  <a:pt x="719054" y="1333872"/>
                </a:lnTo>
                <a:lnTo>
                  <a:pt x="719054" y="1621904"/>
                </a:lnTo>
                <a:lnTo>
                  <a:pt x="543035" y="1621904"/>
                </a:lnTo>
                <a:close/>
                <a:moveTo>
                  <a:pt x="182995" y="1333872"/>
                </a:moveTo>
                <a:lnTo>
                  <a:pt x="359014" y="1333872"/>
                </a:lnTo>
                <a:lnTo>
                  <a:pt x="359014" y="1621904"/>
                </a:lnTo>
                <a:lnTo>
                  <a:pt x="182995" y="1621904"/>
                </a:lnTo>
                <a:close/>
                <a:moveTo>
                  <a:pt x="5034789" y="360040"/>
                </a:moveTo>
                <a:cubicBezTo>
                  <a:pt x="5064616" y="360040"/>
                  <a:pt x="5088795" y="384219"/>
                  <a:pt x="5088795" y="414046"/>
                </a:cubicBezTo>
                <a:cubicBezTo>
                  <a:pt x="5088795" y="443873"/>
                  <a:pt x="5064616" y="468052"/>
                  <a:pt x="5034789" y="468052"/>
                </a:cubicBezTo>
                <a:cubicBezTo>
                  <a:pt x="5004962" y="468052"/>
                  <a:pt x="4980783" y="443873"/>
                  <a:pt x="4980783" y="414046"/>
                </a:cubicBezTo>
                <a:cubicBezTo>
                  <a:pt x="4980783" y="384219"/>
                  <a:pt x="5004962" y="360040"/>
                  <a:pt x="5034789" y="360040"/>
                </a:cubicBezTo>
                <a:close/>
                <a:moveTo>
                  <a:pt x="3792651" y="360040"/>
                </a:moveTo>
                <a:cubicBezTo>
                  <a:pt x="3822478" y="360040"/>
                  <a:pt x="3846657" y="384219"/>
                  <a:pt x="3846657" y="414046"/>
                </a:cubicBezTo>
                <a:cubicBezTo>
                  <a:pt x="3846657" y="443873"/>
                  <a:pt x="3822478" y="468052"/>
                  <a:pt x="3792651" y="468052"/>
                </a:cubicBezTo>
                <a:cubicBezTo>
                  <a:pt x="3762824" y="468052"/>
                  <a:pt x="3738645" y="443873"/>
                  <a:pt x="3738645" y="414046"/>
                </a:cubicBezTo>
                <a:cubicBezTo>
                  <a:pt x="3738645" y="384219"/>
                  <a:pt x="3762824" y="360040"/>
                  <a:pt x="3792651" y="360040"/>
                </a:cubicBezTo>
                <a:close/>
                <a:moveTo>
                  <a:pt x="2550513" y="360040"/>
                </a:moveTo>
                <a:cubicBezTo>
                  <a:pt x="2580340" y="360040"/>
                  <a:pt x="2604519" y="384219"/>
                  <a:pt x="2604519" y="414046"/>
                </a:cubicBezTo>
                <a:cubicBezTo>
                  <a:pt x="2604519" y="443873"/>
                  <a:pt x="2580340" y="468052"/>
                  <a:pt x="2550513" y="468052"/>
                </a:cubicBezTo>
                <a:cubicBezTo>
                  <a:pt x="2520686" y="468052"/>
                  <a:pt x="2496507" y="443873"/>
                  <a:pt x="2496507" y="414046"/>
                </a:cubicBezTo>
                <a:cubicBezTo>
                  <a:pt x="2496507" y="384219"/>
                  <a:pt x="2520686" y="360040"/>
                  <a:pt x="2550513" y="360040"/>
                </a:cubicBezTo>
                <a:close/>
                <a:moveTo>
                  <a:pt x="1308375" y="360040"/>
                </a:moveTo>
                <a:cubicBezTo>
                  <a:pt x="1338202" y="360040"/>
                  <a:pt x="1362381" y="384219"/>
                  <a:pt x="1362381" y="414046"/>
                </a:cubicBezTo>
                <a:cubicBezTo>
                  <a:pt x="1362381" y="443873"/>
                  <a:pt x="1338202" y="468052"/>
                  <a:pt x="1308375" y="468052"/>
                </a:cubicBezTo>
                <a:cubicBezTo>
                  <a:pt x="1278548" y="468052"/>
                  <a:pt x="1254369" y="443873"/>
                  <a:pt x="1254369" y="414046"/>
                </a:cubicBezTo>
                <a:cubicBezTo>
                  <a:pt x="1254369" y="384219"/>
                  <a:pt x="1278548" y="360040"/>
                  <a:pt x="1308375" y="360040"/>
                </a:cubicBezTo>
                <a:close/>
                <a:moveTo>
                  <a:pt x="4419493" y="270030"/>
                </a:moveTo>
                <a:lnTo>
                  <a:pt x="4419493" y="1062118"/>
                </a:lnTo>
                <a:lnTo>
                  <a:pt x="5211581" y="1062118"/>
                </a:lnTo>
                <a:lnTo>
                  <a:pt x="5211581" y="270030"/>
                </a:lnTo>
                <a:close/>
                <a:moveTo>
                  <a:pt x="3177355" y="270030"/>
                </a:moveTo>
                <a:lnTo>
                  <a:pt x="3177355" y="1062118"/>
                </a:lnTo>
                <a:lnTo>
                  <a:pt x="3969443" y="1062118"/>
                </a:lnTo>
                <a:lnTo>
                  <a:pt x="3969443" y="270030"/>
                </a:lnTo>
                <a:close/>
                <a:moveTo>
                  <a:pt x="1935217" y="270030"/>
                </a:moveTo>
                <a:lnTo>
                  <a:pt x="1935217" y="1062118"/>
                </a:lnTo>
                <a:lnTo>
                  <a:pt x="2727305" y="1062118"/>
                </a:lnTo>
                <a:lnTo>
                  <a:pt x="2727305" y="270030"/>
                </a:lnTo>
                <a:close/>
                <a:moveTo>
                  <a:pt x="693079" y="270030"/>
                </a:moveTo>
                <a:lnTo>
                  <a:pt x="693079" y="1062118"/>
                </a:lnTo>
                <a:lnTo>
                  <a:pt x="1485167" y="1062118"/>
                </a:lnTo>
                <a:lnTo>
                  <a:pt x="1485167" y="270030"/>
                </a:lnTo>
                <a:close/>
                <a:moveTo>
                  <a:pt x="0" y="0"/>
                </a:moveTo>
                <a:lnTo>
                  <a:pt x="5904656" y="0"/>
                </a:lnTo>
                <a:lnTo>
                  <a:pt x="5904656" y="324353"/>
                </a:lnTo>
                <a:lnTo>
                  <a:pt x="5872524" y="334328"/>
                </a:lnTo>
                <a:cubicBezTo>
                  <a:pt x="5743300" y="388985"/>
                  <a:pt x="5652628" y="516940"/>
                  <a:pt x="5652628" y="666074"/>
                </a:cubicBezTo>
                <a:cubicBezTo>
                  <a:pt x="5652628" y="815208"/>
                  <a:pt x="5743300" y="943164"/>
                  <a:pt x="5872524" y="997820"/>
                </a:cubicBezTo>
                <a:lnTo>
                  <a:pt x="5904656" y="1007795"/>
                </a:lnTo>
                <a:lnTo>
                  <a:pt x="5904656" y="1332148"/>
                </a:lnTo>
                <a:lnTo>
                  <a:pt x="0" y="1332148"/>
                </a:lnTo>
                <a:lnTo>
                  <a:pt x="0" y="1007795"/>
                </a:lnTo>
                <a:lnTo>
                  <a:pt x="32132" y="997820"/>
                </a:lnTo>
                <a:cubicBezTo>
                  <a:pt x="161356" y="943164"/>
                  <a:pt x="252028" y="815208"/>
                  <a:pt x="252028" y="666074"/>
                </a:cubicBezTo>
                <a:cubicBezTo>
                  <a:pt x="252028" y="516940"/>
                  <a:pt x="161356" y="388985"/>
                  <a:pt x="32132" y="334328"/>
                </a:cubicBezTo>
                <a:lnTo>
                  <a:pt x="0" y="324353"/>
                </a:lnTo>
                <a:close/>
              </a:path>
            </a:pathLst>
          </a:custGeom>
          <a:no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682" name="组合 16582">
            <a:extLst>
              <a:ext uri="{FF2B5EF4-FFF2-40B4-BE49-F238E27FC236}">
                <a16:creationId xmlns:a16="http://schemas.microsoft.com/office/drawing/2014/main" id="{ABB86527-6DAA-46DF-8458-78D8CE2C03E7}"/>
              </a:ext>
            </a:extLst>
          </p:cNvPr>
          <p:cNvGrpSpPr/>
          <p:nvPr/>
        </p:nvGrpSpPr>
        <p:grpSpPr>
          <a:xfrm>
            <a:off x="10054089" y="3660513"/>
            <a:ext cx="134004" cy="198701"/>
            <a:chOff x="8407400" y="2055813"/>
            <a:chExt cx="360363" cy="458788"/>
          </a:xfrm>
          <a:noFill/>
        </p:grpSpPr>
        <p:sp>
          <p:nvSpPr>
            <p:cNvPr id="683" name="Freeform 219">
              <a:extLst>
                <a:ext uri="{FF2B5EF4-FFF2-40B4-BE49-F238E27FC236}">
                  <a16:creationId xmlns:a16="http://schemas.microsoft.com/office/drawing/2014/main" id="{B75614E7-CFA2-413B-A585-5DAD694EBFC0}"/>
                </a:ext>
              </a:extLst>
            </p:cNvPr>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4" name="Freeform 220">
              <a:extLst>
                <a:ext uri="{FF2B5EF4-FFF2-40B4-BE49-F238E27FC236}">
                  <a16:creationId xmlns:a16="http://schemas.microsoft.com/office/drawing/2014/main" id="{C78D1414-7730-456F-84E1-8FC884A8347C}"/>
                </a:ext>
              </a:extLst>
            </p:cNvPr>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5" name="Freeform 221">
              <a:extLst>
                <a:ext uri="{FF2B5EF4-FFF2-40B4-BE49-F238E27FC236}">
                  <a16:creationId xmlns:a16="http://schemas.microsoft.com/office/drawing/2014/main" id="{40C88525-C8D6-405B-881B-D797AF42CA17}"/>
                </a:ext>
              </a:extLst>
            </p:cNvPr>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6" name="Freeform 222">
              <a:extLst>
                <a:ext uri="{FF2B5EF4-FFF2-40B4-BE49-F238E27FC236}">
                  <a16:creationId xmlns:a16="http://schemas.microsoft.com/office/drawing/2014/main" id="{5B529BE5-1CB9-477D-A93B-3CD12493F6DA}"/>
                </a:ext>
              </a:extLst>
            </p:cNvPr>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687" name="组合 18405">
            <a:extLst>
              <a:ext uri="{FF2B5EF4-FFF2-40B4-BE49-F238E27FC236}">
                <a16:creationId xmlns:a16="http://schemas.microsoft.com/office/drawing/2014/main" id="{DED66AD1-651D-49B6-A3F9-4BF0319761F7}"/>
              </a:ext>
            </a:extLst>
          </p:cNvPr>
          <p:cNvGrpSpPr/>
          <p:nvPr/>
        </p:nvGrpSpPr>
        <p:grpSpPr>
          <a:xfrm>
            <a:off x="9729558" y="3670643"/>
            <a:ext cx="246362" cy="174474"/>
            <a:chOff x="5260976" y="1906589"/>
            <a:chExt cx="492125" cy="365125"/>
          </a:xfrm>
          <a:solidFill>
            <a:schemeClr val="bg1"/>
          </a:solidFill>
        </p:grpSpPr>
        <p:sp>
          <p:nvSpPr>
            <p:cNvPr id="688" name="Freeform 75">
              <a:extLst>
                <a:ext uri="{FF2B5EF4-FFF2-40B4-BE49-F238E27FC236}">
                  <a16:creationId xmlns:a16="http://schemas.microsoft.com/office/drawing/2014/main" id="{DAF20702-520C-41C3-801D-8FA147CE88F1}"/>
                </a:ext>
              </a:extLst>
            </p:cNvPr>
            <p:cNvSpPr>
              <a:spLocks/>
            </p:cNvSpPr>
            <p:nvPr/>
          </p:nvSpPr>
          <p:spPr bwMode="auto">
            <a:xfrm>
              <a:off x="5372101" y="2038351"/>
              <a:ext cx="325438" cy="225425"/>
            </a:xfrm>
            <a:custGeom>
              <a:avLst/>
              <a:gdLst>
                <a:gd name="T0" fmla="*/ 360 w 382"/>
                <a:gd name="T1" fmla="*/ 265 h 265"/>
                <a:gd name="T2" fmla="*/ 360 w 382"/>
                <a:gd name="T3" fmla="*/ 265 h 265"/>
                <a:gd name="T4" fmla="*/ 310 w 382"/>
                <a:gd name="T5" fmla="*/ 265 h 265"/>
                <a:gd name="T6" fmla="*/ 298 w 382"/>
                <a:gd name="T7" fmla="*/ 252 h 265"/>
                <a:gd name="T8" fmla="*/ 310 w 382"/>
                <a:gd name="T9" fmla="*/ 240 h 265"/>
                <a:gd name="T10" fmla="*/ 357 w 382"/>
                <a:gd name="T11" fmla="*/ 240 h 265"/>
                <a:gd name="T12" fmla="*/ 357 w 382"/>
                <a:gd name="T13" fmla="*/ 25 h 265"/>
                <a:gd name="T14" fmla="*/ 24 w 382"/>
                <a:gd name="T15" fmla="*/ 25 h 265"/>
                <a:gd name="T16" fmla="*/ 24 w 382"/>
                <a:gd name="T17" fmla="*/ 240 h 265"/>
                <a:gd name="T18" fmla="*/ 239 w 382"/>
                <a:gd name="T19" fmla="*/ 240 h 265"/>
                <a:gd name="T20" fmla="*/ 251 w 382"/>
                <a:gd name="T21" fmla="*/ 252 h 265"/>
                <a:gd name="T22" fmla="*/ 239 w 382"/>
                <a:gd name="T23" fmla="*/ 265 h 265"/>
                <a:gd name="T24" fmla="*/ 22 w 382"/>
                <a:gd name="T25" fmla="*/ 265 h 265"/>
                <a:gd name="T26" fmla="*/ 0 w 382"/>
                <a:gd name="T27" fmla="*/ 242 h 265"/>
                <a:gd name="T28" fmla="*/ 0 w 382"/>
                <a:gd name="T29" fmla="*/ 23 h 265"/>
                <a:gd name="T30" fmla="*/ 22 w 382"/>
                <a:gd name="T31" fmla="*/ 0 h 265"/>
                <a:gd name="T32" fmla="*/ 360 w 382"/>
                <a:gd name="T33" fmla="*/ 0 h 265"/>
                <a:gd name="T34" fmla="*/ 382 w 382"/>
                <a:gd name="T35" fmla="*/ 23 h 265"/>
                <a:gd name="T36" fmla="*/ 382 w 382"/>
                <a:gd name="T37" fmla="*/ 242 h 265"/>
                <a:gd name="T38" fmla="*/ 360 w 382"/>
                <a:gd name="T39"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265">
                  <a:moveTo>
                    <a:pt x="360" y="265"/>
                  </a:moveTo>
                  <a:lnTo>
                    <a:pt x="360" y="265"/>
                  </a:lnTo>
                  <a:lnTo>
                    <a:pt x="310" y="265"/>
                  </a:lnTo>
                  <a:cubicBezTo>
                    <a:pt x="304" y="265"/>
                    <a:pt x="298" y="259"/>
                    <a:pt x="298" y="252"/>
                  </a:cubicBezTo>
                  <a:cubicBezTo>
                    <a:pt x="298" y="245"/>
                    <a:pt x="304" y="240"/>
                    <a:pt x="310" y="240"/>
                  </a:cubicBezTo>
                  <a:lnTo>
                    <a:pt x="357" y="240"/>
                  </a:lnTo>
                  <a:lnTo>
                    <a:pt x="357" y="25"/>
                  </a:lnTo>
                  <a:lnTo>
                    <a:pt x="24" y="25"/>
                  </a:lnTo>
                  <a:lnTo>
                    <a:pt x="24" y="240"/>
                  </a:lnTo>
                  <a:lnTo>
                    <a:pt x="239" y="240"/>
                  </a:lnTo>
                  <a:cubicBezTo>
                    <a:pt x="246" y="240"/>
                    <a:pt x="251" y="245"/>
                    <a:pt x="251" y="252"/>
                  </a:cubicBezTo>
                  <a:cubicBezTo>
                    <a:pt x="251" y="259"/>
                    <a:pt x="246" y="265"/>
                    <a:pt x="239" y="265"/>
                  </a:cubicBezTo>
                  <a:lnTo>
                    <a:pt x="22" y="265"/>
                  </a:lnTo>
                  <a:cubicBezTo>
                    <a:pt x="10" y="265"/>
                    <a:pt x="0" y="255"/>
                    <a:pt x="0" y="242"/>
                  </a:cubicBezTo>
                  <a:lnTo>
                    <a:pt x="0" y="23"/>
                  </a:lnTo>
                  <a:cubicBezTo>
                    <a:pt x="0" y="10"/>
                    <a:pt x="10" y="0"/>
                    <a:pt x="22" y="0"/>
                  </a:cubicBezTo>
                  <a:lnTo>
                    <a:pt x="360" y="0"/>
                  </a:lnTo>
                  <a:cubicBezTo>
                    <a:pt x="372" y="0"/>
                    <a:pt x="382" y="10"/>
                    <a:pt x="382" y="23"/>
                  </a:cubicBezTo>
                  <a:lnTo>
                    <a:pt x="382" y="242"/>
                  </a:lnTo>
                  <a:cubicBezTo>
                    <a:pt x="382" y="255"/>
                    <a:pt x="372" y="265"/>
                    <a:pt x="360" y="265"/>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9" name="Freeform 76">
              <a:extLst>
                <a:ext uri="{FF2B5EF4-FFF2-40B4-BE49-F238E27FC236}">
                  <a16:creationId xmlns:a16="http://schemas.microsoft.com/office/drawing/2014/main" id="{315AD94D-C3B4-4E55-977B-5B27B6B16636}"/>
                </a:ext>
              </a:extLst>
            </p:cNvPr>
            <p:cNvSpPr>
              <a:spLocks noEditPoints="1"/>
            </p:cNvSpPr>
            <p:nvPr/>
          </p:nvSpPr>
          <p:spPr bwMode="auto">
            <a:xfrm>
              <a:off x="5372101" y="1947864"/>
              <a:ext cx="381000" cy="285750"/>
            </a:xfrm>
            <a:custGeom>
              <a:avLst/>
              <a:gdLst>
                <a:gd name="T0" fmla="*/ 383 w 448"/>
                <a:gd name="T1" fmla="*/ 311 h 335"/>
                <a:gd name="T2" fmla="*/ 383 w 448"/>
                <a:gd name="T3" fmla="*/ 311 h 335"/>
                <a:gd name="T4" fmla="*/ 423 w 448"/>
                <a:gd name="T5" fmla="*/ 311 h 335"/>
                <a:gd name="T6" fmla="*/ 424 w 448"/>
                <a:gd name="T7" fmla="*/ 311 h 335"/>
                <a:gd name="T8" fmla="*/ 424 w 448"/>
                <a:gd name="T9" fmla="*/ 63 h 335"/>
                <a:gd name="T10" fmla="*/ 423 w 448"/>
                <a:gd name="T11" fmla="*/ 61 h 335"/>
                <a:gd name="T12" fmla="*/ 167 w 448"/>
                <a:gd name="T13" fmla="*/ 61 h 335"/>
                <a:gd name="T14" fmla="*/ 155 w 448"/>
                <a:gd name="T15" fmla="*/ 48 h 335"/>
                <a:gd name="T16" fmla="*/ 155 w 448"/>
                <a:gd name="T17" fmla="*/ 36 h 335"/>
                <a:gd name="T18" fmla="*/ 143 w 448"/>
                <a:gd name="T19" fmla="*/ 25 h 335"/>
                <a:gd name="T20" fmla="*/ 26 w 448"/>
                <a:gd name="T21" fmla="*/ 25 h 335"/>
                <a:gd name="T22" fmla="*/ 26 w 448"/>
                <a:gd name="T23" fmla="*/ 106 h 335"/>
                <a:gd name="T24" fmla="*/ 361 w 448"/>
                <a:gd name="T25" fmla="*/ 106 h 335"/>
                <a:gd name="T26" fmla="*/ 383 w 448"/>
                <a:gd name="T27" fmla="*/ 129 h 335"/>
                <a:gd name="T28" fmla="*/ 383 w 448"/>
                <a:gd name="T29" fmla="*/ 311 h 335"/>
                <a:gd name="T30" fmla="*/ 423 w 448"/>
                <a:gd name="T31" fmla="*/ 335 h 335"/>
                <a:gd name="T32" fmla="*/ 423 w 448"/>
                <a:gd name="T33" fmla="*/ 335 h 335"/>
                <a:gd name="T34" fmla="*/ 371 w 448"/>
                <a:gd name="T35" fmla="*/ 335 h 335"/>
                <a:gd name="T36" fmla="*/ 358 w 448"/>
                <a:gd name="T37" fmla="*/ 323 h 335"/>
                <a:gd name="T38" fmla="*/ 358 w 448"/>
                <a:gd name="T39" fmla="*/ 131 h 335"/>
                <a:gd name="T40" fmla="*/ 25 w 448"/>
                <a:gd name="T41" fmla="*/ 131 h 335"/>
                <a:gd name="T42" fmla="*/ 12 w 448"/>
                <a:gd name="T43" fmla="*/ 138 h 335"/>
                <a:gd name="T44" fmla="*/ 1 w 448"/>
                <a:gd name="T45" fmla="*/ 126 h 335"/>
                <a:gd name="T46" fmla="*/ 1 w 448"/>
                <a:gd name="T47" fmla="*/ 25 h 335"/>
                <a:gd name="T48" fmla="*/ 4 w 448"/>
                <a:gd name="T49" fmla="*/ 9 h 335"/>
                <a:gd name="T50" fmla="*/ 24 w 448"/>
                <a:gd name="T51" fmla="*/ 0 h 335"/>
                <a:gd name="T52" fmla="*/ 144 w 448"/>
                <a:gd name="T53" fmla="*/ 0 h 335"/>
                <a:gd name="T54" fmla="*/ 179 w 448"/>
                <a:gd name="T55" fmla="*/ 36 h 335"/>
                <a:gd name="T56" fmla="*/ 424 w 448"/>
                <a:gd name="T57" fmla="*/ 36 h 335"/>
                <a:gd name="T58" fmla="*/ 448 w 448"/>
                <a:gd name="T59" fmla="*/ 63 h 335"/>
                <a:gd name="T60" fmla="*/ 448 w 448"/>
                <a:gd name="T61" fmla="*/ 313 h 335"/>
                <a:gd name="T62" fmla="*/ 423 w 448"/>
                <a:gd name="T63" fmla="*/ 33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8" h="335">
                  <a:moveTo>
                    <a:pt x="383" y="311"/>
                  </a:moveTo>
                  <a:lnTo>
                    <a:pt x="383" y="311"/>
                  </a:lnTo>
                  <a:lnTo>
                    <a:pt x="423" y="311"/>
                  </a:lnTo>
                  <a:cubicBezTo>
                    <a:pt x="423" y="311"/>
                    <a:pt x="424" y="311"/>
                    <a:pt x="424" y="311"/>
                  </a:cubicBezTo>
                  <a:lnTo>
                    <a:pt x="424" y="63"/>
                  </a:lnTo>
                  <a:cubicBezTo>
                    <a:pt x="424" y="61"/>
                    <a:pt x="424" y="61"/>
                    <a:pt x="423" y="61"/>
                  </a:cubicBezTo>
                  <a:lnTo>
                    <a:pt x="167" y="61"/>
                  </a:lnTo>
                  <a:cubicBezTo>
                    <a:pt x="160" y="61"/>
                    <a:pt x="155" y="55"/>
                    <a:pt x="155" y="48"/>
                  </a:cubicBezTo>
                  <a:lnTo>
                    <a:pt x="155" y="36"/>
                  </a:lnTo>
                  <a:cubicBezTo>
                    <a:pt x="155" y="27"/>
                    <a:pt x="146" y="25"/>
                    <a:pt x="143" y="25"/>
                  </a:cubicBezTo>
                  <a:lnTo>
                    <a:pt x="26" y="25"/>
                  </a:lnTo>
                  <a:lnTo>
                    <a:pt x="26" y="106"/>
                  </a:lnTo>
                  <a:lnTo>
                    <a:pt x="361" y="106"/>
                  </a:lnTo>
                  <a:cubicBezTo>
                    <a:pt x="373" y="106"/>
                    <a:pt x="383" y="116"/>
                    <a:pt x="383" y="129"/>
                  </a:cubicBezTo>
                  <a:lnTo>
                    <a:pt x="383" y="311"/>
                  </a:lnTo>
                  <a:close/>
                  <a:moveTo>
                    <a:pt x="423" y="335"/>
                  </a:moveTo>
                  <a:lnTo>
                    <a:pt x="423" y="335"/>
                  </a:lnTo>
                  <a:lnTo>
                    <a:pt x="371" y="335"/>
                  </a:lnTo>
                  <a:cubicBezTo>
                    <a:pt x="364" y="335"/>
                    <a:pt x="358" y="330"/>
                    <a:pt x="358" y="323"/>
                  </a:cubicBezTo>
                  <a:lnTo>
                    <a:pt x="358" y="131"/>
                  </a:lnTo>
                  <a:lnTo>
                    <a:pt x="25" y="131"/>
                  </a:lnTo>
                  <a:cubicBezTo>
                    <a:pt x="23" y="136"/>
                    <a:pt x="17" y="139"/>
                    <a:pt x="12" y="138"/>
                  </a:cubicBezTo>
                  <a:cubicBezTo>
                    <a:pt x="6" y="137"/>
                    <a:pt x="1" y="132"/>
                    <a:pt x="1" y="126"/>
                  </a:cubicBezTo>
                  <a:lnTo>
                    <a:pt x="1" y="25"/>
                  </a:lnTo>
                  <a:cubicBezTo>
                    <a:pt x="0" y="20"/>
                    <a:pt x="1" y="14"/>
                    <a:pt x="4" y="9"/>
                  </a:cubicBezTo>
                  <a:cubicBezTo>
                    <a:pt x="7" y="5"/>
                    <a:pt x="13" y="0"/>
                    <a:pt x="24" y="0"/>
                  </a:cubicBezTo>
                  <a:lnTo>
                    <a:pt x="144" y="0"/>
                  </a:lnTo>
                  <a:cubicBezTo>
                    <a:pt x="158" y="1"/>
                    <a:pt x="179" y="12"/>
                    <a:pt x="179" y="36"/>
                  </a:cubicBezTo>
                  <a:lnTo>
                    <a:pt x="424" y="36"/>
                  </a:lnTo>
                  <a:cubicBezTo>
                    <a:pt x="433" y="36"/>
                    <a:pt x="448" y="43"/>
                    <a:pt x="448" y="63"/>
                  </a:cubicBezTo>
                  <a:lnTo>
                    <a:pt x="448" y="313"/>
                  </a:lnTo>
                  <a:cubicBezTo>
                    <a:pt x="448" y="323"/>
                    <a:pt x="440" y="335"/>
                    <a:pt x="423" y="335"/>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0" name="Freeform 77">
              <a:extLst>
                <a:ext uri="{FF2B5EF4-FFF2-40B4-BE49-F238E27FC236}">
                  <a16:creationId xmlns:a16="http://schemas.microsoft.com/office/drawing/2014/main" id="{2D9E43FB-6DEA-43B8-AB93-0B757394CFBB}"/>
                </a:ext>
              </a:extLst>
            </p:cNvPr>
            <p:cNvSpPr>
              <a:spLocks/>
            </p:cNvSpPr>
            <p:nvPr/>
          </p:nvSpPr>
          <p:spPr bwMode="auto">
            <a:xfrm>
              <a:off x="5308601" y="1974851"/>
              <a:ext cx="33338" cy="92075"/>
            </a:xfrm>
            <a:custGeom>
              <a:avLst/>
              <a:gdLst>
                <a:gd name="T0" fmla="*/ 0 w 39"/>
                <a:gd name="T1" fmla="*/ 99 h 109"/>
                <a:gd name="T2" fmla="*/ 0 w 39"/>
                <a:gd name="T3" fmla="*/ 99 h 109"/>
                <a:gd name="T4" fmla="*/ 10 w 39"/>
                <a:gd name="T5" fmla="*/ 109 h 109"/>
                <a:gd name="T6" fmla="*/ 29 w 39"/>
                <a:gd name="T7" fmla="*/ 109 h 109"/>
                <a:gd name="T8" fmla="*/ 39 w 39"/>
                <a:gd name="T9" fmla="*/ 99 h 109"/>
                <a:gd name="T10" fmla="*/ 39 w 39"/>
                <a:gd name="T11" fmla="*/ 10 h 109"/>
                <a:gd name="T12" fmla="*/ 29 w 39"/>
                <a:gd name="T13" fmla="*/ 0 h 109"/>
                <a:gd name="T14" fmla="*/ 10 w 39"/>
                <a:gd name="T15" fmla="*/ 0 h 109"/>
                <a:gd name="T16" fmla="*/ 0 w 39"/>
                <a:gd name="T17" fmla="*/ 10 h 109"/>
                <a:gd name="T18" fmla="*/ 0 w 39"/>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9">
                  <a:moveTo>
                    <a:pt x="0" y="99"/>
                  </a:moveTo>
                  <a:lnTo>
                    <a:pt x="0" y="99"/>
                  </a:lnTo>
                  <a:cubicBezTo>
                    <a:pt x="0" y="104"/>
                    <a:pt x="5" y="109"/>
                    <a:pt x="10" y="109"/>
                  </a:cubicBezTo>
                  <a:lnTo>
                    <a:pt x="29" y="109"/>
                  </a:lnTo>
                  <a:cubicBezTo>
                    <a:pt x="34" y="109"/>
                    <a:pt x="39" y="104"/>
                    <a:pt x="39" y="99"/>
                  </a:cubicBezTo>
                  <a:lnTo>
                    <a:pt x="39" y="10"/>
                  </a:lnTo>
                  <a:cubicBezTo>
                    <a:pt x="39" y="5"/>
                    <a:pt x="34" y="0"/>
                    <a:pt x="29" y="0"/>
                  </a:cubicBezTo>
                  <a:lnTo>
                    <a:pt x="10" y="0"/>
                  </a:lnTo>
                  <a:cubicBezTo>
                    <a:pt x="5" y="0"/>
                    <a:pt x="0" y="5"/>
                    <a:pt x="0" y="10"/>
                  </a:cubicBezTo>
                  <a:lnTo>
                    <a:pt x="0" y="99"/>
                  </a:ln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1" name="Freeform 78">
              <a:extLst>
                <a:ext uri="{FF2B5EF4-FFF2-40B4-BE49-F238E27FC236}">
                  <a16:creationId xmlns:a16="http://schemas.microsoft.com/office/drawing/2014/main" id="{CB6CD967-3A32-4F27-A29B-8A8E58BDA64D}"/>
                </a:ext>
              </a:extLst>
            </p:cNvPr>
            <p:cNvSpPr>
              <a:spLocks/>
            </p:cNvSpPr>
            <p:nvPr/>
          </p:nvSpPr>
          <p:spPr bwMode="auto">
            <a:xfrm>
              <a:off x="5308601" y="2120901"/>
              <a:ext cx="33338" cy="82550"/>
            </a:xfrm>
            <a:custGeom>
              <a:avLst/>
              <a:gdLst>
                <a:gd name="T0" fmla="*/ 0 w 39"/>
                <a:gd name="T1" fmla="*/ 87 h 97"/>
                <a:gd name="T2" fmla="*/ 0 w 39"/>
                <a:gd name="T3" fmla="*/ 87 h 97"/>
                <a:gd name="T4" fmla="*/ 10 w 39"/>
                <a:gd name="T5" fmla="*/ 97 h 97"/>
                <a:gd name="T6" fmla="*/ 29 w 39"/>
                <a:gd name="T7" fmla="*/ 97 h 97"/>
                <a:gd name="T8" fmla="*/ 39 w 39"/>
                <a:gd name="T9" fmla="*/ 87 h 97"/>
                <a:gd name="T10" fmla="*/ 39 w 39"/>
                <a:gd name="T11" fmla="*/ 10 h 97"/>
                <a:gd name="T12" fmla="*/ 29 w 39"/>
                <a:gd name="T13" fmla="*/ 0 h 97"/>
                <a:gd name="T14" fmla="*/ 10 w 39"/>
                <a:gd name="T15" fmla="*/ 0 h 97"/>
                <a:gd name="T16" fmla="*/ 0 w 39"/>
                <a:gd name="T17" fmla="*/ 10 h 97"/>
                <a:gd name="T18" fmla="*/ 0 w 39"/>
                <a:gd name="T19" fmla="*/ 8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97">
                  <a:moveTo>
                    <a:pt x="0" y="87"/>
                  </a:moveTo>
                  <a:lnTo>
                    <a:pt x="0" y="87"/>
                  </a:lnTo>
                  <a:cubicBezTo>
                    <a:pt x="0" y="93"/>
                    <a:pt x="5" y="97"/>
                    <a:pt x="10" y="97"/>
                  </a:cubicBezTo>
                  <a:lnTo>
                    <a:pt x="29" y="97"/>
                  </a:lnTo>
                  <a:cubicBezTo>
                    <a:pt x="34" y="97"/>
                    <a:pt x="39" y="93"/>
                    <a:pt x="39" y="87"/>
                  </a:cubicBezTo>
                  <a:lnTo>
                    <a:pt x="39" y="10"/>
                  </a:lnTo>
                  <a:cubicBezTo>
                    <a:pt x="39" y="5"/>
                    <a:pt x="34" y="0"/>
                    <a:pt x="29" y="0"/>
                  </a:cubicBezTo>
                  <a:lnTo>
                    <a:pt x="10" y="0"/>
                  </a:lnTo>
                  <a:cubicBezTo>
                    <a:pt x="5" y="0"/>
                    <a:pt x="0" y="5"/>
                    <a:pt x="0" y="10"/>
                  </a:cubicBezTo>
                  <a:lnTo>
                    <a:pt x="0" y="87"/>
                  </a:ln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2" name="Freeform 79">
              <a:extLst>
                <a:ext uri="{FF2B5EF4-FFF2-40B4-BE49-F238E27FC236}">
                  <a16:creationId xmlns:a16="http://schemas.microsoft.com/office/drawing/2014/main" id="{24ED0978-3BA0-4F40-919F-DD7006AEFD30}"/>
                </a:ext>
              </a:extLst>
            </p:cNvPr>
            <p:cNvSpPr>
              <a:spLocks/>
            </p:cNvSpPr>
            <p:nvPr/>
          </p:nvSpPr>
          <p:spPr bwMode="auto">
            <a:xfrm>
              <a:off x="5260976" y="1906589"/>
              <a:ext cx="93663" cy="346075"/>
            </a:xfrm>
            <a:custGeom>
              <a:avLst/>
              <a:gdLst>
                <a:gd name="T0" fmla="*/ 15 w 111"/>
                <a:gd name="T1" fmla="*/ 30 h 406"/>
                <a:gd name="T2" fmla="*/ 15 w 111"/>
                <a:gd name="T3" fmla="*/ 30 h 406"/>
                <a:gd name="T4" fmla="*/ 81 w 111"/>
                <a:gd name="T5" fmla="*/ 30 h 406"/>
                <a:gd name="T6" fmla="*/ 81 w 111"/>
                <a:gd name="T7" fmla="*/ 406 h 406"/>
                <a:gd name="T8" fmla="*/ 111 w 111"/>
                <a:gd name="T9" fmla="*/ 406 h 406"/>
                <a:gd name="T10" fmla="*/ 111 w 111"/>
                <a:gd name="T11" fmla="*/ 15 h 406"/>
                <a:gd name="T12" fmla="*/ 96 w 111"/>
                <a:gd name="T13" fmla="*/ 0 h 406"/>
                <a:gd name="T14" fmla="*/ 15 w 111"/>
                <a:gd name="T15" fmla="*/ 0 h 406"/>
                <a:gd name="T16" fmla="*/ 0 w 111"/>
                <a:gd name="T17" fmla="*/ 15 h 406"/>
                <a:gd name="T18" fmla="*/ 15 w 111"/>
                <a:gd name="T19" fmla="*/ 3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406">
                  <a:moveTo>
                    <a:pt x="15" y="30"/>
                  </a:moveTo>
                  <a:lnTo>
                    <a:pt x="15" y="30"/>
                  </a:lnTo>
                  <a:lnTo>
                    <a:pt x="81" y="30"/>
                  </a:lnTo>
                  <a:lnTo>
                    <a:pt x="81" y="406"/>
                  </a:lnTo>
                  <a:lnTo>
                    <a:pt x="111" y="406"/>
                  </a:lnTo>
                  <a:lnTo>
                    <a:pt x="111" y="15"/>
                  </a:lnTo>
                  <a:cubicBezTo>
                    <a:pt x="111" y="7"/>
                    <a:pt x="104" y="0"/>
                    <a:pt x="96" y="0"/>
                  </a:cubicBezTo>
                  <a:lnTo>
                    <a:pt x="15" y="0"/>
                  </a:lnTo>
                  <a:cubicBezTo>
                    <a:pt x="7" y="0"/>
                    <a:pt x="0" y="7"/>
                    <a:pt x="0" y="15"/>
                  </a:cubicBezTo>
                  <a:cubicBezTo>
                    <a:pt x="0" y="24"/>
                    <a:pt x="7" y="30"/>
                    <a:pt x="15" y="30"/>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3" name="Freeform 83">
              <a:extLst>
                <a:ext uri="{FF2B5EF4-FFF2-40B4-BE49-F238E27FC236}">
                  <a16:creationId xmlns:a16="http://schemas.microsoft.com/office/drawing/2014/main" id="{24EC4F2A-26C6-423E-9C35-D974841F80E8}"/>
                </a:ext>
              </a:extLst>
            </p:cNvPr>
            <p:cNvSpPr>
              <a:spLocks/>
            </p:cNvSpPr>
            <p:nvPr/>
          </p:nvSpPr>
          <p:spPr bwMode="auto">
            <a:xfrm>
              <a:off x="5554663" y="2233614"/>
              <a:ext cx="39688" cy="38100"/>
            </a:xfrm>
            <a:custGeom>
              <a:avLst/>
              <a:gdLst>
                <a:gd name="T0" fmla="*/ 23 w 46"/>
                <a:gd name="T1" fmla="*/ 46 h 46"/>
                <a:gd name="T2" fmla="*/ 23 w 46"/>
                <a:gd name="T3" fmla="*/ 46 h 46"/>
                <a:gd name="T4" fmla="*/ 0 w 46"/>
                <a:gd name="T5" fmla="*/ 23 h 46"/>
                <a:gd name="T6" fmla="*/ 23 w 46"/>
                <a:gd name="T7" fmla="*/ 0 h 46"/>
                <a:gd name="T8" fmla="*/ 46 w 46"/>
                <a:gd name="T9" fmla="*/ 23 h 46"/>
                <a:gd name="T10" fmla="*/ 23 w 46"/>
                <a:gd name="T11" fmla="*/ 46 h 46"/>
              </a:gdLst>
              <a:ahLst/>
              <a:cxnLst>
                <a:cxn ang="0">
                  <a:pos x="T0" y="T1"/>
                </a:cxn>
                <a:cxn ang="0">
                  <a:pos x="T2" y="T3"/>
                </a:cxn>
                <a:cxn ang="0">
                  <a:pos x="T4" y="T5"/>
                </a:cxn>
                <a:cxn ang="0">
                  <a:pos x="T6" y="T7"/>
                </a:cxn>
                <a:cxn ang="0">
                  <a:pos x="T8" y="T9"/>
                </a:cxn>
                <a:cxn ang="0">
                  <a:pos x="T10" y="T11"/>
                </a:cxn>
              </a:cxnLst>
              <a:rect l="0" t="0" r="r" b="b"/>
              <a:pathLst>
                <a:path w="46" h="46">
                  <a:moveTo>
                    <a:pt x="23" y="46"/>
                  </a:moveTo>
                  <a:lnTo>
                    <a:pt x="23" y="46"/>
                  </a:lnTo>
                  <a:cubicBezTo>
                    <a:pt x="11" y="46"/>
                    <a:pt x="0" y="36"/>
                    <a:pt x="0" y="23"/>
                  </a:cubicBezTo>
                  <a:cubicBezTo>
                    <a:pt x="0" y="11"/>
                    <a:pt x="11" y="0"/>
                    <a:pt x="23" y="0"/>
                  </a:cubicBezTo>
                  <a:cubicBezTo>
                    <a:pt x="36" y="0"/>
                    <a:pt x="46" y="11"/>
                    <a:pt x="46" y="23"/>
                  </a:cubicBezTo>
                  <a:cubicBezTo>
                    <a:pt x="46" y="36"/>
                    <a:pt x="36" y="46"/>
                    <a:pt x="23" y="46"/>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4" name="Freeform 84">
              <a:extLst>
                <a:ext uri="{FF2B5EF4-FFF2-40B4-BE49-F238E27FC236}">
                  <a16:creationId xmlns:a16="http://schemas.microsoft.com/office/drawing/2014/main" id="{0DC78679-878D-43C7-BC52-1E14ACBAE36A}"/>
                </a:ext>
              </a:extLst>
            </p:cNvPr>
            <p:cNvSpPr>
              <a:spLocks/>
            </p:cNvSpPr>
            <p:nvPr/>
          </p:nvSpPr>
          <p:spPr bwMode="auto">
            <a:xfrm>
              <a:off x="5614988" y="2233614"/>
              <a:ext cx="39688" cy="38100"/>
            </a:xfrm>
            <a:custGeom>
              <a:avLst/>
              <a:gdLst>
                <a:gd name="T0" fmla="*/ 23 w 46"/>
                <a:gd name="T1" fmla="*/ 46 h 46"/>
                <a:gd name="T2" fmla="*/ 23 w 46"/>
                <a:gd name="T3" fmla="*/ 46 h 46"/>
                <a:gd name="T4" fmla="*/ 0 w 46"/>
                <a:gd name="T5" fmla="*/ 23 h 46"/>
                <a:gd name="T6" fmla="*/ 23 w 46"/>
                <a:gd name="T7" fmla="*/ 0 h 46"/>
                <a:gd name="T8" fmla="*/ 46 w 46"/>
                <a:gd name="T9" fmla="*/ 23 h 46"/>
                <a:gd name="T10" fmla="*/ 23 w 46"/>
                <a:gd name="T11" fmla="*/ 46 h 46"/>
              </a:gdLst>
              <a:ahLst/>
              <a:cxnLst>
                <a:cxn ang="0">
                  <a:pos x="T0" y="T1"/>
                </a:cxn>
                <a:cxn ang="0">
                  <a:pos x="T2" y="T3"/>
                </a:cxn>
                <a:cxn ang="0">
                  <a:pos x="T4" y="T5"/>
                </a:cxn>
                <a:cxn ang="0">
                  <a:pos x="T6" y="T7"/>
                </a:cxn>
                <a:cxn ang="0">
                  <a:pos x="T8" y="T9"/>
                </a:cxn>
                <a:cxn ang="0">
                  <a:pos x="T10" y="T11"/>
                </a:cxn>
              </a:cxnLst>
              <a:rect l="0" t="0" r="r" b="b"/>
              <a:pathLst>
                <a:path w="46" h="46">
                  <a:moveTo>
                    <a:pt x="23" y="46"/>
                  </a:moveTo>
                  <a:lnTo>
                    <a:pt x="23" y="46"/>
                  </a:lnTo>
                  <a:cubicBezTo>
                    <a:pt x="10" y="46"/>
                    <a:pt x="0" y="36"/>
                    <a:pt x="0" y="23"/>
                  </a:cubicBezTo>
                  <a:cubicBezTo>
                    <a:pt x="0" y="10"/>
                    <a:pt x="10" y="0"/>
                    <a:pt x="23" y="0"/>
                  </a:cubicBezTo>
                  <a:cubicBezTo>
                    <a:pt x="35" y="0"/>
                    <a:pt x="46" y="10"/>
                    <a:pt x="46" y="23"/>
                  </a:cubicBezTo>
                  <a:cubicBezTo>
                    <a:pt x="46" y="36"/>
                    <a:pt x="35" y="46"/>
                    <a:pt x="23" y="46"/>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cxnSp>
        <p:nvCxnSpPr>
          <p:cNvPr id="695" name="直接连接符 694">
            <a:extLst>
              <a:ext uri="{FF2B5EF4-FFF2-40B4-BE49-F238E27FC236}">
                <a16:creationId xmlns:a16="http://schemas.microsoft.com/office/drawing/2014/main" id="{6A6CB7F0-6EB9-4B32-BF8E-2DFE9316F5CF}"/>
              </a:ext>
            </a:extLst>
          </p:cNvPr>
          <p:cNvCxnSpPr/>
          <p:nvPr/>
        </p:nvCxnSpPr>
        <p:spPr bwMode="auto">
          <a:xfrm>
            <a:off x="9702102" y="3341626"/>
            <a:ext cx="561619" cy="0"/>
          </a:xfrm>
          <a:prstGeom prst="line">
            <a:avLst/>
          </a:prstGeom>
          <a:solidFill>
            <a:schemeClr val="accent1"/>
          </a:solidFill>
          <a:ln w="9525" cap="flat" cmpd="sng" algn="ctr">
            <a:solidFill>
              <a:srgbClr val="94DAE2"/>
            </a:solidFill>
            <a:prstDash val="solid"/>
            <a:round/>
            <a:headEnd type="none" w="med" len="med"/>
            <a:tailEnd type="none" w="med" len="med"/>
          </a:ln>
          <a:effectLst/>
        </p:spPr>
      </p:cxnSp>
      <p:cxnSp>
        <p:nvCxnSpPr>
          <p:cNvPr id="696" name="直接连接符 695">
            <a:extLst>
              <a:ext uri="{FF2B5EF4-FFF2-40B4-BE49-F238E27FC236}">
                <a16:creationId xmlns:a16="http://schemas.microsoft.com/office/drawing/2014/main" id="{3C8CC6E7-6CB1-4006-A7E6-9187FD538285}"/>
              </a:ext>
            </a:extLst>
          </p:cNvPr>
          <p:cNvCxnSpPr/>
          <p:nvPr/>
        </p:nvCxnSpPr>
        <p:spPr bwMode="auto">
          <a:xfrm>
            <a:off x="9696745" y="2745680"/>
            <a:ext cx="566976" cy="0"/>
          </a:xfrm>
          <a:prstGeom prst="line">
            <a:avLst/>
          </a:prstGeom>
          <a:solidFill>
            <a:schemeClr val="accent1"/>
          </a:solidFill>
          <a:ln w="9525" cap="flat" cmpd="sng" algn="ctr">
            <a:solidFill>
              <a:srgbClr val="94DAE2"/>
            </a:solidFill>
            <a:prstDash val="solid"/>
            <a:round/>
            <a:headEnd type="none" w="med" len="med"/>
            <a:tailEnd type="none" w="med" len="med"/>
          </a:ln>
          <a:effectLst/>
        </p:spPr>
      </p:cxnSp>
      <p:sp>
        <p:nvSpPr>
          <p:cNvPr id="697" name="文本框 696">
            <a:extLst>
              <a:ext uri="{FF2B5EF4-FFF2-40B4-BE49-F238E27FC236}">
                <a16:creationId xmlns:a16="http://schemas.microsoft.com/office/drawing/2014/main" id="{D467E7F7-D95D-417C-89FF-6C12FB7E5841}"/>
              </a:ext>
            </a:extLst>
          </p:cNvPr>
          <p:cNvSpPr txBox="1"/>
          <p:nvPr/>
        </p:nvSpPr>
        <p:spPr bwMode="auto">
          <a:xfrm>
            <a:off x="9709537" y="2305975"/>
            <a:ext cx="542169" cy="273325"/>
          </a:xfrm>
          <a:prstGeom prst="rect">
            <a:avLst/>
          </a:prstGeom>
          <a:solidFill>
            <a:schemeClr val="accent6">
              <a:lumMod val="20000"/>
              <a:lumOff val="80000"/>
            </a:schemeClr>
          </a:solidFill>
          <a:ln w="9525" algn="ctr">
            <a:solidFill>
              <a:schemeClr val="accent6">
                <a:lumMod val="20000"/>
                <a:lumOff val="80000"/>
              </a:schemeClr>
            </a:solid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APP</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8" name="圆角矩形 510">
            <a:extLst>
              <a:ext uri="{FF2B5EF4-FFF2-40B4-BE49-F238E27FC236}">
                <a16:creationId xmlns:a16="http://schemas.microsoft.com/office/drawing/2014/main" id="{699883B2-5109-469F-9C36-B2D01C9E86F1}"/>
              </a:ext>
            </a:extLst>
          </p:cNvPr>
          <p:cNvSpPr/>
          <p:nvPr/>
        </p:nvSpPr>
        <p:spPr bwMode="auto">
          <a:xfrm>
            <a:off x="10372247" y="2136204"/>
            <a:ext cx="575692" cy="1778472"/>
          </a:xfrm>
          <a:prstGeom prst="roundRect">
            <a:avLst/>
          </a:prstGeom>
          <a:no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9" name="任意多边形 511">
            <a:extLst>
              <a:ext uri="{FF2B5EF4-FFF2-40B4-BE49-F238E27FC236}">
                <a16:creationId xmlns:a16="http://schemas.microsoft.com/office/drawing/2014/main" id="{BB194E81-74D4-45FE-AD30-C120FF7B5104}"/>
              </a:ext>
            </a:extLst>
          </p:cNvPr>
          <p:cNvSpPr/>
          <p:nvPr/>
        </p:nvSpPr>
        <p:spPr bwMode="auto">
          <a:xfrm rot="5400000">
            <a:off x="10437430" y="3414008"/>
            <a:ext cx="182774" cy="158033"/>
          </a:xfrm>
          <a:custGeom>
            <a:avLst/>
            <a:gdLst>
              <a:gd name="connsiteX0" fmla="*/ 1008112 w 3096344"/>
              <a:gd name="connsiteY0" fmla="*/ 2088232 h 3096344"/>
              <a:gd name="connsiteX1" fmla="*/ 1008112 w 3096344"/>
              <a:gd name="connsiteY1" fmla="*/ 1008112 h 3096344"/>
              <a:gd name="connsiteX2" fmla="*/ 2088232 w 3096344"/>
              <a:gd name="connsiteY2" fmla="*/ 1008112 h 3096344"/>
              <a:gd name="connsiteX3" fmla="*/ 2088232 w 3096344"/>
              <a:gd name="connsiteY3" fmla="*/ 2088232 h 3096344"/>
              <a:gd name="connsiteX4" fmla="*/ 918102 w 3096344"/>
              <a:gd name="connsiteY4" fmla="*/ 2178242 h 3096344"/>
              <a:gd name="connsiteX5" fmla="*/ 2178242 w 3096344"/>
              <a:gd name="connsiteY5" fmla="*/ 2178242 h 3096344"/>
              <a:gd name="connsiteX6" fmla="*/ 2178242 w 3096344"/>
              <a:gd name="connsiteY6" fmla="*/ 918102 h 3096344"/>
              <a:gd name="connsiteX7" fmla="*/ 918102 w 3096344"/>
              <a:gd name="connsiteY7" fmla="*/ 918102 h 3096344"/>
              <a:gd name="connsiteX8" fmla="*/ 0 w 3096344"/>
              <a:gd name="connsiteY8" fmla="*/ 2628292 h 3096344"/>
              <a:gd name="connsiteX9" fmla="*/ 0 w 3096344"/>
              <a:gd name="connsiteY9" fmla="*/ 2466274 h 3096344"/>
              <a:gd name="connsiteX10" fmla="*/ 342038 w 3096344"/>
              <a:gd name="connsiteY10" fmla="*/ 2466274 h 3096344"/>
              <a:gd name="connsiteX11" fmla="*/ 342038 w 3096344"/>
              <a:gd name="connsiteY11" fmla="*/ 2340260 h 3096344"/>
              <a:gd name="connsiteX12" fmla="*/ 0 w 3096344"/>
              <a:gd name="connsiteY12" fmla="*/ 2340260 h 3096344"/>
              <a:gd name="connsiteX13" fmla="*/ 0 w 3096344"/>
              <a:gd name="connsiteY13" fmla="*/ 2178242 h 3096344"/>
              <a:gd name="connsiteX14" fmla="*/ 342038 w 3096344"/>
              <a:gd name="connsiteY14" fmla="*/ 2178242 h 3096344"/>
              <a:gd name="connsiteX15" fmla="*/ 342038 w 3096344"/>
              <a:gd name="connsiteY15" fmla="*/ 2047267 h 3096344"/>
              <a:gd name="connsiteX16" fmla="*/ 0 w 3096344"/>
              <a:gd name="connsiteY16" fmla="*/ 2047267 h 3096344"/>
              <a:gd name="connsiteX17" fmla="*/ 0 w 3096344"/>
              <a:gd name="connsiteY17" fmla="*/ 1885249 h 3096344"/>
              <a:gd name="connsiteX18" fmla="*/ 342038 w 3096344"/>
              <a:gd name="connsiteY18" fmla="*/ 1885249 h 3096344"/>
              <a:gd name="connsiteX19" fmla="*/ 342038 w 3096344"/>
              <a:gd name="connsiteY19" fmla="*/ 1759235 h 3096344"/>
              <a:gd name="connsiteX20" fmla="*/ 0 w 3096344"/>
              <a:gd name="connsiteY20" fmla="*/ 1759235 h 3096344"/>
              <a:gd name="connsiteX21" fmla="*/ 0 w 3096344"/>
              <a:gd name="connsiteY21" fmla="*/ 1597217 h 3096344"/>
              <a:gd name="connsiteX22" fmla="*/ 342038 w 3096344"/>
              <a:gd name="connsiteY22" fmla="*/ 1597217 h 3096344"/>
              <a:gd name="connsiteX23" fmla="*/ 342038 w 3096344"/>
              <a:gd name="connsiteY23" fmla="*/ 1492780 h 3096344"/>
              <a:gd name="connsiteX24" fmla="*/ 0 w 3096344"/>
              <a:gd name="connsiteY24" fmla="*/ 1492780 h 3096344"/>
              <a:gd name="connsiteX25" fmla="*/ 0 w 3096344"/>
              <a:gd name="connsiteY25" fmla="*/ 1330762 h 3096344"/>
              <a:gd name="connsiteX26" fmla="*/ 342038 w 3096344"/>
              <a:gd name="connsiteY26" fmla="*/ 1330762 h 3096344"/>
              <a:gd name="connsiteX27" fmla="*/ 342038 w 3096344"/>
              <a:gd name="connsiteY27" fmla="*/ 1204748 h 3096344"/>
              <a:gd name="connsiteX28" fmla="*/ 0 w 3096344"/>
              <a:gd name="connsiteY28" fmla="*/ 1204748 h 3096344"/>
              <a:gd name="connsiteX29" fmla="*/ 0 w 3096344"/>
              <a:gd name="connsiteY29" fmla="*/ 1042730 h 3096344"/>
              <a:gd name="connsiteX30" fmla="*/ 342038 w 3096344"/>
              <a:gd name="connsiteY30" fmla="*/ 1042730 h 3096344"/>
              <a:gd name="connsiteX31" fmla="*/ 342038 w 3096344"/>
              <a:gd name="connsiteY31" fmla="*/ 911755 h 3096344"/>
              <a:gd name="connsiteX32" fmla="*/ 0 w 3096344"/>
              <a:gd name="connsiteY32" fmla="*/ 911755 h 3096344"/>
              <a:gd name="connsiteX33" fmla="*/ 0 w 3096344"/>
              <a:gd name="connsiteY33" fmla="*/ 749737 h 3096344"/>
              <a:gd name="connsiteX34" fmla="*/ 342038 w 3096344"/>
              <a:gd name="connsiteY34" fmla="*/ 749737 h 3096344"/>
              <a:gd name="connsiteX35" fmla="*/ 342038 w 3096344"/>
              <a:gd name="connsiteY35" fmla="*/ 623723 h 3096344"/>
              <a:gd name="connsiteX36" fmla="*/ 0 w 3096344"/>
              <a:gd name="connsiteY36" fmla="*/ 623723 h 3096344"/>
              <a:gd name="connsiteX37" fmla="*/ 0 w 3096344"/>
              <a:gd name="connsiteY37" fmla="*/ 461705 h 3096344"/>
              <a:gd name="connsiteX38" fmla="*/ 342038 w 3096344"/>
              <a:gd name="connsiteY38" fmla="*/ 461705 h 3096344"/>
              <a:gd name="connsiteX39" fmla="*/ 342038 w 3096344"/>
              <a:gd name="connsiteY39" fmla="*/ 342038 h 3096344"/>
              <a:gd name="connsiteX40" fmla="*/ 464878 w 3096344"/>
              <a:gd name="connsiteY40" fmla="*/ 342038 h 3096344"/>
              <a:gd name="connsiteX41" fmla="*/ 464878 w 3096344"/>
              <a:gd name="connsiteY41" fmla="*/ 0 h 3096344"/>
              <a:gd name="connsiteX42" fmla="*/ 626896 w 3096344"/>
              <a:gd name="connsiteY42" fmla="*/ 0 h 3096344"/>
              <a:gd name="connsiteX43" fmla="*/ 626896 w 3096344"/>
              <a:gd name="connsiteY43" fmla="*/ 342038 h 3096344"/>
              <a:gd name="connsiteX44" fmla="*/ 752910 w 3096344"/>
              <a:gd name="connsiteY44" fmla="*/ 342038 h 3096344"/>
              <a:gd name="connsiteX45" fmla="*/ 752910 w 3096344"/>
              <a:gd name="connsiteY45" fmla="*/ 0 h 3096344"/>
              <a:gd name="connsiteX46" fmla="*/ 914928 w 3096344"/>
              <a:gd name="connsiteY46" fmla="*/ 0 h 3096344"/>
              <a:gd name="connsiteX47" fmla="*/ 914928 w 3096344"/>
              <a:gd name="connsiteY47" fmla="*/ 342038 h 3096344"/>
              <a:gd name="connsiteX48" fmla="*/ 1045903 w 3096344"/>
              <a:gd name="connsiteY48" fmla="*/ 342038 h 3096344"/>
              <a:gd name="connsiteX49" fmla="*/ 1045903 w 3096344"/>
              <a:gd name="connsiteY49" fmla="*/ 0 h 3096344"/>
              <a:gd name="connsiteX50" fmla="*/ 1207921 w 3096344"/>
              <a:gd name="connsiteY50" fmla="*/ 0 h 3096344"/>
              <a:gd name="connsiteX51" fmla="*/ 1207921 w 3096344"/>
              <a:gd name="connsiteY51" fmla="*/ 342038 h 3096344"/>
              <a:gd name="connsiteX52" fmla="*/ 1333935 w 3096344"/>
              <a:gd name="connsiteY52" fmla="*/ 342038 h 3096344"/>
              <a:gd name="connsiteX53" fmla="*/ 1333935 w 3096344"/>
              <a:gd name="connsiteY53" fmla="*/ 0 h 3096344"/>
              <a:gd name="connsiteX54" fmla="*/ 1495953 w 3096344"/>
              <a:gd name="connsiteY54" fmla="*/ 0 h 3096344"/>
              <a:gd name="connsiteX55" fmla="*/ 1495953 w 3096344"/>
              <a:gd name="connsiteY55" fmla="*/ 342038 h 3096344"/>
              <a:gd name="connsiteX56" fmla="*/ 1600390 w 3096344"/>
              <a:gd name="connsiteY56" fmla="*/ 342038 h 3096344"/>
              <a:gd name="connsiteX57" fmla="*/ 1600390 w 3096344"/>
              <a:gd name="connsiteY57" fmla="*/ 0 h 3096344"/>
              <a:gd name="connsiteX58" fmla="*/ 1762408 w 3096344"/>
              <a:gd name="connsiteY58" fmla="*/ 0 h 3096344"/>
              <a:gd name="connsiteX59" fmla="*/ 1762408 w 3096344"/>
              <a:gd name="connsiteY59" fmla="*/ 342038 h 3096344"/>
              <a:gd name="connsiteX60" fmla="*/ 1888422 w 3096344"/>
              <a:gd name="connsiteY60" fmla="*/ 342038 h 3096344"/>
              <a:gd name="connsiteX61" fmla="*/ 1888422 w 3096344"/>
              <a:gd name="connsiteY61" fmla="*/ 0 h 3096344"/>
              <a:gd name="connsiteX62" fmla="*/ 2050440 w 3096344"/>
              <a:gd name="connsiteY62" fmla="*/ 0 h 3096344"/>
              <a:gd name="connsiteX63" fmla="*/ 2050440 w 3096344"/>
              <a:gd name="connsiteY63" fmla="*/ 342038 h 3096344"/>
              <a:gd name="connsiteX64" fmla="*/ 2181415 w 3096344"/>
              <a:gd name="connsiteY64" fmla="*/ 342038 h 3096344"/>
              <a:gd name="connsiteX65" fmla="*/ 2181415 w 3096344"/>
              <a:gd name="connsiteY65" fmla="*/ 0 h 3096344"/>
              <a:gd name="connsiteX66" fmla="*/ 2343433 w 3096344"/>
              <a:gd name="connsiteY66" fmla="*/ 0 h 3096344"/>
              <a:gd name="connsiteX67" fmla="*/ 2343433 w 3096344"/>
              <a:gd name="connsiteY67" fmla="*/ 342038 h 3096344"/>
              <a:gd name="connsiteX68" fmla="*/ 2469447 w 3096344"/>
              <a:gd name="connsiteY68" fmla="*/ 342038 h 3096344"/>
              <a:gd name="connsiteX69" fmla="*/ 2469447 w 3096344"/>
              <a:gd name="connsiteY69" fmla="*/ 0 h 3096344"/>
              <a:gd name="connsiteX70" fmla="*/ 2631465 w 3096344"/>
              <a:gd name="connsiteY70" fmla="*/ 0 h 3096344"/>
              <a:gd name="connsiteX71" fmla="*/ 2631465 w 3096344"/>
              <a:gd name="connsiteY71" fmla="*/ 342038 h 3096344"/>
              <a:gd name="connsiteX72" fmla="*/ 2754306 w 3096344"/>
              <a:gd name="connsiteY72" fmla="*/ 342038 h 3096344"/>
              <a:gd name="connsiteX73" fmla="*/ 2754306 w 3096344"/>
              <a:gd name="connsiteY73" fmla="*/ 461705 h 3096344"/>
              <a:gd name="connsiteX74" fmla="*/ 3096344 w 3096344"/>
              <a:gd name="connsiteY74" fmla="*/ 461705 h 3096344"/>
              <a:gd name="connsiteX75" fmla="*/ 3096344 w 3096344"/>
              <a:gd name="connsiteY75" fmla="*/ 623723 h 3096344"/>
              <a:gd name="connsiteX76" fmla="*/ 2754306 w 3096344"/>
              <a:gd name="connsiteY76" fmla="*/ 623723 h 3096344"/>
              <a:gd name="connsiteX77" fmla="*/ 2754306 w 3096344"/>
              <a:gd name="connsiteY77" fmla="*/ 749737 h 3096344"/>
              <a:gd name="connsiteX78" fmla="*/ 3096344 w 3096344"/>
              <a:gd name="connsiteY78" fmla="*/ 749737 h 3096344"/>
              <a:gd name="connsiteX79" fmla="*/ 3096344 w 3096344"/>
              <a:gd name="connsiteY79" fmla="*/ 911755 h 3096344"/>
              <a:gd name="connsiteX80" fmla="*/ 2754306 w 3096344"/>
              <a:gd name="connsiteY80" fmla="*/ 911755 h 3096344"/>
              <a:gd name="connsiteX81" fmla="*/ 2754306 w 3096344"/>
              <a:gd name="connsiteY81" fmla="*/ 1042730 h 3096344"/>
              <a:gd name="connsiteX82" fmla="*/ 3096344 w 3096344"/>
              <a:gd name="connsiteY82" fmla="*/ 1042730 h 3096344"/>
              <a:gd name="connsiteX83" fmla="*/ 3096344 w 3096344"/>
              <a:gd name="connsiteY83" fmla="*/ 1204748 h 3096344"/>
              <a:gd name="connsiteX84" fmla="*/ 2754306 w 3096344"/>
              <a:gd name="connsiteY84" fmla="*/ 1204748 h 3096344"/>
              <a:gd name="connsiteX85" fmla="*/ 2754306 w 3096344"/>
              <a:gd name="connsiteY85" fmla="*/ 1330762 h 3096344"/>
              <a:gd name="connsiteX86" fmla="*/ 3096344 w 3096344"/>
              <a:gd name="connsiteY86" fmla="*/ 1330762 h 3096344"/>
              <a:gd name="connsiteX87" fmla="*/ 3096344 w 3096344"/>
              <a:gd name="connsiteY87" fmla="*/ 1492780 h 3096344"/>
              <a:gd name="connsiteX88" fmla="*/ 2754306 w 3096344"/>
              <a:gd name="connsiteY88" fmla="*/ 1492780 h 3096344"/>
              <a:gd name="connsiteX89" fmla="*/ 2754306 w 3096344"/>
              <a:gd name="connsiteY89" fmla="*/ 1597217 h 3096344"/>
              <a:gd name="connsiteX90" fmla="*/ 3096344 w 3096344"/>
              <a:gd name="connsiteY90" fmla="*/ 1597217 h 3096344"/>
              <a:gd name="connsiteX91" fmla="*/ 3096344 w 3096344"/>
              <a:gd name="connsiteY91" fmla="*/ 1759235 h 3096344"/>
              <a:gd name="connsiteX92" fmla="*/ 2754306 w 3096344"/>
              <a:gd name="connsiteY92" fmla="*/ 1759235 h 3096344"/>
              <a:gd name="connsiteX93" fmla="*/ 2754306 w 3096344"/>
              <a:gd name="connsiteY93" fmla="*/ 1885249 h 3096344"/>
              <a:gd name="connsiteX94" fmla="*/ 3096344 w 3096344"/>
              <a:gd name="connsiteY94" fmla="*/ 1885249 h 3096344"/>
              <a:gd name="connsiteX95" fmla="*/ 3096344 w 3096344"/>
              <a:gd name="connsiteY95" fmla="*/ 2047267 h 3096344"/>
              <a:gd name="connsiteX96" fmla="*/ 2754306 w 3096344"/>
              <a:gd name="connsiteY96" fmla="*/ 2047267 h 3096344"/>
              <a:gd name="connsiteX97" fmla="*/ 2754306 w 3096344"/>
              <a:gd name="connsiteY97" fmla="*/ 2178242 h 3096344"/>
              <a:gd name="connsiteX98" fmla="*/ 3096344 w 3096344"/>
              <a:gd name="connsiteY98" fmla="*/ 2178242 h 3096344"/>
              <a:gd name="connsiteX99" fmla="*/ 3096344 w 3096344"/>
              <a:gd name="connsiteY99" fmla="*/ 2340260 h 3096344"/>
              <a:gd name="connsiteX100" fmla="*/ 2754306 w 3096344"/>
              <a:gd name="connsiteY100" fmla="*/ 2340260 h 3096344"/>
              <a:gd name="connsiteX101" fmla="*/ 2754306 w 3096344"/>
              <a:gd name="connsiteY101" fmla="*/ 2466274 h 3096344"/>
              <a:gd name="connsiteX102" fmla="*/ 3096344 w 3096344"/>
              <a:gd name="connsiteY102" fmla="*/ 2466274 h 3096344"/>
              <a:gd name="connsiteX103" fmla="*/ 3096344 w 3096344"/>
              <a:gd name="connsiteY103" fmla="*/ 2628292 h 3096344"/>
              <a:gd name="connsiteX104" fmla="*/ 2754306 w 3096344"/>
              <a:gd name="connsiteY104" fmla="*/ 2628292 h 3096344"/>
              <a:gd name="connsiteX105" fmla="*/ 2754306 w 3096344"/>
              <a:gd name="connsiteY105" fmla="*/ 2754306 h 3096344"/>
              <a:gd name="connsiteX106" fmla="*/ 2631465 w 3096344"/>
              <a:gd name="connsiteY106" fmla="*/ 2754306 h 3096344"/>
              <a:gd name="connsiteX107" fmla="*/ 2631465 w 3096344"/>
              <a:gd name="connsiteY107" fmla="*/ 3096344 h 3096344"/>
              <a:gd name="connsiteX108" fmla="*/ 2469447 w 3096344"/>
              <a:gd name="connsiteY108" fmla="*/ 3096344 h 3096344"/>
              <a:gd name="connsiteX109" fmla="*/ 2469447 w 3096344"/>
              <a:gd name="connsiteY109" fmla="*/ 2754306 h 3096344"/>
              <a:gd name="connsiteX110" fmla="*/ 2343433 w 3096344"/>
              <a:gd name="connsiteY110" fmla="*/ 2754306 h 3096344"/>
              <a:gd name="connsiteX111" fmla="*/ 2343433 w 3096344"/>
              <a:gd name="connsiteY111" fmla="*/ 3096344 h 3096344"/>
              <a:gd name="connsiteX112" fmla="*/ 2181415 w 3096344"/>
              <a:gd name="connsiteY112" fmla="*/ 3096344 h 3096344"/>
              <a:gd name="connsiteX113" fmla="*/ 2181415 w 3096344"/>
              <a:gd name="connsiteY113" fmla="*/ 2754306 h 3096344"/>
              <a:gd name="connsiteX114" fmla="*/ 2050440 w 3096344"/>
              <a:gd name="connsiteY114" fmla="*/ 2754306 h 3096344"/>
              <a:gd name="connsiteX115" fmla="*/ 2050440 w 3096344"/>
              <a:gd name="connsiteY115" fmla="*/ 3096344 h 3096344"/>
              <a:gd name="connsiteX116" fmla="*/ 1888422 w 3096344"/>
              <a:gd name="connsiteY116" fmla="*/ 3096344 h 3096344"/>
              <a:gd name="connsiteX117" fmla="*/ 1888422 w 3096344"/>
              <a:gd name="connsiteY117" fmla="*/ 2754306 h 3096344"/>
              <a:gd name="connsiteX118" fmla="*/ 1762408 w 3096344"/>
              <a:gd name="connsiteY118" fmla="*/ 2754306 h 3096344"/>
              <a:gd name="connsiteX119" fmla="*/ 1762408 w 3096344"/>
              <a:gd name="connsiteY119" fmla="*/ 3096344 h 3096344"/>
              <a:gd name="connsiteX120" fmla="*/ 1600390 w 3096344"/>
              <a:gd name="connsiteY120" fmla="*/ 3096344 h 3096344"/>
              <a:gd name="connsiteX121" fmla="*/ 1600390 w 3096344"/>
              <a:gd name="connsiteY121" fmla="*/ 2754306 h 3096344"/>
              <a:gd name="connsiteX122" fmla="*/ 1495953 w 3096344"/>
              <a:gd name="connsiteY122" fmla="*/ 2754306 h 3096344"/>
              <a:gd name="connsiteX123" fmla="*/ 1495953 w 3096344"/>
              <a:gd name="connsiteY123" fmla="*/ 3096344 h 3096344"/>
              <a:gd name="connsiteX124" fmla="*/ 1333935 w 3096344"/>
              <a:gd name="connsiteY124" fmla="*/ 3096344 h 3096344"/>
              <a:gd name="connsiteX125" fmla="*/ 1333935 w 3096344"/>
              <a:gd name="connsiteY125" fmla="*/ 2754306 h 3096344"/>
              <a:gd name="connsiteX126" fmla="*/ 1207921 w 3096344"/>
              <a:gd name="connsiteY126" fmla="*/ 2754306 h 3096344"/>
              <a:gd name="connsiteX127" fmla="*/ 1207921 w 3096344"/>
              <a:gd name="connsiteY127" fmla="*/ 3096344 h 3096344"/>
              <a:gd name="connsiteX128" fmla="*/ 1045903 w 3096344"/>
              <a:gd name="connsiteY128" fmla="*/ 3096344 h 3096344"/>
              <a:gd name="connsiteX129" fmla="*/ 1045903 w 3096344"/>
              <a:gd name="connsiteY129" fmla="*/ 2754306 h 3096344"/>
              <a:gd name="connsiteX130" fmla="*/ 914928 w 3096344"/>
              <a:gd name="connsiteY130" fmla="*/ 2754306 h 3096344"/>
              <a:gd name="connsiteX131" fmla="*/ 914928 w 3096344"/>
              <a:gd name="connsiteY131" fmla="*/ 3096344 h 3096344"/>
              <a:gd name="connsiteX132" fmla="*/ 752910 w 3096344"/>
              <a:gd name="connsiteY132" fmla="*/ 3096344 h 3096344"/>
              <a:gd name="connsiteX133" fmla="*/ 752910 w 3096344"/>
              <a:gd name="connsiteY133" fmla="*/ 2754306 h 3096344"/>
              <a:gd name="connsiteX134" fmla="*/ 626896 w 3096344"/>
              <a:gd name="connsiteY134" fmla="*/ 2754306 h 3096344"/>
              <a:gd name="connsiteX135" fmla="*/ 626896 w 3096344"/>
              <a:gd name="connsiteY135" fmla="*/ 3096344 h 3096344"/>
              <a:gd name="connsiteX136" fmla="*/ 464878 w 3096344"/>
              <a:gd name="connsiteY136" fmla="*/ 3096344 h 3096344"/>
              <a:gd name="connsiteX137" fmla="*/ 464878 w 3096344"/>
              <a:gd name="connsiteY137" fmla="*/ 2754306 h 3096344"/>
              <a:gd name="connsiteX138" fmla="*/ 342038 w 3096344"/>
              <a:gd name="connsiteY138" fmla="*/ 2754306 h 3096344"/>
              <a:gd name="connsiteX139" fmla="*/ 342038 w 3096344"/>
              <a:gd name="connsiteY139" fmla="*/ 2628292 h 309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096344" h="3096344">
                <a:moveTo>
                  <a:pt x="1008112" y="2088232"/>
                </a:moveTo>
                <a:lnTo>
                  <a:pt x="1008112" y="1008112"/>
                </a:lnTo>
                <a:lnTo>
                  <a:pt x="2088232" y="1008112"/>
                </a:lnTo>
                <a:lnTo>
                  <a:pt x="2088232" y="2088232"/>
                </a:lnTo>
                <a:close/>
                <a:moveTo>
                  <a:pt x="918102" y="2178242"/>
                </a:moveTo>
                <a:lnTo>
                  <a:pt x="2178242" y="2178242"/>
                </a:lnTo>
                <a:lnTo>
                  <a:pt x="2178242" y="918102"/>
                </a:lnTo>
                <a:lnTo>
                  <a:pt x="918102" y="918102"/>
                </a:lnTo>
                <a:close/>
                <a:moveTo>
                  <a:pt x="0" y="2628292"/>
                </a:moveTo>
                <a:lnTo>
                  <a:pt x="0" y="2466274"/>
                </a:lnTo>
                <a:lnTo>
                  <a:pt x="342038" y="2466274"/>
                </a:lnTo>
                <a:lnTo>
                  <a:pt x="342038" y="2340260"/>
                </a:lnTo>
                <a:lnTo>
                  <a:pt x="0" y="2340260"/>
                </a:lnTo>
                <a:lnTo>
                  <a:pt x="0" y="2178242"/>
                </a:lnTo>
                <a:lnTo>
                  <a:pt x="342038" y="2178242"/>
                </a:lnTo>
                <a:lnTo>
                  <a:pt x="342038" y="2047267"/>
                </a:lnTo>
                <a:lnTo>
                  <a:pt x="0" y="2047267"/>
                </a:lnTo>
                <a:lnTo>
                  <a:pt x="0" y="1885249"/>
                </a:lnTo>
                <a:lnTo>
                  <a:pt x="342038" y="1885249"/>
                </a:lnTo>
                <a:lnTo>
                  <a:pt x="342038" y="1759235"/>
                </a:lnTo>
                <a:lnTo>
                  <a:pt x="0" y="1759235"/>
                </a:lnTo>
                <a:lnTo>
                  <a:pt x="0" y="1597217"/>
                </a:lnTo>
                <a:lnTo>
                  <a:pt x="342038" y="1597217"/>
                </a:lnTo>
                <a:lnTo>
                  <a:pt x="342038" y="1492780"/>
                </a:lnTo>
                <a:lnTo>
                  <a:pt x="0" y="1492780"/>
                </a:lnTo>
                <a:lnTo>
                  <a:pt x="0" y="1330762"/>
                </a:lnTo>
                <a:lnTo>
                  <a:pt x="342038" y="1330762"/>
                </a:lnTo>
                <a:lnTo>
                  <a:pt x="342038" y="1204748"/>
                </a:lnTo>
                <a:lnTo>
                  <a:pt x="0" y="1204748"/>
                </a:lnTo>
                <a:lnTo>
                  <a:pt x="0" y="1042730"/>
                </a:lnTo>
                <a:lnTo>
                  <a:pt x="342038" y="1042730"/>
                </a:lnTo>
                <a:lnTo>
                  <a:pt x="342038" y="911755"/>
                </a:lnTo>
                <a:lnTo>
                  <a:pt x="0" y="911755"/>
                </a:lnTo>
                <a:lnTo>
                  <a:pt x="0" y="749737"/>
                </a:lnTo>
                <a:lnTo>
                  <a:pt x="342038" y="749737"/>
                </a:lnTo>
                <a:lnTo>
                  <a:pt x="342038" y="623723"/>
                </a:lnTo>
                <a:lnTo>
                  <a:pt x="0" y="623723"/>
                </a:lnTo>
                <a:lnTo>
                  <a:pt x="0" y="461705"/>
                </a:lnTo>
                <a:lnTo>
                  <a:pt x="342038" y="461705"/>
                </a:lnTo>
                <a:lnTo>
                  <a:pt x="342038" y="342038"/>
                </a:lnTo>
                <a:lnTo>
                  <a:pt x="464878" y="342038"/>
                </a:lnTo>
                <a:lnTo>
                  <a:pt x="464878" y="0"/>
                </a:lnTo>
                <a:lnTo>
                  <a:pt x="626896" y="0"/>
                </a:lnTo>
                <a:lnTo>
                  <a:pt x="626896" y="342038"/>
                </a:lnTo>
                <a:lnTo>
                  <a:pt x="752910" y="342038"/>
                </a:lnTo>
                <a:lnTo>
                  <a:pt x="752910" y="0"/>
                </a:lnTo>
                <a:lnTo>
                  <a:pt x="914928" y="0"/>
                </a:lnTo>
                <a:lnTo>
                  <a:pt x="914928" y="342038"/>
                </a:lnTo>
                <a:lnTo>
                  <a:pt x="1045903" y="342038"/>
                </a:lnTo>
                <a:lnTo>
                  <a:pt x="1045903" y="0"/>
                </a:lnTo>
                <a:lnTo>
                  <a:pt x="1207921" y="0"/>
                </a:lnTo>
                <a:lnTo>
                  <a:pt x="1207921" y="342038"/>
                </a:lnTo>
                <a:lnTo>
                  <a:pt x="1333935" y="342038"/>
                </a:lnTo>
                <a:lnTo>
                  <a:pt x="1333935" y="0"/>
                </a:lnTo>
                <a:lnTo>
                  <a:pt x="1495953" y="0"/>
                </a:lnTo>
                <a:lnTo>
                  <a:pt x="1495953" y="342038"/>
                </a:lnTo>
                <a:lnTo>
                  <a:pt x="1600390" y="342038"/>
                </a:lnTo>
                <a:lnTo>
                  <a:pt x="1600390" y="0"/>
                </a:lnTo>
                <a:lnTo>
                  <a:pt x="1762408" y="0"/>
                </a:lnTo>
                <a:lnTo>
                  <a:pt x="1762408" y="342038"/>
                </a:lnTo>
                <a:lnTo>
                  <a:pt x="1888422" y="342038"/>
                </a:lnTo>
                <a:lnTo>
                  <a:pt x="1888422" y="0"/>
                </a:lnTo>
                <a:lnTo>
                  <a:pt x="2050440" y="0"/>
                </a:lnTo>
                <a:lnTo>
                  <a:pt x="2050440" y="342038"/>
                </a:lnTo>
                <a:lnTo>
                  <a:pt x="2181415" y="342038"/>
                </a:lnTo>
                <a:lnTo>
                  <a:pt x="2181415" y="0"/>
                </a:lnTo>
                <a:lnTo>
                  <a:pt x="2343433" y="0"/>
                </a:lnTo>
                <a:lnTo>
                  <a:pt x="2343433" y="342038"/>
                </a:lnTo>
                <a:lnTo>
                  <a:pt x="2469447" y="342038"/>
                </a:lnTo>
                <a:lnTo>
                  <a:pt x="2469447" y="0"/>
                </a:lnTo>
                <a:lnTo>
                  <a:pt x="2631465" y="0"/>
                </a:lnTo>
                <a:lnTo>
                  <a:pt x="2631465" y="342038"/>
                </a:lnTo>
                <a:lnTo>
                  <a:pt x="2754306" y="342038"/>
                </a:lnTo>
                <a:lnTo>
                  <a:pt x="2754306" y="461705"/>
                </a:lnTo>
                <a:lnTo>
                  <a:pt x="3096344" y="461705"/>
                </a:lnTo>
                <a:lnTo>
                  <a:pt x="3096344" y="623723"/>
                </a:lnTo>
                <a:lnTo>
                  <a:pt x="2754306" y="623723"/>
                </a:lnTo>
                <a:lnTo>
                  <a:pt x="2754306" y="749737"/>
                </a:lnTo>
                <a:lnTo>
                  <a:pt x="3096344" y="749737"/>
                </a:lnTo>
                <a:lnTo>
                  <a:pt x="3096344" y="911755"/>
                </a:lnTo>
                <a:lnTo>
                  <a:pt x="2754306" y="911755"/>
                </a:lnTo>
                <a:lnTo>
                  <a:pt x="2754306" y="1042730"/>
                </a:lnTo>
                <a:lnTo>
                  <a:pt x="3096344" y="1042730"/>
                </a:lnTo>
                <a:lnTo>
                  <a:pt x="3096344" y="1204748"/>
                </a:lnTo>
                <a:lnTo>
                  <a:pt x="2754306" y="1204748"/>
                </a:lnTo>
                <a:lnTo>
                  <a:pt x="2754306" y="1330762"/>
                </a:lnTo>
                <a:lnTo>
                  <a:pt x="3096344" y="1330762"/>
                </a:lnTo>
                <a:lnTo>
                  <a:pt x="3096344" y="1492780"/>
                </a:lnTo>
                <a:lnTo>
                  <a:pt x="2754306" y="1492780"/>
                </a:lnTo>
                <a:lnTo>
                  <a:pt x="2754306" y="1597217"/>
                </a:lnTo>
                <a:lnTo>
                  <a:pt x="3096344" y="1597217"/>
                </a:lnTo>
                <a:lnTo>
                  <a:pt x="3096344" y="1759235"/>
                </a:lnTo>
                <a:lnTo>
                  <a:pt x="2754306" y="1759235"/>
                </a:lnTo>
                <a:lnTo>
                  <a:pt x="2754306" y="1885249"/>
                </a:lnTo>
                <a:lnTo>
                  <a:pt x="3096344" y="1885249"/>
                </a:lnTo>
                <a:lnTo>
                  <a:pt x="3096344" y="2047267"/>
                </a:lnTo>
                <a:lnTo>
                  <a:pt x="2754306" y="2047267"/>
                </a:lnTo>
                <a:lnTo>
                  <a:pt x="2754306" y="2178242"/>
                </a:lnTo>
                <a:lnTo>
                  <a:pt x="3096344" y="2178242"/>
                </a:lnTo>
                <a:lnTo>
                  <a:pt x="3096344" y="2340260"/>
                </a:lnTo>
                <a:lnTo>
                  <a:pt x="2754306" y="2340260"/>
                </a:lnTo>
                <a:lnTo>
                  <a:pt x="2754306" y="2466274"/>
                </a:lnTo>
                <a:lnTo>
                  <a:pt x="3096344" y="2466274"/>
                </a:lnTo>
                <a:lnTo>
                  <a:pt x="3096344" y="2628292"/>
                </a:lnTo>
                <a:lnTo>
                  <a:pt x="2754306" y="2628292"/>
                </a:lnTo>
                <a:lnTo>
                  <a:pt x="2754306" y="2754306"/>
                </a:lnTo>
                <a:lnTo>
                  <a:pt x="2631465" y="2754306"/>
                </a:lnTo>
                <a:lnTo>
                  <a:pt x="2631465" y="3096344"/>
                </a:lnTo>
                <a:lnTo>
                  <a:pt x="2469447" y="3096344"/>
                </a:lnTo>
                <a:lnTo>
                  <a:pt x="2469447" y="2754306"/>
                </a:lnTo>
                <a:lnTo>
                  <a:pt x="2343433" y="2754306"/>
                </a:lnTo>
                <a:lnTo>
                  <a:pt x="2343433" y="3096344"/>
                </a:lnTo>
                <a:lnTo>
                  <a:pt x="2181415" y="3096344"/>
                </a:lnTo>
                <a:lnTo>
                  <a:pt x="2181415" y="2754306"/>
                </a:lnTo>
                <a:lnTo>
                  <a:pt x="2050440" y="2754306"/>
                </a:lnTo>
                <a:lnTo>
                  <a:pt x="2050440" y="3096344"/>
                </a:lnTo>
                <a:lnTo>
                  <a:pt x="1888422" y="3096344"/>
                </a:lnTo>
                <a:lnTo>
                  <a:pt x="1888422" y="2754306"/>
                </a:lnTo>
                <a:lnTo>
                  <a:pt x="1762408" y="2754306"/>
                </a:lnTo>
                <a:lnTo>
                  <a:pt x="1762408" y="3096344"/>
                </a:lnTo>
                <a:lnTo>
                  <a:pt x="1600390" y="3096344"/>
                </a:lnTo>
                <a:lnTo>
                  <a:pt x="1600390" y="2754306"/>
                </a:lnTo>
                <a:lnTo>
                  <a:pt x="1495953" y="2754306"/>
                </a:lnTo>
                <a:lnTo>
                  <a:pt x="1495953" y="3096344"/>
                </a:lnTo>
                <a:lnTo>
                  <a:pt x="1333935" y="3096344"/>
                </a:lnTo>
                <a:lnTo>
                  <a:pt x="1333935" y="2754306"/>
                </a:lnTo>
                <a:lnTo>
                  <a:pt x="1207921" y="2754306"/>
                </a:lnTo>
                <a:lnTo>
                  <a:pt x="1207921" y="3096344"/>
                </a:lnTo>
                <a:lnTo>
                  <a:pt x="1045903" y="3096344"/>
                </a:lnTo>
                <a:lnTo>
                  <a:pt x="1045903" y="2754306"/>
                </a:lnTo>
                <a:lnTo>
                  <a:pt x="914928" y="2754306"/>
                </a:lnTo>
                <a:lnTo>
                  <a:pt x="914928" y="3096344"/>
                </a:lnTo>
                <a:lnTo>
                  <a:pt x="752910" y="3096344"/>
                </a:lnTo>
                <a:lnTo>
                  <a:pt x="752910" y="2754306"/>
                </a:lnTo>
                <a:lnTo>
                  <a:pt x="626896" y="2754306"/>
                </a:lnTo>
                <a:lnTo>
                  <a:pt x="626896" y="3096344"/>
                </a:lnTo>
                <a:lnTo>
                  <a:pt x="464878" y="3096344"/>
                </a:lnTo>
                <a:lnTo>
                  <a:pt x="464878" y="2754306"/>
                </a:lnTo>
                <a:lnTo>
                  <a:pt x="342038" y="2754306"/>
                </a:lnTo>
                <a:lnTo>
                  <a:pt x="342038" y="2628292"/>
                </a:lnTo>
                <a:close/>
              </a:path>
            </a:pathLst>
          </a:custGeom>
          <a:noFill/>
          <a:ln w="635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0" name="任意多边形 512">
            <a:extLst>
              <a:ext uri="{FF2B5EF4-FFF2-40B4-BE49-F238E27FC236}">
                <a16:creationId xmlns:a16="http://schemas.microsoft.com/office/drawing/2014/main" id="{92859ECA-A268-49A8-AF79-59B520CBA9BB}"/>
              </a:ext>
            </a:extLst>
          </p:cNvPr>
          <p:cNvSpPr/>
          <p:nvPr/>
        </p:nvSpPr>
        <p:spPr bwMode="auto">
          <a:xfrm>
            <a:off x="10664365" y="3441745"/>
            <a:ext cx="248338" cy="74833"/>
          </a:xfrm>
          <a:custGeom>
            <a:avLst/>
            <a:gdLst>
              <a:gd name="connsiteX0" fmla="*/ 5545646 w 5904656"/>
              <a:gd name="connsiteY0" fmla="*/ 1333872 h 1621904"/>
              <a:gd name="connsiteX1" fmla="*/ 5721665 w 5904656"/>
              <a:gd name="connsiteY1" fmla="*/ 1333872 h 1621904"/>
              <a:gd name="connsiteX2" fmla="*/ 5721665 w 5904656"/>
              <a:gd name="connsiteY2" fmla="*/ 1621904 h 1621904"/>
              <a:gd name="connsiteX3" fmla="*/ 5545646 w 5904656"/>
              <a:gd name="connsiteY3" fmla="*/ 1621904 h 1621904"/>
              <a:gd name="connsiteX4" fmla="*/ 5185605 w 5904656"/>
              <a:gd name="connsiteY4" fmla="*/ 1333872 h 1621904"/>
              <a:gd name="connsiteX5" fmla="*/ 5361624 w 5904656"/>
              <a:gd name="connsiteY5" fmla="*/ 1333872 h 1621904"/>
              <a:gd name="connsiteX6" fmla="*/ 5361624 w 5904656"/>
              <a:gd name="connsiteY6" fmla="*/ 1621904 h 1621904"/>
              <a:gd name="connsiteX7" fmla="*/ 5185605 w 5904656"/>
              <a:gd name="connsiteY7" fmla="*/ 1621904 h 1621904"/>
              <a:gd name="connsiteX8" fmla="*/ 4828008 w 5904656"/>
              <a:gd name="connsiteY8" fmla="*/ 1333872 h 1621904"/>
              <a:gd name="connsiteX9" fmla="*/ 5004027 w 5904656"/>
              <a:gd name="connsiteY9" fmla="*/ 1333872 h 1621904"/>
              <a:gd name="connsiteX10" fmla="*/ 5004027 w 5904656"/>
              <a:gd name="connsiteY10" fmla="*/ 1621904 h 1621904"/>
              <a:gd name="connsiteX11" fmla="*/ 4828008 w 5904656"/>
              <a:gd name="connsiteY11" fmla="*/ 1621904 h 1621904"/>
              <a:gd name="connsiteX12" fmla="*/ 4467968 w 5904656"/>
              <a:gd name="connsiteY12" fmla="*/ 1333872 h 1621904"/>
              <a:gd name="connsiteX13" fmla="*/ 4643987 w 5904656"/>
              <a:gd name="connsiteY13" fmla="*/ 1333872 h 1621904"/>
              <a:gd name="connsiteX14" fmla="*/ 4643987 w 5904656"/>
              <a:gd name="connsiteY14" fmla="*/ 1621904 h 1621904"/>
              <a:gd name="connsiteX15" fmla="*/ 4467968 w 5904656"/>
              <a:gd name="connsiteY15" fmla="*/ 1621904 h 1621904"/>
              <a:gd name="connsiteX16" fmla="*/ 4116101 w 5904656"/>
              <a:gd name="connsiteY16" fmla="*/ 1333872 h 1621904"/>
              <a:gd name="connsiteX17" fmla="*/ 4292120 w 5904656"/>
              <a:gd name="connsiteY17" fmla="*/ 1333872 h 1621904"/>
              <a:gd name="connsiteX18" fmla="*/ 4292120 w 5904656"/>
              <a:gd name="connsiteY18" fmla="*/ 1621904 h 1621904"/>
              <a:gd name="connsiteX19" fmla="*/ 4116101 w 5904656"/>
              <a:gd name="connsiteY19" fmla="*/ 1621904 h 1621904"/>
              <a:gd name="connsiteX20" fmla="*/ 3756061 w 5904656"/>
              <a:gd name="connsiteY20" fmla="*/ 1333872 h 1621904"/>
              <a:gd name="connsiteX21" fmla="*/ 3932080 w 5904656"/>
              <a:gd name="connsiteY21" fmla="*/ 1333872 h 1621904"/>
              <a:gd name="connsiteX22" fmla="*/ 3932080 w 5904656"/>
              <a:gd name="connsiteY22" fmla="*/ 1621904 h 1621904"/>
              <a:gd name="connsiteX23" fmla="*/ 3756061 w 5904656"/>
              <a:gd name="connsiteY23" fmla="*/ 1621904 h 1621904"/>
              <a:gd name="connsiteX24" fmla="*/ 3398464 w 5904656"/>
              <a:gd name="connsiteY24" fmla="*/ 1333872 h 1621904"/>
              <a:gd name="connsiteX25" fmla="*/ 3574483 w 5904656"/>
              <a:gd name="connsiteY25" fmla="*/ 1333872 h 1621904"/>
              <a:gd name="connsiteX26" fmla="*/ 3574483 w 5904656"/>
              <a:gd name="connsiteY26" fmla="*/ 1621904 h 1621904"/>
              <a:gd name="connsiteX27" fmla="*/ 3398464 w 5904656"/>
              <a:gd name="connsiteY27" fmla="*/ 1621904 h 1621904"/>
              <a:gd name="connsiteX28" fmla="*/ 3038424 w 5904656"/>
              <a:gd name="connsiteY28" fmla="*/ 1333872 h 1621904"/>
              <a:gd name="connsiteX29" fmla="*/ 3214443 w 5904656"/>
              <a:gd name="connsiteY29" fmla="*/ 1333872 h 1621904"/>
              <a:gd name="connsiteX30" fmla="*/ 3214443 w 5904656"/>
              <a:gd name="connsiteY30" fmla="*/ 1621904 h 1621904"/>
              <a:gd name="connsiteX31" fmla="*/ 3038424 w 5904656"/>
              <a:gd name="connsiteY31" fmla="*/ 1621904 h 1621904"/>
              <a:gd name="connsiteX32" fmla="*/ 2690216 w 5904656"/>
              <a:gd name="connsiteY32" fmla="*/ 1333872 h 1621904"/>
              <a:gd name="connsiteX33" fmla="*/ 2866235 w 5904656"/>
              <a:gd name="connsiteY33" fmla="*/ 1333872 h 1621904"/>
              <a:gd name="connsiteX34" fmla="*/ 2866235 w 5904656"/>
              <a:gd name="connsiteY34" fmla="*/ 1621904 h 1621904"/>
              <a:gd name="connsiteX35" fmla="*/ 2690216 w 5904656"/>
              <a:gd name="connsiteY35" fmla="*/ 1621904 h 1621904"/>
              <a:gd name="connsiteX36" fmla="*/ 2330176 w 5904656"/>
              <a:gd name="connsiteY36" fmla="*/ 1333872 h 1621904"/>
              <a:gd name="connsiteX37" fmla="*/ 2506195 w 5904656"/>
              <a:gd name="connsiteY37" fmla="*/ 1333872 h 1621904"/>
              <a:gd name="connsiteX38" fmla="*/ 2506195 w 5904656"/>
              <a:gd name="connsiteY38" fmla="*/ 1621904 h 1621904"/>
              <a:gd name="connsiteX39" fmla="*/ 2330176 w 5904656"/>
              <a:gd name="connsiteY39" fmla="*/ 1621904 h 1621904"/>
              <a:gd name="connsiteX40" fmla="*/ 1972579 w 5904656"/>
              <a:gd name="connsiteY40" fmla="*/ 1333872 h 1621904"/>
              <a:gd name="connsiteX41" fmla="*/ 2148598 w 5904656"/>
              <a:gd name="connsiteY41" fmla="*/ 1333872 h 1621904"/>
              <a:gd name="connsiteX42" fmla="*/ 2148598 w 5904656"/>
              <a:gd name="connsiteY42" fmla="*/ 1621904 h 1621904"/>
              <a:gd name="connsiteX43" fmla="*/ 1972579 w 5904656"/>
              <a:gd name="connsiteY43" fmla="*/ 1621904 h 1621904"/>
              <a:gd name="connsiteX44" fmla="*/ 1612539 w 5904656"/>
              <a:gd name="connsiteY44" fmla="*/ 1333872 h 1621904"/>
              <a:gd name="connsiteX45" fmla="*/ 1788558 w 5904656"/>
              <a:gd name="connsiteY45" fmla="*/ 1333872 h 1621904"/>
              <a:gd name="connsiteX46" fmla="*/ 1788558 w 5904656"/>
              <a:gd name="connsiteY46" fmla="*/ 1621904 h 1621904"/>
              <a:gd name="connsiteX47" fmla="*/ 1612539 w 5904656"/>
              <a:gd name="connsiteY47" fmla="*/ 1621904 h 1621904"/>
              <a:gd name="connsiteX48" fmla="*/ 1260672 w 5904656"/>
              <a:gd name="connsiteY48" fmla="*/ 1333872 h 1621904"/>
              <a:gd name="connsiteX49" fmla="*/ 1436691 w 5904656"/>
              <a:gd name="connsiteY49" fmla="*/ 1333872 h 1621904"/>
              <a:gd name="connsiteX50" fmla="*/ 1436691 w 5904656"/>
              <a:gd name="connsiteY50" fmla="*/ 1621904 h 1621904"/>
              <a:gd name="connsiteX51" fmla="*/ 1260672 w 5904656"/>
              <a:gd name="connsiteY51" fmla="*/ 1621904 h 1621904"/>
              <a:gd name="connsiteX52" fmla="*/ 900632 w 5904656"/>
              <a:gd name="connsiteY52" fmla="*/ 1333872 h 1621904"/>
              <a:gd name="connsiteX53" fmla="*/ 1076651 w 5904656"/>
              <a:gd name="connsiteY53" fmla="*/ 1333872 h 1621904"/>
              <a:gd name="connsiteX54" fmla="*/ 1076651 w 5904656"/>
              <a:gd name="connsiteY54" fmla="*/ 1621904 h 1621904"/>
              <a:gd name="connsiteX55" fmla="*/ 900632 w 5904656"/>
              <a:gd name="connsiteY55" fmla="*/ 1621904 h 1621904"/>
              <a:gd name="connsiteX56" fmla="*/ 543035 w 5904656"/>
              <a:gd name="connsiteY56" fmla="*/ 1333872 h 1621904"/>
              <a:gd name="connsiteX57" fmla="*/ 719054 w 5904656"/>
              <a:gd name="connsiteY57" fmla="*/ 1333872 h 1621904"/>
              <a:gd name="connsiteX58" fmla="*/ 719054 w 5904656"/>
              <a:gd name="connsiteY58" fmla="*/ 1621904 h 1621904"/>
              <a:gd name="connsiteX59" fmla="*/ 543035 w 5904656"/>
              <a:gd name="connsiteY59" fmla="*/ 1621904 h 1621904"/>
              <a:gd name="connsiteX60" fmla="*/ 182995 w 5904656"/>
              <a:gd name="connsiteY60" fmla="*/ 1333872 h 1621904"/>
              <a:gd name="connsiteX61" fmla="*/ 359014 w 5904656"/>
              <a:gd name="connsiteY61" fmla="*/ 1333872 h 1621904"/>
              <a:gd name="connsiteX62" fmla="*/ 359014 w 5904656"/>
              <a:gd name="connsiteY62" fmla="*/ 1621904 h 1621904"/>
              <a:gd name="connsiteX63" fmla="*/ 182995 w 5904656"/>
              <a:gd name="connsiteY63" fmla="*/ 1621904 h 1621904"/>
              <a:gd name="connsiteX64" fmla="*/ 5034789 w 5904656"/>
              <a:gd name="connsiteY64" fmla="*/ 360040 h 1621904"/>
              <a:gd name="connsiteX65" fmla="*/ 5088795 w 5904656"/>
              <a:gd name="connsiteY65" fmla="*/ 414046 h 1621904"/>
              <a:gd name="connsiteX66" fmla="*/ 5034789 w 5904656"/>
              <a:gd name="connsiteY66" fmla="*/ 468052 h 1621904"/>
              <a:gd name="connsiteX67" fmla="*/ 4980783 w 5904656"/>
              <a:gd name="connsiteY67" fmla="*/ 414046 h 1621904"/>
              <a:gd name="connsiteX68" fmla="*/ 5034789 w 5904656"/>
              <a:gd name="connsiteY68" fmla="*/ 360040 h 1621904"/>
              <a:gd name="connsiteX69" fmla="*/ 3792651 w 5904656"/>
              <a:gd name="connsiteY69" fmla="*/ 360040 h 1621904"/>
              <a:gd name="connsiteX70" fmla="*/ 3846657 w 5904656"/>
              <a:gd name="connsiteY70" fmla="*/ 414046 h 1621904"/>
              <a:gd name="connsiteX71" fmla="*/ 3792651 w 5904656"/>
              <a:gd name="connsiteY71" fmla="*/ 468052 h 1621904"/>
              <a:gd name="connsiteX72" fmla="*/ 3738645 w 5904656"/>
              <a:gd name="connsiteY72" fmla="*/ 414046 h 1621904"/>
              <a:gd name="connsiteX73" fmla="*/ 3792651 w 5904656"/>
              <a:gd name="connsiteY73" fmla="*/ 360040 h 1621904"/>
              <a:gd name="connsiteX74" fmla="*/ 2550513 w 5904656"/>
              <a:gd name="connsiteY74" fmla="*/ 360040 h 1621904"/>
              <a:gd name="connsiteX75" fmla="*/ 2604519 w 5904656"/>
              <a:gd name="connsiteY75" fmla="*/ 414046 h 1621904"/>
              <a:gd name="connsiteX76" fmla="*/ 2550513 w 5904656"/>
              <a:gd name="connsiteY76" fmla="*/ 468052 h 1621904"/>
              <a:gd name="connsiteX77" fmla="*/ 2496507 w 5904656"/>
              <a:gd name="connsiteY77" fmla="*/ 414046 h 1621904"/>
              <a:gd name="connsiteX78" fmla="*/ 2550513 w 5904656"/>
              <a:gd name="connsiteY78" fmla="*/ 360040 h 1621904"/>
              <a:gd name="connsiteX79" fmla="*/ 1308375 w 5904656"/>
              <a:gd name="connsiteY79" fmla="*/ 360040 h 1621904"/>
              <a:gd name="connsiteX80" fmla="*/ 1362381 w 5904656"/>
              <a:gd name="connsiteY80" fmla="*/ 414046 h 1621904"/>
              <a:gd name="connsiteX81" fmla="*/ 1308375 w 5904656"/>
              <a:gd name="connsiteY81" fmla="*/ 468052 h 1621904"/>
              <a:gd name="connsiteX82" fmla="*/ 1254369 w 5904656"/>
              <a:gd name="connsiteY82" fmla="*/ 414046 h 1621904"/>
              <a:gd name="connsiteX83" fmla="*/ 1308375 w 5904656"/>
              <a:gd name="connsiteY83" fmla="*/ 360040 h 1621904"/>
              <a:gd name="connsiteX84" fmla="*/ 4419493 w 5904656"/>
              <a:gd name="connsiteY84" fmla="*/ 270030 h 1621904"/>
              <a:gd name="connsiteX85" fmla="*/ 4419493 w 5904656"/>
              <a:gd name="connsiteY85" fmla="*/ 1062118 h 1621904"/>
              <a:gd name="connsiteX86" fmla="*/ 5211581 w 5904656"/>
              <a:gd name="connsiteY86" fmla="*/ 1062118 h 1621904"/>
              <a:gd name="connsiteX87" fmla="*/ 5211581 w 5904656"/>
              <a:gd name="connsiteY87" fmla="*/ 270030 h 1621904"/>
              <a:gd name="connsiteX88" fmla="*/ 3177355 w 5904656"/>
              <a:gd name="connsiteY88" fmla="*/ 270030 h 1621904"/>
              <a:gd name="connsiteX89" fmla="*/ 3177355 w 5904656"/>
              <a:gd name="connsiteY89" fmla="*/ 1062118 h 1621904"/>
              <a:gd name="connsiteX90" fmla="*/ 3969443 w 5904656"/>
              <a:gd name="connsiteY90" fmla="*/ 1062118 h 1621904"/>
              <a:gd name="connsiteX91" fmla="*/ 3969443 w 5904656"/>
              <a:gd name="connsiteY91" fmla="*/ 270030 h 1621904"/>
              <a:gd name="connsiteX92" fmla="*/ 1935217 w 5904656"/>
              <a:gd name="connsiteY92" fmla="*/ 270030 h 1621904"/>
              <a:gd name="connsiteX93" fmla="*/ 1935217 w 5904656"/>
              <a:gd name="connsiteY93" fmla="*/ 1062118 h 1621904"/>
              <a:gd name="connsiteX94" fmla="*/ 2727305 w 5904656"/>
              <a:gd name="connsiteY94" fmla="*/ 1062118 h 1621904"/>
              <a:gd name="connsiteX95" fmla="*/ 2727305 w 5904656"/>
              <a:gd name="connsiteY95" fmla="*/ 270030 h 1621904"/>
              <a:gd name="connsiteX96" fmla="*/ 693079 w 5904656"/>
              <a:gd name="connsiteY96" fmla="*/ 270030 h 1621904"/>
              <a:gd name="connsiteX97" fmla="*/ 693079 w 5904656"/>
              <a:gd name="connsiteY97" fmla="*/ 1062118 h 1621904"/>
              <a:gd name="connsiteX98" fmla="*/ 1485167 w 5904656"/>
              <a:gd name="connsiteY98" fmla="*/ 1062118 h 1621904"/>
              <a:gd name="connsiteX99" fmla="*/ 1485167 w 5904656"/>
              <a:gd name="connsiteY99" fmla="*/ 270030 h 1621904"/>
              <a:gd name="connsiteX100" fmla="*/ 0 w 5904656"/>
              <a:gd name="connsiteY100" fmla="*/ 0 h 1621904"/>
              <a:gd name="connsiteX101" fmla="*/ 5904656 w 5904656"/>
              <a:gd name="connsiteY101" fmla="*/ 0 h 1621904"/>
              <a:gd name="connsiteX102" fmla="*/ 5904656 w 5904656"/>
              <a:gd name="connsiteY102" fmla="*/ 324353 h 1621904"/>
              <a:gd name="connsiteX103" fmla="*/ 5872524 w 5904656"/>
              <a:gd name="connsiteY103" fmla="*/ 334328 h 1621904"/>
              <a:gd name="connsiteX104" fmla="*/ 5652628 w 5904656"/>
              <a:gd name="connsiteY104" fmla="*/ 666074 h 1621904"/>
              <a:gd name="connsiteX105" fmla="*/ 5872524 w 5904656"/>
              <a:gd name="connsiteY105" fmla="*/ 997820 h 1621904"/>
              <a:gd name="connsiteX106" fmla="*/ 5904656 w 5904656"/>
              <a:gd name="connsiteY106" fmla="*/ 1007795 h 1621904"/>
              <a:gd name="connsiteX107" fmla="*/ 5904656 w 5904656"/>
              <a:gd name="connsiteY107" fmla="*/ 1332148 h 1621904"/>
              <a:gd name="connsiteX108" fmla="*/ 0 w 5904656"/>
              <a:gd name="connsiteY108" fmla="*/ 1332148 h 1621904"/>
              <a:gd name="connsiteX109" fmla="*/ 0 w 5904656"/>
              <a:gd name="connsiteY109" fmla="*/ 1007795 h 1621904"/>
              <a:gd name="connsiteX110" fmla="*/ 32132 w 5904656"/>
              <a:gd name="connsiteY110" fmla="*/ 997820 h 1621904"/>
              <a:gd name="connsiteX111" fmla="*/ 252028 w 5904656"/>
              <a:gd name="connsiteY111" fmla="*/ 666074 h 1621904"/>
              <a:gd name="connsiteX112" fmla="*/ 32132 w 5904656"/>
              <a:gd name="connsiteY112" fmla="*/ 334328 h 1621904"/>
              <a:gd name="connsiteX113" fmla="*/ 0 w 5904656"/>
              <a:gd name="connsiteY113" fmla="*/ 324353 h 162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904656" h="1621904">
                <a:moveTo>
                  <a:pt x="5545646" y="1333872"/>
                </a:moveTo>
                <a:lnTo>
                  <a:pt x="5721665" y="1333872"/>
                </a:lnTo>
                <a:lnTo>
                  <a:pt x="5721665" y="1621904"/>
                </a:lnTo>
                <a:lnTo>
                  <a:pt x="5545646" y="1621904"/>
                </a:lnTo>
                <a:close/>
                <a:moveTo>
                  <a:pt x="5185605" y="1333872"/>
                </a:moveTo>
                <a:lnTo>
                  <a:pt x="5361624" y="1333872"/>
                </a:lnTo>
                <a:lnTo>
                  <a:pt x="5361624" y="1621904"/>
                </a:lnTo>
                <a:lnTo>
                  <a:pt x="5185605" y="1621904"/>
                </a:lnTo>
                <a:close/>
                <a:moveTo>
                  <a:pt x="4828008" y="1333872"/>
                </a:moveTo>
                <a:lnTo>
                  <a:pt x="5004027" y="1333872"/>
                </a:lnTo>
                <a:lnTo>
                  <a:pt x="5004027" y="1621904"/>
                </a:lnTo>
                <a:lnTo>
                  <a:pt x="4828008" y="1621904"/>
                </a:lnTo>
                <a:close/>
                <a:moveTo>
                  <a:pt x="4467968" y="1333872"/>
                </a:moveTo>
                <a:lnTo>
                  <a:pt x="4643987" y="1333872"/>
                </a:lnTo>
                <a:lnTo>
                  <a:pt x="4643987" y="1621904"/>
                </a:lnTo>
                <a:lnTo>
                  <a:pt x="4467968" y="1621904"/>
                </a:lnTo>
                <a:close/>
                <a:moveTo>
                  <a:pt x="4116101" y="1333872"/>
                </a:moveTo>
                <a:lnTo>
                  <a:pt x="4292120" y="1333872"/>
                </a:lnTo>
                <a:lnTo>
                  <a:pt x="4292120" y="1621904"/>
                </a:lnTo>
                <a:lnTo>
                  <a:pt x="4116101" y="1621904"/>
                </a:lnTo>
                <a:close/>
                <a:moveTo>
                  <a:pt x="3756061" y="1333872"/>
                </a:moveTo>
                <a:lnTo>
                  <a:pt x="3932080" y="1333872"/>
                </a:lnTo>
                <a:lnTo>
                  <a:pt x="3932080" y="1621904"/>
                </a:lnTo>
                <a:lnTo>
                  <a:pt x="3756061" y="1621904"/>
                </a:lnTo>
                <a:close/>
                <a:moveTo>
                  <a:pt x="3398464" y="1333872"/>
                </a:moveTo>
                <a:lnTo>
                  <a:pt x="3574483" y="1333872"/>
                </a:lnTo>
                <a:lnTo>
                  <a:pt x="3574483" y="1621904"/>
                </a:lnTo>
                <a:lnTo>
                  <a:pt x="3398464" y="1621904"/>
                </a:lnTo>
                <a:close/>
                <a:moveTo>
                  <a:pt x="3038424" y="1333872"/>
                </a:moveTo>
                <a:lnTo>
                  <a:pt x="3214443" y="1333872"/>
                </a:lnTo>
                <a:lnTo>
                  <a:pt x="3214443" y="1621904"/>
                </a:lnTo>
                <a:lnTo>
                  <a:pt x="3038424" y="1621904"/>
                </a:lnTo>
                <a:close/>
                <a:moveTo>
                  <a:pt x="2690216" y="1333872"/>
                </a:moveTo>
                <a:lnTo>
                  <a:pt x="2866235" y="1333872"/>
                </a:lnTo>
                <a:lnTo>
                  <a:pt x="2866235" y="1621904"/>
                </a:lnTo>
                <a:lnTo>
                  <a:pt x="2690216" y="1621904"/>
                </a:lnTo>
                <a:close/>
                <a:moveTo>
                  <a:pt x="2330176" y="1333872"/>
                </a:moveTo>
                <a:lnTo>
                  <a:pt x="2506195" y="1333872"/>
                </a:lnTo>
                <a:lnTo>
                  <a:pt x="2506195" y="1621904"/>
                </a:lnTo>
                <a:lnTo>
                  <a:pt x="2330176" y="1621904"/>
                </a:lnTo>
                <a:close/>
                <a:moveTo>
                  <a:pt x="1972579" y="1333872"/>
                </a:moveTo>
                <a:lnTo>
                  <a:pt x="2148598" y="1333872"/>
                </a:lnTo>
                <a:lnTo>
                  <a:pt x="2148598" y="1621904"/>
                </a:lnTo>
                <a:lnTo>
                  <a:pt x="1972579" y="1621904"/>
                </a:lnTo>
                <a:close/>
                <a:moveTo>
                  <a:pt x="1612539" y="1333872"/>
                </a:moveTo>
                <a:lnTo>
                  <a:pt x="1788558" y="1333872"/>
                </a:lnTo>
                <a:lnTo>
                  <a:pt x="1788558" y="1621904"/>
                </a:lnTo>
                <a:lnTo>
                  <a:pt x="1612539" y="1621904"/>
                </a:lnTo>
                <a:close/>
                <a:moveTo>
                  <a:pt x="1260672" y="1333872"/>
                </a:moveTo>
                <a:lnTo>
                  <a:pt x="1436691" y="1333872"/>
                </a:lnTo>
                <a:lnTo>
                  <a:pt x="1436691" y="1621904"/>
                </a:lnTo>
                <a:lnTo>
                  <a:pt x="1260672" y="1621904"/>
                </a:lnTo>
                <a:close/>
                <a:moveTo>
                  <a:pt x="900632" y="1333872"/>
                </a:moveTo>
                <a:lnTo>
                  <a:pt x="1076651" y="1333872"/>
                </a:lnTo>
                <a:lnTo>
                  <a:pt x="1076651" y="1621904"/>
                </a:lnTo>
                <a:lnTo>
                  <a:pt x="900632" y="1621904"/>
                </a:lnTo>
                <a:close/>
                <a:moveTo>
                  <a:pt x="543035" y="1333872"/>
                </a:moveTo>
                <a:lnTo>
                  <a:pt x="719054" y="1333872"/>
                </a:lnTo>
                <a:lnTo>
                  <a:pt x="719054" y="1621904"/>
                </a:lnTo>
                <a:lnTo>
                  <a:pt x="543035" y="1621904"/>
                </a:lnTo>
                <a:close/>
                <a:moveTo>
                  <a:pt x="182995" y="1333872"/>
                </a:moveTo>
                <a:lnTo>
                  <a:pt x="359014" y="1333872"/>
                </a:lnTo>
                <a:lnTo>
                  <a:pt x="359014" y="1621904"/>
                </a:lnTo>
                <a:lnTo>
                  <a:pt x="182995" y="1621904"/>
                </a:lnTo>
                <a:close/>
                <a:moveTo>
                  <a:pt x="5034789" y="360040"/>
                </a:moveTo>
                <a:cubicBezTo>
                  <a:pt x="5064616" y="360040"/>
                  <a:pt x="5088795" y="384219"/>
                  <a:pt x="5088795" y="414046"/>
                </a:cubicBezTo>
                <a:cubicBezTo>
                  <a:pt x="5088795" y="443873"/>
                  <a:pt x="5064616" y="468052"/>
                  <a:pt x="5034789" y="468052"/>
                </a:cubicBezTo>
                <a:cubicBezTo>
                  <a:pt x="5004962" y="468052"/>
                  <a:pt x="4980783" y="443873"/>
                  <a:pt x="4980783" y="414046"/>
                </a:cubicBezTo>
                <a:cubicBezTo>
                  <a:pt x="4980783" y="384219"/>
                  <a:pt x="5004962" y="360040"/>
                  <a:pt x="5034789" y="360040"/>
                </a:cubicBezTo>
                <a:close/>
                <a:moveTo>
                  <a:pt x="3792651" y="360040"/>
                </a:moveTo>
                <a:cubicBezTo>
                  <a:pt x="3822478" y="360040"/>
                  <a:pt x="3846657" y="384219"/>
                  <a:pt x="3846657" y="414046"/>
                </a:cubicBezTo>
                <a:cubicBezTo>
                  <a:pt x="3846657" y="443873"/>
                  <a:pt x="3822478" y="468052"/>
                  <a:pt x="3792651" y="468052"/>
                </a:cubicBezTo>
                <a:cubicBezTo>
                  <a:pt x="3762824" y="468052"/>
                  <a:pt x="3738645" y="443873"/>
                  <a:pt x="3738645" y="414046"/>
                </a:cubicBezTo>
                <a:cubicBezTo>
                  <a:pt x="3738645" y="384219"/>
                  <a:pt x="3762824" y="360040"/>
                  <a:pt x="3792651" y="360040"/>
                </a:cubicBezTo>
                <a:close/>
                <a:moveTo>
                  <a:pt x="2550513" y="360040"/>
                </a:moveTo>
                <a:cubicBezTo>
                  <a:pt x="2580340" y="360040"/>
                  <a:pt x="2604519" y="384219"/>
                  <a:pt x="2604519" y="414046"/>
                </a:cubicBezTo>
                <a:cubicBezTo>
                  <a:pt x="2604519" y="443873"/>
                  <a:pt x="2580340" y="468052"/>
                  <a:pt x="2550513" y="468052"/>
                </a:cubicBezTo>
                <a:cubicBezTo>
                  <a:pt x="2520686" y="468052"/>
                  <a:pt x="2496507" y="443873"/>
                  <a:pt x="2496507" y="414046"/>
                </a:cubicBezTo>
                <a:cubicBezTo>
                  <a:pt x="2496507" y="384219"/>
                  <a:pt x="2520686" y="360040"/>
                  <a:pt x="2550513" y="360040"/>
                </a:cubicBezTo>
                <a:close/>
                <a:moveTo>
                  <a:pt x="1308375" y="360040"/>
                </a:moveTo>
                <a:cubicBezTo>
                  <a:pt x="1338202" y="360040"/>
                  <a:pt x="1362381" y="384219"/>
                  <a:pt x="1362381" y="414046"/>
                </a:cubicBezTo>
                <a:cubicBezTo>
                  <a:pt x="1362381" y="443873"/>
                  <a:pt x="1338202" y="468052"/>
                  <a:pt x="1308375" y="468052"/>
                </a:cubicBezTo>
                <a:cubicBezTo>
                  <a:pt x="1278548" y="468052"/>
                  <a:pt x="1254369" y="443873"/>
                  <a:pt x="1254369" y="414046"/>
                </a:cubicBezTo>
                <a:cubicBezTo>
                  <a:pt x="1254369" y="384219"/>
                  <a:pt x="1278548" y="360040"/>
                  <a:pt x="1308375" y="360040"/>
                </a:cubicBezTo>
                <a:close/>
                <a:moveTo>
                  <a:pt x="4419493" y="270030"/>
                </a:moveTo>
                <a:lnTo>
                  <a:pt x="4419493" y="1062118"/>
                </a:lnTo>
                <a:lnTo>
                  <a:pt x="5211581" y="1062118"/>
                </a:lnTo>
                <a:lnTo>
                  <a:pt x="5211581" y="270030"/>
                </a:lnTo>
                <a:close/>
                <a:moveTo>
                  <a:pt x="3177355" y="270030"/>
                </a:moveTo>
                <a:lnTo>
                  <a:pt x="3177355" y="1062118"/>
                </a:lnTo>
                <a:lnTo>
                  <a:pt x="3969443" y="1062118"/>
                </a:lnTo>
                <a:lnTo>
                  <a:pt x="3969443" y="270030"/>
                </a:lnTo>
                <a:close/>
                <a:moveTo>
                  <a:pt x="1935217" y="270030"/>
                </a:moveTo>
                <a:lnTo>
                  <a:pt x="1935217" y="1062118"/>
                </a:lnTo>
                <a:lnTo>
                  <a:pt x="2727305" y="1062118"/>
                </a:lnTo>
                <a:lnTo>
                  <a:pt x="2727305" y="270030"/>
                </a:lnTo>
                <a:close/>
                <a:moveTo>
                  <a:pt x="693079" y="270030"/>
                </a:moveTo>
                <a:lnTo>
                  <a:pt x="693079" y="1062118"/>
                </a:lnTo>
                <a:lnTo>
                  <a:pt x="1485167" y="1062118"/>
                </a:lnTo>
                <a:lnTo>
                  <a:pt x="1485167" y="270030"/>
                </a:lnTo>
                <a:close/>
                <a:moveTo>
                  <a:pt x="0" y="0"/>
                </a:moveTo>
                <a:lnTo>
                  <a:pt x="5904656" y="0"/>
                </a:lnTo>
                <a:lnTo>
                  <a:pt x="5904656" y="324353"/>
                </a:lnTo>
                <a:lnTo>
                  <a:pt x="5872524" y="334328"/>
                </a:lnTo>
                <a:cubicBezTo>
                  <a:pt x="5743300" y="388985"/>
                  <a:pt x="5652628" y="516940"/>
                  <a:pt x="5652628" y="666074"/>
                </a:cubicBezTo>
                <a:cubicBezTo>
                  <a:pt x="5652628" y="815208"/>
                  <a:pt x="5743300" y="943164"/>
                  <a:pt x="5872524" y="997820"/>
                </a:cubicBezTo>
                <a:lnTo>
                  <a:pt x="5904656" y="1007795"/>
                </a:lnTo>
                <a:lnTo>
                  <a:pt x="5904656" y="1332148"/>
                </a:lnTo>
                <a:lnTo>
                  <a:pt x="0" y="1332148"/>
                </a:lnTo>
                <a:lnTo>
                  <a:pt x="0" y="1007795"/>
                </a:lnTo>
                <a:lnTo>
                  <a:pt x="32132" y="997820"/>
                </a:lnTo>
                <a:cubicBezTo>
                  <a:pt x="161356" y="943164"/>
                  <a:pt x="252028" y="815208"/>
                  <a:pt x="252028" y="666074"/>
                </a:cubicBezTo>
                <a:cubicBezTo>
                  <a:pt x="252028" y="516940"/>
                  <a:pt x="161356" y="388985"/>
                  <a:pt x="32132" y="334328"/>
                </a:cubicBezTo>
                <a:lnTo>
                  <a:pt x="0" y="324353"/>
                </a:lnTo>
                <a:close/>
              </a:path>
            </a:pathLst>
          </a:custGeom>
          <a:no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701" name="组合 16582">
            <a:extLst>
              <a:ext uri="{FF2B5EF4-FFF2-40B4-BE49-F238E27FC236}">
                <a16:creationId xmlns:a16="http://schemas.microsoft.com/office/drawing/2014/main" id="{3BF33E1B-F833-400A-A9E5-1B67926C1CD0}"/>
              </a:ext>
            </a:extLst>
          </p:cNvPr>
          <p:cNvGrpSpPr/>
          <p:nvPr/>
        </p:nvGrpSpPr>
        <p:grpSpPr>
          <a:xfrm>
            <a:off x="10733465" y="3667569"/>
            <a:ext cx="135457" cy="198701"/>
            <a:chOff x="8407400" y="2055813"/>
            <a:chExt cx="360363" cy="458788"/>
          </a:xfrm>
          <a:noFill/>
        </p:grpSpPr>
        <p:sp>
          <p:nvSpPr>
            <p:cNvPr id="702" name="Freeform 219">
              <a:extLst>
                <a:ext uri="{FF2B5EF4-FFF2-40B4-BE49-F238E27FC236}">
                  <a16:creationId xmlns:a16="http://schemas.microsoft.com/office/drawing/2014/main" id="{6E6C5D7B-0EFC-47CE-8B20-3DFAB1E2E0E3}"/>
                </a:ext>
              </a:extLst>
            </p:cNvPr>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3" name="Freeform 220">
              <a:extLst>
                <a:ext uri="{FF2B5EF4-FFF2-40B4-BE49-F238E27FC236}">
                  <a16:creationId xmlns:a16="http://schemas.microsoft.com/office/drawing/2014/main" id="{F40B708B-D37A-4654-B80D-E8CF9FFBD92E}"/>
                </a:ext>
              </a:extLst>
            </p:cNvPr>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4" name="Freeform 221">
              <a:extLst>
                <a:ext uri="{FF2B5EF4-FFF2-40B4-BE49-F238E27FC236}">
                  <a16:creationId xmlns:a16="http://schemas.microsoft.com/office/drawing/2014/main" id="{BED3ABE4-430E-4B03-8527-656D7FEA9533}"/>
                </a:ext>
              </a:extLst>
            </p:cNvPr>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5" name="Freeform 222">
              <a:extLst>
                <a:ext uri="{FF2B5EF4-FFF2-40B4-BE49-F238E27FC236}">
                  <a16:creationId xmlns:a16="http://schemas.microsoft.com/office/drawing/2014/main" id="{D8BD3113-EACA-4835-9EF9-4FD629044B58}"/>
                </a:ext>
              </a:extLst>
            </p:cNvPr>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706" name="组合 18405">
            <a:extLst>
              <a:ext uri="{FF2B5EF4-FFF2-40B4-BE49-F238E27FC236}">
                <a16:creationId xmlns:a16="http://schemas.microsoft.com/office/drawing/2014/main" id="{B7932529-CC5A-4BDE-802B-FEEAC3E52E3D}"/>
              </a:ext>
            </a:extLst>
          </p:cNvPr>
          <p:cNvGrpSpPr/>
          <p:nvPr/>
        </p:nvGrpSpPr>
        <p:grpSpPr>
          <a:xfrm>
            <a:off x="10405416" y="3677699"/>
            <a:ext cx="249033" cy="174474"/>
            <a:chOff x="5260976" y="1906589"/>
            <a:chExt cx="492125" cy="365125"/>
          </a:xfrm>
          <a:solidFill>
            <a:schemeClr val="bg1"/>
          </a:solidFill>
        </p:grpSpPr>
        <p:sp>
          <p:nvSpPr>
            <p:cNvPr id="707" name="Freeform 75">
              <a:extLst>
                <a:ext uri="{FF2B5EF4-FFF2-40B4-BE49-F238E27FC236}">
                  <a16:creationId xmlns:a16="http://schemas.microsoft.com/office/drawing/2014/main" id="{86824FFB-B4A7-4505-A89C-BF09E156FCD3}"/>
                </a:ext>
              </a:extLst>
            </p:cNvPr>
            <p:cNvSpPr>
              <a:spLocks/>
            </p:cNvSpPr>
            <p:nvPr/>
          </p:nvSpPr>
          <p:spPr bwMode="auto">
            <a:xfrm>
              <a:off x="5372101" y="2038351"/>
              <a:ext cx="325438" cy="225425"/>
            </a:xfrm>
            <a:custGeom>
              <a:avLst/>
              <a:gdLst>
                <a:gd name="T0" fmla="*/ 360 w 382"/>
                <a:gd name="T1" fmla="*/ 265 h 265"/>
                <a:gd name="T2" fmla="*/ 360 w 382"/>
                <a:gd name="T3" fmla="*/ 265 h 265"/>
                <a:gd name="T4" fmla="*/ 310 w 382"/>
                <a:gd name="T5" fmla="*/ 265 h 265"/>
                <a:gd name="T6" fmla="*/ 298 w 382"/>
                <a:gd name="T7" fmla="*/ 252 h 265"/>
                <a:gd name="T8" fmla="*/ 310 w 382"/>
                <a:gd name="T9" fmla="*/ 240 h 265"/>
                <a:gd name="T10" fmla="*/ 357 w 382"/>
                <a:gd name="T11" fmla="*/ 240 h 265"/>
                <a:gd name="T12" fmla="*/ 357 w 382"/>
                <a:gd name="T13" fmla="*/ 25 h 265"/>
                <a:gd name="T14" fmla="*/ 24 w 382"/>
                <a:gd name="T15" fmla="*/ 25 h 265"/>
                <a:gd name="T16" fmla="*/ 24 w 382"/>
                <a:gd name="T17" fmla="*/ 240 h 265"/>
                <a:gd name="T18" fmla="*/ 239 w 382"/>
                <a:gd name="T19" fmla="*/ 240 h 265"/>
                <a:gd name="T20" fmla="*/ 251 w 382"/>
                <a:gd name="T21" fmla="*/ 252 h 265"/>
                <a:gd name="T22" fmla="*/ 239 w 382"/>
                <a:gd name="T23" fmla="*/ 265 h 265"/>
                <a:gd name="T24" fmla="*/ 22 w 382"/>
                <a:gd name="T25" fmla="*/ 265 h 265"/>
                <a:gd name="T26" fmla="*/ 0 w 382"/>
                <a:gd name="T27" fmla="*/ 242 h 265"/>
                <a:gd name="T28" fmla="*/ 0 w 382"/>
                <a:gd name="T29" fmla="*/ 23 h 265"/>
                <a:gd name="T30" fmla="*/ 22 w 382"/>
                <a:gd name="T31" fmla="*/ 0 h 265"/>
                <a:gd name="T32" fmla="*/ 360 w 382"/>
                <a:gd name="T33" fmla="*/ 0 h 265"/>
                <a:gd name="T34" fmla="*/ 382 w 382"/>
                <a:gd name="T35" fmla="*/ 23 h 265"/>
                <a:gd name="T36" fmla="*/ 382 w 382"/>
                <a:gd name="T37" fmla="*/ 242 h 265"/>
                <a:gd name="T38" fmla="*/ 360 w 382"/>
                <a:gd name="T39"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265">
                  <a:moveTo>
                    <a:pt x="360" y="265"/>
                  </a:moveTo>
                  <a:lnTo>
                    <a:pt x="360" y="265"/>
                  </a:lnTo>
                  <a:lnTo>
                    <a:pt x="310" y="265"/>
                  </a:lnTo>
                  <a:cubicBezTo>
                    <a:pt x="304" y="265"/>
                    <a:pt x="298" y="259"/>
                    <a:pt x="298" y="252"/>
                  </a:cubicBezTo>
                  <a:cubicBezTo>
                    <a:pt x="298" y="245"/>
                    <a:pt x="304" y="240"/>
                    <a:pt x="310" y="240"/>
                  </a:cubicBezTo>
                  <a:lnTo>
                    <a:pt x="357" y="240"/>
                  </a:lnTo>
                  <a:lnTo>
                    <a:pt x="357" y="25"/>
                  </a:lnTo>
                  <a:lnTo>
                    <a:pt x="24" y="25"/>
                  </a:lnTo>
                  <a:lnTo>
                    <a:pt x="24" y="240"/>
                  </a:lnTo>
                  <a:lnTo>
                    <a:pt x="239" y="240"/>
                  </a:lnTo>
                  <a:cubicBezTo>
                    <a:pt x="246" y="240"/>
                    <a:pt x="251" y="245"/>
                    <a:pt x="251" y="252"/>
                  </a:cubicBezTo>
                  <a:cubicBezTo>
                    <a:pt x="251" y="259"/>
                    <a:pt x="246" y="265"/>
                    <a:pt x="239" y="265"/>
                  </a:cubicBezTo>
                  <a:lnTo>
                    <a:pt x="22" y="265"/>
                  </a:lnTo>
                  <a:cubicBezTo>
                    <a:pt x="10" y="265"/>
                    <a:pt x="0" y="255"/>
                    <a:pt x="0" y="242"/>
                  </a:cubicBezTo>
                  <a:lnTo>
                    <a:pt x="0" y="23"/>
                  </a:lnTo>
                  <a:cubicBezTo>
                    <a:pt x="0" y="10"/>
                    <a:pt x="10" y="0"/>
                    <a:pt x="22" y="0"/>
                  </a:cubicBezTo>
                  <a:lnTo>
                    <a:pt x="360" y="0"/>
                  </a:lnTo>
                  <a:cubicBezTo>
                    <a:pt x="372" y="0"/>
                    <a:pt x="382" y="10"/>
                    <a:pt x="382" y="23"/>
                  </a:cubicBezTo>
                  <a:lnTo>
                    <a:pt x="382" y="242"/>
                  </a:lnTo>
                  <a:cubicBezTo>
                    <a:pt x="382" y="255"/>
                    <a:pt x="372" y="265"/>
                    <a:pt x="360" y="265"/>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8" name="Freeform 76">
              <a:extLst>
                <a:ext uri="{FF2B5EF4-FFF2-40B4-BE49-F238E27FC236}">
                  <a16:creationId xmlns:a16="http://schemas.microsoft.com/office/drawing/2014/main" id="{36CB8801-97EF-4256-A8D0-82CDF333ED37}"/>
                </a:ext>
              </a:extLst>
            </p:cNvPr>
            <p:cNvSpPr>
              <a:spLocks noEditPoints="1"/>
            </p:cNvSpPr>
            <p:nvPr/>
          </p:nvSpPr>
          <p:spPr bwMode="auto">
            <a:xfrm>
              <a:off x="5372101" y="1947864"/>
              <a:ext cx="381000" cy="285750"/>
            </a:xfrm>
            <a:custGeom>
              <a:avLst/>
              <a:gdLst>
                <a:gd name="T0" fmla="*/ 383 w 448"/>
                <a:gd name="T1" fmla="*/ 311 h 335"/>
                <a:gd name="T2" fmla="*/ 383 w 448"/>
                <a:gd name="T3" fmla="*/ 311 h 335"/>
                <a:gd name="T4" fmla="*/ 423 w 448"/>
                <a:gd name="T5" fmla="*/ 311 h 335"/>
                <a:gd name="T6" fmla="*/ 424 w 448"/>
                <a:gd name="T7" fmla="*/ 311 h 335"/>
                <a:gd name="T8" fmla="*/ 424 w 448"/>
                <a:gd name="T9" fmla="*/ 63 h 335"/>
                <a:gd name="T10" fmla="*/ 423 w 448"/>
                <a:gd name="T11" fmla="*/ 61 h 335"/>
                <a:gd name="T12" fmla="*/ 167 w 448"/>
                <a:gd name="T13" fmla="*/ 61 h 335"/>
                <a:gd name="T14" fmla="*/ 155 w 448"/>
                <a:gd name="T15" fmla="*/ 48 h 335"/>
                <a:gd name="T16" fmla="*/ 155 w 448"/>
                <a:gd name="T17" fmla="*/ 36 h 335"/>
                <a:gd name="T18" fmla="*/ 143 w 448"/>
                <a:gd name="T19" fmla="*/ 25 h 335"/>
                <a:gd name="T20" fmla="*/ 26 w 448"/>
                <a:gd name="T21" fmla="*/ 25 h 335"/>
                <a:gd name="T22" fmla="*/ 26 w 448"/>
                <a:gd name="T23" fmla="*/ 106 h 335"/>
                <a:gd name="T24" fmla="*/ 361 w 448"/>
                <a:gd name="T25" fmla="*/ 106 h 335"/>
                <a:gd name="T26" fmla="*/ 383 w 448"/>
                <a:gd name="T27" fmla="*/ 129 h 335"/>
                <a:gd name="T28" fmla="*/ 383 w 448"/>
                <a:gd name="T29" fmla="*/ 311 h 335"/>
                <a:gd name="T30" fmla="*/ 423 w 448"/>
                <a:gd name="T31" fmla="*/ 335 h 335"/>
                <a:gd name="T32" fmla="*/ 423 w 448"/>
                <a:gd name="T33" fmla="*/ 335 h 335"/>
                <a:gd name="T34" fmla="*/ 371 w 448"/>
                <a:gd name="T35" fmla="*/ 335 h 335"/>
                <a:gd name="T36" fmla="*/ 358 w 448"/>
                <a:gd name="T37" fmla="*/ 323 h 335"/>
                <a:gd name="T38" fmla="*/ 358 w 448"/>
                <a:gd name="T39" fmla="*/ 131 h 335"/>
                <a:gd name="T40" fmla="*/ 25 w 448"/>
                <a:gd name="T41" fmla="*/ 131 h 335"/>
                <a:gd name="T42" fmla="*/ 12 w 448"/>
                <a:gd name="T43" fmla="*/ 138 h 335"/>
                <a:gd name="T44" fmla="*/ 1 w 448"/>
                <a:gd name="T45" fmla="*/ 126 h 335"/>
                <a:gd name="T46" fmla="*/ 1 w 448"/>
                <a:gd name="T47" fmla="*/ 25 h 335"/>
                <a:gd name="T48" fmla="*/ 4 w 448"/>
                <a:gd name="T49" fmla="*/ 9 h 335"/>
                <a:gd name="T50" fmla="*/ 24 w 448"/>
                <a:gd name="T51" fmla="*/ 0 h 335"/>
                <a:gd name="T52" fmla="*/ 144 w 448"/>
                <a:gd name="T53" fmla="*/ 0 h 335"/>
                <a:gd name="T54" fmla="*/ 179 w 448"/>
                <a:gd name="T55" fmla="*/ 36 h 335"/>
                <a:gd name="T56" fmla="*/ 424 w 448"/>
                <a:gd name="T57" fmla="*/ 36 h 335"/>
                <a:gd name="T58" fmla="*/ 448 w 448"/>
                <a:gd name="T59" fmla="*/ 63 h 335"/>
                <a:gd name="T60" fmla="*/ 448 w 448"/>
                <a:gd name="T61" fmla="*/ 313 h 335"/>
                <a:gd name="T62" fmla="*/ 423 w 448"/>
                <a:gd name="T63" fmla="*/ 33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8" h="335">
                  <a:moveTo>
                    <a:pt x="383" y="311"/>
                  </a:moveTo>
                  <a:lnTo>
                    <a:pt x="383" y="311"/>
                  </a:lnTo>
                  <a:lnTo>
                    <a:pt x="423" y="311"/>
                  </a:lnTo>
                  <a:cubicBezTo>
                    <a:pt x="423" y="311"/>
                    <a:pt x="424" y="311"/>
                    <a:pt x="424" y="311"/>
                  </a:cubicBezTo>
                  <a:lnTo>
                    <a:pt x="424" y="63"/>
                  </a:lnTo>
                  <a:cubicBezTo>
                    <a:pt x="424" y="61"/>
                    <a:pt x="424" y="61"/>
                    <a:pt x="423" y="61"/>
                  </a:cubicBezTo>
                  <a:lnTo>
                    <a:pt x="167" y="61"/>
                  </a:lnTo>
                  <a:cubicBezTo>
                    <a:pt x="160" y="61"/>
                    <a:pt x="155" y="55"/>
                    <a:pt x="155" y="48"/>
                  </a:cubicBezTo>
                  <a:lnTo>
                    <a:pt x="155" y="36"/>
                  </a:lnTo>
                  <a:cubicBezTo>
                    <a:pt x="155" y="27"/>
                    <a:pt x="146" y="25"/>
                    <a:pt x="143" y="25"/>
                  </a:cubicBezTo>
                  <a:lnTo>
                    <a:pt x="26" y="25"/>
                  </a:lnTo>
                  <a:lnTo>
                    <a:pt x="26" y="106"/>
                  </a:lnTo>
                  <a:lnTo>
                    <a:pt x="361" y="106"/>
                  </a:lnTo>
                  <a:cubicBezTo>
                    <a:pt x="373" y="106"/>
                    <a:pt x="383" y="116"/>
                    <a:pt x="383" y="129"/>
                  </a:cubicBezTo>
                  <a:lnTo>
                    <a:pt x="383" y="311"/>
                  </a:lnTo>
                  <a:close/>
                  <a:moveTo>
                    <a:pt x="423" y="335"/>
                  </a:moveTo>
                  <a:lnTo>
                    <a:pt x="423" y="335"/>
                  </a:lnTo>
                  <a:lnTo>
                    <a:pt x="371" y="335"/>
                  </a:lnTo>
                  <a:cubicBezTo>
                    <a:pt x="364" y="335"/>
                    <a:pt x="358" y="330"/>
                    <a:pt x="358" y="323"/>
                  </a:cubicBezTo>
                  <a:lnTo>
                    <a:pt x="358" y="131"/>
                  </a:lnTo>
                  <a:lnTo>
                    <a:pt x="25" y="131"/>
                  </a:lnTo>
                  <a:cubicBezTo>
                    <a:pt x="23" y="136"/>
                    <a:pt x="17" y="139"/>
                    <a:pt x="12" y="138"/>
                  </a:cubicBezTo>
                  <a:cubicBezTo>
                    <a:pt x="6" y="137"/>
                    <a:pt x="1" y="132"/>
                    <a:pt x="1" y="126"/>
                  </a:cubicBezTo>
                  <a:lnTo>
                    <a:pt x="1" y="25"/>
                  </a:lnTo>
                  <a:cubicBezTo>
                    <a:pt x="0" y="20"/>
                    <a:pt x="1" y="14"/>
                    <a:pt x="4" y="9"/>
                  </a:cubicBezTo>
                  <a:cubicBezTo>
                    <a:pt x="7" y="5"/>
                    <a:pt x="13" y="0"/>
                    <a:pt x="24" y="0"/>
                  </a:cubicBezTo>
                  <a:lnTo>
                    <a:pt x="144" y="0"/>
                  </a:lnTo>
                  <a:cubicBezTo>
                    <a:pt x="158" y="1"/>
                    <a:pt x="179" y="12"/>
                    <a:pt x="179" y="36"/>
                  </a:cubicBezTo>
                  <a:lnTo>
                    <a:pt x="424" y="36"/>
                  </a:lnTo>
                  <a:cubicBezTo>
                    <a:pt x="433" y="36"/>
                    <a:pt x="448" y="43"/>
                    <a:pt x="448" y="63"/>
                  </a:cubicBezTo>
                  <a:lnTo>
                    <a:pt x="448" y="313"/>
                  </a:lnTo>
                  <a:cubicBezTo>
                    <a:pt x="448" y="323"/>
                    <a:pt x="440" y="335"/>
                    <a:pt x="423" y="335"/>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9" name="Freeform 77">
              <a:extLst>
                <a:ext uri="{FF2B5EF4-FFF2-40B4-BE49-F238E27FC236}">
                  <a16:creationId xmlns:a16="http://schemas.microsoft.com/office/drawing/2014/main" id="{DC0877D8-B547-49F3-886B-46552ADE4CAD}"/>
                </a:ext>
              </a:extLst>
            </p:cNvPr>
            <p:cNvSpPr>
              <a:spLocks/>
            </p:cNvSpPr>
            <p:nvPr/>
          </p:nvSpPr>
          <p:spPr bwMode="auto">
            <a:xfrm>
              <a:off x="5308601" y="1974851"/>
              <a:ext cx="33338" cy="92075"/>
            </a:xfrm>
            <a:custGeom>
              <a:avLst/>
              <a:gdLst>
                <a:gd name="T0" fmla="*/ 0 w 39"/>
                <a:gd name="T1" fmla="*/ 99 h 109"/>
                <a:gd name="T2" fmla="*/ 0 w 39"/>
                <a:gd name="T3" fmla="*/ 99 h 109"/>
                <a:gd name="T4" fmla="*/ 10 w 39"/>
                <a:gd name="T5" fmla="*/ 109 h 109"/>
                <a:gd name="T6" fmla="*/ 29 w 39"/>
                <a:gd name="T7" fmla="*/ 109 h 109"/>
                <a:gd name="T8" fmla="*/ 39 w 39"/>
                <a:gd name="T9" fmla="*/ 99 h 109"/>
                <a:gd name="T10" fmla="*/ 39 w 39"/>
                <a:gd name="T11" fmla="*/ 10 h 109"/>
                <a:gd name="T12" fmla="*/ 29 w 39"/>
                <a:gd name="T13" fmla="*/ 0 h 109"/>
                <a:gd name="T14" fmla="*/ 10 w 39"/>
                <a:gd name="T15" fmla="*/ 0 h 109"/>
                <a:gd name="T16" fmla="*/ 0 w 39"/>
                <a:gd name="T17" fmla="*/ 10 h 109"/>
                <a:gd name="T18" fmla="*/ 0 w 39"/>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9">
                  <a:moveTo>
                    <a:pt x="0" y="99"/>
                  </a:moveTo>
                  <a:lnTo>
                    <a:pt x="0" y="99"/>
                  </a:lnTo>
                  <a:cubicBezTo>
                    <a:pt x="0" y="104"/>
                    <a:pt x="5" y="109"/>
                    <a:pt x="10" y="109"/>
                  </a:cubicBezTo>
                  <a:lnTo>
                    <a:pt x="29" y="109"/>
                  </a:lnTo>
                  <a:cubicBezTo>
                    <a:pt x="34" y="109"/>
                    <a:pt x="39" y="104"/>
                    <a:pt x="39" y="99"/>
                  </a:cubicBezTo>
                  <a:lnTo>
                    <a:pt x="39" y="10"/>
                  </a:lnTo>
                  <a:cubicBezTo>
                    <a:pt x="39" y="5"/>
                    <a:pt x="34" y="0"/>
                    <a:pt x="29" y="0"/>
                  </a:cubicBezTo>
                  <a:lnTo>
                    <a:pt x="10" y="0"/>
                  </a:lnTo>
                  <a:cubicBezTo>
                    <a:pt x="5" y="0"/>
                    <a:pt x="0" y="5"/>
                    <a:pt x="0" y="10"/>
                  </a:cubicBezTo>
                  <a:lnTo>
                    <a:pt x="0" y="99"/>
                  </a:ln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0" name="Freeform 78">
              <a:extLst>
                <a:ext uri="{FF2B5EF4-FFF2-40B4-BE49-F238E27FC236}">
                  <a16:creationId xmlns:a16="http://schemas.microsoft.com/office/drawing/2014/main" id="{D6D8EA05-29CA-4244-9772-51DC6429647D}"/>
                </a:ext>
              </a:extLst>
            </p:cNvPr>
            <p:cNvSpPr>
              <a:spLocks/>
            </p:cNvSpPr>
            <p:nvPr/>
          </p:nvSpPr>
          <p:spPr bwMode="auto">
            <a:xfrm>
              <a:off x="5308601" y="2120901"/>
              <a:ext cx="33338" cy="82550"/>
            </a:xfrm>
            <a:custGeom>
              <a:avLst/>
              <a:gdLst>
                <a:gd name="T0" fmla="*/ 0 w 39"/>
                <a:gd name="T1" fmla="*/ 87 h 97"/>
                <a:gd name="T2" fmla="*/ 0 w 39"/>
                <a:gd name="T3" fmla="*/ 87 h 97"/>
                <a:gd name="T4" fmla="*/ 10 w 39"/>
                <a:gd name="T5" fmla="*/ 97 h 97"/>
                <a:gd name="T6" fmla="*/ 29 w 39"/>
                <a:gd name="T7" fmla="*/ 97 h 97"/>
                <a:gd name="T8" fmla="*/ 39 w 39"/>
                <a:gd name="T9" fmla="*/ 87 h 97"/>
                <a:gd name="T10" fmla="*/ 39 w 39"/>
                <a:gd name="T11" fmla="*/ 10 h 97"/>
                <a:gd name="T12" fmla="*/ 29 w 39"/>
                <a:gd name="T13" fmla="*/ 0 h 97"/>
                <a:gd name="T14" fmla="*/ 10 w 39"/>
                <a:gd name="T15" fmla="*/ 0 h 97"/>
                <a:gd name="T16" fmla="*/ 0 w 39"/>
                <a:gd name="T17" fmla="*/ 10 h 97"/>
                <a:gd name="T18" fmla="*/ 0 w 39"/>
                <a:gd name="T19" fmla="*/ 8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97">
                  <a:moveTo>
                    <a:pt x="0" y="87"/>
                  </a:moveTo>
                  <a:lnTo>
                    <a:pt x="0" y="87"/>
                  </a:lnTo>
                  <a:cubicBezTo>
                    <a:pt x="0" y="93"/>
                    <a:pt x="5" y="97"/>
                    <a:pt x="10" y="97"/>
                  </a:cubicBezTo>
                  <a:lnTo>
                    <a:pt x="29" y="97"/>
                  </a:lnTo>
                  <a:cubicBezTo>
                    <a:pt x="34" y="97"/>
                    <a:pt x="39" y="93"/>
                    <a:pt x="39" y="87"/>
                  </a:cubicBezTo>
                  <a:lnTo>
                    <a:pt x="39" y="10"/>
                  </a:lnTo>
                  <a:cubicBezTo>
                    <a:pt x="39" y="5"/>
                    <a:pt x="34" y="0"/>
                    <a:pt x="29" y="0"/>
                  </a:cubicBezTo>
                  <a:lnTo>
                    <a:pt x="10" y="0"/>
                  </a:lnTo>
                  <a:cubicBezTo>
                    <a:pt x="5" y="0"/>
                    <a:pt x="0" y="5"/>
                    <a:pt x="0" y="10"/>
                  </a:cubicBezTo>
                  <a:lnTo>
                    <a:pt x="0" y="87"/>
                  </a:ln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1" name="Freeform 79">
              <a:extLst>
                <a:ext uri="{FF2B5EF4-FFF2-40B4-BE49-F238E27FC236}">
                  <a16:creationId xmlns:a16="http://schemas.microsoft.com/office/drawing/2014/main" id="{6B082777-1FA4-4010-832C-540D4BA6376A}"/>
                </a:ext>
              </a:extLst>
            </p:cNvPr>
            <p:cNvSpPr>
              <a:spLocks/>
            </p:cNvSpPr>
            <p:nvPr/>
          </p:nvSpPr>
          <p:spPr bwMode="auto">
            <a:xfrm>
              <a:off x="5260976" y="1906589"/>
              <a:ext cx="93663" cy="346075"/>
            </a:xfrm>
            <a:custGeom>
              <a:avLst/>
              <a:gdLst>
                <a:gd name="T0" fmla="*/ 15 w 111"/>
                <a:gd name="T1" fmla="*/ 30 h 406"/>
                <a:gd name="T2" fmla="*/ 15 w 111"/>
                <a:gd name="T3" fmla="*/ 30 h 406"/>
                <a:gd name="T4" fmla="*/ 81 w 111"/>
                <a:gd name="T5" fmla="*/ 30 h 406"/>
                <a:gd name="T6" fmla="*/ 81 w 111"/>
                <a:gd name="T7" fmla="*/ 406 h 406"/>
                <a:gd name="T8" fmla="*/ 111 w 111"/>
                <a:gd name="T9" fmla="*/ 406 h 406"/>
                <a:gd name="T10" fmla="*/ 111 w 111"/>
                <a:gd name="T11" fmla="*/ 15 h 406"/>
                <a:gd name="T12" fmla="*/ 96 w 111"/>
                <a:gd name="T13" fmla="*/ 0 h 406"/>
                <a:gd name="T14" fmla="*/ 15 w 111"/>
                <a:gd name="T15" fmla="*/ 0 h 406"/>
                <a:gd name="T16" fmla="*/ 0 w 111"/>
                <a:gd name="T17" fmla="*/ 15 h 406"/>
                <a:gd name="T18" fmla="*/ 15 w 111"/>
                <a:gd name="T19" fmla="*/ 3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406">
                  <a:moveTo>
                    <a:pt x="15" y="30"/>
                  </a:moveTo>
                  <a:lnTo>
                    <a:pt x="15" y="30"/>
                  </a:lnTo>
                  <a:lnTo>
                    <a:pt x="81" y="30"/>
                  </a:lnTo>
                  <a:lnTo>
                    <a:pt x="81" y="406"/>
                  </a:lnTo>
                  <a:lnTo>
                    <a:pt x="111" y="406"/>
                  </a:lnTo>
                  <a:lnTo>
                    <a:pt x="111" y="15"/>
                  </a:lnTo>
                  <a:cubicBezTo>
                    <a:pt x="111" y="7"/>
                    <a:pt x="104" y="0"/>
                    <a:pt x="96" y="0"/>
                  </a:cubicBezTo>
                  <a:lnTo>
                    <a:pt x="15" y="0"/>
                  </a:lnTo>
                  <a:cubicBezTo>
                    <a:pt x="7" y="0"/>
                    <a:pt x="0" y="7"/>
                    <a:pt x="0" y="15"/>
                  </a:cubicBezTo>
                  <a:cubicBezTo>
                    <a:pt x="0" y="24"/>
                    <a:pt x="7" y="30"/>
                    <a:pt x="15" y="30"/>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2" name="Freeform 83">
              <a:extLst>
                <a:ext uri="{FF2B5EF4-FFF2-40B4-BE49-F238E27FC236}">
                  <a16:creationId xmlns:a16="http://schemas.microsoft.com/office/drawing/2014/main" id="{E696E068-E8E3-4C5D-8473-B73318DDB0A0}"/>
                </a:ext>
              </a:extLst>
            </p:cNvPr>
            <p:cNvSpPr>
              <a:spLocks/>
            </p:cNvSpPr>
            <p:nvPr/>
          </p:nvSpPr>
          <p:spPr bwMode="auto">
            <a:xfrm>
              <a:off x="5554663" y="2233614"/>
              <a:ext cx="39688" cy="38100"/>
            </a:xfrm>
            <a:custGeom>
              <a:avLst/>
              <a:gdLst>
                <a:gd name="T0" fmla="*/ 23 w 46"/>
                <a:gd name="T1" fmla="*/ 46 h 46"/>
                <a:gd name="T2" fmla="*/ 23 w 46"/>
                <a:gd name="T3" fmla="*/ 46 h 46"/>
                <a:gd name="T4" fmla="*/ 0 w 46"/>
                <a:gd name="T5" fmla="*/ 23 h 46"/>
                <a:gd name="T6" fmla="*/ 23 w 46"/>
                <a:gd name="T7" fmla="*/ 0 h 46"/>
                <a:gd name="T8" fmla="*/ 46 w 46"/>
                <a:gd name="T9" fmla="*/ 23 h 46"/>
                <a:gd name="T10" fmla="*/ 23 w 46"/>
                <a:gd name="T11" fmla="*/ 46 h 46"/>
              </a:gdLst>
              <a:ahLst/>
              <a:cxnLst>
                <a:cxn ang="0">
                  <a:pos x="T0" y="T1"/>
                </a:cxn>
                <a:cxn ang="0">
                  <a:pos x="T2" y="T3"/>
                </a:cxn>
                <a:cxn ang="0">
                  <a:pos x="T4" y="T5"/>
                </a:cxn>
                <a:cxn ang="0">
                  <a:pos x="T6" y="T7"/>
                </a:cxn>
                <a:cxn ang="0">
                  <a:pos x="T8" y="T9"/>
                </a:cxn>
                <a:cxn ang="0">
                  <a:pos x="T10" y="T11"/>
                </a:cxn>
              </a:cxnLst>
              <a:rect l="0" t="0" r="r" b="b"/>
              <a:pathLst>
                <a:path w="46" h="46">
                  <a:moveTo>
                    <a:pt x="23" y="46"/>
                  </a:moveTo>
                  <a:lnTo>
                    <a:pt x="23" y="46"/>
                  </a:lnTo>
                  <a:cubicBezTo>
                    <a:pt x="11" y="46"/>
                    <a:pt x="0" y="36"/>
                    <a:pt x="0" y="23"/>
                  </a:cubicBezTo>
                  <a:cubicBezTo>
                    <a:pt x="0" y="11"/>
                    <a:pt x="11" y="0"/>
                    <a:pt x="23" y="0"/>
                  </a:cubicBezTo>
                  <a:cubicBezTo>
                    <a:pt x="36" y="0"/>
                    <a:pt x="46" y="11"/>
                    <a:pt x="46" y="23"/>
                  </a:cubicBezTo>
                  <a:cubicBezTo>
                    <a:pt x="46" y="36"/>
                    <a:pt x="36" y="46"/>
                    <a:pt x="23" y="46"/>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3" name="Freeform 84">
              <a:extLst>
                <a:ext uri="{FF2B5EF4-FFF2-40B4-BE49-F238E27FC236}">
                  <a16:creationId xmlns:a16="http://schemas.microsoft.com/office/drawing/2014/main" id="{FAB21AFF-1EE7-4D8E-B260-5B9BA29E57E8}"/>
                </a:ext>
              </a:extLst>
            </p:cNvPr>
            <p:cNvSpPr>
              <a:spLocks/>
            </p:cNvSpPr>
            <p:nvPr/>
          </p:nvSpPr>
          <p:spPr bwMode="auto">
            <a:xfrm>
              <a:off x="5614988" y="2233614"/>
              <a:ext cx="39688" cy="38100"/>
            </a:xfrm>
            <a:custGeom>
              <a:avLst/>
              <a:gdLst>
                <a:gd name="T0" fmla="*/ 23 w 46"/>
                <a:gd name="T1" fmla="*/ 46 h 46"/>
                <a:gd name="T2" fmla="*/ 23 w 46"/>
                <a:gd name="T3" fmla="*/ 46 h 46"/>
                <a:gd name="T4" fmla="*/ 0 w 46"/>
                <a:gd name="T5" fmla="*/ 23 h 46"/>
                <a:gd name="T6" fmla="*/ 23 w 46"/>
                <a:gd name="T7" fmla="*/ 0 h 46"/>
                <a:gd name="T8" fmla="*/ 46 w 46"/>
                <a:gd name="T9" fmla="*/ 23 h 46"/>
                <a:gd name="T10" fmla="*/ 23 w 46"/>
                <a:gd name="T11" fmla="*/ 46 h 46"/>
              </a:gdLst>
              <a:ahLst/>
              <a:cxnLst>
                <a:cxn ang="0">
                  <a:pos x="T0" y="T1"/>
                </a:cxn>
                <a:cxn ang="0">
                  <a:pos x="T2" y="T3"/>
                </a:cxn>
                <a:cxn ang="0">
                  <a:pos x="T4" y="T5"/>
                </a:cxn>
                <a:cxn ang="0">
                  <a:pos x="T6" y="T7"/>
                </a:cxn>
                <a:cxn ang="0">
                  <a:pos x="T8" y="T9"/>
                </a:cxn>
                <a:cxn ang="0">
                  <a:pos x="T10" y="T11"/>
                </a:cxn>
              </a:cxnLst>
              <a:rect l="0" t="0" r="r" b="b"/>
              <a:pathLst>
                <a:path w="46" h="46">
                  <a:moveTo>
                    <a:pt x="23" y="46"/>
                  </a:moveTo>
                  <a:lnTo>
                    <a:pt x="23" y="46"/>
                  </a:lnTo>
                  <a:cubicBezTo>
                    <a:pt x="10" y="46"/>
                    <a:pt x="0" y="36"/>
                    <a:pt x="0" y="23"/>
                  </a:cubicBezTo>
                  <a:cubicBezTo>
                    <a:pt x="0" y="10"/>
                    <a:pt x="10" y="0"/>
                    <a:pt x="23" y="0"/>
                  </a:cubicBezTo>
                  <a:cubicBezTo>
                    <a:pt x="35" y="0"/>
                    <a:pt x="46" y="10"/>
                    <a:pt x="46" y="23"/>
                  </a:cubicBezTo>
                  <a:cubicBezTo>
                    <a:pt x="46" y="36"/>
                    <a:pt x="35" y="46"/>
                    <a:pt x="23" y="46"/>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cxnSp>
        <p:nvCxnSpPr>
          <p:cNvPr id="714" name="直接连接符 713">
            <a:extLst>
              <a:ext uri="{FF2B5EF4-FFF2-40B4-BE49-F238E27FC236}">
                <a16:creationId xmlns:a16="http://schemas.microsoft.com/office/drawing/2014/main" id="{6DFEAD76-FB56-4313-A2BC-8E34F258688A}"/>
              </a:ext>
            </a:extLst>
          </p:cNvPr>
          <p:cNvCxnSpPr/>
          <p:nvPr/>
        </p:nvCxnSpPr>
        <p:spPr bwMode="auto">
          <a:xfrm>
            <a:off x="10377662" y="3348682"/>
            <a:ext cx="567707" cy="0"/>
          </a:xfrm>
          <a:prstGeom prst="line">
            <a:avLst/>
          </a:prstGeom>
          <a:solidFill>
            <a:schemeClr val="accent1"/>
          </a:solidFill>
          <a:ln w="9525" cap="flat" cmpd="sng" algn="ctr">
            <a:solidFill>
              <a:srgbClr val="94DAE2"/>
            </a:solidFill>
            <a:prstDash val="solid"/>
            <a:round/>
            <a:headEnd type="none" w="med" len="med"/>
            <a:tailEnd type="none" w="med" len="med"/>
          </a:ln>
          <a:effectLst/>
        </p:spPr>
      </p:cxnSp>
      <p:cxnSp>
        <p:nvCxnSpPr>
          <p:cNvPr id="715" name="直接连接符 714">
            <a:extLst>
              <a:ext uri="{FF2B5EF4-FFF2-40B4-BE49-F238E27FC236}">
                <a16:creationId xmlns:a16="http://schemas.microsoft.com/office/drawing/2014/main" id="{55E73860-ADE2-41FC-AB21-D3AA13BD5763}"/>
              </a:ext>
            </a:extLst>
          </p:cNvPr>
          <p:cNvCxnSpPr/>
          <p:nvPr/>
        </p:nvCxnSpPr>
        <p:spPr bwMode="auto">
          <a:xfrm>
            <a:off x="10372247" y="2752736"/>
            <a:ext cx="573122" cy="0"/>
          </a:xfrm>
          <a:prstGeom prst="line">
            <a:avLst/>
          </a:prstGeom>
          <a:solidFill>
            <a:schemeClr val="accent1"/>
          </a:solidFill>
          <a:ln w="9525" cap="flat" cmpd="sng" algn="ctr">
            <a:solidFill>
              <a:srgbClr val="94DAE2"/>
            </a:solidFill>
            <a:prstDash val="solid"/>
            <a:round/>
            <a:headEnd type="none" w="med" len="med"/>
            <a:tailEnd type="none" w="med" len="med"/>
          </a:ln>
          <a:effectLst/>
        </p:spPr>
      </p:cxnSp>
      <p:sp>
        <p:nvSpPr>
          <p:cNvPr id="716" name="文本框 715">
            <a:extLst>
              <a:ext uri="{FF2B5EF4-FFF2-40B4-BE49-F238E27FC236}">
                <a16:creationId xmlns:a16="http://schemas.microsoft.com/office/drawing/2014/main" id="{629AABF8-6938-4673-9D20-D99191833734}"/>
              </a:ext>
            </a:extLst>
          </p:cNvPr>
          <p:cNvSpPr txBox="1"/>
          <p:nvPr/>
        </p:nvSpPr>
        <p:spPr bwMode="auto">
          <a:xfrm>
            <a:off x="10381874" y="2313031"/>
            <a:ext cx="552826" cy="273325"/>
          </a:xfrm>
          <a:prstGeom prst="rect">
            <a:avLst/>
          </a:prstGeom>
          <a:solidFill>
            <a:schemeClr val="accent6">
              <a:lumMod val="20000"/>
              <a:lumOff val="80000"/>
            </a:schemeClr>
          </a:solidFill>
          <a:ln w="9525" algn="ctr">
            <a:solidFill>
              <a:schemeClr val="accent6">
                <a:lumMod val="20000"/>
                <a:lumOff val="80000"/>
              </a:schemeClr>
            </a:solid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APP</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7" name="燕尾形箭头 532">
            <a:extLst>
              <a:ext uri="{FF2B5EF4-FFF2-40B4-BE49-F238E27FC236}">
                <a16:creationId xmlns:a16="http://schemas.microsoft.com/office/drawing/2014/main" id="{E39E56F3-34D9-4A4B-A27E-933BEF409FEB}"/>
              </a:ext>
            </a:extLst>
          </p:cNvPr>
          <p:cNvSpPr/>
          <p:nvPr/>
        </p:nvSpPr>
        <p:spPr bwMode="auto">
          <a:xfrm>
            <a:off x="5627017" y="3060830"/>
            <a:ext cx="1008112" cy="869455"/>
          </a:xfrm>
          <a:prstGeom prst="notchedRightArrow">
            <a:avLst/>
          </a:prstGeom>
          <a:solidFill>
            <a:srgbClr val="00B0F0"/>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8" name="文本框 717">
            <a:extLst>
              <a:ext uri="{FF2B5EF4-FFF2-40B4-BE49-F238E27FC236}">
                <a16:creationId xmlns:a16="http://schemas.microsoft.com/office/drawing/2014/main" id="{EACA6D05-2B1B-486D-8BB2-C27016AE97E2}"/>
              </a:ext>
            </a:extLst>
          </p:cNvPr>
          <p:cNvSpPr txBox="1"/>
          <p:nvPr/>
        </p:nvSpPr>
        <p:spPr bwMode="auto">
          <a:xfrm>
            <a:off x="5764111" y="3333367"/>
            <a:ext cx="792872" cy="334881"/>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虚拟化</a:t>
            </a:r>
          </a:p>
        </p:txBody>
      </p:sp>
      <p:sp>
        <p:nvSpPr>
          <p:cNvPr id="2" name="文本框 1">
            <a:extLst>
              <a:ext uri="{FF2B5EF4-FFF2-40B4-BE49-F238E27FC236}">
                <a16:creationId xmlns:a16="http://schemas.microsoft.com/office/drawing/2014/main" id="{93FF058B-5787-424F-BED2-158D48014CEB}"/>
              </a:ext>
            </a:extLst>
          </p:cNvPr>
          <p:cNvSpPr txBox="1"/>
          <p:nvPr/>
        </p:nvSpPr>
        <p:spPr>
          <a:xfrm>
            <a:off x="8192195" y="2901854"/>
            <a:ext cx="687362" cy="276999"/>
          </a:xfrm>
          <a:prstGeom prst="rect">
            <a:avLst/>
          </a:prstGeom>
          <a:noFill/>
        </p:spPr>
        <p:txBody>
          <a:bodyPr wrap="square" rtlCol="0">
            <a:spAutoFit/>
          </a:bodyPr>
          <a:lstStyle/>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Redhat</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4" name="文本框 723">
            <a:extLst>
              <a:ext uri="{FF2B5EF4-FFF2-40B4-BE49-F238E27FC236}">
                <a16:creationId xmlns:a16="http://schemas.microsoft.com/office/drawing/2014/main" id="{2A193C81-5436-4DAC-8683-1930813DD523}"/>
              </a:ext>
            </a:extLst>
          </p:cNvPr>
          <p:cNvSpPr txBox="1"/>
          <p:nvPr/>
        </p:nvSpPr>
        <p:spPr>
          <a:xfrm>
            <a:off x="7404910" y="2915338"/>
            <a:ext cx="732618" cy="276999"/>
          </a:xfrm>
          <a:prstGeom prst="rect">
            <a:avLst/>
          </a:prstGeom>
          <a:noFill/>
        </p:spPr>
        <p:txBody>
          <a:bodyPr wrap="square" rtlCol="0">
            <a:spAutoFit/>
          </a:bodyPr>
          <a:lstStyle/>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Ubuntu</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5" name="文本框 724">
            <a:extLst>
              <a:ext uri="{FF2B5EF4-FFF2-40B4-BE49-F238E27FC236}">
                <a16:creationId xmlns:a16="http://schemas.microsoft.com/office/drawing/2014/main" id="{E8E3CABD-FAFD-4757-B7CA-84B21B36CAF9}"/>
              </a:ext>
            </a:extLst>
          </p:cNvPr>
          <p:cNvSpPr txBox="1"/>
          <p:nvPr/>
        </p:nvSpPr>
        <p:spPr>
          <a:xfrm>
            <a:off x="9630357" y="2921934"/>
            <a:ext cx="732618" cy="276999"/>
          </a:xfrm>
          <a:prstGeom prst="rect">
            <a:avLst/>
          </a:prstGeom>
          <a:noFill/>
        </p:spPr>
        <p:txBody>
          <a:bodyPr wrap="square" rtlCol="0">
            <a:spAutoFit/>
          </a:bodyPr>
          <a:lstStyle/>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Ubuntu</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6" name="文本框 725">
            <a:extLst>
              <a:ext uri="{FF2B5EF4-FFF2-40B4-BE49-F238E27FC236}">
                <a16:creationId xmlns:a16="http://schemas.microsoft.com/office/drawing/2014/main" id="{52CCF818-A4B8-485D-A48B-6DF72661582E}"/>
              </a:ext>
            </a:extLst>
          </p:cNvPr>
          <p:cNvSpPr txBox="1"/>
          <p:nvPr/>
        </p:nvSpPr>
        <p:spPr>
          <a:xfrm>
            <a:off x="10314606" y="2915052"/>
            <a:ext cx="687362" cy="276999"/>
          </a:xfrm>
          <a:prstGeom prst="rect">
            <a:avLst/>
          </a:prstGeom>
          <a:noFill/>
        </p:spPr>
        <p:txBody>
          <a:bodyPr wrap="square" rtlCol="0">
            <a:spAutoFit/>
          </a:bodyPr>
          <a:lstStyle/>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Redhat</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7" name="文本框 726">
            <a:extLst>
              <a:ext uri="{FF2B5EF4-FFF2-40B4-BE49-F238E27FC236}">
                <a16:creationId xmlns:a16="http://schemas.microsoft.com/office/drawing/2014/main" id="{90679A0F-C712-4428-957A-B9606BB10E31}"/>
              </a:ext>
            </a:extLst>
          </p:cNvPr>
          <p:cNvSpPr txBox="1"/>
          <p:nvPr/>
        </p:nvSpPr>
        <p:spPr>
          <a:xfrm>
            <a:off x="6768192" y="2921503"/>
            <a:ext cx="732618" cy="276999"/>
          </a:xfrm>
          <a:prstGeom prst="rect">
            <a:avLst/>
          </a:prstGeom>
          <a:noFill/>
        </p:spPr>
        <p:txBody>
          <a:bodyPr wrap="square" rtlCol="0">
            <a:spAutoFit/>
          </a:bodyPr>
          <a:lstStyle/>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Win10</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8" name="文本框 727">
            <a:extLst>
              <a:ext uri="{FF2B5EF4-FFF2-40B4-BE49-F238E27FC236}">
                <a16:creationId xmlns:a16="http://schemas.microsoft.com/office/drawing/2014/main" id="{46992A0A-5A6E-43D5-9BCF-D17792138375}"/>
              </a:ext>
            </a:extLst>
          </p:cNvPr>
          <p:cNvSpPr txBox="1"/>
          <p:nvPr/>
        </p:nvSpPr>
        <p:spPr>
          <a:xfrm>
            <a:off x="8908175" y="2915052"/>
            <a:ext cx="732618" cy="276999"/>
          </a:xfrm>
          <a:prstGeom prst="rect">
            <a:avLst/>
          </a:prstGeom>
          <a:noFill/>
        </p:spPr>
        <p:txBody>
          <a:bodyPr wrap="square" rtlCol="0">
            <a:spAutoFit/>
          </a:bodyPr>
          <a:lstStyle/>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Win10</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0" name="任意多边形 448">
            <a:extLst>
              <a:ext uri="{FF2B5EF4-FFF2-40B4-BE49-F238E27FC236}">
                <a16:creationId xmlns:a16="http://schemas.microsoft.com/office/drawing/2014/main" id="{D12C5125-6626-476C-940D-DEB0708A6DAE}"/>
              </a:ext>
            </a:extLst>
          </p:cNvPr>
          <p:cNvSpPr/>
          <p:nvPr/>
        </p:nvSpPr>
        <p:spPr bwMode="auto">
          <a:xfrm rot="5400000">
            <a:off x="8986092" y="3408992"/>
            <a:ext cx="182774" cy="156338"/>
          </a:xfrm>
          <a:custGeom>
            <a:avLst/>
            <a:gdLst>
              <a:gd name="connsiteX0" fmla="*/ 1008112 w 3096344"/>
              <a:gd name="connsiteY0" fmla="*/ 2088232 h 3096344"/>
              <a:gd name="connsiteX1" fmla="*/ 1008112 w 3096344"/>
              <a:gd name="connsiteY1" fmla="*/ 1008112 h 3096344"/>
              <a:gd name="connsiteX2" fmla="*/ 2088232 w 3096344"/>
              <a:gd name="connsiteY2" fmla="*/ 1008112 h 3096344"/>
              <a:gd name="connsiteX3" fmla="*/ 2088232 w 3096344"/>
              <a:gd name="connsiteY3" fmla="*/ 2088232 h 3096344"/>
              <a:gd name="connsiteX4" fmla="*/ 918102 w 3096344"/>
              <a:gd name="connsiteY4" fmla="*/ 2178242 h 3096344"/>
              <a:gd name="connsiteX5" fmla="*/ 2178242 w 3096344"/>
              <a:gd name="connsiteY5" fmla="*/ 2178242 h 3096344"/>
              <a:gd name="connsiteX6" fmla="*/ 2178242 w 3096344"/>
              <a:gd name="connsiteY6" fmla="*/ 918102 h 3096344"/>
              <a:gd name="connsiteX7" fmla="*/ 918102 w 3096344"/>
              <a:gd name="connsiteY7" fmla="*/ 918102 h 3096344"/>
              <a:gd name="connsiteX8" fmla="*/ 0 w 3096344"/>
              <a:gd name="connsiteY8" fmla="*/ 2628292 h 3096344"/>
              <a:gd name="connsiteX9" fmla="*/ 0 w 3096344"/>
              <a:gd name="connsiteY9" fmla="*/ 2466274 h 3096344"/>
              <a:gd name="connsiteX10" fmla="*/ 342038 w 3096344"/>
              <a:gd name="connsiteY10" fmla="*/ 2466274 h 3096344"/>
              <a:gd name="connsiteX11" fmla="*/ 342038 w 3096344"/>
              <a:gd name="connsiteY11" fmla="*/ 2340260 h 3096344"/>
              <a:gd name="connsiteX12" fmla="*/ 0 w 3096344"/>
              <a:gd name="connsiteY12" fmla="*/ 2340260 h 3096344"/>
              <a:gd name="connsiteX13" fmla="*/ 0 w 3096344"/>
              <a:gd name="connsiteY13" fmla="*/ 2178242 h 3096344"/>
              <a:gd name="connsiteX14" fmla="*/ 342038 w 3096344"/>
              <a:gd name="connsiteY14" fmla="*/ 2178242 h 3096344"/>
              <a:gd name="connsiteX15" fmla="*/ 342038 w 3096344"/>
              <a:gd name="connsiteY15" fmla="*/ 2047267 h 3096344"/>
              <a:gd name="connsiteX16" fmla="*/ 0 w 3096344"/>
              <a:gd name="connsiteY16" fmla="*/ 2047267 h 3096344"/>
              <a:gd name="connsiteX17" fmla="*/ 0 w 3096344"/>
              <a:gd name="connsiteY17" fmla="*/ 1885249 h 3096344"/>
              <a:gd name="connsiteX18" fmla="*/ 342038 w 3096344"/>
              <a:gd name="connsiteY18" fmla="*/ 1885249 h 3096344"/>
              <a:gd name="connsiteX19" fmla="*/ 342038 w 3096344"/>
              <a:gd name="connsiteY19" fmla="*/ 1759235 h 3096344"/>
              <a:gd name="connsiteX20" fmla="*/ 0 w 3096344"/>
              <a:gd name="connsiteY20" fmla="*/ 1759235 h 3096344"/>
              <a:gd name="connsiteX21" fmla="*/ 0 w 3096344"/>
              <a:gd name="connsiteY21" fmla="*/ 1597217 h 3096344"/>
              <a:gd name="connsiteX22" fmla="*/ 342038 w 3096344"/>
              <a:gd name="connsiteY22" fmla="*/ 1597217 h 3096344"/>
              <a:gd name="connsiteX23" fmla="*/ 342038 w 3096344"/>
              <a:gd name="connsiteY23" fmla="*/ 1492780 h 3096344"/>
              <a:gd name="connsiteX24" fmla="*/ 0 w 3096344"/>
              <a:gd name="connsiteY24" fmla="*/ 1492780 h 3096344"/>
              <a:gd name="connsiteX25" fmla="*/ 0 w 3096344"/>
              <a:gd name="connsiteY25" fmla="*/ 1330762 h 3096344"/>
              <a:gd name="connsiteX26" fmla="*/ 342038 w 3096344"/>
              <a:gd name="connsiteY26" fmla="*/ 1330762 h 3096344"/>
              <a:gd name="connsiteX27" fmla="*/ 342038 w 3096344"/>
              <a:gd name="connsiteY27" fmla="*/ 1204748 h 3096344"/>
              <a:gd name="connsiteX28" fmla="*/ 0 w 3096344"/>
              <a:gd name="connsiteY28" fmla="*/ 1204748 h 3096344"/>
              <a:gd name="connsiteX29" fmla="*/ 0 w 3096344"/>
              <a:gd name="connsiteY29" fmla="*/ 1042730 h 3096344"/>
              <a:gd name="connsiteX30" fmla="*/ 342038 w 3096344"/>
              <a:gd name="connsiteY30" fmla="*/ 1042730 h 3096344"/>
              <a:gd name="connsiteX31" fmla="*/ 342038 w 3096344"/>
              <a:gd name="connsiteY31" fmla="*/ 911755 h 3096344"/>
              <a:gd name="connsiteX32" fmla="*/ 0 w 3096344"/>
              <a:gd name="connsiteY32" fmla="*/ 911755 h 3096344"/>
              <a:gd name="connsiteX33" fmla="*/ 0 w 3096344"/>
              <a:gd name="connsiteY33" fmla="*/ 749737 h 3096344"/>
              <a:gd name="connsiteX34" fmla="*/ 342038 w 3096344"/>
              <a:gd name="connsiteY34" fmla="*/ 749737 h 3096344"/>
              <a:gd name="connsiteX35" fmla="*/ 342038 w 3096344"/>
              <a:gd name="connsiteY35" fmla="*/ 623723 h 3096344"/>
              <a:gd name="connsiteX36" fmla="*/ 0 w 3096344"/>
              <a:gd name="connsiteY36" fmla="*/ 623723 h 3096344"/>
              <a:gd name="connsiteX37" fmla="*/ 0 w 3096344"/>
              <a:gd name="connsiteY37" fmla="*/ 461705 h 3096344"/>
              <a:gd name="connsiteX38" fmla="*/ 342038 w 3096344"/>
              <a:gd name="connsiteY38" fmla="*/ 461705 h 3096344"/>
              <a:gd name="connsiteX39" fmla="*/ 342038 w 3096344"/>
              <a:gd name="connsiteY39" fmla="*/ 342038 h 3096344"/>
              <a:gd name="connsiteX40" fmla="*/ 464878 w 3096344"/>
              <a:gd name="connsiteY40" fmla="*/ 342038 h 3096344"/>
              <a:gd name="connsiteX41" fmla="*/ 464878 w 3096344"/>
              <a:gd name="connsiteY41" fmla="*/ 0 h 3096344"/>
              <a:gd name="connsiteX42" fmla="*/ 626896 w 3096344"/>
              <a:gd name="connsiteY42" fmla="*/ 0 h 3096344"/>
              <a:gd name="connsiteX43" fmla="*/ 626896 w 3096344"/>
              <a:gd name="connsiteY43" fmla="*/ 342038 h 3096344"/>
              <a:gd name="connsiteX44" fmla="*/ 752910 w 3096344"/>
              <a:gd name="connsiteY44" fmla="*/ 342038 h 3096344"/>
              <a:gd name="connsiteX45" fmla="*/ 752910 w 3096344"/>
              <a:gd name="connsiteY45" fmla="*/ 0 h 3096344"/>
              <a:gd name="connsiteX46" fmla="*/ 914928 w 3096344"/>
              <a:gd name="connsiteY46" fmla="*/ 0 h 3096344"/>
              <a:gd name="connsiteX47" fmla="*/ 914928 w 3096344"/>
              <a:gd name="connsiteY47" fmla="*/ 342038 h 3096344"/>
              <a:gd name="connsiteX48" fmla="*/ 1045903 w 3096344"/>
              <a:gd name="connsiteY48" fmla="*/ 342038 h 3096344"/>
              <a:gd name="connsiteX49" fmla="*/ 1045903 w 3096344"/>
              <a:gd name="connsiteY49" fmla="*/ 0 h 3096344"/>
              <a:gd name="connsiteX50" fmla="*/ 1207921 w 3096344"/>
              <a:gd name="connsiteY50" fmla="*/ 0 h 3096344"/>
              <a:gd name="connsiteX51" fmla="*/ 1207921 w 3096344"/>
              <a:gd name="connsiteY51" fmla="*/ 342038 h 3096344"/>
              <a:gd name="connsiteX52" fmla="*/ 1333935 w 3096344"/>
              <a:gd name="connsiteY52" fmla="*/ 342038 h 3096344"/>
              <a:gd name="connsiteX53" fmla="*/ 1333935 w 3096344"/>
              <a:gd name="connsiteY53" fmla="*/ 0 h 3096344"/>
              <a:gd name="connsiteX54" fmla="*/ 1495953 w 3096344"/>
              <a:gd name="connsiteY54" fmla="*/ 0 h 3096344"/>
              <a:gd name="connsiteX55" fmla="*/ 1495953 w 3096344"/>
              <a:gd name="connsiteY55" fmla="*/ 342038 h 3096344"/>
              <a:gd name="connsiteX56" fmla="*/ 1600390 w 3096344"/>
              <a:gd name="connsiteY56" fmla="*/ 342038 h 3096344"/>
              <a:gd name="connsiteX57" fmla="*/ 1600390 w 3096344"/>
              <a:gd name="connsiteY57" fmla="*/ 0 h 3096344"/>
              <a:gd name="connsiteX58" fmla="*/ 1762408 w 3096344"/>
              <a:gd name="connsiteY58" fmla="*/ 0 h 3096344"/>
              <a:gd name="connsiteX59" fmla="*/ 1762408 w 3096344"/>
              <a:gd name="connsiteY59" fmla="*/ 342038 h 3096344"/>
              <a:gd name="connsiteX60" fmla="*/ 1888422 w 3096344"/>
              <a:gd name="connsiteY60" fmla="*/ 342038 h 3096344"/>
              <a:gd name="connsiteX61" fmla="*/ 1888422 w 3096344"/>
              <a:gd name="connsiteY61" fmla="*/ 0 h 3096344"/>
              <a:gd name="connsiteX62" fmla="*/ 2050440 w 3096344"/>
              <a:gd name="connsiteY62" fmla="*/ 0 h 3096344"/>
              <a:gd name="connsiteX63" fmla="*/ 2050440 w 3096344"/>
              <a:gd name="connsiteY63" fmla="*/ 342038 h 3096344"/>
              <a:gd name="connsiteX64" fmla="*/ 2181415 w 3096344"/>
              <a:gd name="connsiteY64" fmla="*/ 342038 h 3096344"/>
              <a:gd name="connsiteX65" fmla="*/ 2181415 w 3096344"/>
              <a:gd name="connsiteY65" fmla="*/ 0 h 3096344"/>
              <a:gd name="connsiteX66" fmla="*/ 2343433 w 3096344"/>
              <a:gd name="connsiteY66" fmla="*/ 0 h 3096344"/>
              <a:gd name="connsiteX67" fmla="*/ 2343433 w 3096344"/>
              <a:gd name="connsiteY67" fmla="*/ 342038 h 3096344"/>
              <a:gd name="connsiteX68" fmla="*/ 2469447 w 3096344"/>
              <a:gd name="connsiteY68" fmla="*/ 342038 h 3096344"/>
              <a:gd name="connsiteX69" fmla="*/ 2469447 w 3096344"/>
              <a:gd name="connsiteY69" fmla="*/ 0 h 3096344"/>
              <a:gd name="connsiteX70" fmla="*/ 2631465 w 3096344"/>
              <a:gd name="connsiteY70" fmla="*/ 0 h 3096344"/>
              <a:gd name="connsiteX71" fmla="*/ 2631465 w 3096344"/>
              <a:gd name="connsiteY71" fmla="*/ 342038 h 3096344"/>
              <a:gd name="connsiteX72" fmla="*/ 2754306 w 3096344"/>
              <a:gd name="connsiteY72" fmla="*/ 342038 h 3096344"/>
              <a:gd name="connsiteX73" fmla="*/ 2754306 w 3096344"/>
              <a:gd name="connsiteY73" fmla="*/ 461705 h 3096344"/>
              <a:gd name="connsiteX74" fmla="*/ 3096344 w 3096344"/>
              <a:gd name="connsiteY74" fmla="*/ 461705 h 3096344"/>
              <a:gd name="connsiteX75" fmla="*/ 3096344 w 3096344"/>
              <a:gd name="connsiteY75" fmla="*/ 623723 h 3096344"/>
              <a:gd name="connsiteX76" fmla="*/ 2754306 w 3096344"/>
              <a:gd name="connsiteY76" fmla="*/ 623723 h 3096344"/>
              <a:gd name="connsiteX77" fmla="*/ 2754306 w 3096344"/>
              <a:gd name="connsiteY77" fmla="*/ 749737 h 3096344"/>
              <a:gd name="connsiteX78" fmla="*/ 3096344 w 3096344"/>
              <a:gd name="connsiteY78" fmla="*/ 749737 h 3096344"/>
              <a:gd name="connsiteX79" fmla="*/ 3096344 w 3096344"/>
              <a:gd name="connsiteY79" fmla="*/ 911755 h 3096344"/>
              <a:gd name="connsiteX80" fmla="*/ 2754306 w 3096344"/>
              <a:gd name="connsiteY80" fmla="*/ 911755 h 3096344"/>
              <a:gd name="connsiteX81" fmla="*/ 2754306 w 3096344"/>
              <a:gd name="connsiteY81" fmla="*/ 1042730 h 3096344"/>
              <a:gd name="connsiteX82" fmla="*/ 3096344 w 3096344"/>
              <a:gd name="connsiteY82" fmla="*/ 1042730 h 3096344"/>
              <a:gd name="connsiteX83" fmla="*/ 3096344 w 3096344"/>
              <a:gd name="connsiteY83" fmla="*/ 1204748 h 3096344"/>
              <a:gd name="connsiteX84" fmla="*/ 2754306 w 3096344"/>
              <a:gd name="connsiteY84" fmla="*/ 1204748 h 3096344"/>
              <a:gd name="connsiteX85" fmla="*/ 2754306 w 3096344"/>
              <a:gd name="connsiteY85" fmla="*/ 1330762 h 3096344"/>
              <a:gd name="connsiteX86" fmla="*/ 3096344 w 3096344"/>
              <a:gd name="connsiteY86" fmla="*/ 1330762 h 3096344"/>
              <a:gd name="connsiteX87" fmla="*/ 3096344 w 3096344"/>
              <a:gd name="connsiteY87" fmla="*/ 1492780 h 3096344"/>
              <a:gd name="connsiteX88" fmla="*/ 2754306 w 3096344"/>
              <a:gd name="connsiteY88" fmla="*/ 1492780 h 3096344"/>
              <a:gd name="connsiteX89" fmla="*/ 2754306 w 3096344"/>
              <a:gd name="connsiteY89" fmla="*/ 1597217 h 3096344"/>
              <a:gd name="connsiteX90" fmla="*/ 3096344 w 3096344"/>
              <a:gd name="connsiteY90" fmla="*/ 1597217 h 3096344"/>
              <a:gd name="connsiteX91" fmla="*/ 3096344 w 3096344"/>
              <a:gd name="connsiteY91" fmla="*/ 1759235 h 3096344"/>
              <a:gd name="connsiteX92" fmla="*/ 2754306 w 3096344"/>
              <a:gd name="connsiteY92" fmla="*/ 1759235 h 3096344"/>
              <a:gd name="connsiteX93" fmla="*/ 2754306 w 3096344"/>
              <a:gd name="connsiteY93" fmla="*/ 1885249 h 3096344"/>
              <a:gd name="connsiteX94" fmla="*/ 3096344 w 3096344"/>
              <a:gd name="connsiteY94" fmla="*/ 1885249 h 3096344"/>
              <a:gd name="connsiteX95" fmla="*/ 3096344 w 3096344"/>
              <a:gd name="connsiteY95" fmla="*/ 2047267 h 3096344"/>
              <a:gd name="connsiteX96" fmla="*/ 2754306 w 3096344"/>
              <a:gd name="connsiteY96" fmla="*/ 2047267 h 3096344"/>
              <a:gd name="connsiteX97" fmla="*/ 2754306 w 3096344"/>
              <a:gd name="connsiteY97" fmla="*/ 2178242 h 3096344"/>
              <a:gd name="connsiteX98" fmla="*/ 3096344 w 3096344"/>
              <a:gd name="connsiteY98" fmla="*/ 2178242 h 3096344"/>
              <a:gd name="connsiteX99" fmla="*/ 3096344 w 3096344"/>
              <a:gd name="connsiteY99" fmla="*/ 2340260 h 3096344"/>
              <a:gd name="connsiteX100" fmla="*/ 2754306 w 3096344"/>
              <a:gd name="connsiteY100" fmla="*/ 2340260 h 3096344"/>
              <a:gd name="connsiteX101" fmla="*/ 2754306 w 3096344"/>
              <a:gd name="connsiteY101" fmla="*/ 2466274 h 3096344"/>
              <a:gd name="connsiteX102" fmla="*/ 3096344 w 3096344"/>
              <a:gd name="connsiteY102" fmla="*/ 2466274 h 3096344"/>
              <a:gd name="connsiteX103" fmla="*/ 3096344 w 3096344"/>
              <a:gd name="connsiteY103" fmla="*/ 2628292 h 3096344"/>
              <a:gd name="connsiteX104" fmla="*/ 2754306 w 3096344"/>
              <a:gd name="connsiteY104" fmla="*/ 2628292 h 3096344"/>
              <a:gd name="connsiteX105" fmla="*/ 2754306 w 3096344"/>
              <a:gd name="connsiteY105" fmla="*/ 2754306 h 3096344"/>
              <a:gd name="connsiteX106" fmla="*/ 2631465 w 3096344"/>
              <a:gd name="connsiteY106" fmla="*/ 2754306 h 3096344"/>
              <a:gd name="connsiteX107" fmla="*/ 2631465 w 3096344"/>
              <a:gd name="connsiteY107" fmla="*/ 3096344 h 3096344"/>
              <a:gd name="connsiteX108" fmla="*/ 2469447 w 3096344"/>
              <a:gd name="connsiteY108" fmla="*/ 3096344 h 3096344"/>
              <a:gd name="connsiteX109" fmla="*/ 2469447 w 3096344"/>
              <a:gd name="connsiteY109" fmla="*/ 2754306 h 3096344"/>
              <a:gd name="connsiteX110" fmla="*/ 2343433 w 3096344"/>
              <a:gd name="connsiteY110" fmla="*/ 2754306 h 3096344"/>
              <a:gd name="connsiteX111" fmla="*/ 2343433 w 3096344"/>
              <a:gd name="connsiteY111" fmla="*/ 3096344 h 3096344"/>
              <a:gd name="connsiteX112" fmla="*/ 2181415 w 3096344"/>
              <a:gd name="connsiteY112" fmla="*/ 3096344 h 3096344"/>
              <a:gd name="connsiteX113" fmla="*/ 2181415 w 3096344"/>
              <a:gd name="connsiteY113" fmla="*/ 2754306 h 3096344"/>
              <a:gd name="connsiteX114" fmla="*/ 2050440 w 3096344"/>
              <a:gd name="connsiteY114" fmla="*/ 2754306 h 3096344"/>
              <a:gd name="connsiteX115" fmla="*/ 2050440 w 3096344"/>
              <a:gd name="connsiteY115" fmla="*/ 3096344 h 3096344"/>
              <a:gd name="connsiteX116" fmla="*/ 1888422 w 3096344"/>
              <a:gd name="connsiteY116" fmla="*/ 3096344 h 3096344"/>
              <a:gd name="connsiteX117" fmla="*/ 1888422 w 3096344"/>
              <a:gd name="connsiteY117" fmla="*/ 2754306 h 3096344"/>
              <a:gd name="connsiteX118" fmla="*/ 1762408 w 3096344"/>
              <a:gd name="connsiteY118" fmla="*/ 2754306 h 3096344"/>
              <a:gd name="connsiteX119" fmla="*/ 1762408 w 3096344"/>
              <a:gd name="connsiteY119" fmla="*/ 3096344 h 3096344"/>
              <a:gd name="connsiteX120" fmla="*/ 1600390 w 3096344"/>
              <a:gd name="connsiteY120" fmla="*/ 3096344 h 3096344"/>
              <a:gd name="connsiteX121" fmla="*/ 1600390 w 3096344"/>
              <a:gd name="connsiteY121" fmla="*/ 2754306 h 3096344"/>
              <a:gd name="connsiteX122" fmla="*/ 1495953 w 3096344"/>
              <a:gd name="connsiteY122" fmla="*/ 2754306 h 3096344"/>
              <a:gd name="connsiteX123" fmla="*/ 1495953 w 3096344"/>
              <a:gd name="connsiteY123" fmla="*/ 3096344 h 3096344"/>
              <a:gd name="connsiteX124" fmla="*/ 1333935 w 3096344"/>
              <a:gd name="connsiteY124" fmla="*/ 3096344 h 3096344"/>
              <a:gd name="connsiteX125" fmla="*/ 1333935 w 3096344"/>
              <a:gd name="connsiteY125" fmla="*/ 2754306 h 3096344"/>
              <a:gd name="connsiteX126" fmla="*/ 1207921 w 3096344"/>
              <a:gd name="connsiteY126" fmla="*/ 2754306 h 3096344"/>
              <a:gd name="connsiteX127" fmla="*/ 1207921 w 3096344"/>
              <a:gd name="connsiteY127" fmla="*/ 3096344 h 3096344"/>
              <a:gd name="connsiteX128" fmla="*/ 1045903 w 3096344"/>
              <a:gd name="connsiteY128" fmla="*/ 3096344 h 3096344"/>
              <a:gd name="connsiteX129" fmla="*/ 1045903 w 3096344"/>
              <a:gd name="connsiteY129" fmla="*/ 2754306 h 3096344"/>
              <a:gd name="connsiteX130" fmla="*/ 914928 w 3096344"/>
              <a:gd name="connsiteY130" fmla="*/ 2754306 h 3096344"/>
              <a:gd name="connsiteX131" fmla="*/ 914928 w 3096344"/>
              <a:gd name="connsiteY131" fmla="*/ 3096344 h 3096344"/>
              <a:gd name="connsiteX132" fmla="*/ 752910 w 3096344"/>
              <a:gd name="connsiteY132" fmla="*/ 3096344 h 3096344"/>
              <a:gd name="connsiteX133" fmla="*/ 752910 w 3096344"/>
              <a:gd name="connsiteY133" fmla="*/ 2754306 h 3096344"/>
              <a:gd name="connsiteX134" fmla="*/ 626896 w 3096344"/>
              <a:gd name="connsiteY134" fmla="*/ 2754306 h 3096344"/>
              <a:gd name="connsiteX135" fmla="*/ 626896 w 3096344"/>
              <a:gd name="connsiteY135" fmla="*/ 3096344 h 3096344"/>
              <a:gd name="connsiteX136" fmla="*/ 464878 w 3096344"/>
              <a:gd name="connsiteY136" fmla="*/ 3096344 h 3096344"/>
              <a:gd name="connsiteX137" fmla="*/ 464878 w 3096344"/>
              <a:gd name="connsiteY137" fmla="*/ 2754306 h 3096344"/>
              <a:gd name="connsiteX138" fmla="*/ 342038 w 3096344"/>
              <a:gd name="connsiteY138" fmla="*/ 2754306 h 3096344"/>
              <a:gd name="connsiteX139" fmla="*/ 342038 w 3096344"/>
              <a:gd name="connsiteY139" fmla="*/ 2628292 h 309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096344" h="3096344">
                <a:moveTo>
                  <a:pt x="1008112" y="2088232"/>
                </a:moveTo>
                <a:lnTo>
                  <a:pt x="1008112" y="1008112"/>
                </a:lnTo>
                <a:lnTo>
                  <a:pt x="2088232" y="1008112"/>
                </a:lnTo>
                <a:lnTo>
                  <a:pt x="2088232" y="2088232"/>
                </a:lnTo>
                <a:close/>
                <a:moveTo>
                  <a:pt x="918102" y="2178242"/>
                </a:moveTo>
                <a:lnTo>
                  <a:pt x="2178242" y="2178242"/>
                </a:lnTo>
                <a:lnTo>
                  <a:pt x="2178242" y="918102"/>
                </a:lnTo>
                <a:lnTo>
                  <a:pt x="918102" y="918102"/>
                </a:lnTo>
                <a:close/>
                <a:moveTo>
                  <a:pt x="0" y="2628292"/>
                </a:moveTo>
                <a:lnTo>
                  <a:pt x="0" y="2466274"/>
                </a:lnTo>
                <a:lnTo>
                  <a:pt x="342038" y="2466274"/>
                </a:lnTo>
                <a:lnTo>
                  <a:pt x="342038" y="2340260"/>
                </a:lnTo>
                <a:lnTo>
                  <a:pt x="0" y="2340260"/>
                </a:lnTo>
                <a:lnTo>
                  <a:pt x="0" y="2178242"/>
                </a:lnTo>
                <a:lnTo>
                  <a:pt x="342038" y="2178242"/>
                </a:lnTo>
                <a:lnTo>
                  <a:pt x="342038" y="2047267"/>
                </a:lnTo>
                <a:lnTo>
                  <a:pt x="0" y="2047267"/>
                </a:lnTo>
                <a:lnTo>
                  <a:pt x="0" y="1885249"/>
                </a:lnTo>
                <a:lnTo>
                  <a:pt x="342038" y="1885249"/>
                </a:lnTo>
                <a:lnTo>
                  <a:pt x="342038" y="1759235"/>
                </a:lnTo>
                <a:lnTo>
                  <a:pt x="0" y="1759235"/>
                </a:lnTo>
                <a:lnTo>
                  <a:pt x="0" y="1597217"/>
                </a:lnTo>
                <a:lnTo>
                  <a:pt x="342038" y="1597217"/>
                </a:lnTo>
                <a:lnTo>
                  <a:pt x="342038" y="1492780"/>
                </a:lnTo>
                <a:lnTo>
                  <a:pt x="0" y="1492780"/>
                </a:lnTo>
                <a:lnTo>
                  <a:pt x="0" y="1330762"/>
                </a:lnTo>
                <a:lnTo>
                  <a:pt x="342038" y="1330762"/>
                </a:lnTo>
                <a:lnTo>
                  <a:pt x="342038" y="1204748"/>
                </a:lnTo>
                <a:lnTo>
                  <a:pt x="0" y="1204748"/>
                </a:lnTo>
                <a:lnTo>
                  <a:pt x="0" y="1042730"/>
                </a:lnTo>
                <a:lnTo>
                  <a:pt x="342038" y="1042730"/>
                </a:lnTo>
                <a:lnTo>
                  <a:pt x="342038" y="911755"/>
                </a:lnTo>
                <a:lnTo>
                  <a:pt x="0" y="911755"/>
                </a:lnTo>
                <a:lnTo>
                  <a:pt x="0" y="749737"/>
                </a:lnTo>
                <a:lnTo>
                  <a:pt x="342038" y="749737"/>
                </a:lnTo>
                <a:lnTo>
                  <a:pt x="342038" y="623723"/>
                </a:lnTo>
                <a:lnTo>
                  <a:pt x="0" y="623723"/>
                </a:lnTo>
                <a:lnTo>
                  <a:pt x="0" y="461705"/>
                </a:lnTo>
                <a:lnTo>
                  <a:pt x="342038" y="461705"/>
                </a:lnTo>
                <a:lnTo>
                  <a:pt x="342038" y="342038"/>
                </a:lnTo>
                <a:lnTo>
                  <a:pt x="464878" y="342038"/>
                </a:lnTo>
                <a:lnTo>
                  <a:pt x="464878" y="0"/>
                </a:lnTo>
                <a:lnTo>
                  <a:pt x="626896" y="0"/>
                </a:lnTo>
                <a:lnTo>
                  <a:pt x="626896" y="342038"/>
                </a:lnTo>
                <a:lnTo>
                  <a:pt x="752910" y="342038"/>
                </a:lnTo>
                <a:lnTo>
                  <a:pt x="752910" y="0"/>
                </a:lnTo>
                <a:lnTo>
                  <a:pt x="914928" y="0"/>
                </a:lnTo>
                <a:lnTo>
                  <a:pt x="914928" y="342038"/>
                </a:lnTo>
                <a:lnTo>
                  <a:pt x="1045903" y="342038"/>
                </a:lnTo>
                <a:lnTo>
                  <a:pt x="1045903" y="0"/>
                </a:lnTo>
                <a:lnTo>
                  <a:pt x="1207921" y="0"/>
                </a:lnTo>
                <a:lnTo>
                  <a:pt x="1207921" y="342038"/>
                </a:lnTo>
                <a:lnTo>
                  <a:pt x="1333935" y="342038"/>
                </a:lnTo>
                <a:lnTo>
                  <a:pt x="1333935" y="0"/>
                </a:lnTo>
                <a:lnTo>
                  <a:pt x="1495953" y="0"/>
                </a:lnTo>
                <a:lnTo>
                  <a:pt x="1495953" y="342038"/>
                </a:lnTo>
                <a:lnTo>
                  <a:pt x="1600390" y="342038"/>
                </a:lnTo>
                <a:lnTo>
                  <a:pt x="1600390" y="0"/>
                </a:lnTo>
                <a:lnTo>
                  <a:pt x="1762408" y="0"/>
                </a:lnTo>
                <a:lnTo>
                  <a:pt x="1762408" y="342038"/>
                </a:lnTo>
                <a:lnTo>
                  <a:pt x="1888422" y="342038"/>
                </a:lnTo>
                <a:lnTo>
                  <a:pt x="1888422" y="0"/>
                </a:lnTo>
                <a:lnTo>
                  <a:pt x="2050440" y="0"/>
                </a:lnTo>
                <a:lnTo>
                  <a:pt x="2050440" y="342038"/>
                </a:lnTo>
                <a:lnTo>
                  <a:pt x="2181415" y="342038"/>
                </a:lnTo>
                <a:lnTo>
                  <a:pt x="2181415" y="0"/>
                </a:lnTo>
                <a:lnTo>
                  <a:pt x="2343433" y="0"/>
                </a:lnTo>
                <a:lnTo>
                  <a:pt x="2343433" y="342038"/>
                </a:lnTo>
                <a:lnTo>
                  <a:pt x="2469447" y="342038"/>
                </a:lnTo>
                <a:lnTo>
                  <a:pt x="2469447" y="0"/>
                </a:lnTo>
                <a:lnTo>
                  <a:pt x="2631465" y="0"/>
                </a:lnTo>
                <a:lnTo>
                  <a:pt x="2631465" y="342038"/>
                </a:lnTo>
                <a:lnTo>
                  <a:pt x="2754306" y="342038"/>
                </a:lnTo>
                <a:lnTo>
                  <a:pt x="2754306" y="461705"/>
                </a:lnTo>
                <a:lnTo>
                  <a:pt x="3096344" y="461705"/>
                </a:lnTo>
                <a:lnTo>
                  <a:pt x="3096344" y="623723"/>
                </a:lnTo>
                <a:lnTo>
                  <a:pt x="2754306" y="623723"/>
                </a:lnTo>
                <a:lnTo>
                  <a:pt x="2754306" y="749737"/>
                </a:lnTo>
                <a:lnTo>
                  <a:pt x="3096344" y="749737"/>
                </a:lnTo>
                <a:lnTo>
                  <a:pt x="3096344" y="911755"/>
                </a:lnTo>
                <a:lnTo>
                  <a:pt x="2754306" y="911755"/>
                </a:lnTo>
                <a:lnTo>
                  <a:pt x="2754306" y="1042730"/>
                </a:lnTo>
                <a:lnTo>
                  <a:pt x="3096344" y="1042730"/>
                </a:lnTo>
                <a:lnTo>
                  <a:pt x="3096344" y="1204748"/>
                </a:lnTo>
                <a:lnTo>
                  <a:pt x="2754306" y="1204748"/>
                </a:lnTo>
                <a:lnTo>
                  <a:pt x="2754306" y="1330762"/>
                </a:lnTo>
                <a:lnTo>
                  <a:pt x="3096344" y="1330762"/>
                </a:lnTo>
                <a:lnTo>
                  <a:pt x="3096344" y="1492780"/>
                </a:lnTo>
                <a:lnTo>
                  <a:pt x="2754306" y="1492780"/>
                </a:lnTo>
                <a:lnTo>
                  <a:pt x="2754306" y="1597217"/>
                </a:lnTo>
                <a:lnTo>
                  <a:pt x="3096344" y="1597217"/>
                </a:lnTo>
                <a:lnTo>
                  <a:pt x="3096344" y="1759235"/>
                </a:lnTo>
                <a:lnTo>
                  <a:pt x="2754306" y="1759235"/>
                </a:lnTo>
                <a:lnTo>
                  <a:pt x="2754306" y="1885249"/>
                </a:lnTo>
                <a:lnTo>
                  <a:pt x="3096344" y="1885249"/>
                </a:lnTo>
                <a:lnTo>
                  <a:pt x="3096344" y="2047267"/>
                </a:lnTo>
                <a:lnTo>
                  <a:pt x="2754306" y="2047267"/>
                </a:lnTo>
                <a:lnTo>
                  <a:pt x="2754306" y="2178242"/>
                </a:lnTo>
                <a:lnTo>
                  <a:pt x="3096344" y="2178242"/>
                </a:lnTo>
                <a:lnTo>
                  <a:pt x="3096344" y="2340260"/>
                </a:lnTo>
                <a:lnTo>
                  <a:pt x="2754306" y="2340260"/>
                </a:lnTo>
                <a:lnTo>
                  <a:pt x="2754306" y="2466274"/>
                </a:lnTo>
                <a:lnTo>
                  <a:pt x="3096344" y="2466274"/>
                </a:lnTo>
                <a:lnTo>
                  <a:pt x="3096344" y="2628292"/>
                </a:lnTo>
                <a:lnTo>
                  <a:pt x="2754306" y="2628292"/>
                </a:lnTo>
                <a:lnTo>
                  <a:pt x="2754306" y="2754306"/>
                </a:lnTo>
                <a:lnTo>
                  <a:pt x="2631465" y="2754306"/>
                </a:lnTo>
                <a:lnTo>
                  <a:pt x="2631465" y="3096344"/>
                </a:lnTo>
                <a:lnTo>
                  <a:pt x="2469447" y="3096344"/>
                </a:lnTo>
                <a:lnTo>
                  <a:pt x="2469447" y="2754306"/>
                </a:lnTo>
                <a:lnTo>
                  <a:pt x="2343433" y="2754306"/>
                </a:lnTo>
                <a:lnTo>
                  <a:pt x="2343433" y="3096344"/>
                </a:lnTo>
                <a:lnTo>
                  <a:pt x="2181415" y="3096344"/>
                </a:lnTo>
                <a:lnTo>
                  <a:pt x="2181415" y="2754306"/>
                </a:lnTo>
                <a:lnTo>
                  <a:pt x="2050440" y="2754306"/>
                </a:lnTo>
                <a:lnTo>
                  <a:pt x="2050440" y="3096344"/>
                </a:lnTo>
                <a:lnTo>
                  <a:pt x="1888422" y="3096344"/>
                </a:lnTo>
                <a:lnTo>
                  <a:pt x="1888422" y="2754306"/>
                </a:lnTo>
                <a:lnTo>
                  <a:pt x="1762408" y="2754306"/>
                </a:lnTo>
                <a:lnTo>
                  <a:pt x="1762408" y="3096344"/>
                </a:lnTo>
                <a:lnTo>
                  <a:pt x="1600390" y="3096344"/>
                </a:lnTo>
                <a:lnTo>
                  <a:pt x="1600390" y="2754306"/>
                </a:lnTo>
                <a:lnTo>
                  <a:pt x="1495953" y="2754306"/>
                </a:lnTo>
                <a:lnTo>
                  <a:pt x="1495953" y="3096344"/>
                </a:lnTo>
                <a:lnTo>
                  <a:pt x="1333935" y="3096344"/>
                </a:lnTo>
                <a:lnTo>
                  <a:pt x="1333935" y="2754306"/>
                </a:lnTo>
                <a:lnTo>
                  <a:pt x="1207921" y="2754306"/>
                </a:lnTo>
                <a:lnTo>
                  <a:pt x="1207921" y="3096344"/>
                </a:lnTo>
                <a:lnTo>
                  <a:pt x="1045903" y="3096344"/>
                </a:lnTo>
                <a:lnTo>
                  <a:pt x="1045903" y="2754306"/>
                </a:lnTo>
                <a:lnTo>
                  <a:pt x="914928" y="2754306"/>
                </a:lnTo>
                <a:lnTo>
                  <a:pt x="914928" y="3096344"/>
                </a:lnTo>
                <a:lnTo>
                  <a:pt x="752910" y="3096344"/>
                </a:lnTo>
                <a:lnTo>
                  <a:pt x="752910" y="2754306"/>
                </a:lnTo>
                <a:lnTo>
                  <a:pt x="626896" y="2754306"/>
                </a:lnTo>
                <a:lnTo>
                  <a:pt x="626896" y="3096344"/>
                </a:lnTo>
                <a:lnTo>
                  <a:pt x="464878" y="3096344"/>
                </a:lnTo>
                <a:lnTo>
                  <a:pt x="464878" y="2754306"/>
                </a:lnTo>
                <a:lnTo>
                  <a:pt x="342038" y="2754306"/>
                </a:lnTo>
                <a:lnTo>
                  <a:pt x="342038" y="2628292"/>
                </a:lnTo>
                <a:close/>
              </a:path>
            </a:pathLst>
          </a:custGeom>
          <a:noFill/>
          <a:ln w="635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1" name="任意多边形 449">
            <a:extLst>
              <a:ext uri="{FF2B5EF4-FFF2-40B4-BE49-F238E27FC236}">
                <a16:creationId xmlns:a16="http://schemas.microsoft.com/office/drawing/2014/main" id="{01AFCA21-E703-41BE-AFBE-4F0282301870}"/>
              </a:ext>
            </a:extLst>
          </p:cNvPr>
          <p:cNvSpPr/>
          <p:nvPr/>
        </p:nvSpPr>
        <p:spPr bwMode="auto">
          <a:xfrm>
            <a:off x="9211573" y="3435881"/>
            <a:ext cx="245675" cy="74833"/>
          </a:xfrm>
          <a:custGeom>
            <a:avLst/>
            <a:gdLst>
              <a:gd name="connsiteX0" fmla="*/ 5545646 w 5904656"/>
              <a:gd name="connsiteY0" fmla="*/ 1333872 h 1621904"/>
              <a:gd name="connsiteX1" fmla="*/ 5721665 w 5904656"/>
              <a:gd name="connsiteY1" fmla="*/ 1333872 h 1621904"/>
              <a:gd name="connsiteX2" fmla="*/ 5721665 w 5904656"/>
              <a:gd name="connsiteY2" fmla="*/ 1621904 h 1621904"/>
              <a:gd name="connsiteX3" fmla="*/ 5545646 w 5904656"/>
              <a:gd name="connsiteY3" fmla="*/ 1621904 h 1621904"/>
              <a:gd name="connsiteX4" fmla="*/ 5185605 w 5904656"/>
              <a:gd name="connsiteY4" fmla="*/ 1333872 h 1621904"/>
              <a:gd name="connsiteX5" fmla="*/ 5361624 w 5904656"/>
              <a:gd name="connsiteY5" fmla="*/ 1333872 h 1621904"/>
              <a:gd name="connsiteX6" fmla="*/ 5361624 w 5904656"/>
              <a:gd name="connsiteY6" fmla="*/ 1621904 h 1621904"/>
              <a:gd name="connsiteX7" fmla="*/ 5185605 w 5904656"/>
              <a:gd name="connsiteY7" fmla="*/ 1621904 h 1621904"/>
              <a:gd name="connsiteX8" fmla="*/ 4828008 w 5904656"/>
              <a:gd name="connsiteY8" fmla="*/ 1333872 h 1621904"/>
              <a:gd name="connsiteX9" fmla="*/ 5004027 w 5904656"/>
              <a:gd name="connsiteY9" fmla="*/ 1333872 h 1621904"/>
              <a:gd name="connsiteX10" fmla="*/ 5004027 w 5904656"/>
              <a:gd name="connsiteY10" fmla="*/ 1621904 h 1621904"/>
              <a:gd name="connsiteX11" fmla="*/ 4828008 w 5904656"/>
              <a:gd name="connsiteY11" fmla="*/ 1621904 h 1621904"/>
              <a:gd name="connsiteX12" fmla="*/ 4467968 w 5904656"/>
              <a:gd name="connsiteY12" fmla="*/ 1333872 h 1621904"/>
              <a:gd name="connsiteX13" fmla="*/ 4643987 w 5904656"/>
              <a:gd name="connsiteY13" fmla="*/ 1333872 h 1621904"/>
              <a:gd name="connsiteX14" fmla="*/ 4643987 w 5904656"/>
              <a:gd name="connsiteY14" fmla="*/ 1621904 h 1621904"/>
              <a:gd name="connsiteX15" fmla="*/ 4467968 w 5904656"/>
              <a:gd name="connsiteY15" fmla="*/ 1621904 h 1621904"/>
              <a:gd name="connsiteX16" fmla="*/ 4116101 w 5904656"/>
              <a:gd name="connsiteY16" fmla="*/ 1333872 h 1621904"/>
              <a:gd name="connsiteX17" fmla="*/ 4292120 w 5904656"/>
              <a:gd name="connsiteY17" fmla="*/ 1333872 h 1621904"/>
              <a:gd name="connsiteX18" fmla="*/ 4292120 w 5904656"/>
              <a:gd name="connsiteY18" fmla="*/ 1621904 h 1621904"/>
              <a:gd name="connsiteX19" fmla="*/ 4116101 w 5904656"/>
              <a:gd name="connsiteY19" fmla="*/ 1621904 h 1621904"/>
              <a:gd name="connsiteX20" fmla="*/ 3756061 w 5904656"/>
              <a:gd name="connsiteY20" fmla="*/ 1333872 h 1621904"/>
              <a:gd name="connsiteX21" fmla="*/ 3932080 w 5904656"/>
              <a:gd name="connsiteY21" fmla="*/ 1333872 h 1621904"/>
              <a:gd name="connsiteX22" fmla="*/ 3932080 w 5904656"/>
              <a:gd name="connsiteY22" fmla="*/ 1621904 h 1621904"/>
              <a:gd name="connsiteX23" fmla="*/ 3756061 w 5904656"/>
              <a:gd name="connsiteY23" fmla="*/ 1621904 h 1621904"/>
              <a:gd name="connsiteX24" fmla="*/ 3398464 w 5904656"/>
              <a:gd name="connsiteY24" fmla="*/ 1333872 h 1621904"/>
              <a:gd name="connsiteX25" fmla="*/ 3574483 w 5904656"/>
              <a:gd name="connsiteY25" fmla="*/ 1333872 h 1621904"/>
              <a:gd name="connsiteX26" fmla="*/ 3574483 w 5904656"/>
              <a:gd name="connsiteY26" fmla="*/ 1621904 h 1621904"/>
              <a:gd name="connsiteX27" fmla="*/ 3398464 w 5904656"/>
              <a:gd name="connsiteY27" fmla="*/ 1621904 h 1621904"/>
              <a:gd name="connsiteX28" fmla="*/ 3038424 w 5904656"/>
              <a:gd name="connsiteY28" fmla="*/ 1333872 h 1621904"/>
              <a:gd name="connsiteX29" fmla="*/ 3214443 w 5904656"/>
              <a:gd name="connsiteY29" fmla="*/ 1333872 h 1621904"/>
              <a:gd name="connsiteX30" fmla="*/ 3214443 w 5904656"/>
              <a:gd name="connsiteY30" fmla="*/ 1621904 h 1621904"/>
              <a:gd name="connsiteX31" fmla="*/ 3038424 w 5904656"/>
              <a:gd name="connsiteY31" fmla="*/ 1621904 h 1621904"/>
              <a:gd name="connsiteX32" fmla="*/ 2690216 w 5904656"/>
              <a:gd name="connsiteY32" fmla="*/ 1333872 h 1621904"/>
              <a:gd name="connsiteX33" fmla="*/ 2866235 w 5904656"/>
              <a:gd name="connsiteY33" fmla="*/ 1333872 h 1621904"/>
              <a:gd name="connsiteX34" fmla="*/ 2866235 w 5904656"/>
              <a:gd name="connsiteY34" fmla="*/ 1621904 h 1621904"/>
              <a:gd name="connsiteX35" fmla="*/ 2690216 w 5904656"/>
              <a:gd name="connsiteY35" fmla="*/ 1621904 h 1621904"/>
              <a:gd name="connsiteX36" fmla="*/ 2330176 w 5904656"/>
              <a:gd name="connsiteY36" fmla="*/ 1333872 h 1621904"/>
              <a:gd name="connsiteX37" fmla="*/ 2506195 w 5904656"/>
              <a:gd name="connsiteY37" fmla="*/ 1333872 h 1621904"/>
              <a:gd name="connsiteX38" fmla="*/ 2506195 w 5904656"/>
              <a:gd name="connsiteY38" fmla="*/ 1621904 h 1621904"/>
              <a:gd name="connsiteX39" fmla="*/ 2330176 w 5904656"/>
              <a:gd name="connsiteY39" fmla="*/ 1621904 h 1621904"/>
              <a:gd name="connsiteX40" fmla="*/ 1972579 w 5904656"/>
              <a:gd name="connsiteY40" fmla="*/ 1333872 h 1621904"/>
              <a:gd name="connsiteX41" fmla="*/ 2148598 w 5904656"/>
              <a:gd name="connsiteY41" fmla="*/ 1333872 h 1621904"/>
              <a:gd name="connsiteX42" fmla="*/ 2148598 w 5904656"/>
              <a:gd name="connsiteY42" fmla="*/ 1621904 h 1621904"/>
              <a:gd name="connsiteX43" fmla="*/ 1972579 w 5904656"/>
              <a:gd name="connsiteY43" fmla="*/ 1621904 h 1621904"/>
              <a:gd name="connsiteX44" fmla="*/ 1612539 w 5904656"/>
              <a:gd name="connsiteY44" fmla="*/ 1333872 h 1621904"/>
              <a:gd name="connsiteX45" fmla="*/ 1788558 w 5904656"/>
              <a:gd name="connsiteY45" fmla="*/ 1333872 h 1621904"/>
              <a:gd name="connsiteX46" fmla="*/ 1788558 w 5904656"/>
              <a:gd name="connsiteY46" fmla="*/ 1621904 h 1621904"/>
              <a:gd name="connsiteX47" fmla="*/ 1612539 w 5904656"/>
              <a:gd name="connsiteY47" fmla="*/ 1621904 h 1621904"/>
              <a:gd name="connsiteX48" fmla="*/ 1260672 w 5904656"/>
              <a:gd name="connsiteY48" fmla="*/ 1333872 h 1621904"/>
              <a:gd name="connsiteX49" fmla="*/ 1436691 w 5904656"/>
              <a:gd name="connsiteY49" fmla="*/ 1333872 h 1621904"/>
              <a:gd name="connsiteX50" fmla="*/ 1436691 w 5904656"/>
              <a:gd name="connsiteY50" fmla="*/ 1621904 h 1621904"/>
              <a:gd name="connsiteX51" fmla="*/ 1260672 w 5904656"/>
              <a:gd name="connsiteY51" fmla="*/ 1621904 h 1621904"/>
              <a:gd name="connsiteX52" fmla="*/ 900632 w 5904656"/>
              <a:gd name="connsiteY52" fmla="*/ 1333872 h 1621904"/>
              <a:gd name="connsiteX53" fmla="*/ 1076651 w 5904656"/>
              <a:gd name="connsiteY53" fmla="*/ 1333872 h 1621904"/>
              <a:gd name="connsiteX54" fmla="*/ 1076651 w 5904656"/>
              <a:gd name="connsiteY54" fmla="*/ 1621904 h 1621904"/>
              <a:gd name="connsiteX55" fmla="*/ 900632 w 5904656"/>
              <a:gd name="connsiteY55" fmla="*/ 1621904 h 1621904"/>
              <a:gd name="connsiteX56" fmla="*/ 543035 w 5904656"/>
              <a:gd name="connsiteY56" fmla="*/ 1333872 h 1621904"/>
              <a:gd name="connsiteX57" fmla="*/ 719054 w 5904656"/>
              <a:gd name="connsiteY57" fmla="*/ 1333872 h 1621904"/>
              <a:gd name="connsiteX58" fmla="*/ 719054 w 5904656"/>
              <a:gd name="connsiteY58" fmla="*/ 1621904 h 1621904"/>
              <a:gd name="connsiteX59" fmla="*/ 543035 w 5904656"/>
              <a:gd name="connsiteY59" fmla="*/ 1621904 h 1621904"/>
              <a:gd name="connsiteX60" fmla="*/ 182995 w 5904656"/>
              <a:gd name="connsiteY60" fmla="*/ 1333872 h 1621904"/>
              <a:gd name="connsiteX61" fmla="*/ 359014 w 5904656"/>
              <a:gd name="connsiteY61" fmla="*/ 1333872 h 1621904"/>
              <a:gd name="connsiteX62" fmla="*/ 359014 w 5904656"/>
              <a:gd name="connsiteY62" fmla="*/ 1621904 h 1621904"/>
              <a:gd name="connsiteX63" fmla="*/ 182995 w 5904656"/>
              <a:gd name="connsiteY63" fmla="*/ 1621904 h 1621904"/>
              <a:gd name="connsiteX64" fmla="*/ 5034789 w 5904656"/>
              <a:gd name="connsiteY64" fmla="*/ 360040 h 1621904"/>
              <a:gd name="connsiteX65" fmla="*/ 5088795 w 5904656"/>
              <a:gd name="connsiteY65" fmla="*/ 414046 h 1621904"/>
              <a:gd name="connsiteX66" fmla="*/ 5034789 w 5904656"/>
              <a:gd name="connsiteY66" fmla="*/ 468052 h 1621904"/>
              <a:gd name="connsiteX67" fmla="*/ 4980783 w 5904656"/>
              <a:gd name="connsiteY67" fmla="*/ 414046 h 1621904"/>
              <a:gd name="connsiteX68" fmla="*/ 5034789 w 5904656"/>
              <a:gd name="connsiteY68" fmla="*/ 360040 h 1621904"/>
              <a:gd name="connsiteX69" fmla="*/ 3792651 w 5904656"/>
              <a:gd name="connsiteY69" fmla="*/ 360040 h 1621904"/>
              <a:gd name="connsiteX70" fmla="*/ 3846657 w 5904656"/>
              <a:gd name="connsiteY70" fmla="*/ 414046 h 1621904"/>
              <a:gd name="connsiteX71" fmla="*/ 3792651 w 5904656"/>
              <a:gd name="connsiteY71" fmla="*/ 468052 h 1621904"/>
              <a:gd name="connsiteX72" fmla="*/ 3738645 w 5904656"/>
              <a:gd name="connsiteY72" fmla="*/ 414046 h 1621904"/>
              <a:gd name="connsiteX73" fmla="*/ 3792651 w 5904656"/>
              <a:gd name="connsiteY73" fmla="*/ 360040 h 1621904"/>
              <a:gd name="connsiteX74" fmla="*/ 2550513 w 5904656"/>
              <a:gd name="connsiteY74" fmla="*/ 360040 h 1621904"/>
              <a:gd name="connsiteX75" fmla="*/ 2604519 w 5904656"/>
              <a:gd name="connsiteY75" fmla="*/ 414046 h 1621904"/>
              <a:gd name="connsiteX76" fmla="*/ 2550513 w 5904656"/>
              <a:gd name="connsiteY76" fmla="*/ 468052 h 1621904"/>
              <a:gd name="connsiteX77" fmla="*/ 2496507 w 5904656"/>
              <a:gd name="connsiteY77" fmla="*/ 414046 h 1621904"/>
              <a:gd name="connsiteX78" fmla="*/ 2550513 w 5904656"/>
              <a:gd name="connsiteY78" fmla="*/ 360040 h 1621904"/>
              <a:gd name="connsiteX79" fmla="*/ 1308375 w 5904656"/>
              <a:gd name="connsiteY79" fmla="*/ 360040 h 1621904"/>
              <a:gd name="connsiteX80" fmla="*/ 1362381 w 5904656"/>
              <a:gd name="connsiteY80" fmla="*/ 414046 h 1621904"/>
              <a:gd name="connsiteX81" fmla="*/ 1308375 w 5904656"/>
              <a:gd name="connsiteY81" fmla="*/ 468052 h 1621904"/>
              <a:gd name="connsiteX82" fmla="*/ 1254369 w 5904656"/>
              <a:gd name="connsiteY82" fmla="*/ 414046 h 1621904"/>
              <a:gd name="connsiteX83" fmla="*/ 1308375 w 5904656"/>
              <a:gd name="connsiteY83" fmla="*/ 360040 h 1621904"/>
              <a:gd name="connsiteX84" fmla="*/ 4419493 w 5904656"/>
              <a:gd name="connsiteY84" fmla="*/ 270030 h 1621904"/>
              <a:gd name="connsiteX85" fmla="*/ 4419493 w 5904656"/>
              <a:gd name="connsiteY85" fmla="*/ 1062118 h 1621904"/>
              <a:gd name="connsiteX86" fmla="*/ 5211581 w 5904656"/>
              <a:gd name="connsiteY86" fmla="*/ 1062118 h 1621904"/>
              <a:gd name="connsiteX87" fmla="*/ 5211581 w 5904656"/>
              <a:gd name="connsiteY87" fmla="*/ 270030 h 1621904"/>
              <a:gd name="connsiteX88" fmla="*/ 3177355 w 5904656"/>
              <a:gd name="connsiteY88" fmla="*/ 270030 h 1621904"/>
              <a:gd name="connsiteX89" fmla="*/ 3177355 w 5904656"/>
              <a:gd name="connsiteY89" fmla="*/ 1062118 h 1621904"/>
              <a:gd name="connsiteX90" fmla="*/ 3969443 w 5904656"/>
              <a:gd name="connsiteY90" fmla="*/ 1062118 h 1621904"/>
              <a:gd name="connsiteX91" fmla="*/ 3969443 w 5904656"/>
              <a:gd name="connsiteY91" fmla="*/ 270030 h 1621904"/>
              <a:gd name="connsiteX92" fmla="*/ 1935217 w 5904656"/>
              <a:gd name="connsiteY92" fmla="*/ 270030 h 1621904"/>
              <a:gd name="connsiteX93" fmla="*/ 1935217 w 5904656"/>
              <a:gd name="connsiteY93" fmla="*/ 1062118 h 1621904"/>
              <a:gd name="connsiteX94" fmla="*/ 2727305 w 5904656"/>
              <a:gd name="connsiteY94" fmla="*/ 1062118 h 1621904"/>
              <a:gd name="connsiteX95" fmla="*/ 2727305 w 5904656"/>
              <a:gd name="connsiteY95" fmla="*/ 270030 h 1621904"/>
              <a:gd name="connsiteX96" fmla="*/ 693079 w 5904656"/>
              <a:gd name="connsiteY96" fmla="*/ 270030 h 1621904"/>
              <a:gd name="connsiteX97" fmla="*/ 693079 w 5904656"/>
              <a:gd name="connsiteY97" fmla="*/ 1062118 h 1621904"/>
              <a:gd name="connsiteX98" fmla="*/ 1485167 w 5904656"/>
              <a:gd name="connsiteY98" fmla="*/ 1062118 h 1621904"/>
              <a:gd name="connsiteX99" fmla="*/ 1485167 w 5904656"/>
              <a:gd name="connsiteY99" fmla="*/ 270030 h 1621904"/>
              <a:gd name="connsiteX100" fmla="*/ 0 w 5904656"/>
              <a:gd name="connsiteY100" fmla="*/ 0 h 1621904"/>
              <a:gd name="connsiteX101" fmla="*/ 5904656 w 5904656"/>
              <a:gd name="connsiteY101" fmla="*/ 0 h 1621904"/>
              <a:gd name="connsiteX102" fmla="*/ 5904656 w 5904656"/>
              <a:gd name="connsiteY102" fmla="*/ 324353 h 1621904"/>
              <a:gd name="connsiteX103" fmla="*/ 5872524 w 5904656"/>
              <a:gd name="connsiteY103" fmla="*/ 334328 h 1621904"/>
              <a:gd name="connsiteX104" fmla="*/ 5652628 w 5904656"/>
              <a:gd name="connsiteY104" fmla="*/ 666074 h 1621904"/>
              <a:gd name="connsiteX105" fmla="*/ 5872524 w 5904656"/>
              <a:gd name="connsiteY105" fmla="*/ 997820 h 1621904"/>
              <a:gd name="connsiteX106" fmla="*/ 5904656 w 5904656"/>
              <a:gd name="connsiteY106" fmla="*/ 1007795 h 1621904"/>
              <a:gd name="connsiteX107" fmla="*/ 5904656 w 5904656"/>
              <a:gd name="connsiteY107" fmla="*/ 1332148 h 1621904"/>
              <a:gd name="connsiteX108" fmla="*/ 0 w 5904656"/>
              <a:gd name="connsiteY108" fmla="*/ 1332148 h 1621904"/>
              <a:gd name="connsiteX109" fmla="*/ 0 w 5904656"/>
              <a:gd name="connsiteY109" fmla="*/ 1007795 h 1621904"/>
              <a:gd name="connsiteX110" fmla="*/ 32132 w 5904656"/>
              <a:gd name="connsiteY110" fmla="*/ 997820 h 1621904"/>
              <a:gd name="connsiteX111" fmla="*/ 252028 w 5904656"/>
              <a:gd name="connsiteY111" fmla="*/ 666074 h 1621904"/>
              <a:gd name="connsiteX112" fmla="*/ 32132 w 5904656"/>
              <a:gd name="connsiteY112" fmla="*/ 334328 h 1621904"/>
              <a:gd name="connsiteX113" fmla="*/ 0 w 5904656"/>
              <a:gd name="connsiteY113" fmla="*/ 324353 h 162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904656" h="1621904">
                <a:moveTo>
                  <a:pt x="5545646" y="1333872"/>
                </a:moveTo>
                <a:lnTo>
                  <a:pt x="5721665" y="1333872"/>
                </a:lnTo>
                <a:lnTo>
                  <a:pt x="5721665" y="1621904"/>
                </a:lnTo>
                <a:lnTo>
                  <a:pt x="5545646" y="1621904"/>
                </a:lnTo>
                <a:close/>
                <a:moveTo>
                  <a:pt x="5185605" y="1333872"/>
                </a:moveTo>
                <a:lnTo>
                  <a:pt x="5361624" y="1333872"/>
                </a:lnTo>
                <a:lnTo>
                  <a:pt x="5361624" y="1621904"/>
                </a:lnTo>
                <a:lnTo>
                  <a:pt x="5185605" y="1621904"/>
                </a:lnTo>
                <a:close/>
                <a:moveTo>
                  <a:pt x="4828008" y="1333872"/>
                </a:moveTo>
                <a:lnTo>
                  <a:pt x="5004027" y="1333872"/>
                </a:lnTo>
                <a:lnTo>
                  <a:pt x="5004027" y="1621904"/>
                </a:lnTo>
                <a:lnTo>
                  <a:pt x="4828008" y="1621904"/>
                </a:lnTo>
                <a:close/>
                <a:moveTo>
                  <a:pt x="4467968" y="1333872"/>
                </a:moveTo>
                <a:lnTo>
                  <a:pt x="4643987" y="1333872"/>
                </a:lnTo>
                <a:lnTo>
                  <a:pt x="4643987" y="1621904"/>
                </a:lnTo>
                <a:lnTo>
                  <a:pt x="4467968" y="1621904"/>
                </a:lnTo>
                <a:close/>
                <a:moveTo>
                  <a:pt x="4116101" y="1333872"/>
                </a:moveTo>
                <a:lnTo>
                  <a:pt x="4292120" y="1333872"/>
                </a:lnTo>
                <a:lnTo>
                  <a:pt x="4292120" y="1621904"/>
                </a:lnTo>
                <a:lnTo>
                  <a:pt x="4116101" y="1621904"/>
                </a:lnTo>
                <a:close/>
                <a:moveTo>
                  <a:pt x="3756061" y="1333872"/>
                </a:moveTo>
                <a:lnTo>
                  <a:pt x="3932080" y="1333872"/>
                </a:lnTo>
                <a:lnTo>
                  <a:pt x="3932080" y="1621904"/>
                </a:lnTo>
                <a:lnTo>
                  <a:pt x="3756061" y="1621904"/>
                </a:lnTo>
                <a:close/>
                <a:moveTo>
                  <a:pt x="3398464" y="1333872"/>
                </a:moveTo>
                <a:lnTo>
                  <a:pt x="3574483" y="1333872"/>
                </a:lnTo>
                <a:lnTo>
                  <a:pt x="3574483" y="1621904"/>
                </a:lnTo>
                <a:lnTo>
                  <a:pt x="3398464" y="1621904"/>
                </a:lnTo>
                <a:close/>
                <a:moveTo>
                  <a:pt x="3038424" y="1333872"/>
                </a:moveTo>
                <a:lnTo>
                  <a:pt x="3214443" y="1333872"/>
                </a:lnTo>
                <a:lnTo>
                  <a:pt x="3214443" y="1621904"/>
                </a:lnTo>
                <a:lnTo>
                  <a:pt x="3038424" y="1621904"/>
                </a:lnTo>
                <a:close/>
                <a:moveTo>
                  <a:pt x="2690216" y="1333872"/>
                </a:moveTo>
                <a:lnTo>
                  <a:pt x="2866235" y="1333872"/>
                </a:lnTo>
                <a:lnTo>
                  <a:pt x="2866235" y="1621904"/>
                </a:lnTo>
                <a:lnTo>
                  <a:pt x="2690216" y="1621904"/>
                </a:lnTo>
                <a:close/>
                <a:moveTo>
                  <a:pt x="2330176" y="1333872"/>
                </a:moveTo>
                <a:lnTo>
                  <a:pt x="2506195" y="1333872"/>
                </a:lnTo>
                <a:lnTo>
                  <a:pt x="2506195" y="1621904"/>
                </a:lnTo>
                <a:lnTo>
                  <a:pt x="2330176" y="1621904"/>
                </a:lnTo>
                <a:close/>
                <a:moveTo>
                  <a:pt x="1972579" y="1333872"/>
                </a:moveTo>
                <a:lnTo>
                  <a:pt x="2148598" y="1333872"/>
                </a:lnTo>
                <a:lnTo>
                  <a:pt x="2148598" y="1621904"/>
                </a:lnTo>
                <a:lnTo>
                  <a:pt x="1972579" y="1621904"/>
                </a:lnTo>
                <a:close/>
                <a:moveTo>
                  <a:pt x="1612539" y="1333872"/>
                </a:moveTo>
                <a:lnTo>
                  <a:pt x="1788558" y="1333872"/>
                </a:lnTo>
                <a:lnTo>
                  <a:pt x="1788558" y="1621904"/>
                </a:lnTo>
                <a:lnTo>
                  <a:pt x="1612539" y="1621904"/>
                </a:lnTo>
                <a:close/>
                <a:moveTo>
                  <a:pt x="1260672" y="1333872"/>
                </a:moveTo>
                <a:lnTo>
                  <a:pt x="1436691" y="1333872"/>
                </a:lnTo>
                <a:lnTo>
                  <a:pt x="1436691" y="1621904"/>
                </a:lnTo>
                <a:lnTo>
                  <a:pt x="1260672" y="1621904"/>
                </a:lnTo>
                <a:close/>
                <a:moveTo>
                  <a:pt x="900632" y="1333872"/>
                </a:moveTo>
                <a:lnTo>
                  <a:pt x="1076651" y="1333872"/>
                </a:lnTo>
                <a:lnTo>
                  <a:pt x="1076651" y="1621904"/>
                </a:lnTo>
                <a:lnTo>
                  <a:pt x="900632" y="1621904"/>
                </a:lnTo>
                <a:close/>
                <a:moveTo>
                  <a:pt x="543035" y="1333872"/>
                </a:moveTo>
                <a:lnTo>
                  <a:pt x="719054" y="1333872"/>
                </a:lnTo>
                <a:lnTo>
                  <a:pt x="719054" y="1621904"/>
                </a:lnTo>
                <a:lnTo>
                  <a:pt x="543035" y="1621904"/>
                </a:lnTo>
                <a:close/>
                <a:moveTo>
                  <a:pt x="182995" y="1333872"/>
                </a:moveTo>
                <a:lnTo>
                  <a:pt x="359014" y="1333872"/>
                </a:lnTo>
                <a:lnTo>
                  <a:pt x="359014" y="1621904"/>
                </a:lnTo>
                <a:lnTo>
                  <a:pt x="182995" y="1621904"/>
                </a:lnTo>
                <a:close/>
                <a:moveTo>
                  <a:pt x="5034789" y="360040"/>
                </a:moveTo>
                <a:cubicBezTo>
                  <a:pt x="5064616" y="360040"/>
                  <a:pt x="5088795" y="384219"/>
                  <a:pt x="5088795" y="414046"/>
                </a:cubicBezTo>
                <a:cubicBezTo>
                  <a:pt x="5088795" y="443873"/>
                  <a:pt x="5064616" y="468052"/>
                  <a:pt x="5034789" y="468052"/>
                </a:cubicBezTo>
                <a:cubicBezTo>
                  <a:pt x="5004962" y="468052"/>
                  <a:pt x="4980783" y="443873"/>
                  <a:pt x="4980783" y="414046"/>
                </a:cubicBezTo>
                <a:cubicBezTo>
                  <a:pt x="4980783" y="384219"/>
                  <a:pt x="5004962" y="360040"/>
                  <a:pt x="5034789" y="360040"/>
                </a:cubicBezTo>
                <a:close/>
                <a:moveTo>
                  <a:pt x="3792651" y="360040"/>
                </a:moveTo>
                <a:cubicBezTo>
                  <a:pt x="3822478" y="360040"/>
                  <a:pt x="3846657" y="384219"/>
                  <a:pt x="3846657" y="414046"/>
                </a:cubicBezTo>
                <a:cubicBezTo>
                  <a:pt x="3846657" y="443873"/>
                  <a:pt x="3822478" y="468052"/>
                  <a:pt x="3792651" y="468052"/>
                </a:cubicBezTo>
                <a:cubicBezTo>
                  <a:pt x="3762824" y="468052"/>
                  <a:pt x="3738645" y="443873"/>
                  <a:pt x="3738645" y="414046"/>
                </a:cubicBezTo>
                <a:cubicBezTo>
                  <a:pt x="3738645" y="384219"/>
                  <a:pt x="3762824" y="360040"/>
                  <a:pt x="3792651" y="360040"/>
                </a:cubicBezTo>
                <a:close/>
                <a:moveTo>
                  <a:pt x="2550513" y="360040"/>
                </a:moveTo>
                <a:cubicBezTo>
                  <a:pt x="2580340" y="360040"/>
                  <a:pt x="2604519" y="384219"/>
                  <a:pt x="2604519" y="414046"/>
                </a:cubicBezTo>
                <a:cubicBezTo>
                  <a:pt x="2604519" y="443873"/>
                  <a:pt x="2580340" y="468052"/>
                  <a:pt x="2550513" y="468052"/>
                </a:cubicBezTo>
                <a:cubicBezTo>
                  <a:pt x="2520686" y="468052"/>
                  <a:pt x="2496507" y="443873"/>
                  <a:pt x="2496507" y="414046"/>
                </a:cubicBezTo>
                <a:cubicBezTo>
                  <a:pt x="2496507" y="384219"/>
                  <a:pt x="2520686" y="360040"/>
                  <a:pt x="2550513" y="360040"/>
                </a:cubicBezTo>
                <a:close/>
                <a:moveTo>
                  <a:pt x="1308375" y="360040"/>
                </a:moveTo>
                <a:cubicBezTo>
                  <a:pt x="1338202" y="360040"/>
                  <a:pt x="1362381" y="384219"/>
                  <a:pt x="1362381" y="414046"/>
                </a:cubicBezTo>
                <a:cubicBezTo>
                  <a:pt x="1362381" y="443873"/>
                  <a:pt x="1338202" y="468052"/>
                  <a:pt x="1308375" y="468052"/>
                </a:cubicBezTo>
                <a:cubicBezTo>
                  <a:pt x="1278548" y="468052"/>
                  <a:pt x="1254369" y="443873"/>
                  <a:pt x="1254369" y="414046"/>
                </a:cubicBezTo>
                <a:cubicBezTo>
                  <a:pt x="1254369" y="384219"/>
                  <a:pt x="1278548" y="360040"/>
                  <a:pt x="1308375" y="360040"/>
                </a:cubicBezTo>
                <a:close/>
                <a:moveTo>
                  <a:pt x="4419493" y="270030"/>
                </a:moveTo>
                <a:lnTo>
                  <a:pt x="4419493" y="1062118"/>
                </a:lnTo>
                <a:lnTo>
                  <a:pt x="5211581" y="1062118"/>
                </a:lnTo>
                <a:lnTo>
                  <a:pt x="5211581" y="270030"/>
                </a:lnTo>
                <a:close/>
                <a:moveTo>
                  <a:pt x="3177355" y="270030"/>
                </a:moveTo>
                <a:lnTo>
                  <a:pt x="3177355" y="1062118"/>
                </a:lnTo>
                <a:lnTo>
                  <a:pt x="3969443" y="1062118"/>
                </a:lnTo>
                <a:lnTo>
                  <a:pt x="3969443" y="270030"/>
                </a:lnTo>
                <a:close/>
                <a:moveTo>
                  <a:pt x="1935217" y="270030"/>
                </a:moveTo>
                <a:lnTo>
                  <a:pt x="1935217" y="1062118"/>
                </a:lnTo>
                <a:lnTo>
                  <a:pt x="2727305" y="1062118"/>
                </a:lnTo>
                <a:lnTo>
                  <a:pt x="2727305" y="270030"/>
                </a:lnTo>
                <a:close/>
                <a:moveTo>
                  <a:pt x="693079" y="270030"/>
                </a:moveTo>
                <a:lnTo>
                  <a:pt x="693079" y="1062118"/>
                </a:lnTo>
                <a:lnTo>
                  <a:pt x="1485167" y="1062118"/>
                </a:lnTo>
                <a:lnTo>
                  <a:pt x="1485167" y="270030"/>
                </a:lnTo>
                <a:close/>
                <a:moveTo>
                  <a:pt x="0" y="0"/>
                </a:moveTo>
                <a:lnTo>
                  <a:pt x="5904656" y="0"/>
                </a:lnTo>
                <a:lnTo>
                  <a:pt x="5904656" y="324353"/>
                </a:lnTo>
                <a:lnTo>
                  <a:pt x="5872524" y="334328"/>
                </a:lnTo>
                <a:cubicBezTo>
                  <a:pt x="5743300" y="388985"/>
                  <a:pt x="5652628" y="516940"/>
                  <a:pt x="5652628" y="666074"/>
                </a:cubicBezTo>
                <a:cubicBezTo>
                  <a:pt x="5652628" y="815208"/>
                  <a:pt x="5743300" y="943164"/>
                  <a:pt x="5872524" y="997820"/>
                </a:cubicBezTo>
                <a:lnTo>
                  <a:pt x="5904656" y="1007795"/>
                </a:lnTo>
                <a:lnTo>
                  <a:pt x="5904656" y="1332148"/>
                </a:lnTo>
                <a:lnTo>
                  <a:pt x="0" y="1332148"/>
                </a:lnTo>
                <a:lnTo>
                  <a:pt x="0" y="1007795"/>
                </a:lnTo>
                <a:lnTo>
                  <a:pt x="32132" y="997820"/>
                </a:lnTo>
                <a:cubicBezTo>
                  <a:pt x="161356" y="943164"/>
                  <a:pt x="252028" y="815208"/>
                  <a:pt x="252028" y="666074"/>
                </a:cubicBezTo>
                <a:cubicBezTo>
                  <a:pt x="252028" y="516940"/>
                  <a:pt x="161356" y="388985"/>
                  <a:pt x="32132" y="334328"/>
                </a:cubicBezTo>
                <a:lnTo>
                  <a:pt x="0" y="324353"/>
                </a:lnTo>
                <a:close/>
              </a:path>
            </a:pathLst>
          </a:custGeom>
          <a:no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732" name="组合 16582">
            <a:extLst>
              <a:ext uri="{FF2B5EF4-FFF2-40B4-BE49-F238E27FC236}">
                <a16:creationId xmlns:a16="http://schemas.microsoft.com/office/drawing/2014/main" id="{B34BF009-EEFE-4500-911A-C012EB5E882C}"/>
              </a:ext>
            </a:extLst>
          </p:cNvPr>
          <p:cNvGrpSpPr/>
          <p:nvPr/>
        </p:nvGrpSpPr>
        <p:grpSpPr>
          <a:xfrm>
            <a:off x="9279932" y="3661705"/>
            <a:ext cx="134004" cy="198701"/>
            <a:chOff x="8407400" y="2055813"/>
            <a:chExt cx="360363" cy="458788"/>
          </a:xfrm>
          <a:noFill/>
        </p:grpSpPr>
        <p:sp>
          <p:nvSpPr>
            <p:cNvPr id="733" name="Freeform 219">
              <a:extLst>
                <a:ext uri="{FF2B5EF4-FFF2-40B4-BE49-F238E27FC236}">
                  <a16:creationId xmlns:a16="http://schemas.microsoft.com/office/drawing/2014/main" id="{B45A1C1B-2C0D-4E0D-B7B5-187B31CD32E1}"/>
                </a:ext>
              </a:extLst>
            </p:cNvPr>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4" name="Freeform 220">
              <a:extLst>
                <a:ext uri="{FF2B5EF4-FFF2-40B4-BE49-F238E27FC236}">
                  <a16:creationId xmlns:a16="http://schemas.microsoft.com/office/drawing/2014/main" id="{364FCC19-9613-446C-8E83-B4F6CF368A16}"/>
                </a:ext>
              </a:extLst>
            </p:cNvPr>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5" name="Freeform 221">
              <a:extLst>
                <a:ext uri="{FF2B5EF4-FFF2-40B4-BE49-F238E27FC236}">
                  <a16:creationId xmlns:a16="http://schemas.microsoft.com/office/drawing/2014/main" id="{17A71A00-2F8E-43C3-9132-3FB885D1026B}"/>
                </a:ext>
              </a:extLst>
            </p:cNvPr>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6" name="Freeform 222">
              <a:extLst>
                <a:ext uri="{FF2B5EF4-FFF2-40B4-BE49-F238E27FC236}">
                  <a16:creationId xmlns:a16="http://schemas.microsoft.com/office/drawing/2014/main" id="{BBE8ACD3-FE05-48B7-8E3B-E0BC47FDFE9F}"/>
                </a:ext>
              </a:extLst>
            </p:cNvPr>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737" name="组合 18405">
            <a:extLst>
              <a:ext uri="{FF2B5EF4-FFF2-40B4-BE49-F238E27FC236}">
                <a16:creationId xmlns:a16="http://schemas.microsoft.com/office/drawing/2014/main" id="{A3AB36A6-8971-469A-A2A3-3DE2C736292A}"/>
              </a:ext>
            </a:extLst>
          </p:cNvPr>
          <p:cNvGrpSpPr/>
          <p:nvPr/>
        </p:nvGrpSpPr>
        <p:grpSpPr>
          <a:xfrm>
            <a:off x="8955401" y="3671835"/>
            <a:ext cx="246362" cy="174474"/>
            <a:chOff x="5260976" y="1906589"/>
            <a:chExt cx="492125" cy="365125"/>
          </a:xfrm>
          <a:solidFill>
            <a:schemeClr val="bg1"/>
          </a:solidFill>
        </p:grpSpPr>
        <p:sp>
          <p:nvSpPr>
            <p:cNvPr id="738" name="Freeform 75">
              <a:extLst>
                <a:ext uri="{FF2B5EF4-FFF2-40B4-BE49-F238E27FC236}">
                  <a16:creationId xmlns:a16="http://schemas.microsoft.com/office/drawing/2014/main" id="{CB6337A0-D103-44B8-BE14-63C45695C09A}"/>
                </a:ext>
              </a:extLst>
            </p:cNvPr>
            <p:cNvSpPr>
              <a:spLocks/>
            </p:cNvSpPr>
            <p:nvPr/>
          </p:nvSpPr>
          <p:spPr bwMode="auto">
            <a:xfrm>
              <a:off x="5372101" y="2038351"/>
              <a:ext cx="325438" cy="225425"/>
            </a:xfrm>
            <a:custGeom>
              <a:avLst/>
              <a:gdLst>
                <a:gd name="T0" fmla="*/ 360 w 382"/>
                <a:gd name="T1" fmla="*/ 265 h 265"/>
                <a:gd name="T2" fmla="*/ 360 w 382"/>
                <a:gd name="T3" fmla="*/ 265 h 265"/>
                <a:gd name="T4" fmla="*/ 310 w 382"/>
                <a:gd name="T5" fmla="*/ 265 h 265"/>
                <a:gd name="T6" fmla="*/ 298 w 382"/>
                <a:gd name="T7" fmla="*/ 252 h 265"/>
                <a:gd name="T8" fmla="*/ 310 w 382"/>
                <a:gd name="T9" fmla="*/ 240 h 265"/>
                <a:gd name="T10" fmla="*/ 357 w 382"/>
                <a:gd name="T11" fmla="*/ 240 h 265"/>
                <a:gd name="T12" fmla="*/ 357 w 382"/>
                <a:gd name="T13" fmla="*/ 25 h 265"/>
                <a:gd name="T14" fmla="*/ 24 w 382"/>
                <a:gd name="T15" fmla="*/ 25 h 265"/>
                <a:gd name="T16" fmla="*/ 24 w 382"/>
                <a:gd name="T17" fmla="*/ 240 h 265"/>
                <a:gd name="T18" fmla="*/ 239 w 382"/>
                <a:gd name="T19" fmla="*/ 240 h 265"/>
                <a:gd name="T20" fmla="*/ 251 w 382"/>
                <a:gd name="T21" fmla="*/ 252 h 265"/>
                <a:gd name="T22" fmla="*/ 239 w 382"/>
                <a:gd name="T23" fmla="*/ 265 h 265"/>
                <a:gd name="T24" fmla="*/ 22 w 382"/>
                <a:gd name="T25" fmla="*/ 265 h 265"/>
                <a:gd name="T26" fmla="*/ 0 w 382"/>
                <a:gd name="T27" fmla="*/ 242 h 265"/>
                <a:gd name="T28" fmla="*/ 0 w 382"/>
                <a:gd name="T29" fmla="*/ 23 h 265"/>
                <a:gd name="T30" fmla="*/ 22 w 382"/>
                <a:gd name="T31" fmla="*/ 0 h 265"/>
                <a:gd name="T32" fmla="*/ 360 w 382"/>
                <a:gd name="T33" fmla="*/ 0 h 265"/>
                <a:gd name="T34" fmla="*/ 382 w 382"/>
                <a:gd name="T35" fmla="*/ 23 h 265"/>
                <a:gd name="T36" fmla="*/ 382 w 382"/>
                <a:gd name="T37" fmla="*/ 242 h 265"/>
                <a:gd name="T38" fmla="*/ 360 w 382"/>
                <a:gd name="T39"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265">
                  <a:moveTo>
                    <a:pt x="360" y="265"/>
                  </a:moveTo>
                  <a:lnTo>
                    <a:pt x="360" y="265"/>
                  </a:lnTo>
                  <a:lnTo>
                    <a:pt x="310" y="265"/>
                  </a:lnTo>
                  <a:cubicBezTo>
                    <a:pt x="304" y="265"/>
                    <a:pt x="298" y="259"/>
                    <a:pt x="298" y="252"/>
                  </a:cubicBezTo>
                  <a:cubicBezTo>
                    <a:pt x="298" y="245"/>
                    <a:pt x="304" y="240"/>
                    <a:pt x="310" y="240"/>
                  </a:cubicBezTo>
                  <a:lnTo>
                    <a:pt x="357" y="240"/>
                  </a:lnTo>
                  <a:lnTo>
                    <a:pt x="357" y="25"/>
                  </a:lnTo>
                  <a:lnTo>
                    <a:pt x="24" y="25"/>
                  </a:lnTo>
                  <a:lnTo>
                    <a:pt x="24" y="240"/>
                  </a:lnTo>
                  <a:lnTo>
                    <a:pt x="239" y="240"/>
                  </a:lnTo>
                  <a:cubicBezTo>
                    <a:pt x="246" y="240"/>
                    <a:pt x="251" y="245"/>
                    <a:pt x="251" y="252"/>
                  </a:cubicBezTo>
                  <a:cubicBezTo>
                    <a:pt x="251" y="259"/>
                    <a:pt x="246" y="265"/>
                    <a:pt x="239" y="265"/>
                  </a:cubicBezTo>
                  <a:lnTo>
                    <a:pt x="22" y="265"/>
                  </a:lnTo>
                  <a:cubicBezTo>
                    <a:pt x="10" y="265"/>
                    <a:pt x="0" y="255"/>
                    <a:pt x="0" y="242"/>
                  </a:cubicBezTo>
                  <a:lnTo>
                    <a:pt x="0" y="23"/>
                  </a:lnTo>
                  <a:cubicBezTo>
                    <a:pt x="0" y="10"/>
                    <a:pt x="10" y="0"/>
                    <a:pt x="22" y="0"/>
                  </a:cubicBezTo>
                  <a:lnTo>
                    <a:pt x="360" y="0"/>
                  </a:lnTo>
                  <a:cubicBezTo>
                    <a:pt x="372" y="0"/>
                    <a:pt x="382" y="10"/>
                    <a:pt x="382" y="23"/>
                  </a:cubicBezTo>
                  <a:lnTo>
                    <a:pt x="382" y="242"/>
                  </a:lnTo>
                  <a:cubicBezTo>
                    <a:pt x="382" y="255"/>
                    <a:pt x="372" y="265"/>
                    <a:pt x="360" y="265"/>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9" name="Freeform 76">
              <a:extLst>
                <a:ext uri="{FF2B5EF4-FFF2-40B4-BE49-F238E27FC236}">
                  <a16:creationId xmlns:a16="http://schemas.microsoft.com/office/drawing/2014/main" id="{7BAB9255-3E1F-4988-97F3-ACA7B020308A}"/>
                </a:ext>
              </a:extLst>
            </p:cNvPr>
            <p:cNvSpPr>
              <a:spLocks noEditPoints="1"/>
            </p:cNvSpPr>
            <p:nvPr/>
          </p:nvSpPr>
          <p:spPr bwMode="auto">
            <a:xfrm>
              <a:off x="5372101" y="1947864"/>
              <a:ext cx="381000" cy="285750"/>
            </a:xfrm>
            <a:custGeom>
              <a:avLst/>
              <a:gdLst>
                <a:gd name="T0" fmla="*/ 383 w 448"/>
                <a:gd name="T1" fmla="*/ 311 h 335"/>
                <a:gd name="T2" fmla="*/ 383 w 448"/>
                <a:gd name="T3" fmla="*/ 311 h 335"/>
                <a:gd name="T4" fmla="*/ 423 w 448"/>
                <a:gd name="T5" fmla="*/ 311 h 335"/>
                <a:gd name="T6" fmla="*/ 424 w 448"/>
                <a:gd name="T7" fmla="*/ 311 h 335"/>
                <a:gd name="T8" fmla="*/ 424 w 448"/>
                <a:gd name="T9" fmla="*/ 63 h 335"/>
                <a:gd name="T10" fmla="*/ 423 w 448"/>
                <a:gd name="T11" fmla="*/ 61 h 335"/>
                <a:gd name="T12" fmla="*/ 167 w 448"/>
                <a:gd name="T13" fmla="*/ 61 h 335"/>
                <a:gd name="T14" fmla="*/ 155 w 448"/>
                <a:gd name="T15" fmla="*/ 48 h 335"/>
                <a:gd name="T16" fmla="*/ 155 w 448"/>
                <a:gd name="T17" fmla="*/ 36 h 335"/>
                <a:gd name="T18" fmla="*/ 143 w 448"/>
                <a:gd name="T19" fmla="*/ 25 h 335"/>
                <a:gd name="T20" fmla="*/ 26 w 448"/>
                <a:gd name="T21" fmla="*/ 25 h 335"/>
                <a:gd name="T22" fmla="*/ 26 w 448"/>
                <a:gd name="T23" fmla="*/ 106 h 335"/>
                <a:gd name="T24" fmla="*/ 361 w 448"/>
                <a:gd name="T25" fmla="*/ 106 h 335"/>
                <a:gd name="T26" fmla="*/ 383 w 448"/>
                <a:gd name="T27" fmla="*/ 129 h 335"/>
                <a:gd name="T28" fmla="*/ 383 w 448"/>
                <a:gd name="T29" fmla="*/ 311 h 335"/>
                <a:gd name="T30" fmla="*/ 423 w 448"/>
                <a:gd name="T31" fmla="*/ 335 h 335"/>
                <a:gd name="T32" fmla="*/ 423 w 448"/>
                <a:gd name="T33" fmla="*/ 335 h 335"/>
                <a:gd name="T34" fmla="*/ 371 w 448"/>
                <a:gd name="T35" fmla="*/ 335 h 335"/>
                <a:gd name="T36" fmla="*/ 358 w 448"/>
                <a:gd name="T37" fmla="*/ 323 h 335"/>
                <a:gd name="T38" fmla="*/ 358 w 448"/>
                <a:gd name="T39" fmla="*/ 131 h 335"/>
                <a:gd name="T40" fmla="*/ 25 w 448"/>
                <a:gd name="T41" fmla="*/ 131 h 335"/>
                <a:gd name="T42" fmla="*/ 12 w 448"/>
                <a:gd name="T43" fmla="*/ 138 h 335"/>
                <a:gd name="T44" fmla="*/ 1 w 448"/>
                <a:gd name="T45" fmla="*/ 126 h 335"/>
                <a:gd name="T46" fmla="*/ 1 w 448"/>
                <a:gd name="T47" fmla="*/ 25 h 335"/>
                <a:gd name="T48" fmla="*/ 4 w 448"/>
                <a:gd name="T49" fmla="*/ 9 h 335"/>
                <a:gd name="T50" fmla="*/ 24 w 448"/>
                <a:gd name="T51" fmla="*/ 0 h 335"/>
                <a:gd name="T52" fmla="*/ 144 w 448"/>
                <a:gd name="T53" fmla="*/ 0 h 335"/>
                <a:gd name="T54" fmla="*/ 179 w 448"/>
                <a:gd name="T55" fmla="*/ 36 h 335"/>
                <a:gd name="T56" fmla="*/ 424 w 448"/>
                <a:gd name="T57" fmla="*/ 36 h 335"/>
                <a:gd name="T58" fmla="*/ 448 w 448"/>
                <a:gd name="T59" fmla="*/ 63 h 335"/>
                <a:gd name="T60" fmla="*/ 448 w 448"/>
                <a:gd name="T61" fmla="*/ 313 h 335"/>
                <a:gd name="T62" fmla="*/ 423 w 448"/>
                <a:gd name="T63" fmla="*/ 33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8" h="335">
                  <a:moveTo>
                    <a:pt x="383" y="311"/>
                  </a:moveTo>
                  <a:lnTo>
                    <a:pt x="383" y="311"/>
                  </a:lnTo>
                  <a:lnTo>
                    <a:pt x="423" y="311"/>
                  </a:lnTo>
                  <a:cubicBezTo>
                    <a:pt x="423" y="311"/>
                    <a:pt x="424" y="311"/>
                    <a:pt x="424" y="311"/>
                  </a:cubicBezTo>
                  <a:lnTo>
                    <a:pt x="424" y="63"/>
                  </a:lnTo>
                  <a:cubicBezTo>
                    <a:pt x="424" y="61"/>
                    <a:pt x="424" y="61"/>
                    <a:pt x="423" y="61"/>
                  </a:cubicBezTo>
                  <a:lnTo>
                    <a:pt x="167" y="61"/>
                  </a:lnTo>
                  <a:cubicBezTo>
                    <a:pt x="160" y="61"/>
                    <a:pt x="155" y="55"/>
                    <a:pt x="155" y="48"/>
                  </a:cubicBezTo>
                  <a:lnTo>
                    <a:pt x="155" y="36"/>
                  </a:lnTo>
                  <a:cubicBezTo>
                    <a:pt x="155" y="27"/>
                    <a:pt x="146" y="25"/>
                    <a:pt x="143" y="25"/>
                  </a:cubicBezTo>
                  <a:lnTo>
                    <a:pt x="26" y="25"/>
                  </a:lnTo>
                  <a:lnTo>
                    <a:pt x="26" y="106"/>
                  </a:lnTo>
                  <a:lnTo>
                    <a:pt x="361" y="106"/>
                  </a:lnTo>
                  <a:cubicBezTo>
                    <a:pt x="373" y="106"/>
                    <a:pt x="383" y="116"/>
                    <a:pt x="383" y="129"/>
                  </a:cubicBezTo>
                  <a:lnTo>
                    <a:pt x="383" y="311"/>
                  </a:lnTo>
                  <a:close/>
                  <a:moveTo>
                    <a:pt x="423" y="335"/>
                  </a:moveTo>
                  <a:lnTo>
                    <a:pt x="423" y="335"/>
                  </a:lnTo>
                  <a:lnTo>
                    <a:pt x="371" y="335"/>
                  </a:lnTo>
                  <a:cubicBezTo>
                    <a:pt x="364" y="335"/>
                    <a:pt x="358" y="330"/>
                    <a:pt x="358" y="323"/>
                  </a:cubicBezTo>
                  <a:lnTo>
                    <a:pt x="358" y="131"/>
                  </a:lnTo>
                  <a:lnTo>
                    <a:pt x="25" y="131"/>
                  </a:lnTo>
                  <a:cubicBezTo>
                    <a:pt x="23" y="136"/>
                    <a:pt x="17" y="139"/>
                    <a:pt x="12" y="138"/>
                  </a:cubicBezTo>
                  <a:cubicBezTo>
                    <a:pt x="6" y="137"/>
                    <a:pt x="1" y="132"/>
                    <a:pt x="1" y="126"/>
                  </a:cubicBezTo>
                  <a:lnTo>
                    <a:pt x="1" y="25"/>
                  </a:lnTo>
                  <a:cubicBezTo>
                    <a:pt x="0" y="20"/>
                    <a:pt x="1" y="14"/>
                    <a:pt x="4" y="9"/>
                  </a:cubicBezTo>
                  <a:cubicBezTo>
                    <a:pt x="7" y="5"/>
                    <a:pt x="13" y="0"/>
                    <a:pt x="24" y="0"/>
                  </a:cubicBezTo>
                  <a:lnTo>
                    <a:pt x="144" y="0"/>
                  </a:lnTo>
                  <a:cubicBezTo>
                    <a:pt x="158" y="1"/>
                    <a:pt x="179" y="12"/>
                    <a:pt x="179" y="36"/>
                  </a:cubicBezTo>
                  <a:lnTo>
                    <a:pt x="424" y="36"/>
                  </a:lnTo>
                  <a:cubicBezTo>
                    <a:pt x="433" y="36"/>
                    <a:pt x="448" y="43"/>
                    <a:pt x="448" y="63"/>
                  </a:cubicBezTo>
                  <a:lnTo>
                    <a:pt x="448" y="313"/>
                  </a:lnTo>
                  <a:cubicBezTo>
                    <a:pt x="448" y="323"/>
                    <a:pt x="440" y="335"/>
                    <a:pt x="423" y="335"/>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0" name="Freeform 77">
              <a:extLst>
                <a:ext uri="{FF2B5EF4-FFF2-40B4-BE49-F238E27FC236}">
                  <a16:creationId xmlns:a16="http://schemas.microsoft.com/office/drawing/2014/main" id="{11450820-2EF7-492C-893A-906F2F861678}"/>
                </a:ext>
              </a:extLst>
            </p:cNvPr>
            <p:cNvSpPr>
              <a:spLocks/>
            </p:cNvSpPr>
            <p:nvPr/>
          </p:nvSpPr>
          <p:spPr bwMode="auto">
            <a:xfrm>
              <a:off x="5308601" y="1974851"/>
              <a:ext cx="33338" cy="92075"/>
            </a:xfrm>
            <a:custGeom>
              <a:avLst/>
              <a:gdLst>
                <a:gd name="T0" fmla="*/ 0 w 39"/>
                <a:gd name="T1" fmla="*/ 99 h 109"/>
                <a:gd name="T2" fmla="*/ 0 w 39"/>
                <a:gd name="T3" fmla="*/ 99 h 109"/>
                <a:gd name="T4" fmla="*/ 10 w 39"/>
                <a:gd name="T5" fmla="*/ 109 h 109"/>
                <a:gd name="T6" fmla="*/ 29 w 39"/>
                <a:gd name="T7" fmla="*/ 109 h 109"/>
                <a:gd name="T8" fmla="*/ 39 w 39"/>
                <a:gd name="T9" fmla="*/ 99 h 109"/>
                <a:gd name="T10" fmla="*/ 39 w 39"/>
                <a:gd name="T11" fmla="*/ 10 h 109"/>
                <a:gd name="T12" fmla="*/ 29 w 39"/>
                <a:gd name="T13" fmla="*/ 0 h 109"/>
                <a:gd name="T14" fmla="*/ 10 w 39"/>
                <a:gd name="T15" fmla="*/ 0 h 109"/>
                <a:gd name="T16" fmla="*/ 0 w 39"/>
                <a:gd name="T17" fmla="*/ 10 h 109"/>
                <a:gd name="T18" fmla="*/ 0 w 39"/>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9">
                  <a:moveTo>
                    <a:pt x="0" y="99"/>
                  </a:moveTo>
                  <a:lnTo>
                    <a:pt x="0" y="99"/>
                  </a:lnTo>
                  <a:cubicBezTo>
                    <a:pt x="0" y="104"/>
                    <a:pt x="5" y="109"/>
                    <a:pt x="10" y="109"/>
                  </a:cubicBezTo>
                  <a:lnTo>
                    <a:pt x="29" y="109"/>
                  </a:lnTo>
                  <a:cubicBezTo>
                    <a:pt x="34" y="109"/>
                    <a:pt x="39" y="104"/>
                    <a:pt x="39" y="99"/>
                  </a:cubicBezTo>
                  <a:lnTo>
                    <a:pt x="39" y="10"/>
                  </a:lnTo>
                  <a:cubicBezTo>
                    <a:pt x="39" y="5"/>
                    <a:pt x="34" y="0"/>
                    <a:pt x="29" y="0"/>
                  </a:cubicBezTo>
                  <a:lnTo>
                    <a:pt x="10" y="0"/>
                  </a:lnTo>
                  <a:cubicBezTo>
                    <a:pt x="5" y="0"/>
                    <a:pt x="0" y="5"/>
                    <a:pt x="0" y="10"/>
                  </a:cubicBezTo>
                  <a:lnTo>
                    <a:pt x="0" y="99"/>
                  </a:ln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1" name="Freeform 78">
              <a:extLst>
                <a:ext uri="{FF2B5EF4-FFF2-40B4-BE49-F238E27FC236}">
                  <a16:creationId xmlns:a16="http://schemas.microsoft.com/office/drawing/2014/main" id="{D02AB457-3D16-45EF-9D32-AC9437207CFC}"/>
                </a:ext>
              </a:extLst>
            </p:cNvPr>
            <p:cNvSpPr>
              <a:spLocks/>
            </p:cNvSpPr>
            <p:nvPr/>
          </p:nvSpPr>
          <p:spPr bwMode="auto">
            <a:xfrm>
              <a:off x="5308601" y="2120901"/>
              <a:ext cx="33338" cy="82550"/>
            </a:xfrm>
            <a:custGeom>
              <a:avLst/>
              <a:gdLst>
                <a:gd name="T0" fmla="*/ 0 w 39"/>
                <a:gd name="T1" fmla="*/ 87 h 97"/>
                <a:gd name="T2" fmla="*/ 0 w 39"/>
                <a:gd name="T3" fmla="*/ 87 h 97"/>
                <a:gd name="T4" fmla="*/ 10 w 39"/>
                <a:gd name="T5" fmla="*/ 97 h 97"/>
                <a:gd name="T6" fmla="*/ 29 w 39"/>
                <a:gd name="T7" fmla="*/ 97 h 97"/>
                <a:gd name="T8" fmla="*/ 39 w 39"/>
                <a:gd name="T9" fmla="*/ 87 h 97"/>
                <a:gd name="T10" fmla="*/ 39 w 39"/>
                <a:gd name="T11" fmla="*/ 10 h 97"/>
                <a:gd name="T12" fmla="*/ 29 w 39"/>
                <a:gd name="T13" fmla="*/ 0 h 97"/>
                <a:gd name="T14" fmla="*/ 10 w 39"/>
                <a:gd name="T15" fmla="*/ 0 h 97"/>
                <a:gd name="T16" fmla="*/ 0 w 39"/>
                <a:gd name="T17" fmla="*/ 10 h 97"/>
                <a:gd name="T18" fmla="*/ 0 w 39"/>
                <a:gd name="T19" fmla="*/ 8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97">
                  <a:moveTo>
                    <a:pt x="0" y="87"/>
                  </a:moveTo>
                  <a:lnTo>
                    <a:pt x="0" y="87"/>
                  </a:lnTo>
                  <a:cubicBezTo>
                    <a:pt x="0" y="93"/>
                    <a:pt x="5" y="97"/>
                    <a:pt x="10" y="97"/>
                  </a:cubicBezTo>
                  <a:lnTo>
                    <a:pt x="29" y="97"/>
                  </a:lnTo>
                  <a:cubicBezTo>
                    <a:pt x="34" y="97"/>
                    <a:pt x="39" y="93"/>
                    <a:pt x="39" y="87"/>
                  </a:cubicBezTo>
                  <a:lnTo>
                    <a:pt x="39" y="10"/>
                  </a:lnTo>
                  <a:cubicBezTo>
                    <a:pt x="39" y="5"/>
                    <a:pt x="34" y="0"/>
                    <a:pt x="29" y="0"/>
                  </a:cubicBezTo>
                  <a:lnTo>
                    <a:pt x="10" y="0"/>
                  </a:lnTo>
                  <a:cubicBezTo>
                    <a:pt x="5" y="0"/>
                    <a:pt x="0" y="5"/>
                    <a:pt x="0" y="10"/>
                  </a:cubicBezTo>
                  <a:lnTo>
                    <a:pt x="0" y="87"/>
                  </a:ln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2" name="Freeform 79">
              <a:extLst>
                <a:ext uri="{FF2B5EF4-FFF2-40B4-BE49-F238E27FC236}">
                  <a16:creationId xmlns:a16="http://schemas.microsoft.com/office/drawing/2014/main" id="{C0443F33-39EE-433B-8046-6D40BE16CD93}"/>
                </a:ext>
              </a:extLst>
            </p:cNvPr>
            <p:cNvSpPr>
              <a:spLocks/>
            </p:cNvSpPr>
            <p:nvPr/>
          </p:nvSpPr>
          <p:spPr bwMode="auto">
            <a:xfrm>
              <a:off x="5260976" y="1906589"/>
              <a:ext cx="93663" cy="346075"/>
            </a:xfrm>
            <a:custGeom>
              <a:avLst/>
              <a:gdLst>
                <a:gd name="T0" fmla="*/ 15 w 111"/>
                <a:gd name="T1" fmla="*/ 30 h 406"/>
                <a:gd name="T2" fmla="*/ 15 w 111"/>
                <a:gd name="T3" fmla="*/ 30 h 406"/>
                <a:gd name="T4" fmla="*/ 81 w 111"/>
                <a:gd name="T5" fmla="*/ 30 h 406"/>
                <a:gd name="T6" fmla="*/ 81 w 111"/>
                <a:gd name="T7" fmla="*/ 406 h 406"/>
                <a:gd name="T8" fmla="*/ 111 w 111"/>
                <a:gd name="T9" fmla="*/ 406 h 406"/>
                <a:gd name="T10" fmla="*/ 111 w 111"/>
                <a:gd name="T11" fmla="*/ 15 h 406"/>
                <a:gd name="T12" fmla="*/ 96 w 111"/>
                <a:gd name="T13" fmla="*/ 0 h 406"/>
                <a:gd name="T14" fmla="*/ 15 w 111"/>
                <a:gd name="T15" fmla="*/ 0 h 406"/>
                <a:gd name="T16" fmla="*/ 0 w 111"/>
                <a:gd name="T17" fmla="*/ 15 h 406"/>
                <a:gd name="T18" fmla="*/ 15 w 111"/>
                <a:gd name="T19" fmla="*/ 3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406">
                  <a:moveTo>
                    <a:pt x="15" y="30"/>
                  </a:moveTo>
                  <a:lnTo>
                    <a:pt x="15" y="30"/>
                  </a:lnTo>
                  <a:lnTo>
                    <a:pt x="81" y="30"/>
                  </a:lnTo>
                  <a:lnTo>
                    <a:pt x="81" y="406"/>
                  </a:lnTo>
                  <a:lnTo>
                    <a:pt x="111" y="406"/>
                  </a:lnTo>
                  <a:lnTo>
                    <a:pt x="111" y="15"/>
                  </a:lnTo>
                  <a:cubicBezTo>
                    <a:pt x="111" y="7"/>
                    <a:pt x="104" y="0"/>
                    <a:pt x="96" y="0"/>
                  </a:cubicBezTo>
                  <a:lnTo>
                    <a:pt x="15" y="0"/>
                  </a:lnTo>
                  <a:cubicBezTo>
                    <a:pt x="7" y="0"/>
                    <a:pt x="0" y="7"/>
                    <a:pt x="0" y="15"/>
                  </a:cubicBezTo>
                  <a:cubicBezTo>
                    <a:pt x="0" y="24"/>
                    <a:pt x="7" y="30"/>
                    <a:pt x="15" y="30"/>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3" name="Freeform 83">
              <a:extLst>
                <a:ext uri="{FF2B5EF4-FFF2-40B4-BE49-F238E27FC236}">
                  <a16:creationId xmlns:a16="http://schemas.microsoft.com/office/drawing/2014/main" id="{211F3DBC-871C-41AB-97FE-B42563EA8316}"/>
                </a:ext>
              </a:extLst>
            </p:cNvPr>
            <p:cNvSpPr>
              <a:spLocks/>
            </p:cNvSpPr>
            <p:nvPr/>
          </p:nvSpPr>
          <p:spPr bwMode="auto">
            <a:xfrm>
              <a:off x="5554663" y="2233614"/>
              <a:ext cx="39688" cy="38100"/>
            </a:xfrm>
            <a:custGeom>
              <a:avLst/>
              <a:gdLst>
                <a:gd name="T0" fmla="*/ 23 w 46"/>
                <a:gd name="T1" fmla="*/ 46 h 46"/>
                <a:gd name="T2" fmla="*/ 23 w 46"/>
                <a:gd name="T3" fmla="*/ 46 h 46"/>
                <a:gd name="T4" fmla="*/ 0 w 46"/>
                <a:gd name="T5" fmla="*/ 23 h 46"/>
                <a:gd name="T6" fmla="*/ 23 w 46"/>
                <a:gd name="T7" fmla="*/ 0 h 46"/>
                <a:gd name="T8" fmla="*/ 46 w 46"/>
                <a:gd name="T9" fmla="*/ 23 h 46"/>
                <a:gd name="T10" fmla="*/ 23 w 46"/>
                <a:gd name="T11" fmla="*/ 46 h 46"/>
              </a:gdLst>
              <a:ahLst/>
              <a:cxnLst>
                <a:cxn ang="0">
                  <a:pos x="T0" y="T1"/>
                </a:cxn>
                <a:cxn ang="0">
                  <a:pos x="T2" y="T3"/>
                </a:cxn>
                <a:cxn ang="0">
                  <a:pos x="T4" y="T5"/>
                </a:cxn>
                <a:cxn ang="0">
                  <a:pos x="T6" y="T7"/>
                </a:cxn>
                <a:cxn ang="0">
                  <a:pos x="T8" y="T9"/>
                </a:cxn>
                <a:cxn ang="0">
                  <a:pos x="T10" y="T11"/>
                </a:cxn>
              </a:cxnLst>
              <a:rect l="0" t="0" r="r" b="b"/>
              <a:pathLst>
                <a:path w="46" h="46">
                  <a:moveTo>
                    <a:pt x="23" y="46"/>
                  </a:moveTo>
                  <a:lnTo>
                    <a:pt x="23" y="46"/>
                  </a:lnTo>
                  <a:cubicBezTo>
                    <a:pt x="11" y="46"/>
                    <a:pt x="0" y="36"/>
                    <a:pt x="0" y="23"/>
                  </a:cubicBezTo>
                  <a:cubicBezTo>
                    <a:pt x="0" y="11"/>
                    <a:pt x="11" y="0"/>
                    <a:pt x="23" y="0"/>
                  </a:cubicBezTo>
                  <a:cubicBezTo>
                    <a:pt x="36" y="0"/>
                    <a:pt x="46" y="11"/>
                    <a:pt x="46" y="23"/>
                  </a:cubicBezTo>
                  <a:cubicBezTo>
                    <a:pt x="46" y="36"/>
                    <a:pt x="36" y="46"/>
                    <a:pt x="23" y="46"/>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4" name="Freeform 84">
              <a:extLst>
                <a:ext uri="{FF2B5EF4-FFF2-40B4-BE49-F238E27FC236}">
                  <a16:creationId xmlns:a16="http://schemas.microsoft.com/office/drawing/2014/main" id="{FDC88564-CB27-4DE7-A8E7-AD9C3362361B}"/>
                </a:ext>
              </a:extLst>
            </p:cNvPr>
            <p:cNvSpPr>
              <a:spLocks/>
            </p:cNvSpPr>
            <p:nvPr/>
          </p:nvSpPr>
          <p:spPr bwMode="auto">
            <a:xfrm>
              <a:off x="5614988" y="2233614"/>
              <a:ext cx="39688" cy="38100"/>
            </a:xfrm>
            <a:custGeom>
              <a:avLst/>
              <a:gdLst>
                <a:gd name="T0" fmla="*/ 23 w 46"/>
                <a:gd name="T1" fmla="*/ 46 h 46"/>
                <a:gd name="T2" fmla="*/ 23 w 46"/>
                <a:gd name="T3" fmla="*/ 46 h 46"/>
                <a:gd name="T4" fmla="*/ 0 w 46"/>
                <a:gd name="T5" fmla="*/ 23 h 46"/>
                <a:gd name="T6" fmla="*/ 23 w 46"/>
                <a:gd name="T7" fmla="*/ 0 h 46"/>
                <a:gd name="T8" fmla="*/ 46 w 46"/>
                <a:gd name="T9" fmla="*/ 23 h 46"/>
                <a:gd name="T10" fmla="*/ 23 w 46"/>
                <a:gd name="T11" fmla="*/ 46 h 46"/>
              </a:gdLst>
              <a:ahLst/>
              <a:cxnLst>
                <a:cxn ang="0">
                  <a:pos x="T0" y="T1"/>
                </a:cxn>
                <a:cxn ang="0">
                  <a:pos x="T2" y="T3"/>
                </a:cxn>
                <a:cxn ang="0">
                  <a:pos x="T4" y="T5"/>
                </a:cxn>
                <a:cxn ang="0">
                  <a:pos x="T6" y="T7"/>
                </a:cxn>
                <a:cxn ang="0">
                  <a:pos x="T8" y="T9"/>
                </a:cxn>
                <a:cxn ang="0">
                  <a:pos x="T10" y="T11"/>
                </a:cxn>
              </a:cxnLst>
              <a:rect l="0" t="0" r="r" b="b"/>
              <a:pathLst>
                <a:path w="46" h="46">
                  <a:moveTo>
                    <a:pt x="23" y="46"/>
                  </a:moveTo>
                  <a:lnTo>
                    <a:pt x="23" y="46"/>
                  </a:lnTo>
                  <a:cubicBezTo>
                    <a:pt x="10" y="46"/>
                    <a:pt x="0" y="36"/>
                    <a:pt x="0" y="23"/>
                  </a:cubicBezTo>
                  <a:cubicBezTo>
                    <a:pt x="0" y="10"/>
                    <a:pt x="10" y="0"/>
                    <a:pt x="23" y="0"/>
                  </a:cubicBezTo>
                  <a:cubicBezTo>
                    <a:pt x="35" y="0"/>
                    <a:pt x="46" y="10"/>
                    <a:pt x="46" y="23"/>
                  </a:cubicBezTo>
                  <a:cubicBezTo>
                    <a:pt x="46" y="36"/>
                    <a:pt x="35" y="46"/>
                    <a:pt x="23" y="46"/>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746" name="任意多边形 448">
            <a:extLst>
              <a:ext uri="{FF2B5EF4-FFF2-40B4-BE49-F238E27FC236}">
                <a16:creationId xmlns:a16="http://schemas.microsoft.com/office/drawing/2014/main" id="{52077AB9-9538-4793-9010-B3F1DC9D8CA9}"/>
              </a:ext>
            </a:extLst>
          </p:cNvPr>
          <p:cNvSpPr/>
          <p:nvPr/>
        </p:nvSpPr>
        <p:spPr bwMode="auto">
          <a:xfrm rot="5400000">
            <a:off x="6865556" y="3408720"/>
            <a:ext cx="182774" cy="156338"/>
          </a:xfrm>
          <a:custGeom>
            <a:avLst/>
            <a:gdLst>
              <a:gd name="connsiteX0" fmla="*/ 1008112 w 3096344"/>
              <a:gd name="connsiteY0" fmla="*/ 2088232 h 3096344"/>
              <a:gd name="connsiteX1" fmla="*/ 1008112 w 3096344"/>
              <a:gd name="connsiteY1" fmla="*/ 1008112 h 3096344"/>
              <a:gd name="connsiteX2" fmla="*/ 2088232 w 3096344"/>
              <a:gd name="connsiteY2" fmla="*/ 1008112 h 3096344"/>
              <a:gd name="connsiteX3" fmla="*/ 2088232 w 3096344"/>
              <a:gd name="connsiteY3" fmla="*/ 2088232 h 3096344"/>
              <a:gd name="connsiteX4" fmla="*/ 918102 w 3096344"/>
              <a:gd name="connsiteY4" fmla="*/ 2178242 h 3096344"/>
              <a:gd name="connsiteX5" fmla="*/ 2178242 w 3096344"/>
              <a:gd name="connsiteY5" fmla="*/ 2178242 h 3096344"/>
              <a:gd name="connsiteX6" fmla="*/ 2178242 w 3096344"/>
              <a:gd name="connsiteY6" fmla="*/ 918102 h 3096344"/>
              <a:gd name="connsiteX7" fmla="*/ 918102 w 3096344"/>
              <a:gd name="connsiteY7" fmla="*/ 918102 h 3096344"/>
              <a:gd name="connsiteX8" fmla="*/ 0 w 3096344"/>
              <a:gd name="connsiteY8" fmla="*/ 2628292 h 3096344"/>
              <a:gd name="connsiteX9" fmla="*/ 0 w 3096344"/>
              <a:gd name="connsiteY9" fmla="*/ 2466274 h 3096344"/>
              <a:gd name="connsiteX10" fmla="*/ 342038 w 3096344"/>
              <a:gd name="connsiteY10" fmla="*/ 2466274 h 3096344"/>
              <a:gd name="connsiteX11" fmla="*/ 342038 w 3096344"/>
              <a:gd name="connsiteY11" fmla="*/ 2340260 h 3096344"/>
              <a:gd name="connsiteX12" fmla="*/ 0 w 3096344"/>
              <a:gd name="connsiteY12" fmla="*/ 2340260 h 3096344"/>
              <a:gd name="connsiteX13" fmla="*/ 0 w 3096344"/>
              <a:gd name="connsiteY13" fmla="*/ 2178242 h 3096344"/>
              <a:gd name="connsiteX14" fmla="*/ 342038 w 3096344"/>
              <a:gd name="connsiteY14" fmla="*/ 2178242 h 3096344"/>
              <a:gd name="connsiteX15" fmla="*/ 342038 w 3096344"/>
              <a:gd name="connsiteY15" fmla="*/ 2047267 h 3096344"/>
              <a:gd name="connsiteX16" fmla="*/ 0 w 3096344"/>
              <a:gd name="connsiteY16" fmla="*/ 2047267 h 3096344"/>
              <a:gd name="connsiteX17" fmla="*/ 0 w 3096344"/>
              <a:gd name="connsiteY17" fmla="*/ 1885249 h 3096344"/>
              <a:gd name="connsiteX18" fmla="*/ 342038 w 3096344"/>
              <a:gd name="connsiteY18" fmla="*/ 1885249 h 3096344"/>
              <a:gd name="connsiteX19" fmla="*/ 342038 w 3096344"/>
              <a:gd name="connsiteY19" fmla="*/ 1759235 h 3096344"/>
              <a:gd name="connsiteX20" fmla="*/ 0 w 3096344"/>
              <a:gd name="connsiteY20" fmla="*/ 1759235 h 3096344"/>
              <a:gd name="connsiteX21" fmla="*/ 0 w 3096344"/>
              <a:gd name="connsiteY21" fmla="*/ 1597217 h 3096344"/>
              <a:gd name="connsiteX22" fmla="*/ 342038 w 3096344"/>
              <a:gd name="connsiteY22" fmla="*/ 1597217 h 3096344"/>
              <a:gd name="connsiteX23" fmla="*/ 342038 w 3096344"/>
              <a:gd name="connsiteY23" fmla="*/ 1492780 h 3096344"/>
              <a:gd name="connsiteX24" fmla="*/ 0 w 3096344"/>
              <a:gd name="connsiteY24" fmla="*/ 1492780 h 3096344"/>
              <a:gd name="connsiteX25" fmla="*/ 0 w 3096344"/>
              <a:gd name="connsiteY25" fmla="*/ 1330762 h 3096344"/>
              <a:gd name="connsiteX26" fmla="*/ 342038 w 3096344"/>
              <a:gd name="connsiteY26" fmla="*/ 1330762 h 3096344"/>
              <a:gd name="connsiteX27" fmla="*/ 342038 w 3096344"/>
              <a:gd name="connsiteY27" fmla="*/ 1204748 h 3096344"/>
              <a:gd name="connsiteX28" fmla="*/ 0 w 3096344"/>
              <a:gd name="connsiteY28" fmla="*/ 1204748 h 3096344"/>
              <a:gd name="connsiteX29" fmla="*/ 0 w 3096344"/>
              <a:gd name="connsiteY29" fmla="*/ 1042730 h 3096344"/>
              <a:gd name="connsiteX30" fmla="*/ 342038 w 3096344"/>
              <a:gd name="connsiteY30" fmla="*/ 1042730 h 3096344"/>
              <a:gd name="connsiteX31" fmla="*/ 342038 w 3096344"/>
              <a:gd name="connsiteY31" fmla="*/ 911755 h 3096344"/>
              <a:gd name="connsiteX32" fmla="*/ 0 w 3096344"/>
              <a:gd name="connsiteY32" fmla="*/ 911755 h 3096344"/>
              <a:gd name="connsiteX33" fmla="*/ 0 w 3096344"/>
              <a:gd name="connsiteY33" fmla="*/ 749737 h 3096344"/>
              <a:gd name="connsiteX34" fmla="*/ 342038 w 3096344"/>
              <a:gd name="connsiteY34" fmla="*/ 749737 h 3096344"/>
              <a:gd name="connsiteX35" fmla="*/ 342038 w 3096344"/>
              <a:gd name="connsiteY35" fmla="*/ 623723 h 3096344"/>
              <a:gd name="connsiteX36" fmla="*/ 0 w 3096344"/>
              <a:gd name="connsiteY36" fmla="*/ 623723 h 3096344"/>
              <a:gd name="connsiteX37" fmla="*/ 0 w 3096344"/>
              <a:gd name="connsiteY37" fmla="*/ 461705 h 3096344"/>
              <a:gd name="connsiteX38" fmla="*/ 342038 w 3096344"/>
              <a:gd name="connsiteY38" fmla="*/ 461705 h 3096344"/>
              <a:gd name="connsiteX39" fmla="*/ 342038 w 3096344"/>
              <a:gd name="connsiteY39" fmla="*/ 342038 h 3096344"/>
              <a:gd name="connsiteX40" fmla="*/ 464878 w 3096344"/>
              <a:gd name="connsiteY40" fmla="*/ 342038 h 3096344"/>
              <a:gd name="connsiteX41" fmla="*/ 464878 w 3096344"/>
              <a:gd name="connsiteY41" fmla="*/ 0 h 3096344"/>
              <a:gd name="connsiteX42" fmla="*/ 626896 w 3096344"/>
              <a:gd name="connsiteY42" fmla="*/ 0 h 3096344"/>
              <a:gd name="connsiteX43" fmla="*/ 626896 w 3096344"/>
              <a:gd name="connsiteY43" fmla="*/ 342038 h 3096344"/>
              <a:gd name="connsiteX44" fmla="*/ 752910 w 3096344"/>
              <a:gd name="connsiteY44" fmla="*/ 342038 h 3096344"/>
              <a:gd name="connsiteX45" fmla="*/ 752910 w 3096344"/>
              <a:gd name="connsiteY45" fmla="*/ 0 h 3096344"/>
              <a:gd name="connsiteX46" fmla="*/ 914928 w 3096344"/>
              <a:gd name="connsiteY46" fmla="*/ 0 h 3096344"/>
              <a:gd name="connsiteX47" fmla="*/ 914928 w 3096344"/>
              <a:gd name="connsiteY47" fmla="*/ 342038 h 3096344"/>
              <a:gd name="connsiteX48" fmla="*/ 1045903 w 3096344"/>
              <a:gd name="connsiteY48" fmla="*/ 342038 h 3096344"/>
              <a:gd name="connsiteX49" fmla="*/ 1045903 w 3096344"/>
              <a:gd name="connsiteY49" fmla="*/ 0 h 3096344"/>
              <a:gd name="connsiteX50" fmla="*/ 1207921 w 3096344"/>
              <a:gd name="connsiteY50" fmla="*/ 0 h 3096344"/>
              <a:gd name="connsiteX51" fmla="*/ 1207921 w 3096344"/>
              <a:gd name="connsiteY51" fmla="*/ 342038 h 3096344"/>
              <a:gd name="connsiteX52" fmla="*/ 1333935 w 3096344"/>
              <a:gd name="connsiteY52" fmla="*/ 342038 h 3096344"/>
              <a:gd name="connsiteX53" fmla="*/ 1333935 w 3096344"/>
              <a:gd name="connsiteY53" fmla="*/ 0 h 3096344"/>
              <a:gd name="connsiteX54" fmla="*/ 1495953 w 3096344"/>
              <a:gd name="connsiteY54" fmla="*/ 0 h 3096344"/>
              <a:gd name="connsiteX55" fmla="*/ 1495953 w 3096344"/>
              <a:gd name="connsiteY55" fmla="*/ 342038 h 3096344"/>
              <a:gd name="connsiteX56" fmla="*/ 1600390 w 3096344"/>
              <a:gd name="connsiteY56" fmla="*/ 342038 h 3096344"/>
              <a:gd name="connsiteX57" fmla="*/ 1600390 w 3096344"/>
              <a:gd name="connsiteY57" fmla="*/ 0 h 3096344"/>
              <a:gd name="connsiteX58" fmla="*/ 1762408 w 3096344"/>
              <a:gd name="connsiteY58" fmla="*/ 0 h 3096344"/>
              <a:gd name="connsiteX59" fmla="*/ 1762408 w 3096344"/>
              <a:gd name="connsiteY59" fmla="*/ 342038 h 3096344"/>
              <a:gd name="connsiteX60" fmla="*/ 1888422 w 3096344"/>
              <a:gd name="connsiteY60" fmla="*/ 342038 h 3096344"/>
              <a:gd name="connsiteX61" fmla="*/ 1888422 w 3096344"/>
              <a:gd name="connsiteY61" fmla="*/ 0 h 3096344"/>
              <a:gd name="connsiteX62" fmla="*/ 2050440 w 3096344"/>
              <a:gd name="connsiteY62" fmla="*/ 0 h 3096344"/>
              <a:gd name="connsiteX63" fmla="*/ 2050440 w 3096344"/>
              <a:gd name="connsiteY63" fmla="*/ 342038 h 3096344"/>
              <a:gd name="connsiteX64" fmla="*/ 2181415 w 3096344"/>
              <a:gd name="connsiteY64" fmla="*/ 342038 h 3096344"/>
              <a:gd name="connsiteX65" fmla="*/ 2181415 w 3096344"/>
              <a:gd name="connsiteY65" fmla="*/ 0 h 3096344"/>
              <a:gd name="connsiteX66" fmla="*/ 2343433 w 3096344"/>
              <a:gd name="connsiteY66" fmla="*/ 0 h 3096344"/>
              <a:gd name="connsiteX67" fmla="*/ 2343433 w 3096344"/>
              <a:gd name="connsiteY67" fmla="*/ 342038 h 3096344"/>
              <a:gd name="connsiteX68" fmla="*/ 2469447 w 3096344"/>
              <a:gd name="connsiteY68" fmla="*/ 342038 h 3096344"/>
              <a:gd name="connsiteX69" fmla="*/ 2469447 w 3096344"/>
              <a:gd name="connsiteY69" fmla="*/ 0 h 3096344"/>
              <a:gd name="connsiteX70" fmla="*/ 2631465 w 3096344"/>
              <a:gd name="connsiteY70" fmla="*/ 0 h 3096344"/>
              <a:gd name="connsiteX71" fmla="*/ 2631465 w 3096344"/>
              <a:gd name="connsiteY71" fmla="*/ 342038 h 3096344"/>
              <a:gd name="connsiteX72" fmla="*/ 2754306 w 3096344"/>
              <a:gd name="connsiteY72" fmla="*/ 342038 h 3096344"/>
              <a:gd name="connsiteX73" fmla="*/ 2754306 w 3096344"/>
              <a:gd name="connsiteY73" fmla="*/ 461705 h 3096344"/>
              <a:gd name="connsiteX74" fmla="*/ 3096344 w 3096344"/>
              <a:gd name="connsiteY74" fmla="*/ 461705 h 3096344"/>
              <a:gd name="connsiteX75" fmla="*/ 3096344 w 3096344"/>
              <a:gd name="connsiteY75" fmla="*/ 623723 h 3096344"/>
              <a:gd name="connsiteX76" fmla="*/ 2754306 w 3096344"/>
              <a:gd name="connsiteY76" fmla="*/ 623723 h 3096344"/>
              <a:gd name="connsiteX77" fmla="*/ 2754306 w 3096344"/>
              <a:gd name="connsiteY77" fmla="*/ 749737 h 3096344"/>
              <a:gd name="connsiteX78" fmla="*/ 3096344 w 3096344"/>
              <a:gd name="connsiteY78" fmla="*/ 749737 h 3096344"/>
              <a:gd name="connsiteX79" fmla="*/ 3096344 w 3096344"/>
              <a:gd name="connsiteY79" fmla="*/ 911755 h 3096344"/>
              <a:gd name="connsiteX80" fmla="*/ 2754306 w 3096344"/>
              <a:gd name="connsiteY80" fmla="*/ 911755 h 3096344"/>
              <a:gd name="connsiteX81" fmla="*/ 2754306 w 3096344"/>
              <a:gd name="connsiteY81" fmla="*/ 1042730 h 3096344"/>
              <a:gd name="connsiteX82" fmla="*/ 3096344 w 3096344"/>
              <a:gd name="connsiteY82" fmla="*/ 1042730 h 3096344"/>
              <a:gd name="connsiteX83" fmla="*/ 3096344 w 3096344"/>
              <a:gd name="connsiteY83" fmla="*/ 1204748 h 3096344"/>
              <a:gd name="connsiteX84" fmla="*/ 2754306 w 3096344"/>
              <a:gd name="connsiteY84" fmla="*/ 1204748 h 3096344"/>
              <a:gd name="connsiteX85" fmla="*/ 2754306 w 3096344"/>
              <a:gd name="connsiteY85" fmla="*/ 1330762 h 3096344"/>
              <a:gd name="connsiteX86" fmla="*/ 3096344 w 3096344"/>
              <a:gd name="connsiteY86" fmla="*/ 1330762 h 3096344"/>
              <a:gd name="connsiteX87" fmla="*/ 3096344 w 3096344"/>
              <a:gd name="connsiteY87" fmla="*/ 1492780 h 3096344"/>
              <a:gd name="connsiteX88" fmla="*/ 2754306 w 3096344"/>
              <a:gd name="connsiteY88" fmla="*/ 1492780 h 3096344"/>
              <a:gd name="connsiteX89" fmla="*/ 2754306 w 3096344"/>
              <a:gd name="connsiteY89" fmla="*/ 1597217 h 3096344"/>
              <a:gd name="connsiteX90" fmla="*/ 3096344 w 3096344"/>
              <a:gd name="connsiteY90" fmla="*/ 1597217 h 3096344"/>
              <a:gd name="connsiteX91" fmla="*/ 3096344 w 3096344"/>
              <a:gd name="connsiteY91" fmla="*/ 1759235 h 3096344"/>
              <a:gd name="connsiteX92" fmla="*/ 2754306 w 3096344"/>
              <a:gd name="connsiteY92" fmla="*/ 1759235 h 3096344"/>
              <a:gd name="connsiteX93" fmla="*/ 2754306 w 3096344"/>
              <a:gd name="connsiteY93" fmla="*/ 1885249 h 3096344"/>
              <a:gd name="connsiteX94" fmla="*/ 3096344 w 3096344"/>
              <a:gd name="connsiteY94" fmla="*/ 1885249 h 3096344"/>
              <a:gd name="connsiteX95" fmla="*/ 3096344 w 3096344"/>
              <a:gd name="connsiteY95" fmla="*/ 2047267 h 3096344"/>
              <a:gd name="connsiteX96" fmla="*/ 2754306 w 3096344"/>
              <a:gd name="connsiteY96" fmla="*/ 2047267 h 3096344"/>
              <a:gd name="connsiteX97" fmla="*/ 2754306 w 3096344"/>
              <a:gd name="connsiteY97" fmla="*/ 2178242 h 3096344"/>
              <a:gd name="connsiteX98" fmla="*/ 3096344 w 3096344"/>
              <a:gd name="connsiteY98" fmla="*/ 2178242 h 3096344"/>
              <a:gd name="connsiteX99" fmla="*/ 3096344 w 3096344"/>
              <a:gd name="connsiteY99" fmla="*/ 2340260 h 3096344"/>
              <a:gd name="connsiteX100" fmla="*/ 2754306 w 3096344"/>
              <a:gd name="connsiteY100" fmla="*/ 2340260 h 3096344"/>
              <a:gd name="connsiteX101" fmla="*/ 2754306 w 3096344"/>
              <a:gd name="connsiteY101" fmla="*/ 2466274 h 3096344"/>
              <a:gd name="connsiteX102" fmla="*/ 3096344 w 3096344"/>
              <a:gd name="connsiteY102" fmla="*/ 2466274 h 3096344"/>
              <a:gd name="connsiteX103" fmla="*/ 3096344 w 3096344"/>
              <a:gd name="connsiteY103" fmla="*/ 2628292 h 3096344"/>
              <a:gd name="connsiteX104" fmla="*/ 2754306 w 3096344"/>
              <a:gd name="connsiteY104" fmla="*/ 2628292 h 3096344"/>
              <a:gd name="connsiteX105" fmla="*/ 2754306 w 3096344"/>
              <a:gd name="connsiteY105" fmla="*/ 2754306 h 3096344"/>
              <a:gd name="connsiteX106" fmla="*/ 2631465 w 3096344"/>
              <a:gd name="connsiteY106" fmla="*/ 2754306 h 3096344"/>
              <a:gd name="connsiteX107" fmla="*/ 2631465 w 3096344"/>
              <a:gd name="connsiteY107" fmla="*/ 3096344 h 3096344"/>
              <a:gd name="connsiteX108" fmla="*/ 2469447 w 3096344"/>
              <a:gd name="connsiteY108" fmla="*/ 3096344 h 3096344"/>
              <a:gd name="connsiteX109" fmla="*/ 2469447 w 3096344"/>
              <a:gd name="connsiteY109" fmla="*/ 2754306 h 3096344"/>
              <a:gd name="connsiteX110" fmla="*/ 2343433 w 3096344"/>
              <a:gd name="connsiteY110" fmla="*/ 2754306 h 3096344"/>
              <a:gd name="connsiteX111" fmla="*/ 2343433 w 3096344"/>
              <a:gd name="connsiteY111" fmla="*/ 3096344 h 3096344"/>
              <a:gd name="connsiteX112" fmla="*/ 2181415 w 3096344"/>
              <a:gd name="connsiteY112" fmla="*/ 3096344 h 3096344"/>
              <a:gd name="connsiteX113" fmla="*/ 2181415 w 3096344"/>
              <a:gd name="connsiteY113" fmla="*/ 2754306 h 3096344"/>
              <a:gd name="connsiteX114" fmla="*/ 2050440 w 3096344"/>
              <a:gd name="connsiteY114" fmla="*/ 2754306 h 3096344"/>
              <a:gd name="connsiteX115" fmla="*/ 2050440 w 3096344"/>
              <a:gd name="connsiteY115" fmla="*/ 3096344 h 3096344"/>
              <a:gd name="connsiteX116" fmla="*/ 1888422 w 3096344"/>
              <a:gd name="connsiteY116" fmla="*/ 3096344 h 3096344"/>
              <a:gd name="connsiteX117" fmla="*/ 1888422 w 3096344"/>
              <a:gd name="connsiteY117" fmla="*/ 2754306 h 3096344"/>
              <a:gd name="connsiteX118" fmla="*/ 1762408 w 3096344"/>
              <a:gd name="connsiteY118" fmla="*/ 2754306 h 3096344"/>
              <a:gd name="connsiteX119" fmla="*/ 1762408 w 3096344"/>
              <a:gd name="connsiteY119" fmla="*/ 3096344 h 3096344"/>
              <a:gd name="connsiteX120" fmla="*/ 1600390 w 3096344"/>
              <a:gd name="connsiteY120" fmla="*/ 3096344 h 3096344"/>
              <a:gd name="connsiteX121" fmla="*/ 1600390 w 3096344"/>
              <a:gd name="connsiteY121" fmla="*/ 2754306 h 3096344"/>
              <a:gd name="connsiteX122" fmla="*/ 1495953 w 3096344"/>
              <a:gd name="connsiteY122" fmla="*/ 2754306 h 3096344"/>
              <a:gd name="connsiteX123" fmla="*/ 1495953 w 3096344"/>
              <a:gd name="connsiteY123" fmla="*/ 3096344 h 3096344"/>
              <a:gd name="connsiteX124" fmla="*/ 1333935 w 3096344"/>
              <a:gd name="connsiteY124" fmla="*/ 3096344 h 3096344"/>
              <a:gd name="connsiteX125" fmla="*/ 1333935 w 3096344"/>
              <a:gd name="connsiteY125" fmla="*/ 2754306 h 3096344"/>
              <a:gd name="connsiteX126" fmla="*/ 1207921 w 3096344"/>
              <a:gd name="connsiteY126" fmla="*/ 2754306 h 3096344"/>
              <a:gd name="connsiteX127" fmla="*/ 1207921 w 3096344"/>
              <a:gd name="connsiteY127" fmla="*/ 3096344 h 3096344"/>
              <a:gd name="connsiteX128" fmla="*/ 1045903 w 3096344"/>
              <a:gd name="connsiteY128" fmla="*/ 3096344 h 3096344"/>
              <a:gd name="connsiteX129" fmla="*/ 1045903 w 3096344"/>
              <a:gd name="connsiteY129" fmla="*/ 2754306 h 3096344"/>
              <a:gd name="connsiteX130" fmla="*/ 914928 w 3096344"/>
              <a:gd name="connsiteY130" fmla="*/ 2754306 h 3096344"/>
              <a:gd name="connsiteX131" fmla="*/ 914928 w 3096344"/>
              <a:gd name="connsiteY131" fmla="*/ 3096344 h 3096344"/>
              <a:gd name="connsiteX132" fmla="*/ 752910 w 3096344"/>
              <a:gd name="connsiteY132" fmla="*/ 3096344 h 3096344"/>
              <a:gd name="connsiteX133" fmla="*/ 752910 w 3096344"/>
              <a:gd name="connsiteY133" fmla="*/ 2754306 h 3096344"/>
              <a:gd name="connsiteX134" fmla="*/ 626896 w 3096344"/>
              <a:gd name="connsiteY134" fmla="*/ 2754306 h 3096344"/>
              <a:gd name="connsiteX135" fmla="*/ 626896 w 3096344"/>
              <a:gd name="connsiteY135" fmla="*/ 3096344 h 3096344"/>
              <a:gd name="connsiteX136" fmla="*/ 464878 w 3096344"/>
              <a:gd name="connsiteY136" fmla="*/ 3096344 h 3096344"/>
              <a:gd name="connsiteX137" fmla="*/ 464878 w 3096344"/>
              <a:gd name="connsiteY137" fmla="*/ 2754306 h 3096344"/>
              <a:gd name="connsiteX138" fmla="*/ 342038 w 3096344"/>
              <a:gd name="connsiteY138" fmla="*/ 2754306 h 3096344"/>
              <a:gd name="connsiteX139" fmla="*/ 342038 w 3096344"/>
              <a:gd name="connsiteY139" fmla="*/ 2628292 h 309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096344" h="3096344">
                <a:moveTo>
                  <a:pt x="1008112" y="2088232"/>
                </a:moveTo>
                <a:lnTo>
                  <a:pt x="1008112" y="1008112"/>
                </a:lnTo>
                <a:lnTo>
                  <a:pt x="2088232" y="1008112"/>
                </a:lnTo>
                <a:lnTo>
                  <a:pt x="2088232" y="2088232"/>
                </a:lnTo>
                <a:close/>
                <a:moveTo>
                  <a:pt x="918102" y="2178242"/>
                </a:moveTo>
                <a:lnTo>
                  <a:pt x="2178242" y="2178242"/>
                </a:lnTo>
                <a:lnTo>
                  <a:pt x="2178242" y="918102"/>
                </a:lnTo>
                <a:lnTo>
                  <a:pt x="918102" y="918102"/>
                </a:lnTo>
                <a:close/>
                <a:moveTo>
                  <a:pt x="0" y="2628292"/>
                </a:moveTo>
                <a:lnTo>
                  <a:pt x="0" y="2466274"/>
                </a:lnTo>
                <a:lnTo>
                  <a:pt x="342038" y="2466274"/>
                </a:lnTo>
                <a:lnTo>
                  <a:pt x="342038" y="2340260"/>
                </a:lnTo>
                <a:lnTo>
                  <a:pt x="0" y="2340260"/>
                </a:lnTo>
                <a:lnTo>
                  <a:pt x="0" y="2178242"/>
                </a:lnTo>
                <a:lnTo>
                  <a:pt x="342038" y="2178242"/>
                </a:lnTo>
                <a:lnTo>
                  <a:pt x="342038" y="2047267"/>
                </a:lnTo>
                <a:lnTo>
                  <a:pt x="0" y="2047267"/>
                </a:lnTo>
                <a:lnTo>
                  <a:pt x="0" y="1885249"/>
                </a:lnTo>
                <a:lnTo>
                  <a:pt x="342038" y="1885249"/>
                </a:lnTo>
                <a:lnTo>
                  <a:pt x="342038" y="1759235"/>
                </a:lnTo>
                <a:lnTo>
                  <a:pt x="0" y="1759235"/>
                </a:lnTo>
                <a:lnTo>
                  <a:pt x="0" y="1597217"/>
                </a:lnTo>
                <a:lnTo>
                  <a:pt x="342038" y="1597217"/>
                </a:lnTo>
                <a:lnTo>
                  <a:pt x="342038" y="1492780"/>
                </a:lnTo>
                <a:lnTo>
                  <a:pt x="0" y="1492780"/>
                </a:lnTo>
                <a:lnTo>
                  <a:pt x="0" y="1330762"/>
                </a:lnTo>
                <a:lnTo>
                  <a:pt x="342038" y="1330762"/>
                </a:lnTo>
                <a:lnTo>
                  <a:pt x="342038" y="1204748"/>
                </a:lnTo>
                <a:lnTo>
                  <a:pt x="0" y="1204748"/>
                </a:lnTo>
                <a:lnTo>
                  <a:pt x="0" y="1042730"/>
                </a:lnTo>
                <a:lnTo>
                  <a:pt x="342038" y="1042730"/>
                </a:lnTo>
                <a:lnTo>
                  <a:pt x="342038" y="911755"/>
                </a:lnTo>
                <a:lnTo>
                  <a:pt x="0" y="911755"/>
                </a:lnTo>
                <a:lnTo>
                  <a:pt x="0" y="749737"/>
                </a:lnTo>
                <a:lnTo>
                  <a:pt x="342038" y="749737"/>
                </a:lnTo>
                <a:lnTo>
                  <a:pt x="342038" y="623723"/>
                </a:lnTo>
                <a:lnTo>
                  <a:pt x="0" y="623723"/>
                </a:lnTo>
                <a:lnTo>
                  <a:pt x="0" y="461705"/>
                </a:lnTo>
                <a:lnTo>
                  <a:pt x="342038" y="461705"/>
                </a:lnTo>
                <a:lnTo>
                  <a:pt x="342038" y="342038"/>
                </a:lnTo>
                <a:lnTo>
                  <a:pt x="464878" y="342038"/>
                </a:lnTo>
                <a:lnTo>
                  <a:pt x="464878" y="0"/>
                </a:lnTo>
                <a:lnTo>
                  <a:pt x="626896" y="0"/>
                </a:lnTo>
                <a:lnTo>
                  <a:pt x="626896" y="342038"/>
                </a:lnTo>
                <a:lnTo>
                  <a:pt x="752910" y="342038"/>
                </a:lnTo>
                <a:lnTo>
                  <a:pt x="752910" y="0"/>
                </a:lnTo>
                <a:lnTo>
                  <a:pt x="914928" y="0"/>
                </a:lnTo>
                <a:lnTo>
                  <a:pt x="914928" y="342038"/>
                </a:lnTo>
                <a:lnTo>
                  <a:pt x="1045903" y="342038"/>
                </a:lnTo>
                <a:lnTo>
                  <a:pt x="1045903" y="0"/>
                </a:lnTo>
                <a:lnTo>
                  <a:pt x="1207921" y="0"/>
                </a:lnTo>
                <a:lnTo>
                  <a:pt x="1207921" y="342038"/>
                </a:lnTo>
                <a:lnTo>
                  <a:pt x="1333935" y="342038"/>
                </a:lnTo>
                <a:lnTo>
                  <a:pt x="1333935" y="0"/>
                </a:lnTo>
                <a:lnTo>
                  <a:pt x="1495953" y="0"/>
                </a:lnTo>
                <a:lnTo>
                  <a:pt x="1495953" y="342038"/>
                </a:lnTo>
                <a:lnTo>
                  <a:pt x="1600390" y="342038"/>
                </a:lnTo>
                <a:lnTo>
                  <a:pt x="1600390" y="0"/>
                </a:lnTo>
                <a:lnTo>
                  <a:pt x="1762408" y="0"/>
                </a:lnTo>
                <a:lnTo>
                  <a:pt x="1762408" y="342038"/>
                </a:lnTo>
                <a:lnTo>
                  <a:pt x="1888422" y="342038"/>
                </a:lnTo>
                <a:lnTo>
                  <a:pt x="1888422" y="0"/>
                </a:lnTo>
                <a:lnTo>
                  <a:pt x="2050440" y="0"/>
                </a:lnTo>
                <a:lnTo>
                  <a:pt x="2050440" y="342038"/>
                </a:lnTo>
                <a:lnTo>
                  <a:pt x="2181415" y="342038"/>
                </a:lnTo>
                <a:lnTo>
                  <a:pt x="2181415" y="0"/>
                </a:lnTo>
                <a:lnTo>
                  <a:pt x="2343433" y="0"/>
                </a:lnTo>
                <a:lnTo>
                  <a:pt x="2343433" y="342038"/>
                </a:lnTo>
                <a:lnTo>
                  <a:pt x="2469447" y="342038"/>
                </a:lnTo>
                <a:lnTo>
                  <a:pt x="2469447" y="0"/>
                </a:lnTo>
                <a:lnTo>
                  <a:pt x="2631465" y="0"/>
                </a:lnTo>
                <a:lnTo>
                  <a:pt x="2631465" y="342038"/>
                </a:lnTo>
                <a:lnTo>
                  <a:pt x="2754306" y="342038"/>
                </a:lnTo>
                <a:lnTo>
                  <a:pt x="2754306" y="461705"/>
                </a:lnTo>
                <a:lnTo>
                  <a:pt x="3096344" y="461705"/>
                </a:lnTo>
                <a:lnTo>
                  <a:pt x="3096344" y="623723"/>
                </a:lnTo>
                <a:lnTo>
                  <a:pt x="2754306" y="623723"/>
                </a:lnTo>
                <a:lnTo>
                  <a:pt x="2754306" y="749737"/>
                </a:lnTo>
                <a:lnTo>
                  <a:pt x="3096344" y="749737"/>
                </a:lnTo>
                <a:lnTo>
                  <a:pt x="3096344" y="911755"/>
                </a:lnTo>
                <a:lnTo>
                  <a:pt x="2754306" y="911755"/>
                </a:lnTo>
                <a:lnTo>
                  <a:pt x="2754306" y="1042730"/>
                </a:lnTo>
                <a:lnTo>
                  <a:pt x="3096344" y="1042730"/>
                </a:lnTo>
                <a:lnTo>
                  <a:pt x="3096344" y="1204748"/>
                </a:lnTo>
                <a:lnTo>
                  <a:pt x="2754306" y="1204748"/>
                </a:lnTo>
                <a:lnTo>
                  <a:pt x="2754306" y="1330762"/>
                </a:lnTo>
                <a:lnTo>
                  <a:pt x="3096344" y="1330762"/>
                </a:lnTo>
                <a:lnTo>
                  <a:pt x="3096344" y="1492780"/>
                </a:lnTo>
                <a:lnTo>
                  <a:pt x="2754306" y="1492780"/>
                </a:lnTo>
                <a:lnTo>
                  <a:pt x="2754306" y="1597217"/>
                </a:lnTo>
                <a:lnTo>
                  <a:pt x="3096344" y="1597217"/>
                </a:lnTo>
                <a:lnTo>
                  <a:pt x="3096344" y="1759235"/>
                </a:lnTo>
                <a:lnTo>
                  <a:pt x="2754306" y="1759235"/>
                </a:lnTo>
                <a:lnTo>
                  <a:pt x="2754306" y="1885249"/>
                </a:lnTo>
                <a:lnTo>
                  <a:pt x="3096344" y="1885249"/>
                </a:lnTo>
                <a:lnTo>
                  <a:pt x="3096344" y="2047267"/>
                </a:lnTo>
                <a:lnTo>
                  <a:pt x="2754306" y="2047267"/>
                </a:lnTo>
                <a:lnTo>
                  <a:pt x="2754306" y="2178242"/>
                </a:lnTo>
                <a:lnTo>
                  <a:pt x="3096344" y="2178242"/>
                </a:lnTo>
                <a:lnTo>
                  <a:pt x="3096344" y="2340260"/>
                </a:lnTo>
                <a:lnTo>
                  <a:pt x="2754306" y="2340260"/>
                </a:lnTo>
                <a:lnTo>
                  <a:pt x="2754306" y="2466274"/>
                </a:lnTo>
                <a:lnTo>
                  <a:pt x="3096344" y="2466274"/>
                </a:lnTo>
                <a:lnTo>
                  <a:pt x="3096344" y="2628292"/>
                </a:lnTo>
                <a:lnTo>
                  <a:pt x="2754306" y="2628292"/>
                </a:lnTo>
                <a:lnTo>
                  <a:pt x="2754306" y="2754306"/>
                </a:lnTo>
                <a:lnTo>
                  <a:pt x="2631465" y="2754306"/>
                </a:lnTo>
                <a:lnTo>
                  <a:pt x="2631465" y="3096344"/>
                </a:lnTo>
                <a:lnTo>
                  <a:pt x="2469447" y="3096344"/>
                </a:lnTo>
                <a:lnTo>
                  <a:pt x="2469447" y="2754306"/>
                </a:lnTo>
                <a:lnTo>
                  <a:pt x="2343433" y="2754306"/>
                </a:lnTo>
                <a:lnTo>
                  <a:pt x="2343433" y="3096344"/>
                </a:lnTo>
                <a:lnTo>
                  <a:pt x="2181415" y="3096344"/>
                </a:lnTo>
                <a:lnTo>
                  <a:pt x="2181415" y="2754306"/>
                </a:lnTo>
                <a:lnTo>
                  <a:pt x="2050440" y="2754306"/>
                </a:lnTo>
                <a:lnTo>
                  <a:pt x="2050440" y="3096344"/>
                </a:lnTo>
                <a:lnTo>
                  <a:pt x="1888422" y="3096344"/>
                </a:lnTo>
                <a:lnTo>
                  <a:pt x="1888422" y="2754306"/>
                </a:lnTo>
                <a:lnTo>
                  <a:pt x="1762408" y="2754306"/>
                </a:lnTo>
                <a:lnTo>
                  <a:pt x="1762408" y="3096344"/>
                </a:lnTo>
                <a:lnTo>
                  <a:pt x="1600390" y="3096344"/>
                </a:lnTo>
                <a:lnTo>
                  <a:pt x="1600390" y="2754306"/>
                </a:lnTo>
                <a:lnTo>
                  <a:pt x="1495953" y="2754306"/>
                </a:lnTo>
                <a:lnTo>
                  <a:pt x="1495953" y="3096344"/>
                </a:lnTo>
                <a:lnTo>
                  <a:pt x="1333935" y="3096344"/>
                </a:lnTo>
                <a:lnTo>
                  <a:pt x="1333935" y="2754306"/>
                </a:lnTo>
                <a:lnTo>
                  <a:pt x="1207921" y="2754306"/>
                </a:lnTo>
                <a:lnTo>
                  <a:pt x="1207921" y="3096344"/>
                </a:lnTo>
                <a:lnTo>
                  <a:pt x="1045903" y="3096344"/>
                </a:lnTo>
                <a:lnTo>
                  <a:pt x="1045903" y="2754306"/>
                </a:lnTo>
                <a:lnTo>
                  <a:pt x="914928" y="2754306"/>
                </a:lnTo>
                <a:lnTo>
                  <a:pt x="914928" y="3096344"/>
                </a:lnTo>
                <a:lnTo>
                  <a:pt x="752910" y="3096344"/>
                </a:lnTo>
                <a:lnTo>
                  <a:pt x="752910" y="2754306"/>
                </a:lnTo>
                <a:lnTo>
                  <a:pt x="626896" y="2754306"/>
                </a:lnTo>
                <a:lnTo>
                  <a:pt x="626896" y="3096344"/>
                </a:lnTo>
                <a:lnTo>
                  <a:pt x="464878" y="3096344"/>
                </a:lnTo>
                <a:lnTo>
                  <a:pt x="464878" y="2754306"/>
                </a:lnTo>
                <a:lnTo>
                  <a:pt x="342038" y="2754306"/>
                </a:lnTo>
                <a:lnTo>
                  <a:pt x="342038" y="2628292"/>
                </a:lnTo>
                <a:close/>
              </a:path>
            </a:pathLst>
          </a:custGeom>
          <a:noFill/>
          <a:ln w="635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7" name="任意多边形 449">
            <a:extLst>
              <a:ext uri="{FF2B5EF4-FFF2-40B4-BE49-F238E27FC236}">
                <a16:creationId xmlns:a16="http://schemas.microsoft.com/office/drawing/2014/main" id="{E4B2892F-883C-434E-9724-4D8A66E5DE91}"/>
              </a:ext>
            </a:extLst>
          </p:cNvPr>
          <p:cNvSpPr/>
          <p:nvPr/>
        </p:nvSpPr>
        <p:spPr bwMode="auto">
          <a:xfrm>
            <a:off x="7091037" y="3435609"/>
            <a:ext cx="245675" cy="74833"/>
          </a:xfrm>
          <a:custGeom>
            <a:avLst/>
            <a:gdLst>
              <a:gd name="connsiteX0" fmla="*/ 5545646 w 5904656"/>
              <a:gd name="connsiteY0" fmla="*/ 1333872 h 1621904"/>
              <a:gd name="connsiteX1" fmla="*/ 5721665 w 5904656"/>
              <a:gd name="connsiteY1" fmla="*/ 1333872 h 1621904"/>
              <a:gd name="connsiteX2" fmla="*/ 5721665 w 5904656"/>
              <a:gd name="connsiteY2" fmla="*/ 1621904 h 1621904"/>
              <a:gd name="connsiteX3" fmla="*/ 5545646 w 5904656"/>
              <a:gd name="connsiteY3" fmla="*/ 1621904 h 1621904"/>
              <a:gd name="connsiteX4" fmla="*/ 5185605 w 5904656"/>
              <a:gd name="connsiteY4" fmla="*/ 1333872 h 1621904"/>
              <a:gd name="connsiteX5" fmla="*/ 5361624 w 5904656"/>
              <a:gd name="connsiteY5" fmla="*/ 1333872 h 1621904"/>
              <a:gd name="connsiteX6" fmla="*/ 5361624 w 5904656"/>
              <a:gd name="connsiteY6" fmla="*/ 1621904 h 1621904"/>
              <a:gd name="connsiteX7" fmla="*/ 5185605 w 5904656"/>
              <a:gd name="connsiteY7" fmla="*/ 1621904 h 1621904"/>
              <a:gd name="connsiteX8" fmla="*/ 4828008 w 5904656"/>
              <a:gd name="connsiteY8" fmla="*/ 1333872 h 1621904"/>
              <a:gd name="connsiteX9" fmla="*/ 5004027 w 5904656"/>
              <a:gd name="connsiteY9" fmla="*/ 1333872 h 1621904"/>
              <a:gd name="connsiteX10" fmla="*/ 5004027 w 5904656"/>
              <a:gd name="connsiteY10" fmla="*/ 1621904 h 1621904"/>
              <a:gd name="connsiteX11" fmla="*/ 4828008 w 5904656"/>
              <a:gd name="connsiteY11" fmla="*/ 1621904 h 1621904"/>
              <a:gd name="connsiteX12" fmla="*/ 4467968 w 5904656"/>
              <a:gd name="connsiteY12" fmla="*/ 1333872 h 1621904"/>
              <a:gd name="connsiteX13" fmla="*/ 4643987 w 5904656"/>
              <a:gd name="connsiteY13" fmla="*/ 1333872 h 1621904"/>
              <a:gd name="connsiteX14" fmla="*/ 4643987 w 5904656"/>
              <a:gd name="connsiteY14" fmla="*/ 1621904 h 1621904"/>
              <a:gd name="connsiteX15" fmla="*/ 4467968 w 5904656"/>
              <a:gd name="connsiteY15" fmla="*/ 1621904 h 1621904"/>
              <a:gd name="connsiteX16" fmla="*/ 4116101 w 5904656"/>
              <a:gd name="connsiteY16" fmla="*/ 1333872 h 1621904"/>
              <a:gd name="connsiteX17" fmla="*/ 4292120 w 5904656"/>
              <a:gd name="connsiteY17" fmla="*/ 1333872 h 1621904"/>
              <a:gd name="connsiteX18" fmla="*/ 4292120 w 5904656"/>
              <a:gd name="connsiteY18" fmla="*/ 1621904 h 1621904"/>
              <a:gd name="connsiteX19" fmla="*/ 4116101 w 5904656"/>
              <a:gd name="connsiteY19" fmla="*/ 1621904 h 1621904"/>
              <a:gd name="connsiteX20" fmla="*/ 3756061 w 5904656"/>
              <a:gd name="connsiteY20" fmla="*/ 1333872 h 1621904"/>
              <a:gd name="connsiteX21" fmla="*/ 3932080 w 5904656"/>
              <a:gd name="connsiteY21" fmla="*/ 1333872 h 1621904"/>
              <a:gd name="connsiteX22" fmla="*/ 3932080 w 5904656"/>
              <a:gd name="connsiteY22" fmla="*/ 1621904 h 1621904"/>
              <a:gd name="connsiteX23" fmla="*/ 3756061 w 5904656"/>
              <a:gd name="connsiteY23" fmla="*/ 1621904 h 1621904"/>
              <a:gd name="connsiteX24" fmla="*/ 3398464 w 5904656"/>
              <a:gd name="connsiteY24" fmla="*/ 1333872 h 1621904"/>
              <a:gd name="connsiteX25" fmla="*/ 3574483 w 5904656"/>
              <a:gd name="connsiteY25" fmla="*/ 1333872 h 1621904"/>
              <a:gd name="connsiteX26" fmla="*/ 3574483 w 5904656"/>
              <a:gd name="connsiteY26" fmla="*/ 1621904 h 1621904"/>
              <a:gd name="connsiteX27" fmla="*/ 3398464 w 5904656"/>
              <a:gd name="connsiteY27" fmla="*/ 1621904 h 1621904"/>
              <a:gd name="connsiteX28" fmla="*/ 3038424 w 5904656"/>
              <a:gd name="connsiteY28" fmla="*/ 1333872 h 1621904"/>
              <a:gd name="connsiteX29" fmla="*/ 3214443 w 5904656"/>
              <a:gd name="connsiteY29" fmla="*/ 1333872 h 1621904"/>
              <a:gd name="connsiteX30" fmla="*/ 3214443 w 5904656"/>
              <a:gd name="connsiteY30" fmla="*/ 1621904 h 1621904"/>
              <a:gd name="connsiteX31" fmla="*/ 3038424 w 5904656"/>
              <a:gd name="connsiteY31" fmla="*/ 1621904 h 1621904"/>
              <a:gd name="connsiteX32" fmla="*/ 2690216 w 5904656"/>
              <a:gd name="connsiteY32" fmla="*/ 1333872 h 1621904"/>
              <a:gd name="connsiteX33" fmla="*/ 2866235 w 5904656"/>
              <a:gd name="connsiteY33" fmla="*/ 1333872 h 1621904"/>
              <a:gd name="connsiteX34" fmla="*/ 2866235 w 5904656"/>
              <a:gd name="connsiteY34" fmla="*/ 1621904 h 1621904"/>
              <a:gd name="connsiteX35" fmla="*/ 2690216 w 5904656"/>
              <a:gd name="connsiteY35" fmla="*/ 1621904 h 1621904"/>
              <a:gd name="connsiteX36" fmla="*/ 2330176 w 5904656"/>
              <a:gd name="connsiteY36" fmla="*/ 1333872 h 1621904"/>
              <a:gd name="connsiteX37" fmla="*/ 2506195 w 5904656"/>
              <a:gd name="connsiteY37" fmla="*/ 1333872 h 1621904"/>
              <a:gd name="connsiteX38" fmla="*/ 2506195 w 5904656"/>
              <a:gd name="connsiteY38" fmla="*/ 1621904 h 1621904"/>
              <a:gd name="connsiteX39" fmla="*/ 2330176 w 5904656"/>
              <a:gd name="connsiteY39" fmla="*/ 1621904 h 1621904"/>
              <a:gd name="connsiteX40" fmla="*/ 1972579 w 5904656"/>
              <a:gd name="connsiteY40" fmla="*/ 1333872 h 1621904"/>
              <a:gd name="connsiteX41" fmla="*/ 2148598 w 5904656"/>
              <a:gd name="connsiteY41" fmla="*/ 1333872 h 1621904"/>
              <a:gd name="connsiteX42" fmla="*/ 2148598 w 5904656"/>
              <a:gd name="connsiteY42" fmla="*/ 1621904 h 1621904"/>
              <a:gd name="connsiteX43" fmla="*/ 1972579 w 5904656"/>
              <a:gd name="connsiteY43" fmla="*/ 1621904 h 1621904"/>
              <a:gd name="connsiteX44" fmla="*/ 1612539 w 5904656"/>
              <a:gd name="connsiteY44" fmla="*/ 1333872 h 1621904"/>
              <a:gd name="connsiteX45" fmla="*/ 1788558 w 5904656"/>
              <a:gd name="connsiteY45" fmla="*/ 1333872 h 1621904"/>
              <a:gd name="connsiteX46" fmla="*/ 1788558 w 5904656"/>
              <a:gd name="connsiteY46" fmla="*/ 1621904 h 1621904"/>
              <a:gd name="connsiteX47" fmla="*/ 1612539 w 5904656"/>
              <a:gd name="connsiteY47" fmla="*/ 1621904 h 1621904"/>
              <a:gd name="connsiteX48" fmla="*/ 1260672 w 5904656"/>
              <a:gd name="connsiteY48" fmla="*/ 1333872 h 1621904"/>
              <a:gd name="connsiteX49" fmla="*/ 1436691 w 5904656"/>
              <a:gd name="connsiteY49" fmla="*/ 1333872 h 1621904"/>
              <a:gd name="connsiteX50" fmla="*/ 1436691 w 5904656"/>
              <a:gd name="connsiteY50" fmla="*/ 1621904 h 1621904"/>
              <a:gd name="connsiteX51" fmla="*/ 1260672 w 5904656"/>
              <a:gd name="connsiteY51" fmla="*/ 1621904 h 1621904"/>
              <a:gd name="connsiteX52" fmla="*/ 900632 w 5904656"/>
              <a:gd name="connsiteY52" fmla="*/ 1333872 h 1621904"/>
              <a:gd name="connsiteX53" fmla="*/ 1076651 w 5904656"/>
              <a:gd name="connsiteY53" fmla="*/ 1333872 h 1621904"/>
              <a:gd name="connsiteX54" fmla="*/ 1076651 w 5904656"/>
              <a:gd name="connsiteY54" fmla="*/ 1621904 h 1621904"/>
              <a:gd name="connsiteX55" fmla="*/ 900632 w 5904656"/>
              <a:gd name="connsiteY55" fmla="*/ 1621904 h 1621904"/>
              <a:gd name="connsiteX56" fmla="*/ 543035 w 5904656"/>
              <a:gd name="connsiteY56" fmla="*/ 1333872 h 1621904"/>
              <a:gd name="connsiteX57" fmla="*/ 719054 w 5904656"/>
              <a:gd name="connsiteY57" fmla="*/ 1333872 h 1621904"/>
              <a:gd name="connsiteX58" fmla="*/ 719054 w 5904656"/>
              <a:gd name="connsiteY58" fmla="*/ 1621904 h 1621904"/>
              <a:gd name="connsiteX59" fmla="*/ 543035 w 5904656"/>
              <a:gd name="connsiteY59" fmla="*/ 1621904 h 1621904"/>
              <a:gd name="connsiteX60" fmla="*/ 182995 w 5904656"/>
              <a:gd name="connsiteY60" fmla="*/ 1333872 h 1621904"/>
              <a:gd name="connsiteX61" fmla="*/ 359014 w 5904656"/>
              <a:gd name="connsiteY61" fmla="*/ 1333872 h 1621904"/>
              <a:gd name="connsiteX62" fmla="*/ 359014 w 5904656"/>
              <a:gd name="connsiteY62" fmla="*/ 1621904 h 1621904"/>
              <a:gd name="connsiteX63" fmla="*/ 182995 w 5904656"/>
              <a:gd name="connsiteY63" fmla="*/ 1621904 h 1621904"/>
              <a:gd name="connsiteX64" fmla="*/ 5034789 w 5904656"/>
              <a:gd name="connsiteY64" fmla="*/ 360040 h 1621904"/>
              <a:gd name="connsiteX65" fmla="*/ 5088795 w 5904656"/>
              <a:gd name="connsiteY65" fmla="*/ 414046 h 1621904"/>
              <a:gd name="connsiteX66" fmla="*/ 5034789 w 5904656"/>
              <a:gd name="connsiteY66" fmla="*/ 468052 h 1621904"/>
              <a:gd name="connsiteX67" fmla="*/ 4980783 w 5904656"/>
              <a:gd name="connsiteY67" fmla="*/ 414046 h 1621904"/>
              <a:gd name="connsiteX68" fmla="*/ 5034789 w 5904656"/>
              <a:gd name="connsiteY68" fmla="*/ 360040 h 1621904"/>
              <a:gd name="connsiteX69" fmla="*/ 3792651 w 5904656"/>
              <a:gd name="connsiteY69" fmla="*/ 360040 h 1621904"/>
              <a:gd name="connsiteX70" fmla="*/ 3846657 w 5904656"/>
              <a:gd name="connsiteY70" fmla="*/ 414046 h 1621904"/>
              <a:gd name="connsiteX71" fmla="*/ 3792651 w 5904656"/>
              <a:gd name="connsiteY71" fmla="*/ 468052 h 1621904"/>
              <a:gd name="connsiteX72" fmla="*/ 3738645 w 5904656"/>
              <a:gd name="connsiteY72" fmla="*/ 414046 h 1621904"/>
              <a:gd name="connsiteX73" fmla="*/ 3792651 w 5904656"/>
              <a:gd name="connsiteY73" fmla="*/ 360040 h 1621904"/>
              <a:gd name="connsiteX74" fmla="*/ 2550513 w 5904656"/>
              <a:gd name="connsiteY74" fmla="*/ 360040 h 1621904"/>
              <a:gd name="connsiteX75" fmla="*/ 2604519 w 5904656"/>
              <a:gd name="connsiteY75" fmla="*/ 414046 h 1621904"/>
              <a:gd name="connsiteX76" fmla="*/ 2550513 w 5904656"/>
              <a:gd name="connsiteY76" fmla="*/ 468052 h 1621904"/>
              <a:gd name="connsiteX77" fmla="*/ 2496507 w 5904656"/>
              <a:gd name="connsiteY77" fmla="*/ 414046 h 1621904"/>
              <a:gd name="connsiteX78" fmla="*/ 2550513 w 5904656"/>
              <a:gd name="connsiteY78" fmla="*/ 360040 h 1621904"/>
              <a:gd name="connsiteX79" fmla="*/ 1308375 w 5904656"/>
              <a:gd name="connsiteY79" fmla="*/ 360040 h 1621904"/>
              <a:gd name="connsiteX80" fmla="*/ 1362381 w 5904656"/>
              <a:gd name="connsiteY80" fmla="*/ 414046 h 1621904"/>
              <a:gd name="connsiteX81" fmla="*/ 1308375 w 5904656"/>
              <a:gd name="connsiteY81" fmla="*/ 468052 h 1621904"/>
              <a:gd name="connsiteX82" fmla="*/ 1254369 w 5904656"/>
              <a:gd name="connsiteY82" fmla="*/ 414046 h 1621904"/>
              <a:gd name="connsiteX83" fmla="*/ 1308375 w 5904656"/>
              <a:gd name="connsiteY83" fmla="*/ 360040 h 1621904"/>
              <a:gd name="connsiteX84" fmla="*/ 4419493 w 5904656"/>
              <a:gd name="connsiteY84" fmla="*/ 270030 h 1621904"/>
              <a:gd name="connsiteX85" fmla="*/ 4419493 w 5904656"/>
              <a:gd name="connsiteY85" fmla="*/ 1062118 h 1621904"/>
              <a:gd name="connsiteX86" fmla="*/ 5211581 w 5904656"/>
              <a:gd name="connsiteY86" fmla="*/ 1062118 h 1621904"/>
              <a:gd name="connsiteX87" fmla="*/ 5211581 w 5904656"/>
              <a:gd name="connsiteY87" fmla="*/ 270030 h 1621904"/>
              <a:gd name="connsiteX88" fmla="*/ 3177355 w 5904656"/>
              <a:gd name="connsiteY88" fmla="*/ 270030 h 1621904"/>
              <a:gd name="connsiteX89" fmla="*/ 3177355 w 5904656"/>
              <a:gd name="connsiteY89" fmla="*/ 1062118 h 1621904"/>
              <a:gd name="connsiteX90" fmla="*/ 3969443 w 5904656"/>
              <a:gd name="connsiteY90" fmla="*/ 1062118 h 1621904"/>
              <a:gd name="connsiteX91" fmla="*/ 3969443 w 5904656"/>
              <a:gd name="connsiteY91" fmla="*/ 270030 h 1621904"/>
              <a:gd name="connsiteX92" fmla="*/ 1935217 w 5904656"/>
              <a:gd name="connsiteY92" fmla="*/ 270030 h 1621904"/>
              <a:gd name="connsiteX93" fmla="*/ 1935217 w 5904656"/>
              <a:gd name="connsiteY93" fmla="*/ 1062118 h 1621904"/>
              <a:gd name="connsiteX94" fmla="*/ 2727305 w 5904656"/>
              <a:gd name="connsiteY94" fmla="*/ 1062118 h 1621904"/>
              <a:gd name="connsiteX95" fmla="*/ 2727305 w 5904656"/>
              <a:gd name="connsiteY95" fmla="*/ 270030 h 1621904"/>
              <a:gd name="connsiteX96" fmla="*/ 693079 w 5904656"/>
              <a:gd name="connsiteY96" fmla="*/ 270030 h 1621904"/>
              <a:gd name="connsiteX97" fmla="*/ 693079 w 5904656"/>
              <a:gd name="connsiteY97" fmla="*/ 1062118 h 1621904"/>
              <a:gd name="connsiteX98" fmla="*/ 1485167 w 5904656"/>
              <a:gd name="connsiteY98" fmla="*/ 1062118 h 1621904"/>
              <a:gd name="connsiteX99" fmla="*/ 1485167 w 5904656"/>
              <a:gd name="connsiteY99" fmla="*/ 270030 h 1621904"/>
              <a:gd name="connsiteX100" fmla="*/ 0 w 5904656"/>
              <a:gd name="connsiteY100" fmla="*/ 0 h 1621904"/>
              <a:gd name="connsiteX101" fmla="*/ 5904656 w 5904656"/>
              <a:gd name="connsiteY101" fmla="*/ 0 h 1621904"/>
              <a:gd name="connsiteX102" fmla="*/ 5904656 w 5904656"/>
              <a:gd name="connsiteY102" fmla="*/ 324353 h 1621904"/>
              <a:gd name="connsiteX103" fmla="*/ 5872524 w 5904656"/>
              <a:gd name="connsiteY103" fmla="*/ 334328 h 1621904"/>
              <a:gd name="connsiteX104" fmla="*/ 5652628 w 5904656"/>
              <a:gd name="connsiteY104" fmla="*/ 666074 h 1621904"/>
              <a:gd name="connsiteX105" fmla="*/ 5872524 w 5904656"/>
              <a:gd name="connsiteY105" fmla="*/ 997820 h 1621904"/>
              <a:gd name="connsiteX106" fmla="*/ 5904656 w 5904656"/>
              <a:gd name="connsiteY106" fmla="*/ 1007795 h 1621904"/>
              <a:gd name="connsiteX107" fmla="*/ 5904656 w 5904656"/>
              <a:gd name="connsiteY107" fmla="*/ 1332148 h 1621904"/>
              <a:gd name="connsiteX108" fmla="*/ 0 w 5904656"/>
              <a:gd name="connsiteY108" fmla="*/ 1332148 h 1621904"/>
              <a:gd name="connsiteX109" fmla="*/ 0 w 5904656"/>
              <a:gd name="connsiteY109" fmla="*/ 1007795 h 1621904"/>
              <a:gd name="connsiteX110" fmla="*/ 32132 w 5904656"/>
              <a:gd name="connsiteY110" fmla="*/ 997820 h 1621904"/>
              <a:gd name="connsiteX111" fmla="*/ 252028 w 5904656"/>
              <a:gd name="connsiteY111" fmla="*/ 666074 h 1621904"/>
              <a:gd name="connsiteX112" fmla="*/ 32132 w 5904656"/>
              <a:gd name="connsiteY112" fmla="*/ 334328 h 1621904"/>
              <a:gd name="connsiteX113" fmla="*/ 0 w 5904656"/>
              <a:gd name="connsiteY113" fmla="*/ 324353 h 162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904656" h="1621904">
                <a:moveTo>
                  <a:pt x="5545646" y="1333872"/>
                </a:moveTo>
                <a:lnTo>
                  <a:pt x="5721665" y="1333872"/>
                </a:lnTo>
                <a:lnTo>
                  <a:pt x="5721665" y="1621904"/>
                </a:lnTo>
                <a:lnTo>
                  <a:pt x="5545646" y="1621904"/>
                </a:lnTo>
                <a:close/>
                <a:moveTo>
                  <a:pt x="5185605" y="1333872"/>
                </a:moveTo>
                <a:lnTo>
                  <a:pt x="5361624" y="1333872"/>
                </a:lnTo>
                <a:lnTo>
                  <a:pt x="5361624" y="1621904"/>
                </a:lnTo>
                <a:lnTo>
                  <a:pt x="5185605" y="1621904"/>
                </a:lnTo>
                <a:close/>
                <a:moveTo>
                  <a:pt x="4828008" y="1333872"/>
                </a:moveTo>
                <a:lnTo>
                  <a:pt x="5004027" y="1333872"/>
                </a:lnTo>
                <a:lnTo>
                  <a:pt x="5004027" y="1621904"/>
                </a:lnTo>
                <a:lnTo>
                  <a:pt x="4828008" y="1621904"/>
                </a:lnTo>
                <a:close/>
                <a:moveTo>
                  <a:pt x="4467968" y="1333872"/>
                </a:moveTo>
                <a:lnTo>
                  <a:pt x="4643987" y="1333872"/>
                </a:lnTo>
                <a:lnTo>
                  <a:pt x="4643987" y="1621904"/>
                </a:lnTo>
                <a:lnTo>
                  <a:pt x="4467968" y="1621904"/>
                </a:lnTo>
                <a:close/>
                <a:moveTo>
                  <a:pt x="4116101" y="1333872"/>
                </a:moveTo>
                <a:lnTo>
                  <a:pt x="4292120" y="1333872"/>
                </a:lnTo>
                <a:lnTo>
                  <a:pt x="4292120" y="1621904"/>
                </a:lnTo>
                <a:lnTo>
                  <a:pt x="4116101" y="1621904"/>
                </a:lnTo>
                <a:close/>
                <a:moveTo>
                  <a:pt x="3756061" y="1333872"/>
                </a:moveTo>
                <a:lnTo>
                  <a:pt x="3932080" y="1333872"/>
                </a:lnTo>
                <a:lnTo>
                  <a:pt x="3932080" y="1621904"/>
                </a:lnTo>
                <a:lnTo>
                  <a:pt x="3756061" y="1621904"/>
                </a:lnTo>
                <a:close/>
                <a:moveTo>
                  <a:pt x="3398464" y="1333872"/>
                </a:moveTo>
                <a:lnTo>
                  <a:pt x="3574483" y="1333872"/>
                </a:lnTo>
                <a:lnTo>
                  <a:pt x="3574483" y="1621904"/>
                </a:lnTo>
                <a:lnTo>
                  <a:pt x="3398464" y="1621904"/>
                </a:lnTo>
                <a:close/>
                <a:moveTo>
                  <a:pt x="3038424" y="1333872"/>
                </a:moveTo>
                <a:lnTo>
                  <a:pt x="3214443" y="1333872"/>
                </a:lnTo>
                <a:lnTo>
                  <a:pt x="3214443" y="1621904"/>
                </a:lnTo>
                <a:lnTo>
                  <a:pt x="3038424" y="1621904"/>
                </a:lnTo>
                <a:close/>
                <a:moveTo>
                  <a:pt x="2690216" y="1333872"/>
                </a:moveTo>
                <a:lnTo>
                  <a:pt x="2866235" y="1333872"/>
                </a:lnTo>
                <a:lnTo>
                  <a:pt x="2866235" y="1621904"/>
                </a:lnTo>
                <a:lnTo>
                  <a:pt x="2690216" y="1621904"/>
                </a:lnTo>
                <a:close/>
                <a:moveTo>
                  <a:pt x="2330176" y="1333872"/>
                </a:moveTo>
                <a:lnTo>
                  <a:pt x="2506195" y="1333872"/>
                </a:lnTo>
                <a:lnTo>
                  <a:pt x="2506195" y="1621904"/>
                </a:lnTo>
                <a:lnTo>
                  <a:pt x="2330176" y="1621904"/>
                </a:lnTo>
                <a:close/>
                <a:moveTo>
                  <a:pt x="1972579" y="1333872"/>
                </a:moveTo>
                <a:lnTo>
                  <a:pt x="2148598" y="1333872"/>
                </a:lnTo>
                <a:lnTo>
                  <a:pt x="2148598" y="1621904"/>
                </a:lnTo>
                <a:lnTo>
                  <a:pt x="1972579" y="1621904"/>
                </a:lnTo>
                <a:close/>
                <a:moveTo>
                  <a:pt x="1612539" y="1333872"/>
                </a:moveTo>
                <a:lnTo>
                  <a:pt x="1788558" y="1333872"/>
                </a:lnTo>
                <a:lnTo>
                  <a:pt x="1788558" y="1621904"/>
                </a:lnTo>
                <a:lnTo>
                  <a:pt x="1612539" y="1621904"/>
                </a:lnTo>
                <a:close/>
                <a:moveTo>
                  <a:pt x="1260672" y="1333872"/>
                </a:moveTo>
                <a:lnTo>
                  <a:pt x="1436691" y="1333872"/>
                </a:lnTo>
                <a:lnTo>
                  <a:pt x="1436691" y="1621904"/>
                </a:lnTo>
                <a:lnTo>
                  <a:pt x="1260672" y="1621904"/>
                </a:lnTo>
                <a:close/>
                <a:moveTo>
                  <a:pt x="900632" y="1333872"/>
                </a:moveTo>
                <a:lnTo>
                  <a:pt x="1076651" y="1333872"/>
                </a:lnTo>
                <a:lnTo>
                  <a:pt x="1076651" y="1621904"/>
                </a:lnTo>
                <a:lnTo>
                  <a:pt x="900632" y="1621904"/>
                </a:lnTo>
                <a:close/>
                <a:moveTo>
                  <a:pt x="543035" y="1333872"/>
                </a:moveTo>
                <a:lnTo>
                  <a:pt x="719054" y="1333872"/>
                </a:lnTo>
                <a:lnTo>
                  <a:pt x="719054" y="1621904"/>
                </a:lnTo>
                <a:lnTo>
                  <a:pt x="543035" y="1621904"/>
                </a:lnTo>
                <a:close/>
                <a:moveTo>
                  <a:pt x="182995" y="1333872"/>
                </a:moveTo>
                <a:lnTo>
                  <a:pt x="359014" y="1333872"/>
                </a:lnTo>
                <a:lnTo>
                  <a:pt x="359014" y="1621904"/>
                </a:lnTo>
                <a:lnTo>
                  <a:pt x="182995" y="1621904"/>
                </a:lnTo>
                <a:close/>
                <a:moveTo>
                  <a:pt x="5034789" y="360040"/>
                </a:moveTo>
                <a:cubicBezTo>
                  <a:pt x="5064616" y="360040"/>
                  <a:pt x="5088795" y="384219"/>
                  <a:pt x="5088795" y="414046"/>
                </a:cubicBezTo>
                <a:cubicBezTo>
                  <a:pt x="5088795" y="443873"/>
                  <a:pt x="5064616" y="468052"/>
                  <a:pt x="5034789" y="468052"/>
                </a:cubicBezTo>
                <a:cubicBezTo>
                  <a:pt x="5004962" y="468052"/>
                  <a:pt x="4980783" y="443873"/>
                  <a:pt x="4980783" y="414046"/>
                </a:cubicBezTo>
                <a:cubicBezTo>
                  <a:pt x="4980783" y="384219"/>
                  <a:pt x="5004962" y="360040"/>
                  <a:pt x="5034789" y="360040"/>
                </a:cubicBezTo>
                <a:close/>
                <a:moveTo>
                  <a:pt x="3792651" y="360040"/>
                </a:moveTo>
                <a:cubicBezTo>
                  <a:pt x="3822478" y="360040"/>
                  <a:pt x="3846657" y="384219"/>
                  <a:pt x="3846657" y="414046"/>
                </a:cubicBezTo>
                <a:cubicBezTo>
                  <a:pt x="3846657" y="443873"/>
                  <a:pt x="3822478" y="468052"/>
                  <a:pt x="3792651" y="468052"/>
                </a:cubicBezTo>
                <a:cubicBezTo>
                  <a:pt x="3762824" y="468052"/>
                  <a:pt x="3738645" y="443873"/>
                  <a:pt x="3738645" y="414046"/>
                </a:cubicBezTo>
                <a:cubicBezTo>
                  <a:pt x="3738645" y="384219"/>
                  <a:pt x="3762824" y="360040"/>
                  <a:pt x="3792651" y="360040"/>
                </a:cubicBezTo>
                <a:close/>
                <a:moveTo>
                  <a:pt x="2550513" y="360040"/>
                </a:moveTo>
                <a:cubicBezTo>
                  <a:pt x="2580340" y="360040"/>
                  <a:pt x="2604519" y="384219"/>
                  <a:pt x="2604519" y="414046"/>
                </a:cubicBezTo>
                <a:cubicBezTo>
                  <a:pt x="2604519" y="443873"/>
                  <a:pt x="2580340" y="468052"/>
                  <a:pt x="2550513" y="468052"/>
                </a:cubicBezTo>
                <a:cubicBezTo>
                  <a:pt x="2520686" y="468052"/>
                  <a:pt x="2496507" y="443873"/>
                  <a:pt x="2496507" y="414046"/>
                </a:cubicBezTo>
                <a:cubicBezTo>
                  <a:pt x="2496507" y="384219"/>
                  <a:pt x="2520686" y="360040"/>
                  <a:pt x="2550513" y="360040"/>
                </a:cubicBezTo>
                <a:close/>
                <a:moveTo>
                  <a:pt x="1308375" y="360040"/>
                </a:moveTo>
                <a:cubicBezTo>
                  <a:pt x="1338202" y="360040"/>
                  <a:pt x="1362381" y="384219"/>
                  <a:pt x="1362381" y="414046"/>
                </a:cubicBezTo>
                <a:cubicBezTo>
                  <a:pt x="1362381" y="443873"/>
                  <a:pt x="1338202" y="468052"/>
                  <a:pt x="1308375" y="468052"/>
                </a:cubicBezTo>
                <a:cubicBezTo>
                  <a:pt x="1278548" y="468052"/>
                  <a:pt x="1254369" y="443873"/>
                  <a:pt x="1254369" y="414046"/>
                </a:cubicBezTo>
                <a:cubicBezTo>
                  <a:pt x="1254369" y="384219"/>
                  <a:pt x="1278548" y="360040"/>
                  <a:pt x="1308375" y="360040"/>
                </a:cubicBezTo>
                <a:close/>
                <a:moveTo>
                  <a:pt x="4419493" y="270030"/>
                </a:moveTo>
                <a:lnTo>
                  <a:pt x="4419493" y="1062118"/>
                </a:lnTo>
                <a:lnTo>
                  <a:pt x="5211581" y="1062118"/>
                </a:lnTo>
                <a:lnTo>
                  <a:pt x="5211581" y="270030"/>
                </a:lnTo>
                <a:close/>
                <a:moveTo>
                  <a:pt x="3177355" y="270030"/>
                </a:moveTo>
                <a:lnTo>
                  <a:pt x="3177355" y="1062118"/>
                </a:lnTo>
                <a:lnTo>
                  <a:pt x="3969443" y="1062118"/>
                </a:lnTo>
                <a:lnTo>
                  <a:pt x="3969443" y="270030"/>
                </a:lnTo>
                <a:close/>
                <a:moveTo>
                  <a:pt x="1935217" y="270030"/>
                </a:moveTo>
                <a:lnTo>
                  <a:pt x="1935217" y="1062118"/>
                </a:lnTo>
                <a:lnTo>
                  <a:pt x="2727305" y="1062118"/>
                </a:lnTo>
                <a:lnTo>
                  <a:pt x="2727305" y="270030"/>
                </a:lnTo>
                <a:close/>
                <a:moveTo>
                  <a:pt x="693079" y="270030"/>
                </a:moveTo>
                <a:lnTo>
                  <a:pt x="693079" y="1062118"/>
                </a:lnTo>
                <a:lnTo>
                  <a:pt x="1485167" y="1062118"/>
                </a:lnTo>
                <a:lnTo>
                  <a:pt x="1485167" y="270030"/>
                </a:lnTo>
                <a:close/>
                <a:moveTo>
                  <a:pt x="0" y="0"/>
                </a:moveTo>
                <a:lnTo>
                  <a:pt x="5904656" y="0"/>
                </a:lnTo>
                <a:lnTo>
                  <a:pt x="5904656" y="324353"/>
                </a:lnTo>
                <a:lnTo>
                  <a:pt x="5872524" y="334328"/>
                </a:lnTo>
                <a:cubicBezTo>
                  <a:pt x="5743300" y="388985"/>
                  <a:pt x="5652628" y="516940"/>
                  <a:pt x="5652628" y="666074"/>
                </a:cubicBezTo>
                <a:cubicBezTo>
                  <a:pt x="5652628" y="815208"/>
                  <a:pt x="5743300" y="943164"/>
                  <a:pt x="5872524" y="997820"/>
                </a:cubicBezTo>
                <a:lnTo>
                  <a:pt x="5904656" y="1007795"/>
                </a:lnTo>
                <a:lnTo>
                  <a:pt x="5904656" y="1332148"/>
                </a:lnTo>
                <a:lnTo>
                  <a:pt x="0" y="1332148"/>
                </a:lnTo>
                <a:lnTo>
                  <a:pt x="0" y="1007795"/>
                </a:lnTo>
                <a:lnTo>
                  <a:pt x="32132" y="997820"/>
                </a:lnTo>
                <a:cubicBezTo>
                  <a:pt x="161356" y="943164"/>
                  <a:pt x="252028" y="815208"/>
                  <a:pt x="252028" y="666074"/>
                </a:cubicBezTo>
                <a:cubicBezTo>
                  <a:pt x="252028" y="516940"/>
                  <a:pt x="161356" y="388985"/>
                  <a:pt x="32132" y="334328"/>
                </a:cubicBezTo>
                <a:lnTo>
                  <a:pt x="0" y="324353"/>
                </a:lnTo>
                <a:close/>
              </a:path>
            </a:pathLst>
          </a:custGeom>
          <a:no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748" name="组合 16582">
            <a:extLst>
              <a:ext uri="{FF2B5EF4-FFF2-40B4-BE49-F238E27FC236}">
                <a16:creationId xmlns:a16="http://schemas.microsoft.com/office/drawing/2014/main" id="{8A0C37D5-F188-4F33-B107-88BF2A2BE14D}"/>
              </a:ext>
            </a:extLst>
          </p:cNvPr>
          <p:cNvGrpSpPr/>
          <p:nvPr/>
        </p:nvGrpSpPr>
        <p:grpSpPr>
          <a:xfrm>
            <a:off x="7159396" y="3661433"/>
            <a:ext cx="134004" cy="198701"/>
            <a:chOff x="8407400" y="2055813"/>
            <a:chExt cx="360363" cy="458788"/>
          </a:xfrm>
          <a:noFill/>
        </p:grpSpPr>
        <p:sp>
          <p:nvSpPr>
            <p:cNvPr id="749" name="Freeform 219">
              <a:extLst>
                <a:ext uri="{FF2B5EF4-FFF2-40B4-BE49-F238E27FC236}">
                  <a16:creationId xmlns:a16="http://schemas.microsoft.com/office/drawing/2014/main" id="{8446D7B2-733D-4D43-9341-FB9522F6A4C7}"/>
                </a:ext>
              </a:extLst>
            </p:cNvPr>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0" name="Freeform 220">
              <a:extLst>
                <a:ext uri="{FF2B5EF4-FFF2-40B4-BE49-F238E27FC236}">
                  <a16:creationId xmlns:a16="http://schemas.microsoft.com/office/drawing/2014/main" id="{8727B486-0A3B-4EB2-AC77-F67F559E918C}"/>
                </a:ext>
              </a:extLst>
            </p:cNvPr>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1" name="Freeform 221">
              <a:extLst>
                <a:ext uri="{FF2B5EF4-FFF2-40B4-BE49-F238E27FC236}">
                  <a16:creationId xmlns:a16="http://schemas.microsoft.com/office/drawing/2014/main" id="{56533A22-F20B-442F-B7A0-BA4756E71930}"/>
                </a:ext>
              </a:extLst>
            </p:cNvPr>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2" name="Freeform 222">
              <a:extLst>
                <a:ext uri="{FF2B5EF4-FFF2-40B4-BE49-F238E27FC236}">
                  <a16:creationId xmlns:a16="http://schemas.microsoft.com/office/drawing/2014/main" id="{61EC55A7-0206-4A10-8F05-B41D12FC8354}"/>
                </a:ext>
              </a:extLst>
            </p:cNvPr>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753" name="组合 18405">
            <a:extLst>
              <a:ext uri="{FF2B5EF4-FFF2-40B4-BE49-F238E27FC236}">
                <a16:creationId xmlns:a16="http://schemas.microsoft.com/office/drawing/2014/main" id="{AE83278A-0167-4DF4-86ED-37DD028CE0D7}"/>
              </a:ext>
            </a:extLst>
          </p:cNvPr>
          <p:cNvGrpSpPr/>
          <p:nvPr/>
        </p:nvGrpSpPr>
        <p:grpSpPr>
          <a:xfrm>
            <a:off x="6834865" y="3671563"/>
            <a:ext cx="246362" cy="174474"/>
            <a:chOff x="5260976" y="1906589"/>
            <a:chExt cx="492125" cy="365125"/>
          </a:xfrm>
          <a:solidFill>
            <a:schemeClr val="bg1"/>
          </a:solidFill>
        </p:grpSpPr>
        <p:sp>
          <p:nvSpPr>
            <p:cNvPr id="754" name="Freeform 75">
              <a:extLst>
                <a:ext uri="{FF2B5EF4-FFF2-40B4-BE49-F238E27FC236}">
                  <a16:creationId xmlns:a16="http://schemas.microsoft.com/office/drawing/2014/main" id="{B291AF67-9482-4577-9564-3484D4296615}"/>
                </a:ext>
              </a:extLst>
            </p:cNvPr>
            <p:cNvSpPr>
              <a:spLocks/>
            </p:cNvSpPr>
            <p:nvPr/>
          </p:nvSpPr>
          <p:spPr bwMode="auto">
            <a:xfrm>
              <a:off x="5372101" y="2038351"/>
              <a:ext cx="325438" cy="225425"/>
            </a:xfrm>
            <a:custGeom>
              <a:avLst/>
              <a:gdLst>
                <a:gd name="T0" fmla="*/ 360 w 382"/>
                <a:gd name="T1" fmla="*/ 265 h 265"/>
                <a:gd name="T2" fmla="*/ 360 w 382"/>
                <a:gd name="T3" fmla="*/ 265 h 265"/>
                <a:gd name="T4" fmla="*/ 310 w 382"/>
                <a:gd name="T5" fmla="*/ 265 h 265"/>
                <a:gd name="T6" fmla="*/ 298 w 382"/>
                <a:gd name="T7" fmla="*/ 252 h 265"/>
                <a:gd name="T8" fmla="*/ 310 w 382"/>
                <a:gd name="T9" fmla="*/ 240 h 265"/>
                <a:gd name="T10" fmla="*/ 357 w 382"/>
                <a:gd name="T11" fmla="*/ 240 h 265"/>
                <a:gd name="T12" fmla="*/ 357 w 382"/>
                <a:gd name="T13" fmla="*/ 25 h 265"/>
                <a:gd name="T14" fmla="*/ 24 w 382"/>
                <a:gd name="T15" fmla="*/ 25 h 265"/>
                <a:gd name="T16" fmla="*/ 24 w 382"/>
                <a:gd name="T17" fmla="*/ 240 h 265"/>
                <a:gd name="T18" fmla="*/ 239 w 382"/>
                <a:gd name="T19" fmla="*/ 240 h 265"/>
                <a:gd name="T20" fmla="*/ 251 w 382"/>
                <a:gd name="T21" fmla="*/ 252 h 265"/>
                <a:gd name="T22" fmla="*/ 239 w 382"/>
                <a:gd name="T23" fmla="*/ 265 h 265"/>
                <a:gd name="T24" fmla="*/ 22 w 382"/>
                <a:gd name="T25" fmla="*/ 265 h 265"/>
                <a:gd name="T26" fmla="*/ 0 w 382"/>
                <a:gd name="T27" fmla="*/ 242 h 265"/>
                <a:gd name="T28" fmla="*/ 0 w 382"/>
                <a:gd name="T29" fmla="*/ 23 h 265"/>
                <a:gd name="T30" fmla="*/ 22 w 382"/>
                <a:gd name="T31" fmla="*/ 0 h 265"/>
                <a:gd name="T32" fmla="*/ 360 w 382"/>
                <a:gd name="T33" fmla="*/ 0 h 265"/>
                <a:gd name="T34" fmla="*/ 382 w 382"/>
                <a:gd name="T35" fmla="*/ 23 h 265"/>
                <a:gd name="T36" fmla="*/ 382 w 382"/>
                <a:gd name="T37" fmla="*/ 242 h 265"/>
                <a:gd name="T38" fmla="*/ 360 w 382"/>
                <a:gd name="T39"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265">
                  <a:moveTo>
                    <a:pt x="360" y="265"/>
                  </a:moveTo>
                  <a:lnTo>
                    <a:pt x="360" y="265"/>
                  </a:lnTo>
                  <a:lnTo>
                    <a:pt x="310" y="265"/>
                  </a:lnTo>
                  <a:cubicBezTo>
                    <a:pt x="304" y="265"/>
                    <a:pt x="298" y="259"/>
                    <a:pt x="298" y="252"/>
                  </a:cubicBezTo>
                  <a:cubicBezTo>
                    <a:pt x="298" y="245"/>
                    <a:pt x="304" y="240"/>
                    <a:pt x="310" y="240"/>
                  </a:cubicBezTo>
                  <a:lnTo>
                    <a:pt x="357" y="240"/>
                  </a:lnTo>
                  <a:lnTo>
                    <a:pt x="357" y="25"/>
                  </a:lnTo>
                  <a:lnTo>
                    <a:pt x="24" y="25"/>
                  </a:lnTo>
                  <a:lnTo>
                    <a:pt x="24" y="240"/>
                  </a:lnTo>
                  <a:lnTo>
                    <a:pt x="239" y="240"/>
                  </a:lnTo>
                  <a:cubicBezTo>
                    <a:pt x="246" y="240"/>
                    <a:pt x="251" y="245"/>
                    <a:pt x="251" y="252"/>
                  </a:cubicBezTo>
                  <a:cubicBezTo>
                    <a:pt x="251" y="259"/>
                    <a:pt x="246" y="265"/>
                    <a:pt x="239" y="265"/>
                  </a:cubicBezTo>
                  <a:lnTo>
                    <a:pt x="22" y="265"/>
                  </a:lnTo>
                  <a:cubicBezTo>
                    <a:pt x="10" y="265"/>
                    <a:pt x="0" y="255"/>
                    <a:pt x="0" y="242"/>
                  </a:cubicBezTo>
                  <a:lnTo>
                    <a:pt x="0" y="23"/>
                  </a:lnTo>
                  <a:cubicBezTo>
                    <a:pt x="0" y="10"/>
                    <a:pt x="10" y="0"/>
                    <a:pt x="22" y="0"/>
                  </a:cubicBezTo>
                  <a:lnTo>
                    <a:pt x="360" y="0"/>
                  </a:lnTo>
                  <a:cubicBezTo>
                    <a:pt x="372" y="0"/>
                    <a:pt x="382" y="10"/>
                    <a:pt x="382" y="23"/>
                  </a:cubicBezTo>
                  <a:lnTo>
                    <a:pt x="382" y="242"/>
                  </a:lnTo>
                  <a:cubicBezTo>
                    <a:pt x="382" y="255"/>
                    <a:pt x="372" y="265"/>
                    <a:pt x="360" y="265"/>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5" name="Freeform 76">
              <a:extLst>
                <a:ext uri="{FF2B5EF4-FFF2-40B4-BE49-F238E27FC236}">
                  <a16:creationId xmlns:a16="http://schemas.microsoft.com/office/drawing/2014/main" id="{947BC429-8BEE-4CFE-9D21-276B2ADE7362}"/>
                </a:ext>
              </a:extLst>
            </p:cNvPr>
            <p:cNvSpPr>
              <a:spLocks noEditPoints="1"/>
            </p:cNvSpPr>
            <p:nvPr/>
          </p:nvSpPr>
          <p:spPr bwMode="auto">
            <a:xfrm>
              <a:off x="5372101" y="1947864"/>
              <a:ext cx="381000" cy="285750"/>
            </a:xfrm>
            <a:custGeom>
              <a:avLst/>
              <a:gdLst>
                <a:gd name="T0" fmla="*/ 383 w 448"/>
                <a:gd name="T1" fmla="*/ 311 h 335"/>
                <a:gd name="T2" fmla="*/ 383 w 448"/>
                <a:gd name="T3" fmla="*/ 311 h 335"/>
                <a:gd name="T4" fmla="*/ 423 w 448"/>
                <a:gd name="T5" fmla="*/ 311 h 335"/>
                <a:gd name="T6" fmla="*/ 424 w 448"/>
                <a:gd name="T7" fmla="*/ 311 h 335"/>
                <a:gd name="T8" fmla="*/ 424 w 448"/>
                <a:gd name="T9" fmla="*/ 63 h 335"/>
                <a:gd name="T10" fmla="*/ 423 w 448"/>
                <a:gd name="T11" fmla="*/ 61 h 335"/>
                <a:gd name="T12" fmla="*/ 167 w 448"/>
                <a:gd name="T13" fmla="*/ 61 h 335"/>
                <a:gd name="T14" fmla="*/ 155 w 448"/>
                <a:gd name="T15" fmla="*/ 48 h 335"/>
                <a:gd name="T16" fmla="*/ 155 w 448"/>
                <a:gd name="T17" fmla="*/ 36 h 335"/>
                <a:gd name="T18" fmla="*/ 143 w 448"/>
                <a:gd name="T19" fmla="*/ 25 h 335"/>
                <a:gd name="T20" fmla="*/ 26 w 448"/>
                <a:gd name="T21" fmla="*/ 25 h 335"/>
                <a:gd name="T22" fmla="*/ 26 w 448"/>
                <a:gd name="T23" fmla="*/ 106 h 335"/>
                <a:gd name="T24" fmla="*/ 361 w 448"/>
                <a:gd name="T25" fmla="*/ 106 h 335"/>
                <a:gd name="T26" fmla="*/ 383 w 448"/>
                <a:gd name="T27" fmla="*/ 129 h 335"/>
                <a:gd name="T28" fmla="*/ 383 w 448"/>
                <a:gd name="T29" fmla="*/ 311 h 335"/>
                <a:gd name="T30" fmla="*/ 423 w 448"/>
                <a:gd name="T31" fmla="*/ 335 h 335"/>
                <a:gd name="T32" fmla="*/ 423 w 448"/>
                <a:gd name="T33" fmla="*/ 335 h 335"/>
                <a:gd name="T34" fmla="*/ 371 w 448"/>
                <a:gd name="T35" fmla="*/ 335 h 335"/>
                <a:gd name="T36" fmla="*/ 358 w 448"/>
                <a:gd name="T37" fmla="*/ 323 h 335"/>
                <a:gd name="T38" fmla="*/ 358 w 448"/>
                <a:gd name="T39" fmla="*/ 131 h 335"/>
                <a:gd name="T40" fmla="*/ 25 w 448"/>
                <a:gd name="T41" fmla="*/ 131 h 335"/>
                <a:gd name="T42" fmla="*/ 12 w 448"/>
                <a:gd name="T43" fmla="*/ 138 h 335"/>
                <a:gd name="T44" fmla="*/ 1 w 448"/>
                <a:gd name="T45" fmla="*/ 126 h 335"/>
                <a:gd name="T46" fmla="*/ 1 w 448"/>
                <a:gd name="T47" fmla="*/ 25 h 335"/>
                <a:gd name="T48" fmla="*/ 4 w 448"/>
                <a:gd name="T49" fmla="*/ 9 h 335"/>
                <a:gd name="T50" fmla="*/ 24 w 448"/>
                <a:gd name="T51" fmla="*/ 0 h 335"/>
                <a:gd name="T52" fmla="*/ 144 w 448"/>
                <a:gd name="T53" fmla="*/ 0 h 335"/>
                <a:gd name="T54" fmla="*/ 179 w 448"/>
                <a:gd name="T55" fmla="*/ 36 h 335"/>
                <a:gd name="T56" fmla="*/ 424 w 448"/>
                <a:gd name="T57" fmla="*/ 36 h 335"/>
                <a:gd name="T58" fmla="*/ 448 w 448"/>
                <a:gd name="T59" fmla="*/ 63 h 335"/>
                <a:gd name="T60" fmla="*/ 448 w 448"/>
                <a:gd name="T61" fmla="*/ 313 h 335"/>
                <a:gd name="T62" fmla="*/ 423 w 448"/>
                <a:gd name="T63" fmla="*/ 33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8" h="335">
                  <a:moveTo>
                    <a:pt x="383" y="311"/>
                  </a:moveTo>
                  <a:lnTo>
                    <a:pt x="383" y="311"/>
                  </a:lnTo>
                  <a:lnTo>
                    <a:pt x="423" y="311"/>
                  </a:lnTo>
                  <a:cubicBezTo>
                    <a:pt x="423" y="311"/>
                    <a:pt x="424" y="311"/>
                    <a:pt x="424" y="311"/>
                  </a:cubicBezTo>
                  <a:lnTo>
                    <a:pt x="424" y="63"/>
                  </a:lnTo>
                  <a:cubicBezTo>
                    <a:pt x="424" y="61"/>
                    <a:pt x="424" y="61"/>
                    <a:pt x="423" y="61"/>
                  </a:cubicBezTo>
                  <a:lnTo>
                    <a:pt x="167" y="61"/>
                  </a:lnTo>
                  <a:cubicBezTo>
                    <a:pt x="160" y="61"/>
                    <a:pt x="155" y="55"/>
                    <a:pt x="155" y="48"/>
                  </a:cubicBezTo>
                  <a:lnTo>
                    <a:pt x="155" y="36"/>
                  </a:lnTo>
                  <a:cubicBezTo>
                    <a:pt x="155" y="27"/>
                    <a:pt x="146" y="25"/>
                    <a:pt x="143" y="25"/>
                  </a:cubicBezTo>
                  <a:lnTo>
                    <a:pt x="26" y="25"/>
                  </a:lnTo>
                  <a:lnTo>
                    <a:pt x="26" y="106"/>
                  </a:lnTo>
                  <a:lnTo>
                    <a:pt x="361" y="106"/>
                  </a:lnTo>
                  <a:cubicBezTo>
                    <a:pt x="373" y="106"/>
                    <a:pt x="383" y="116"/>
                    <a:pt x="383" y="129"/>
                  </a:cubicBezTo>
                  <a:lnTo>
                    <a:pt x="383" y="311"/>
                  </a:lnTo>
                  <a:close/>
                  <a:moveTo>
                    <a:pt x="423" y="335"/>
                  </a:moveTo>
                  <a:lnTo>
                    <a:pt x="423" y="335"/>
                  </a:lnTo>
                  <a:lnTo>
                    <a:pt x="371" y="335"/>
                  </a:lnTo>
                  <a:cubicBezTo>
                    <a:pt x="364" y="335"/>
                    <a:pt x="358" y="330"/>
                    <a:pt x="358" y="323"/>
                  </a:cubicBezTo>
                  <a:lnTo>
                    <a:pt x="358" y="131"/>
                  </a:lnTo>
                  <a:lnTo>
                    <a:pt x="25" y="131"/>
                  </a:lnTo>
                  <a:cubicBezTo>
                    <a:pt x="23" y="136"/>
                    <a:pt x="17" y="139"/>
                    <a:pt x="12" y="138"/>
                  </a:cubicBezTo>
                  <a:cubicBezTo>
                    <a:pt x="6" y="137"/>
                    <a:pt x="1" y="132"/>
                    <a:pt x="1" y="126"/>
                  </a:cubicBezTo>
                  <a:lnTo>
                    <a:pt x="1" y="25"/>
                  </a:lnTo>
                  <a:cubicBezTo>
                    <a:pt x="0" y="20"/>
                    <a:pt x="1" y="14"/>
                    <a:pt x="4" y="9"/>
                  </a:cubicBezTo>
                  <a:cubicBezTo>
                    <a:pt x="7" y="5"/>
                    <a:pt x="13" y="0"/>
                    <a:pt x="24" y="0"/>
                  </a:cubicBezTo>
                  <a:lnTo>
                    <a:pt x="144" y="0"/>
                  </a:lnTo>
                  <a:cubicBezTo>
                    <a:pt x="158" y="1"/>
                    <a:pt x="179" y="12"/>
                    <a:pt x="179" y="36"/>
                  </a:cubicBezTo>
                  <a:lnTo>
                    <a:pt x="424" y="36"/>
                  </a:lnTo>
                  <a:cubicBezTo>
                    <a:pt x="433" y="36"/>
                    <a:pt x="448" y="43"/>
                    <a:pt x="448" y="63"/>
                  </a:cubicBezTo>
                  <a:lnTo>
                    <a:pt x="448" y="313"/>
                  </a:lnTo>
                  <a:cubicBezTo>
                    <a:pt x="448" y="323"/>
                    <a:pt x="440" y="335"/>
                    <a:pt x="423" y="335"/>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6" name="Freeform 77">
              <a:extLst>
                <a:ext uri="{FF2B5EF4-FFF2-40B4-BE49-F238E27FC236}">
                  <a16:creationId xmlns:a16="http://schemas.microsoft.com/office/drawing/2014/main" id="{BB4517AD-FDD4-4347-88CD-1055E026C041}"/>
                </a:ext>
              </a:extLst>
            </p:cNvPr>
            <p:cNvSpPr>
              <a:spLocks/>
            </p:cNvSpPr>
            <p:nvPr/>
          </p:nvSpPr>
          <p:spPr bwMode="auto">
            <a:xfrm>
              <a:off x="5308601" y="1974851"/>
              <a:ext cx="33338" cy="92075"/>
            </a:xfrm>
            <a:custGeom>
              <a:avLst/>
              <a:gdLst>
                <a:gd name="T0" fmla="*/ 0 w 39"/>
                <a:gd name="T1" fmla="*/ 99 h 109"/>
                <a:gd name="T2" fmla="*/ 0 w 39"/>
                <a:gd name="T3" fmla="*/ 99 h 109"/>
                <a:gd name="T4" fmla="*/ 10 w 39"/>
                <a:gd name="T5" fmla="*/ 109 h 109"/>
                <a:gd name="T6" fmla="*/ 29 w 39"/>
                <a:gd name="T7" fmla="*/ 109 h 109"/>
                <a:gd name="T8" fmla="*/ 39 w 39"/>
                <a:gd name="T9" fmla="*/ 99 h 109"/>
                <a:gd name="T10" fmla="*/ 39 w 39"/>
                <a:gd name="T11" fmla="*/ 10 h 109"/>
                <a:gd name="T12" fmla="*/ 29 w 39"/>
                <a:gd name="T13" fmla="*/ 0 h 109"/>
                <a:gd name="T14" fmla="*/ 10 w 39"/>
                <a:gd name="T15" fmla="*/ 0 h 109"/>
                <a:gd name="T16" fmla="*/ 0 w 39"/>
                <a:gd name="T17" fmla="*/ 10 h 109"/>
                <a:gd name="T18" fmla="*/ 0 w 39"/>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9">
                  <a:moveTo>
                    <a:pt x="0" y="99"/>
                  </a:moveTo>
                  <a:lnTo>
                    <a:pt x="0" y="99"/>
                  </a:lnTo>
                  <a:cubicBezTo>
                    <a:pt x="0" y="104"/>
                    <a:pt x="5" y="109"/>
                    <a:pt x="10" y="109"/>
                  </a:cubicBezTo>
                  <a:lnTo>
                    <a:pt x="29" y="109"/>
                  </a:lnTo>
                  <a:cubicBezTo>
                    <a:pt x="34" y="109"/>
                    <a:pt x="39" y="104"/>
                    <a:pt x="39" y="99"/>
                  </a:cubicBezTo>
                  <a:lnTo>
                    <a:pt x="39" y="10"/>
                  </a:lnTo>
                  <a:cubicBezTo>
                    <a:pt x="39" y="5"/>
                    <a:pt x="34" y="0"/>
                    <a:pt x="29" y="0"/>
                  </a:cubicBezTo>
                  <a:lnTo>
                    <a:pt x="10" y="0"/>
                  </a:lnTo>
                  <a:cubicBezTo>
                    <a:pt x="5" y="0"/>
                    <a:pt x="0" y="5"/>
                    <a:pt x="0" y="10"/>
                  </a:cubicBezTo>
                  <a:lnTo>
                    <a:pt x="0" y="99"/>
                  </a:ln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7" name="Freeform 78">
              <a:extLst>
                <a:ext uri="{FF2B5EF4-FFF2-40B4-BE49-F238E27FC236}">
                  <a16:creationId xmlns:a16="http://schemas.microsoft.com/office/drawing/2014/main" id="{15C4802F-50BF-4C6A-A290-6AC0674FC010}"/>
                </a:ext>
              </a:extLst>
            </p:cNvPr>
            <p:cNvSpPr>
              <a:spLocks/>
            </p:cNvSpPr>
            <p:nvPr/>
          </p:nvSpPr>
          <p:spPr bwMode="auto">
            <a:xfrm>
              <a:off x="5308601" y="2120901"/>
              <a:ext cx="33338" cy="82550"/>
            </a:xfrm>
            <a:custGeom>
              <a:avLst/>
              <a:gdLst>
                <a:gd name="T0" fmla="*/ 0 w 39"/>
                <a:gd name="T1" fmla="*/ 87 h 97"/>
                <a:gd name="T2" fmla="*/ 0 w 39"/>
                <a:gd name="T3" fmla="*/ 87 h 97"/>
                <a:gd name="T4" fmla="*/ 10 w 39"/>
                <a:gd name="T5" fmla="*/ 97 h 97"/>
                <a:gd name="T6" fmla="*/ 29 w 39"/>
                <a:gd name="T7" fmla="*/ 97 h 97"/>
                <a:gd name="T8" fmla="*/ 39 w 39"/>
                <a:gd name="T9" fmla="*/ 87 h 97"/>
                <a:gd name="T10" fmla="*/ 39 w 39"/>
                <a:gd name="T11" fmla="*/ 10 h 97"/>
                <a:gd name="T12" fmla="*/ 29 w 39"/>
                <a:gd name="T13" fmla="*/ 0 h 97"/>
                <a:gd name="T14" fmla="*/ 10 w 39"/>
                <a:gd name="T15" fmla="*/ 0 h 97"/>
                <a:gd name="T16" fmla="*/ 0 w 39"/>
                <a:gd name="T17" fmla="*/ 10 h 97"/>
                <a:gd name="T18" fmla="*/ 0 w 39"/>
                <a:gd name="T19" fmla="*/ 8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97">
                  <a:moveTo>
                    <a:pt x="0" y="87"/>
                  </a:moveTo>
                  <a:lnTo>
                    <a:pt x="0" y="87"/>
                  </a:lnTo>
                  <a:cubicBezTo>
                    <a:pt x="0" y="93"/>
                    <a:pt x="5" y="97"/>
                    <a:pt x="10" y="97"/>
                  </a:cubicBezTo>
                  <a:lnTo>
                    <a:pt x="29" y="97"/>
                  </a:lnTo>
                  <a:cubicBezTo>
                    <a:pt x="34" y="97"/>
                    <a:pt x="39" y="93"/>
                    <a:pt x="39" y="87"/>
                  </a:cubicBezTo>
                  <a:lnTo>
                    <a:pt x="39" y="10"/>
                  </a:lnTo>
                  <a:cubicBezTo>
                    <a:pt x="39" y="5"/>
                    <a:pt x="34" y="0"/>
                    <a:pt x="29" y="0"/>
                  </a:cubicBezTo>
                  <a:lnTo>
                    <a:pt x="10" y="0"/>
                  </a:lnTo>
                  <a:cubicBezTo>
                    <a:pt x="5" y="0"/>
                    <a:pt x="0" y="5"/>
                    <a:pt x="0" y="10"/>
                  </a:cubicBezTo>
                  <a:lnTo>
                    <a:pt x="0" y="87"/>
                  </a:ln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8" name="Freeform 79">
              <a:extLst>
                <a:ext uri="{FF2B5EF4-FFF2-40B4-BE49-F238E27FC236}">
                  <a16:creationId xmlns:a16="http://schemas.microsoft.com/office/drawing/2014/main" id="{447A4E52-D703-40B5-9FC6-371E13645595}"/>
                </a:ext>
              </a:extLst>
            </p:cNvPr>
            <p:cNvSpPr>
              <a:spLocks/>
            </p:cNvSpPr>
            <p:nvPr/>
          </p:nvSpPr>
          <p:spPr bwMode="auto">
            <a:xfrm>
              <a:off x="5260976" y="1906589"/>
              <a:ext cx="93663" cy="346075"/>
            </a:xfrm>
            <a:custGeom>
              <a:avLst/>
              <a:gdLst>
                <a:gd name="T0" fmla="*/ 15 w 111"/>
                <a:gd name="T1" fmla="*/ 30 h 406"/>
                <a:gd name="T2" fmla="*/ 15 w 111"/>
                <a:gd name="T3" fmla="*/ 30 h 406"/>
                <a:gd name="T4" fmla="*/ 81 w 111"/>
                <a:gd name="T5" fmla="*/ 30 h 406"/>
                <a:gd name="T6" fmla="*/ 81 w 111"/>
                <a:gd name="T7" fmla="*/ 406 h 406"/>
                <a:gd name="T8" fmla="*/ 111 w 111"/>
                <a:gd name="T9" fmla="*/ 406 h 406"/>
                <a:gd name="T10" fmla="*/ 111 w 111"/>
                <a:gd name="T11" fmla="*/ 15 h 406"/>
                <a:gd name="T12" fmla="*/ 96 w 111"/>
                <a:gd name="T13" fmla="*/ 0 h 406"/>
                <a:gd name="T14" fmla="*/ 15 w 111"/>
                <a:gd name="T15" fmla="*/ 0 h 406"/>
                <a:gd name="T16" fmla="*/ 0 w 111"/>
                <a:gd name="T17" fmla="*/ 15 h 406"/>
                <a:gd name="T18" fmla="*/ 15 w 111"/>
                <a:gd name="T19" fmla="*/ 3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406">
                  <a:moveTo>
                    <a:pt x="15" y="30"/>
                  </a:moveTo>
                  <a:lnTo>
                    <a:pt x="15" y="30"/>
                  </a:lnTo>
                  <a:lnTo>
                    <a:pt x="81" y="30"/>
                  </a:lnTo>
                  <a:lnTo>
                    <a:pt x="81" y="406"/>
                  </a:lnTo>
                  <a:lnTo>
                    <a:pt x="111" y="406"/>
                  </a:lnTo>
                  <a:lnTo>
                    <a:pt x="111" y="15"/>
                  </a:lnTo>
                  <a:cubicBezTo>
                    <a:pt x="111" y="7"/>
                    <a:pt x="104" y="0"/>
                    <a:pt x="96" y="0"/>
                  </a:cubicBezTo>
                  <a:lnTo>
                    <a:pt x="15" y="0"/>
                  </a:lnTo>
                  <a:cubicBezTo>
                    <a:pt x="7" y="0"/>
                    <a:pt x="0" y="7"/>
                    <a:pt x="0" y="15"/>
                  </a:cubicBezTo>
                  <a:cubicBezTo>
                    <a:pt x="0" y="24"/>
                    <a:pt x="7" y="30"/>
                    <a:pt x="15" y="30"/>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9" name="Freeform 83">
              <a:extLst>
                <a:ext uri="{FF2B5EF4-FFF2-40B4-BE49-F238E27FC236}">
                  <a16:creationId xmlns:a16="http://schemas.microsoft.com/office/drawing/2014/main" id="{C77A023E-775D-4A9D-A232-882268EEB20B}"/>
                </a:ext>
              </a:extLst>
            </p:cNvPr>
            <p:cNvSpPr>
              <a:spLocks/>
            </p:cNvSpPr>
            <p:nvPr/>
          </p:nvSpPr>
          <p:spPr bwMode="auto">
            <a:xfrm>
              <a:off x="5554663" y="2233614"/>
              <a:ext cx="39688" cy="38100"/>
            </a:xfrm>
            <a:custGeom>
              <a:avLst/>
              <a:gdLst>
                <a:gd name="T0" fmla="*/ 23 w 46"/>
                <a:gd name="T1" fmla="*/ 46 h 46"/>
                <a:gd name="T2" fmla="*/ 23 w 46"/>
                <a:gd name="T3" fmla="*/ 46 h 46"/>
                <a:gd name="T4" fmla="*/ 0 w 46"/>
                <a:gd name="T5" fmla="*/ 23 h 46"/>
                <a:gd name="T6" fmla="*/ 23 w 46"/>
                <a:gd name="T7" fmla="*/ 0 h 46"/>
                <a:gd name="T8" fmla="*/ 46 w 46"/>
                <a:gd name="T9" fmla="*/ 23 h 46"/>
                <a:gd name="T10" fmla="*/ 23 w 46"/>
                <a:gd name="T11" fmla="*/ 46 h 46"/>
              </a:gdLst>
              <a:ahLst/>
              <a:cxnLst>
                <a:cxn ang="0">
                  <a:pos x="T0" y="T1"/>
                </a:cxn>
                <a:cxn ang="0">
                  <a:pos x="T2" y="T3"/>
                </a:cxn>
                <a:cxn ang="0">
                  <a:pos x="T4" y="T5"/>
                </a:cxn>
                <a:cxn ang="0">
                  <a:pos x="T6" y="T7"/>
                </a:cxn>
                <a:cxn ang="0">
                  <a:pos x="T8" y="T9"/>
                </a:cxn>
                <a:cxn ang="0">
                  <a:pos x="T10" y="T11"/>
                </a:cxn>
              </a:cxnLst>
              <a:rect l="0" t="0" r="r" b="b"/>
              <a:pathLst>
                <a:path w="46" h="46">
                  <a:moveTo>
                    <a:pt x="23" y="46"/>
                  </a:moveTo>
                  <a:lnTo>
                    <a:pt x="23" y="46"/>
                  </a:lnTo>
                  <a:cubicBezTo>
                    <a:pt x="11" y="46"/>
                    <a:pt x="0" y="36"/>
                    <a:pt x="0" y="23"/>
                  </a:cubicBezTo>
                  <a:cubicBezTo>
                    <a:pt x="0" y="11"/>
                    <a:pt x="11" y="0"/>
                    <a:pt x="23" y="0"/>
                  </a:cubicBezTo>
                  <a:cubicBezTo>
                    <a:pt x="36" y="0"/>
                    <a:pt x="46" y="11"/>
                    <a:pt x="46" y="23"/>
                  </a:cubicBezTo>
                  <a:cubicBezTo>
                    <a:pt x="46" y="36"/>
                    <a:pt x="36" y="46"/>
                    <a:pt x="23" y="46"/>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0" name="Freeform 84">
              <a:extLst>
                <a:ext uri="{FF2B5EF4-FFF2-40B4-BE49-F238E27FC236}">
                  <a16:creationId xmlns:a16="http://schemas.microsoft.com/office/drawing/2014/main" id="{D3A94459-EAB8-45DD-B03F-A30B401A540D}"/>
                </a:ext>
              </a:extLst>
            </p:cNvPr>
            <p:cNvSpPr>
              <a:spLocks/>
            </p:cNvSpPr>
            <p:nvPr/>
          </p:nvSpPr>
          <p:spPr bwMode="auto">
            <a:xfrm>
              <a:off x="5614988" y="2233614"/>
              <a:ext cx="39688" cy="38100"/>
            </a:xfrm>
            <a:custGeom>
              <a:avLst/>
              <a:gdLst>
                <a:gd name="T0" fmla="*/ 23 w 46"/>
                <a:gd name="T1" fmla="*/ 46 h 46"/>
                <a:gd name="T2" fmla="*/ 23 w 46"/>
                <a:gd name="T3" fmla="*/ 46 h 46"/>
                <a:gd name="T4" fmla="*/ 0 w 46"/>
                <a:gd name="T5" fmla="*/ 23 h 46"/>
                <a:gd name="T6" fmla="*/ 23 w 46"/>
                <a:gd name="T7" fmla="*/ 0 h 46"/>
                <a:gd name="T8" fmla="*/ 46 w 46"/>
                <a:gd name="T9" fmla="*/ 23 h 46"/>
                <a:gd name="T10" fmla="*/ 23 w 46"/>
                <a:gd name="T11" fmla="*/ 46 h 46"/>
              </a:gdLst>
              <a:ahLst/>
              <a:cxnLst>
                <a:cxn ang="0">
                  <a:pos x="T0" y="T1"/>
                </a:cxn>
                <a:cxn ang="0">
                  <a:pos x="T2" y="T3"/>
                </a:cxn>
                <a:cxn ang="0">
                  <a:pos x="T4" y="T5"/>
                </a:cxn>
                <a:cxn ang="0">
                  <a:pos x="T6" y="T7"/>
                </a:cxn>
                <a:cxn ang="0">
                  <a:pos x="T8" y="T9"/>
                </a:cxn>
                <a:cxn ang="0">
                  <a:pos x="T10" y="T11"/>
                </a:cxn>
              </a:cxnLst>
              <a:rect l="0" t="0" r="r" b="b"/>
              <a:pathLst>
                <a:path w="46" h="46">
                  <a:moveTo>
                    <a:pt x="23" y="46"/>
                  </a:moveTo>
                  <a:lnTo>
                    <a:pt x="23" y="46"/>
                  </a:lnTo>
                  <a:cubicBezTo>
                    <a:pt x="10" y="46"/>
                    <a:pt x="0" y="36"/>
                    <a:pt x="0" y="23"/>
                  </a:cubicBezTo>
                  <a:cubicBezTo>
                    <a:pt x="0" y="10"/>
                    <a:pt x="10" y="0"/>
                    <a:pt x="23" y="0"/>
                  </a:cubicBezTo>
                  <a:cubicBezTo>
                    <a:pt x="35" y="0"/>
                    <a:pt x="46" y="10"/>
                    <a:pt x="46" y="23"/>
                  </a:cubicBezTo>
                  <a:cubicBezTo>
                    <a:pt x="46" y="36"/>
                    <a:pt x="35" y="46"/>
                    <a:pt x="23" y="46"/>
                  </a:cubicBezTo>
                  <a:close/>
                </a:path>
              </a:pathLst>
            </a:custGeom>
            <a:grpFill/>
            <a:ln w="0">
              <a:solidFill>
                <a:srgbClr val="92D050"/>
              </a:solid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cxnSp>
        <p:nvCxnSpPr>
          <p:cNvPr id="761" name="直接连接符 760">
            <a:extLst>
              <a:ext uri="{FF2B5EF4-FFF2-40B4-BE49-F238E27FC236}">
                <a16:creationId xmlns:a16="http://schemas.microsoft.com/office/drawing/2014/main" id="{8BF6A5B4-142B-44EC-8A56-D9FA95401941}"/>
              </a:ext>
            </a:extLst>
          </p:cNvPr>
          <p:cNvCxnSpPr>
            <a:cxnSpLocks/>
          </p:cNvCxnSpPr>
          <p:nvPr/>
        </p:nvCxnSpPr>
        <p:spPr bwMode="auto">
          <a:xfrm>
            <a:off x="6807409" y="3342546"/>
            <a:ext cx="561619" cy="0"/>
          </a:xfrm>
          <a:prstGeom prst="line">
            <a:avLst/>
          </a:prstGeom>
          <a:solidFill>
            <a:schemeClr val="accent1"/>
          </a:solidFill>
          <a:ln w="9525" cap="flat" cmpd="sng" algn="ctr">
            <a:solidFill>
              <a:srgbClr val="94DAE2"/>
            </a:solidFill>
            <a:prstDash val="solid"/>
            <a:round/>
            <a:headEnd type="none" w="med" len="med"/>
            <a:tailEnd type="none" w="med" len="med"/>
          </a:ln>
          <a:effectLst/>
        </p:spPr>
      </p:cxnSp>
    </p:spTree>
    <p:extLst>
      <p:ext uri="{BB962C8B-B14F-4D97-AF65-F5344CB8AC3E}">
        <p14:creationId xmlns:p14="http://schemas.microsoft.com/office/powerpoint/2010/main" val="1316369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cs typeface="+mn-ea"/>
                <a:sym typeface="Huawei Sans" panose="020C0503030203020204" pitchFamily="34" charset="0"/>
              </a:rPr>
              <a:t>虚拟化技术发展史</a:t>
            </a:r>
            <a:endParaRPr lang="zh-CN" altLang="en-US" dirty="0">
              <a:sym typeface="Huawei Sans" panose="020C0503030203020204" pitchFamily="34" charset="0"/>
            </a:endParaRPr>
          </a:p>
        </p:txBody>
      </p:sp>
      <p:grpSp>
        <p:nvGrpSpPr>
          <p:cNvPr id="130" name="išliḋé">
            <a:extLst>
              <a:ext uri="{FF2B5EF4-FFF2-40B4-BE49-F238E27FC236}">
                <a16:creationId xmlns:a16="http://schemas.microsoft.com/office/drawing/2014/main" id="{3AFCB690-402B-4805-AB2C-70D7BAC79904}"/>
              </a:ext>
            </a:extLst>
          </p:cNvPr>
          <p:cNvGrpSpPr/>
          <p:nvPr/>
        </p:nvGrpSpPr>
        <p:grpSpPr>
          <a:xfrm>
            <a:off x="2809145" y="1157140"/>
            <a:ext cx="6235940" cy="4543719"/>
            <a:chOff x="2766112" y="1130300"/>
            <a:chExt cx="6660781" cy="5011889"/>
          </a:xfrm>
        </p:grpSpPr>
        <p:grpSp>
          <p:nvGrpSpPr>
            <p:cNvPr id="131" name="ïšḻîdè">
              <a:extLst>
                <a:ext uri="{FF2B5EF4-FFF2-40B4-BE49-F238E27FC236}">
                  <a16:creationId xmlns:a16="http://schemas.microsoft.com/office/drawing/2014/main" id="{226FA69F-A2A0-4A58-8CC6-6D9E6CE1A9E3}"/>
                </a:ext>
              </a:extLst>
            </p:cNvPr>
            <p:cNvGrpSpPr/>
            <p:nvPr/>
          </p:nvGrpSpPr>
          <p:grpSpPr>
            <a:xfrm rot="10800000">
              <a:off x="2766112" y="1481622"/>
              <a:ext cx="721141" cy="4660567"/>
              <a:chOff x="5240866" y="1126607"/>
              <a:chExt cx="592667" cy="3830270"/>
            </a:xfrm>
          </p:grpSpPr>
          <p:sp>
            <p:nvSpPr>
              <p:cNvPr id="139" name="îṡļiḓe">
                <a:extLst>
                  <a:ext uri="{FF2B5EF4-FFF2-40B4-BE49-F238E27FC236}">
                    <a16:creationId xmlns:a16="http://schemas.microsoft.com/office/drawing/2014/main" id="{18563106-9E7F-45C5-AC1A-BB4BEBF1357E}"/>
                  </a:ext>
                </a:extLst>
              </p:cNvPr>
              <p:cNvSpPr/>
              <p:nvPr/>
            </p:nvSpPr>
            <p:spPr>
              <a:xfrm>
                <a:off x="5240866" y="1126607"/>
                <a:ext cx="592667" cy="592667"/>
              </a:xfrm>
              <a:prstGeom prst="arc">
                <a:avLst>
                  <a:gd name="adj1" fmla="val 10980068"/>
                  <a:gd name="adj2" fmla="val 0"/>
                </a:avLst>
              </a:prstGeom>
              <a:ln w="22225">
                <a:solidFill>
                  <a:srgbClr val="00B0F0"/>
                </a:solidFill>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rmAutofit fontScale="92500" lnSpcReduction="1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140" name="直接连接符 139">
                <a:extLst>
                  <a:ext uri="{FF2B5EF4-FFF2-40B4-BE49-F238E27FC236}">
                    <a16:creationId xmlns:a16="http://schemas.microsoft.com/office/drawing/2014/main" id="{5DBBD346-FCCE-48DF-8B4B-929FCBD8923C}"/>
                  </a:ext>
                </a:extLst>
              </p:cNvPr>
              <p:cNvCxnSpPr>
                <a:stCxn id="139" idx="2"/>
              </p:cNvCxnSpPr>
              <p:nvPr/>
            </p:nvCxnSpPr>
            <p:spPr>
              <a:xfrm rot="10800000" flipV="1">
                <a:off x="5833533" y="1422941"/>
                <a:ext cx="0" cy="3454519"/>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28BD9499-C69E-485C-A41D-985BE5CEA593}"/>
                  </a:ext>
                </a:extLst>
              </p:cNvPr>
              <p:cNvCxnSpPr>
                <a:stCxn id="139" idx="0"/>
                <a:endCxn id="133" idx="0"/>
              </p:cNvCxnSpPr>
              <p:nvPr/>
            </p:nvCxnSpPr>
            <p:spPr>
              <a:xfrm rot="10800000" flipV="1">
                <a:off x="5241175" y="1407426"/>
                <a:ext cx="97" cy="3549451"/>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32" name="iṣľiďé">
              <a:extLst>
                <a:ext uri="{FF2B5EF4-FFF2-40B4-BE49-F238E27FC236}">
                  <a16:creationId xmlns:a16="http://schemas.microsoft.com/office/drawing/2014/main" id="{9F0170E8-DCDC-42FE-9DF8-AACB410817D6}"/>
                </a:ext>
              </a:extLst>
            </p:cNvPr>
            <p:cNvGrpSpPr/>
            <p:nvPr/>
          </p:nvGrpSpPr>
          <p:grpSpPr>
            <a:xfrm rot="10800000">
              <a:off x="8681658" y="1490871"/>
              <a:ext cx="745235" cy="4651318"/>
              <a:chOff x="5229526" y="1126607"/>
              <a:chExt cx="612467" cy="3822668"/>
            </a:xfrm>
          </p:grpSpPr>
          <p:sp>
            <p:nvSpPr>
              <p:cNvPr id="136" name="í$ļïḋè">
                <a:extLst>
                  <a:ext uri="{FF2B5EF4-FFF2-40B4-BE49-F238E27FC236}">
                    <a16:creationId xmlns:a16="http://schemas.microsoft.com/office/drawing/2014/main" id="{3AB9E528-64D7-4BA0-A729-1EC253BDBE35}"/>
                  </a:ext>
                </a:extLst>
              </p:cNvPr>
              <p:cNvSpPr/>
              <p:nvPr/>
            </p:nvSpPr>
            <p:spPr>
              <a:xfrm>
                <a:off x="5229526" y="1126607"/>
                <a:ext cx="592667" cy="592667"/>
              </a:xfrm>
              <a:prstGeom prst="arc">
                <a:avLst>
                  <a:gd name="adj1" fmla="val 10980068"/>
                  <a:gd name="adj2" fmla="val 0"/>
                </a:avLst>
              </a:prstGeom>
              <a:noFill/>
              <a:ln w="22225">
                <a:solidFill>
                  <a:srgbClr val="00B0F0"/>
                </a:solidFill>
              </a:ln>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137" name="直接连接符 136">
                <a:extLst>
                  <a:ext uri="{FF2B5EF4-FFF2-40B4-BE49-F238E27FC236}">
                    <a16:creationId xmlns:a16="http://schemas.microsoft.com/office/drawing/2014/main" id="{972042FF-A500-4DD0-9272-43B093B76765}"/>
                  </a:ext>
                </a:extLst>
              </p:cNvPr>
              <p:cNvCxnSpPr>
                <a:stCxn id="136" idx="2"/>
                <a:endCxn id="134" idx="2"/>
              </p:cNvCxnSpPr>
              <p:nvPr/>
            </p:nvCxnSpPr>
            <p:spPr>
              <a:xfrm rot="10800000" flipH="1" flipV="1">
                <a:off x="5822193" y="1422941"/>
                <a:ext cx="19800" cy="3526334"/>
              </a:xfrm>
              <a:prstGeom prst="line">
                <a:avLst/>
              </a:prstGeom>
              <a:solidFill>
                <a:schemeClr val="tx2">
                  <a:lumMod val="40000"/>
                  <a:lumOff val="60000"/>
                </a:schemeClr>
              </a:solidFill>
              <a:ln w="22225">
                <a:solidFill>
                  <a:srgbClr val="00B0F0"/>
                </a:solidFill>
              </a:ln>
            </p:spPr>
          </p:cxnSp>
          <p:cxnSp>
            <p:nvCxnSpPr>
              <p:cNvPr id="138" name="直接连接符 137">
                <a:extLst>
                  <a:ext uri="{FF2B5EF4-FFF2-40B4-BE49-F238E27FC236}">
                    <a16:creationId xmlns:a16="http://schemas.microsoft.com/office/drawing/2014/main" id="{B9D589F3-C19A-4A94-85AF-F2C0CC4D2886}"/>
                  </a:ext>
                </a:extLst>
              </p:cNvPr>
              <p:cNvCxnSpPr>
                <a:stCxn id="136" idx="0"/>
              </p:cNvCxnSpPr>
              <p:nvPr/>
            </p:nvCxnSpPr>
            <p:spPr>
              <a:xfrm rot="10800000" flipV="1">
                <a:off x="5229932" y="1407426"/>
                <a:ext cx="1" cy="3470034"/>
              </a:xfrm>
              <a:prstGeom prst="line">
                <a:avLst/>
              </a:prstGeom>
              <a:solidFill>
                <a:schemeClr val="tx2">
                  <a:lumMod val="40000"/>
                  <a:lumOff val="60000"/>
                </a:schemeClr>
              </a:solidFill>
              <a:ln w="22225">
                <a:solidFill>
                  <a:srgbClr val="00B0F0"/>
                </a:solidFill>
              </a:ln>
            </p:spPr>
          </p:cxnSp>
        </p:grpSp>
        <p:sp>
          <p:nvSpPr>
            <p:cNvPr id="133" name="ïsḻíḍè">
              <a:extLst>
                <a:ext uri="{FF2B5EF4-FFF2-40B4-BE49-F238E27FC236}">
                  <a16:creationId xmlns:a16="http://schemas.microsoft.com/office/drawing/2014/main" id="{82BD2A15-913E-4733-AC85-53D3E931CD49}"/>
                </a:ext>
              </a:extLst>
            </p:cNvPr>
            <p:cNvSpPr/>
            <p:nvPr/>
          </p:nvSpPr>
          <p:spPr>
            <a:xfrm rot="16200000">
              <a:off x="3486759" y="1130300"/>
              <a:ext cx="721141" cy="721141"/>
            </a:xfrm>
            <a:prstGeom prst="arc">
              <a:avLst>
                <a:gd name="adj1" fmla="val 16288208"/>
                <a:gd name="adj2" fmla="val 0"/>
              </a:avLst>
            </a:prstGeom>
            <a:noFill/>
            <a:ln w="22225">
              <a:solidFill>
                <a:srgbClr val="00B0F0"/>
              </a:solidFill>
            </a:ln>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4" name="íśḻiḓe">
              <a:extLst>
                <a:ext uri="{FF2B5EF4-FFF2-40B4-BE49-F238E27FC236}">
                  <a16:creationId xmlns:a16="http://schemas.microsoft.com/office/drawing/2014/main" id="{8849A9E0-8EB5-4A3A-8417-0AF3E59C809F}"/>
                </a:ext>
              </a:extLst>
            </p:cNvPr>
            <p:cNvSpPr/>
            <p:nvPr/>
          </p:nvSpPr>
          <p:spPr>
            <a:xfrm>
              <a:off x="7960520" y="1130300"/>
              <a:ext cx="721141" cy="721141"/>
            </a:xfrm>
            <a:prstGeom prst="arc">
              <a:avLst>
                <a:gd name="adj1" fmla="val 16288208"/>
                <a:gd name="adj2" fmla="val 0"/>
              </a:avLst>
            </a:prstGeom>
            <a:noFill/>
            <a:ln w="22225">
              <a:solidFill>
                <a:srgbClr val="00B0F0"/>
              </a:solidFill>
            </a:ln>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135" name="直接连接符 134">
              <a:extLst>
                <a:ext uri="{FF2B5EF4-FFF2-40B4-BE49-F238E27FC236}">
                  <a16:creationId xmlns:a16="http://schemas.microsoft.com/office/drawing/2014/main" id="{74EA15E0-6940-41DB-8249-3D83CE63862F}"/>
                </a:ext>
              </a:extLst>
            </p:cNvPr>
            <p:cNvCxnSpPr>
              <a:stCxn id="134" idx="0"/>
              <a:endCxn id="133" idx="2"/>
            </p:cNvCxnSpPr>
            <p:nvPr/>
          </p:nvCxnSpPr>
          <p:spPr>
            <a:xfrm flipH="1" flipV="1">
              <a:off x="3847330" y="1130300"/>
              <a:ext cx="4483011" cy="119"/>
            </a:xfrm>
            <a:prstGeom prst="line">
              <a:avLst/>
            </a:prstGeom>
            <a:solidFill>
              <a:schemeClr val="tx2">
                <a:lumMod val="40000"/>
                <a:lumOff val="60000"/>
              </a:schemeClr>
            </a:solidFill>
            <a:ln w="22225">
              <a:solidFill>
                <a:srgbClr val="00B0F0"/>
              </a:solidFill>
            </a:ln>
          </p:spPr>
        </p:cxnSp>
      </p:grpSp>
      <p:sp>
        <p:nvSpPr>
          <p:cNvPr id="142" name="椭圆 141">
            <a:extLst>
              <a:ext uri="{FF2B5EF4-FFF2-40B4-BE49-F238E27FC236}">
                <a16:creationId xmlns:a16="http://schemas.microsoft.com/office/drawing/2014/main" id="{71CD60F3-DB68-40E4-8ABC-B0617E54314A}"/>
              </a:ext>
            </a:extLst>
          </p:cNvPr>
          <p:cNvSpPr/>
          <p:nvPr/>
        </p:nvSpPr>
        <p:spPr bwMode="auto">
          <a:xfrm>
            <a:off x="2572738" y="2094613"/>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143" name="î$lîďê">
            <a:extLst>
              <a:ext uri="{FF2B5EF4-FFF2-40B4-BE49-F238E27FC236}">
                <a16:creationId xmlns:a16="http://schemas.microsoft.com/office/drawing/2014/main" id="{AAD9B88B-0484-44EA-8A97-D412AECD3948}"/>
              </a:ext>
            </a:extLst>
          </p:cNvPr>
          <p:cNvGrpSpPr/>
          <p:nvPr/>
        </p:nvGrpSpPr>
        <p:grpSpPr>
          <a:xfrm>
            <a:off x="841779" y="2072612"/>
            <a:ext cx="1719537" cy="946370"/>
            <a:chOff x="614574" y="2216929"/>
            <a:chExt cx="1836686" cy="946370"/>
          </a:xfrm>
        </p:grpSpPr>
        <p:sp>
          <p:nvSpPr>
            <p:cNvPr id="144" name="íṩļîḍê">
              <a:extLst>
                <a:ext uri="{FF2B5EF4-FFF2-40B4-BE49-F238E27FC236}">
                  <a16:creationId xmlns:a16="http://schemas.microsoft.com/office/drawing/2014/main" id="{732654A8-3A64-420F-9981-5EB3C5B18AB0}"/>
                </a:ext>
              </a:extLst>
            </p:cNvPr>
            <p:cNvSpPr txBox="1"/>
            <p:nvPr/>
          </p:nvSpPr>
          <p:spPr bwMode="auto">
            <a:xfrm>
              <a:off x="1278027" y="2216929"/>
              <a:ext cx="1173233"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1964</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5" name="íşḻiḋe">
              <a:extLst>
                <a:ext uri="{FF2B5EF4-FFF2-40B4-BE49-F238E27FC236}">
                  <a16:creationId xmlns:a16="http://schemas.microsoft.com/office/drawing/2014/main" id="{BAD6209C-4417-46AB-B29D-F6F1A27B13AC}"/>
                </a:ext>
              </a:extLst>
            </p:cNvPr>
            <p:cNvSpPr/>
            <p:nvPr/>
          </p:nvSpPr>
          <p:spPr bwMode="auto">
            <a:xfrm>
              <a:off x="614574" y="2693669"/>
              <a:ext cx="1806026"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50000"/>
                </a:lnSpc>
                <a:defRPr/>
              </a:pPr>
              <a:r>
                <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IBM</a:t>
              </a: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开始尝试在大型机上实现虚拟化</a:t>
              </a:r>
            </a:p>
            <a:p>
              <a:pPr marL="0" marR="0" lvl="0" indent="0" algn="r" defTabSz="913765"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46" name="íṥḻíḑe">
            <a:extLst>
              <a:ext uri="{FF2B5EF4-FFF2-40B4-BE49-F238E27FC236}">
                <a16:creationId xmlns:a16="http://schemas.microsoft.com/office/drawing/2014/main" id="{CF39986E-4ABA-47EA-8985-F87943A7EF00}"/>
              </a:ext>
            </a:extLst>
          </p:cNvPr>
          <p:cNvGrpSpPr/>
          <p:nvPr/>
        </p:nvGrpSpPr>
        <p:grpSpPr>
          <a:xfrm>
            <a:off x="845304" y="4599100"/>
            <a:ext cx="1742322" cy="855569"/>
            <a:chOff x="618339" y="2120486"/>
            <a:chExt cx="1861022" cy="855569"/>
          </a:xfrm>
        </p:grpSpPr>
        <p:sp>
          <p:nvSpPr>
            <p:cNvPr id="147" name="ï$ḷiďé">
              <a:extLst>
                <a:ext uri="{FF2B5EF4-FFF2-40B4-BE49-F238E27FC236}">
                  <a16:creationId xmlns:a16="http://schemas.microsoft.com/office/drawing/2014/main" id="{1D9A66F6-6B38-4866-840A-E3D198ADD581}"/>
                </a:ext>
              </a:extLst>
            </p:cNvPr>
            <p:cNvSpPr txBox="1"/>
            <p:nvPr/>
          </p:nvSpPr>
          <p:spPr bwMode="auto">
            <a:xfrm>
              <a:off x="1316478" y="2120486"/>
              <a:ext cx="1096327"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1999</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8" name="íṩ1ïḑè">
              <a:extLst>
                <a:ext uri="{FF2B5EF4-FFF2-40B4-BE49-F238E27FC236}">
                  <a16:creationId xmlns:a16="http://schemas.microsoft.com/office/drawing/2014/main" id="{3D2674D8-E769-488A-BE6B-6E100B46AD15}"/>
                </a:ext>
              </a:extLst>
            </p:cNvPr>
            <p:cNvSpPr/>
            <p:nvPr/>
          </p:nvSpPr>
          <p:spPr bwMode="auto">
            <a:xfrm>
              <a:off x="618339" y="2506425"/>
              <a:ext cx="1861022"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50000"/>
                </a:lnSpc>
                <a:defRPr/>
              </a:pPr>
              <a:r>
                <a:rPr lang="en-US" altLang="zh-CN" sz="1200" dirty="0">
                  <a:solidFill>
                    <a:schemeClr val="tx1">
                      <a:lumMod val="85000"/>
                      <a:lumOff val="15000"/>
                    </a:schemeClr>
                  </a:solidFill>
                  <a:latin typeface="Huawei Sans" panose="020C0503030203020204" pitchFamily="34" charset="0"/>
                  <a:ea typeface="方正兰亭黑简体" panose="02000000000000000000" pitchFamily="2" charset="-122"/>
                  <a:sym typeface="Huawei Sans" panose="020C0503030203020204" pitchFamily="34" charset="0"/>
                </a:rPr>
                <a:t>Vmware</a:t>
              </a:r>
              <a:r>
                <a:rPr lang="zh-CN" altLang="en-US" sz="1200" dirty="0">
                  <a:solidFill>
                    <a:schemeClr val="tx1">
                      <a:lumMod val="85000"/>
                      <a:lumOff val="15000"/>
                    </a:schemeClr>
                  </a:solidFill>
                  <a:latin typeface="Huawei Sans" panose="020C0503030203020204" pitchFamily="34" charset="0"/>
                  <a:ea typeface="方正兰亭黑简体" panose="02000000000000000000" pitchFamily="2" charset="-122"/>
                  <a:sym typeface="Huawei Sans" panose="020C0503030203020204" pitchFamily="34" charset="0"/>
                </a:rPr>
                <a:t>推出了</a:t>
              </a:r>
              <a:r>
                <a:rPr lang="en-US" altLang="zh-CN" sz="1200" dirty="0">
                  <a:solidFill>
                    <a:schemeClr val="tx1">
                      <a:lumMod val="85000"/>
                      <a:lumOff val="15000"/>
                    </a:schemeClr>
                  </a:solidFill>
                  <a:latin typeface="Huawei Sans" panose="020C0503030203020204" pitchFamily="34" charset="0"/>
                  <a:ea typeface="方正兰亭黑简体" panose="02000000000000000000" pitchFamily="2" charset="-122"/>
                  <a:sym typeface="Huawei Sans" panose="020C0503030203020204" pitchFamily="34" charset="0"/>
                </a:rPr>
                <a:t>x86</a:t>
              </a:r>
              <a:r>
                <a:rPr lang="zh-CN" altLang="en-US" sz="1200" dirty="0">
                  <a:solidFill>
                    <a:schemeClr val="tx1">
                      <a:lumMod val="85000"/>
                      <a:lumOff val="15000"/>
                    </a:schemeClr>
                  </a:solidFill>
                  <a:latin typeface="Huawei Sans" panose="020C0503030203020204" pitchFamily="34" charset="0"/>
                  <a:ea typeface="方正兰亭黑简体" panose="02000000000000000000" pitchFamily="2" charset="-122"/>
                  <a:sym typeface="Huawei Sans" panose="020C0503030203020204" pitchFamily="34" charset="0"/>
                </a:rPr>
                <a:t>架构的虚拟化产品</a:t>
              </a:r>
              <a:endParaRPr kumimoji="0" lang="en-US" altLang="zh-CN" sz="1200" b="0" i="0" u="none" strike="noStrike" kern="1200" cap="none" spc="0" normalizeH="0" baseline="0" noProof="0" dirty="0">
                <a:ln>
                  <a:noFill/>
                </a:ln>
                <a:solidFill>
                  <a:schemeClr val="tx1">
                    <a:lumMod val="85000"/>
                    <a:lumOff val="1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149" name="îṣḻîďê">
            <a:extLst>
              <a:ext uri="{FF2B5EF4-FFF2-40B4-BE49-F238E27FC236}">
                <a16:creationId xmlns:a16="http://schemas.microsoft.com/office/drawing/2014/main" id="{EDA01EF9-66BF-41C0-9655-03078342B791}"/>
              </a:ext>
            </a:extLst>
          </p:cNvPr>
          <p:cNvSpPr txBox="1"/>
          <p:nvPr/>
        </p:nvSpPr>
        <p:spPr bwMode="auto">
          <a:xfrm>
            <a:off x="3797092" y="1351020"/>
            <a:ext cx="171985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2007</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150" name="îṡľïḍè">
            <a:extLst>
              <a:ext uri="{FF2B5EF4-FFF2-40B4-BE49-F238E27FC236}">
                <a16:creationId xmlns:a16="http://schemas.microsoft.com/office/drawing/2014/main" id="{A874263B-4247-4250-9EC9-AF6399FABBB9}"/>
              </a:ext>
            </a:extLst>
          </p:cNvPr>
          <p:cNvGrpSpPr/>
          <p:nvPr/>
        </p:nvGrpSpPr>
        <p:grpSpPr>
          <a:xfrm>
            <a:off x="3797092" y="2639351"/>
            <a:ext cx="1719858" cy="939262"/>
            <a:chOff x="3827759" y="4116614"/>
            <a:chExt cx="1837028" cy="939262"/>
          </a:xfrm>
        </p:grpSpPr>
        <p:sp>
          <p:nvSpPr>
            <p:cNvPr id="151" name="ïśḻíḍe">
              <a:extLst>
                <a:ext uri="{FF2B5EF4-FFF2-40B4-BE49-F238E27FC236}">
                  <a16:creationId xmlns:a16="http://schemas.microsoft.com/office/drawing/2014/main" id="{801DA5E4-9BC1-4166-8E12-EF7DCE639626}"/>
                </a:ext>
              </a:extLst>
            </p:cNvPr>
            <p:cNvSpPr txBox="1"/>
            <p:nvPr/>
          </p:nvSpPr>
          <p:spPr bwMode="auto">
            <a:xfrm>
              <a:off x="3827759" y="4116614"/>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lang="en-US" altLang="zh-CN" b="1"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2006</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2" name="ïṧḻiḓê">
              <a:extLst>
                <a:ext uri="{FF2B5EF4-FFF2-40B4-BE49-F238E27FC236}">
                  <a16:creationId xmlns:a16="http://schemas.microsoft.com/office/drawing/2014/main" id="{382302DD-067E-4415-94F0-4DF6DD63CEF2}"/>
                </a:ext>
              </a:extLst>
            </p:cNvPr>
            <p:cNvSpPr/>
            <p:nvPr/>
          </p:nvSpPr>
          <p:spPr bwMode="auto">
            <a:xfrm>
              <a:off x="3827759" y="4586246"/>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50000"/>
                </a:lnSpc>
                <a:defRPr/>
              </a:pPr>
              <a:r>
                <a:rPr kumimoji="0" lang="en-US" altLang="zh-CN" sz="1200" b="0" i="0" u="none" strike="noStrike" kern="1200" cap="none" spc="0" normalizeH="0" baseline="0" noProof="0" dirty="0" err="1">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Qumranet</a:t>
              </a:r>
              <a:r>
                <a:rPr kumimoji="0" lang="zh-CN" altLang="en-US"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宣布</a:t>
              </a:r>
              <a:r>
                <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KVM</a:t>
              </a:r>
            </a:p>
            <a:p>
              <a:pPr lvl="0">
                <a:lnSpc>
                  <a:spcPct val="150000"/>
                </a:lnSpc>
                <a:defRPr/>
              </a:pPr>
              <a:r>
                <a:rPr kumimoji="0" lang="zh-CN" altLang="en-US"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诞生</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53" name="iśľiḍè">
            <a:extLst>
              <a:ext uri="{FF2B5EF4-FFF2-40B4-BE49-F238E27FC236}">
                <a16:creationId xmlns:a16="http://schemas.microsoft.com/office/drawing/2014/main" id="{14014F1A-0C6C-4316-B165-C0765C5A5B9F}"/>
              </a:ext>
            </a:extLst>
          </p:cNvPr>
          <p:cNvGrpSpPr/>
          <p:nvPr/>
        </p:nvGrpSpPr>
        <p:grpSpPr>
          <a:xfrm>
            <a:off x="3797092" y="4117592"/>
            <a:ext cx="1764390" cy="946370"/>
            <a:chOff x="3827759" y="6906321"/>
            <a:chExt cx="1884594" cy="946370"/>
          </a:xfrm>
        </p:grpSpPr>
        <p:sp>
          <p:nvSpPr>
            <p:cNvPr id="154" name="ïslïďê">
              <a:extLst>
                <a:ext uri="{FF2B5EF4-FFF2-40B4-BE49-F238E27FC236}">
                  <a16:creationId xmlns:a16="http://schemas.microsoft.com/office/drawing/2014/main" id="{B6402986-EF2A-4352-9110-DB8939654B07}"/>
                </a:ext>
              </a:extLst>
            </p:cNvPr>
            <p:cNvSpPr txBox="1"/>
            <p:nvPr/>
          </p:nvSpPr>
          <p:spPr bwMode="auto">
            <a:xfrm>
              <a:off x="3827759" y="6906321"/>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lang="en-US" altLang="zh-CN" b="1"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2002</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5" name="išḻïḍê">
              <a:extLst>
                <a:ext uri="{FF2B5EF4-FFF2-40B4-BE49-F238E27FC236}">
                  <a16:creationId xmlns:a16="http://schemas.microsoft.com/office/drawing/2014/main" id="{29445085-5831-4E68-983C-2085E4978A6B}"/>
                </a:ext>
              </a:extLst>
            </p:cNvPr>
            <p:cNvSpPr/>
            <p:nvPr/>
          </p:nvSpPr>
          <p:spPr bwMode="auto">
            <a:xfrm>
              <a:off x="3875325" y="7383061"/>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fontAlgn="auto">
                <a:lnSpc>
                  <a:spcPct val="150000"/>
                </a:lnSpc>
                <a:spcBef>
                  <a:spcPts val="0"/>
                </a:spcBef>
                <a:spcAft>
                  <a:spcPts val="0"/>
                </a:spcAft>
                <a:defRPr/>
              </a:pPr>
              <a:r>
                <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Xen</a:t>
              </a: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正式被开源</a:t>
              </a:r>
              <a:endPar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56" name="iṧľîḓê">
            <a:extLst>
              <a:ext uri="{FF2B5EF4-FFF2-40B4-BE49-F238E27FC236}">
                <a16:creationId xmlns:a16="http://schemas.microsoft.com/office/drawing/2014/main" id="{3D09A3F3-6FCE-45E1-AC7C-1E2FDFC64A9C}"/>
              </a:ext>
            </a:extLst>
          </p:cNvPr>
          <p:cNvGrpSpPr/>
          <p:nvPr/>
        </p:nvGrpSpPr>
        <p:grpSpPr>
          <a:xfrm>
            <a:off x="6387423" y="1983618"/>
            <a:ext cx="1748361" cy="1295892"/>
            <a:chOff x="658969" y="2216929"/>
            <a:chExt cx="1867473" cy="1295892"/>
          </a:xfrm>
        </p:grpSpPr>
        <p:sp>
          <p:nvSpPr>
            <p:cNvPr id="157" name="îślïḑe">
              <a:extLst>
                <a:ext uri="{FF2B5EF4-FFF2-40B4-BE49-F238E27FC236}">
                  <a16:creationId xmlns:a16="http://schemas.microsoft.com/office/drawing/2014/main" id="{2C485D15-EFB6-4421-9D4B-0933BD4B5754}"/>
                </a:ext>
              </a:extLst>
            </p:cNvPr>
            <p:cNvSpPr txBox="1"/>
            <p:nvPr/>
          </p:nvSpPr>
          <p:spPr bwMode="auto">
            <a:xfrm>
              <a:off x="658970" y="2216929"/>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2008</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8" name="ïşľíďe">
              <a:extLst>
                <a:ext uri="{FF2B5EF4-FFF2-40B4-BE49-F238E27FC236}">
                  <a16:creationId xmlns:a16="http://schemas.microsoft.com/office/drawing/2014/main" id="{EFDBCCC3-3B7B-4F2B-B9B0-A1E1D6AF734F}"/>
                </a:ext>
              </a:extLst>
            </p:cNvPr>
            <p:cNvSpPr/>
            <p:nvPr/>
          </p:nvSpPr>
          <p:spPr bwMode="auto">
            <a:xfrm>
              <a:off x="658969" y="2686561"/>
              <a:ext cx="1867473" cy="826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fontAlgn="auto">
                <a:lnSpc>
                  <a:spcPct val="150000"/>
                </a:lnSpc>
                <a:spcBef>
                  <a:spcPts val="0"/>
                </a:spcBef>
                <a:spcAft>
                  <a:spcPts val="0"/>
                </a:spcAft>
                <a:defRPr/>
              </a:pP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微软在</a:t>
              </a:r>
              <a:r>
                <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Windows Server 2008 R2</a:t>
              </a: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中</a:t>
              </a:r>
              <a:endPar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lvl="0" fontAlgn="auto">
                <a:lnSpc>
                  <a:spcPct val="150000"/>
                </a:lnSpc>
                <a:spcBef>
                  <a:spcPts val="0"/>
                </a:spcBef>
                <a:spcAft>
                  <a:spcPts val="0"/>
                </a:spcAft>
                <a:defRPr/>
              </a:pP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加入了</a:t>
              </a:r>
              <a:r>
                <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Hyper-V</a:t>
              </a:r>
              <a:endPar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59" name="ïślïḑê">
            <a:extLst>
              <a:ext uri="{FF2B5EF4-FFF2-40B4-BE49-F238E27FC236}">
                <a16:creationId xmlns:a16="http://schemas.microsoft.com/office/drawing/2014/main" id="{C7C2A45A-DA04-4157-9ADE-267C5E75E609}"/>
              </a:ext>
            </a:extLst>
          </p:cNvPr>
          <p:cNvGrpSpPr/>
          <p:nvPr/>
        </p:nvGrpSpPr>
        <p:grpSpPr>
          <a:xfrm>
            <a:off x="6387424" y="3295084"/>
            <a:ext cx="1742892" cy="954168"/>
            <a:chOff x="658970" y="2216929"/>
            <a:chExt cx="1861631" cy="954168"/>
          </a:xfrm>
        </p:grpSpPr>
        <p:sp>
          <p:nvSpPr>
            <p:cNvPr id="160" name="îsľiḋé">
              <a:extLst>
                <a:ext uri="{FF2B5EF4-FFF2-40B4-BE49-F238E27FC236}">
                  <a16:creationId xmlns:a16="http://schemas.microsoft.com/office/drawing/2014/main" id="{7D26333C-D4D7-42C4-A468-FB7AF921F2F3}"/>
                </a:ext>
              </a:extLst>
            </p:cNvPr>
            <p:cNvSpPr txBox="1"/>
            <p:nvPr/>
          </p:nvSpPr>
          <p:spPr bwMode="auto">
            <a:xfrm>
              <a:off x="658970" y="2216929"/>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2008</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1" name="isliḓé">
              <a:extLst>
                <a:ext uri="{FF2B5EF4-FFF2-40B4-BE49-F238E27FC236}">
                  <a16:creationId xmlns:a16="http://schemas.microsoft.com/office/drawing/2014/main" id="{AAD18F78-C176-4455-906E-53E14357ED82}"/>
                </a:ext>
              </a:extLst>
            </p:cNvPr>
            <p:cNvSpPr/>
            <p:nvPr/>
          </p:nvSpPr>
          <p:spPr bwMode="auto">
            <a:xfrm>
              <a:off x="683573" y="2701467"/>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50000"/>
                </a:lnSpc>
                <a:defRPr/>
              </a:pPr>
              <a:r>
                <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Linux</a:t>
              </a:r>
              <a:r>
                <a:rPr kumimoji="0" lang="zh-CN" altLang="en-US"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容器</a:t>
              </a:r>
              <a:r>
                <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LXC</a:t>
              </a: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推出</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62" name="ïslidè">
            <a:extLst>
              <a:ext uri="{FF2B5EF4-FFF2-40B4-BE49-F238E27FC236}">
                <a16:creationId xmlns:a16="http://schemas.microsoft.com/office/drawing/2014/main" id="{E1239A10-9831-4362-B462-9309DC589DC1}"/>
              </a:ext>
            </a:extLst>
          </p:cNvPr>
          <p:cNvGrpSpPr/>
          <p:nvPr/>
        </p:nvGrpSpPr>
        <p:grpSpPr>
          <a:xfrm>
            <a:off x="6387424" y="4606549"/>
            <a:ext cx="1748361" cy="939262"/>
            <a:chOff x="658970" y="2216929"/>
            <a:chExt cx="1867473" cy="939262"/>
          </a:xfrm>
        </p:grpSpPr>
        <p:sp>
          <p:nvSpPr>
            <p:cNvPr id="163" name="îSľiḓê">
              <a:extLst>
                <a:ext uri="{FF2B5EF4-FFF2-40B4-BE49-F238E27FC236}">
                  <a16:creationId xmlns:a16="http://schemas.microsoft.com/office/drawing/2014/main" id="{87C81E11-4C6D-494C-98E9-D35428AB0FFD}"/>
                </a:ext>
              </a:extLst>
            </p:cNvPr>
            <p:cNvSpPr txBox="1"/>
            <p:nvPr/>
          </p:nvSpPr>
          <p:spPr bwMode="auto">
            <a:xfrm>
              <a:off x="658970" y="2216929"/>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2010</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4" name="íŝḻïḓe">
              <a:extLst>
                <a:ext uri="{FF2B5EF4-FFF2-40B4-BE49-F238E27FC236}">
                  <a16:creationId xmlns:a16="http://schemas.microsoft.com/office/drawing/2014/main" id="{3EC8B4C3-957A-4961-ACB0-11561161A257}"/>
                </a:ext>
              </a:extLst>
            </p:cNvPr>
            <p:cNvSpPr/>
            <p:nvPr/>
          </p:nvSpPr>
          <p:spPr bwMode="auto">
            <a:xfrm>
              <a:off x="689415" y="2686561"/>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红帽</a:t>
              </a:r>
              <a:r>
                <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6.0</a:t>
              </a:r>
              <a:r>
                <a:rPr kumimoji="0" lang="zh-CN" altLang="en-US"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版本中默认仅提供</a:t>
              </a:r>
              <a:r>
                <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KVM</a:t>
              </a:r>
              <a:r>
                <a:rPr kumimoji="0" lang="zh-CN" altLang="en-US"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虚拟化机制</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65" name="iŝḷîḋè">
            <a:extLst>
              <a:ext uri="{FF2B5EF4-FFF2-40B4-BE49-F238E27FC236}">
                <a16:creationId xmlns:a16="http://schemas.microsoft.com/office/drawing/2014/main" id="{E0A08817-8128-4A51-90F4-3B1CE8C92DED}"/>
              </a:ext>
            </a:extLst>
          </p:cNvPr>
          <p:cNvGrpSpPr/>
          <p:nvPr/>
        </p:nvGrpSpPr>
        <p:grpSpPr>
          <a:xfrm>
            <a:off x="9440786" y="1014398"/>
            <a:ext cx="1643574" cy="939262"/>
            <a:chOff x="3827759" y="4116614"/>
            <a:chExt cx="1755547" cy="939262"/>
          </a:xfrm>
        </p:grpSpPr>
        <p:sp>
          <p:nvSpPr>
            <p:cNvPr id="166" name="íṣ1îḓé">
              <a:extLst>
                <a:ext uri="{FF2B5EF4-FFF2-40B4-BE49-F238E27FC236}">
                  <a16:creationId xmlns:a16="http://schemas.microsoft.com/office/drawing/2014/main" id="{69F56567-5A76-49CC-A5B8-6D5193C36002}"/>
                </a:ext>
              </a:extLst>
            </p:cNvPr>
            <p:cNvSpPr txBox="1"/>
            <p:nvPr/>
          </p:nvSpPr>
          <p:spPr bwMode="auto">
            <a:xfrm>
              <a:off x="3827759" y="4116614"/>
              <a:ext cx="1755547"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spcBef>
                  <a:spcPct val="0"/>
                </a:spcBef>
                <a:defRPr/>
              </a:pPr>
              <a:r>
                <a:rPr lang="en-US" altLang="zh-CN" b="1" dirty="0">
                  <a:latin typeface="Huawei Sans" panose="020C0503030203020204" pitchFamily="34" charset="0"/>
                  <a:ea typeface="方正兰亭黑简体" panose="02000000000000000000" pitchFamily="2" charset="-122"/>
                  <a:sym typeface="Huawei Sans" panose="020C0503030203020204" pitchFamily="34" charset="0"/>
                </a:rPr>
                <a:t>2014</a:t>
              </a:r>
              <a:r>
                <a:rPr lang="zh-CN" altLang="en-US" b="1" dirty="0">
                  <a:latin typeface="Huawei Sans" panose="020C0503030203020204" pitchFamily="34" charset="0"/>
                  <a:ea typeface="方正兰亭黑简体" panose="02000000000000000000" pitchFamily="2" charset="-122"/>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7" name="ïşlîḓè">
              <a:extLst>
                <a:ext uri="{FF2B5EF4-FFF2-40B4-BE49-F238E27FC236}">
                  <a16:creationId xmlns:a16="http://schemas.microsoft.com/office/drawing/2014/main" id="{734F8E10-5469-4BE8-B36F-2DA6FE8DF2FF}"/>
                </a:ext>
              </a:extLst>
            </p:cNvPr>
            <p:cNvSpPr/>
            <p:nvPr/>
          </p:nvSpPr>
          <p:spPr bwMode="auto">
            <a:xfrm>
              <a:off x="3827759" y="4586246"/>
              <a:ext cx="1755547"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fontAlgn="auto">
                <a:lnSpc>
                  <a:spcPct val="150000"/>
                </a:lnSpc>
                <a:spcBef>
                  <a:spcPts val="0"/>
                </a:spcBef>
                <a:spcAft>
                  <a:spcPts val="0"/>
                </a:spcAft>
                <a:defRPr/>
              </a:pPr>
              <a:r>
                <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Rocket</a:t>
              </a: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推出</a:t>
              </a:r>
            </a:p>
          </p:txBody>
        </p:sp>
      </p:grpSp>
      <p:grpSp>
        <p:nvGrpSpPr>
          <p:cNvPr id="168" name="iŝliḍè">
            <a:extLst>
              <a:ext uri="{FF2B5EF4-FFF2-40B4-BE49-F238E27FC236}">
                <a16:creationId xmlns:a16="http://schemas.microsoft.com/office/drawing/2014/main" id="{B0FF877A-B034-47A5-923F-73FC2F9DE7B1}"/>
              </a:ext>
            </a:extLst>
          </p:cNvPr>
          <p:cNvGrpSpPr/>
          <p:nvPr/>
        </p:nvGrpSpPr>
        <p:grpSpPr>
          <a:xfrm>
            <a:off x="9434197" y="2820183"/>
            <a:ext cx="1833364" cy="939262"/>
            <a:chOff x="3827759" y="4116614"/>
            <a:chExt cx="1958266" cy="939262"/>
          </a:xfrm>
        </p:grpSpPr>
        <p:sp>
          <p:nvSpPr>
            <p:cNvPr id="169" name="iṣľîḓè">
              <a:extLst>
                <a:ext uri="{FF2B5EF4-FFF2-40B4-BE49-F238E27FC236}">
                  <a16:creationId xmlns:a16="http://schemas.microsoft.com/office/drawing/2014/main" id="{6B8C7D61-5599-476D-88D4-5D850AD6D96D}"/>
                </a:ext>
              </a:extLst>
            </p:cNvPr>
            <p:cNvSpPr txBox="1"/>
            <p:nvPr/>
          </p:nvSpPr>
          <p:spPr bwMode="auto">
            <a:xfrm>
              <a:off x="3827759" y="4116614"/>
              <a:ext cx="1755541"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2013</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0" name="îśľiḑe">
              <a:extLst>
                <a:ext uri="{FF2B5EF4-FFF2-40B4-BE49-F238E27FC236}">
                  <a16:creationId xmlns:a16="http://schemas.microsoft.com/office/drawing/2014/main" id="{F8CE8F82-7186-412A-93E7-E0F087C91571}"/>
                </a:ext>
              </a:extLst>
            </p:cNvPr>
            <p:cNvSpPr/>
            <p:nvPr/>
          </p:nvSpPr>
          <p:spPr bwMode="auto">
            <a:xfrm>
              <a:off x="3827759" y="4586246"/>
              <a:ext cx="1958266"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50000"/>
                </a:lnSpc>
                <a:defRPr/>
              </a:pPr>
              <a:r>
                <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Docker</a:t>
              </a:r>
              <a:r>
                <a:rPr kumimoji="0" lang="zh-CN" altLang="en-US"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推出</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71" name="îsļidê">
            <a:extLst>
              <a:ext uri="{FF2B5EF4-FFF2-40B4-BE49-F238E27FC236}">
                <a16:creationId xmlns:a16="http://schemas.microsoft.com/office/drawing/2014/main" id="{709AD9E0-2E1A-44D2-92AF-6E78541D4F4A}"/>
              </a:ext>
            </a:extLst>
          </p:cNvPr>
          <p:cNvGrpSpPr/>
          <p:nvPr/>
        </p:nvGrpSpPr>
        <p:grpSpPr>
          <a:xfrm>
            <a:off x="9408293" y="4271511"/>
            <a:ext cx="1859268" cy="1572091"/>
            <a:chOff x="3827759" y="4116614"/>
            <a:chExt cx="1790251" cy="1117669"/>
          </a:xfrm>
        </p:grpSpPr>
        <p:sp>
          <p:nvSpPr>
            <p:cNvPr id="172" name="ïSľïḍê">
              <a:extLst>
                <a:ext uri="{FF2B5EF4-FFF2-40B4-BE49-F238E27FC236}">
                  <a16:creationId xmlns:a16="http://schemas.microsoft.com/office/drawing/2014/main" id="{0E36B621-524A-4B51-A3AF-853BE1C43D5E}"/>
                </a:ext>
              </a:extLst>
            </p:cNvPr>
            <p:cNvSpPr txBox="1"/>
            <p:nvPr/>
          </p:nvSpPr>
          <p:spPr bwMode="auto">
            <a:xfrm>
              <a:off x="3827759" y="4116614"/>
              <a:ext cx="1755544"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2011</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3" name="îṧḻîdê">
              <a:extLst>
                <a:ext uri="{FF2B5EF4-FFF2-40B4-BE49-F238E27FC236}">
                  <a16:creationId xmlns:a16="http://schemas.microsoft.com/office/drawing/2014/main" id="{31527D5D-D137-4914-8CF1-11F545FA36D3}"/>
                </a:ext>
              </a:extLst>
            </p:cNvPr>
            <p:cNvSpPr/>
            <p:nvPr/>
          </p:nvSpPr>
          <p:spPr bwMode="auto">
            <a:xfrm>
              <a:off x="3862466" y="4541143"/>
              <a:ext cx="1755544" cy="693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fontAlgn="auto">
                <a:lnSpc>
                  <a:spcPct val="150000"/>
                </a:lnSpc>
                <a:spcBef>
                  <a:spcPts val="0"/>
                </a:spcBef>
                <a:spcAft>
                  <a:spcPts val="0"/>
                </a:spcAft>
                <a:defRPr/>
              </a:pPr>
              <a:r>
                <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IBM</a:t>
              </a: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、红帽、惠普和英特尔成立开放虚拟化联盟，加速</a:t>
              </a:r>
              <a:r>
                <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KVM</a:t>
              </a: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推广</a:t>
              </a:r>
              <a:endPar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174" name="椭圆 173">
            <a:extLst>
              <a:ext uri="{FF2B5EF4-FFF2-40B4-BE49-F238E27FC236}">
                <a16:creationId xmlns:a16="http://schemas.microsoft.com/office/drawing/2014/main" id="{06BA192C-98C3-4455-B8EA-F17C867B23E7}"/>
              </a:ext>
            </a:extLst>
          </p:cNvPr>
          <p:cNvSpPr/>
          <p:nvPr/>
        </p:nvSpPr>
        <p:spPr bwMode="auto">
          <a:xfrm>
            <a:off x="2572738" y="3570777"/>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5" name="椭圆 174">
            <a:extLst>
              <a:ext uri="{FF2B5EF4-FFF2-40B4-BE49-F238E27FC236}">
                <a16:creationId xmlns:a16="http://schemas.microsoft.com/office/drawing/2014/main" id="{8C537D6B-BA67-4573-A7AD-DA5AFF6E9451}"/>
              </a:ext>
            </a:extLst>
          </p:cNvPr>
          <p:cNvSpPr/>
          <p:nvPr/>
        </p:nvSpPr>
        <p:spPr bwMode="auto">
          <a:xfrm>
            <a:off x="2572738" y="4902925"/>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6" name="椭圆 175">
            <a:extLst>
              <a:ext uri="{FF2B5EF4-FFF2-40B4-BE49-F238E27FC236}">
                <a16:creationId xmlns:a16="http://schemas.microsoft.com/office/drawing/2014/main" id="{F9C737E8-0FE6-4204-81BB-43679AB8FA46}"/>
              </a:ext>
            </a:extLst>
          </p:cNvPr>
          <p:cNvSpPr/>
          <p:nvPr/>
        </p:nvSpPr>
        <p:spPr bwMode="auto">
          <a:xfrm>
            <a:off x="8117354" y="2238629"/>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7" name="椭圆 176">
            <a:extLst>
              <a:ext uri="{FF2B5EF4-FFF2-40B4-BE49-F238E27FC236}">
                <a16:creationId xmlns:a16="http://schemas.microsoft.com/office/drawing/2014/main" id="{4A21924E-4906-467E-B0B3-0D0FAFB3E258}"/>
              </a:ext>
            </a:extLst>
          </p:cNvPr>
          <p:cNvSpPr/>
          <p:nvPr/>
        </p:nvSpPr>
        <p:spPr bwMode="auto">
          <a:xfrm>
            <a:off x="8117354" y="3570777"/>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8" name="椭圆 177">
            <a:extLst>
              <a:ext uri="{FF2B5EF4-FFF2-40B4-BE49-F238E27FC236}">
                <a16:creationId xmlns:a16="http://schemas.microsoft.com/office/drawing/2014/main" id="{2B92C4AC-179C-4DD6-864D-9A28A35587B5}"/>
              </a:ext>
            </a:extLst>
          </p:cNvPr>
          <p:cNvSpPr/>
          <p:nvPr/>
        </p:nvSpPr>
        <p:spPr bwMode="auto">
          <a:xfrm>
            <a:off x="8805946" y="1497525"/>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9" name="椭圆 178">
            <a:extLst>
              <a:ext uri="{FF2B5EF4-FFF2-40B4-BE49-F238E27FC236}">
                <a16:creationId xmlns:a16="http://schemas.microsoft.com/office/drawing/2014/main" id="{B9490DE3-F89E-4847-B89D-4F71992A844F}"/>
              </a:ext>
            </a:extLst>
          </p:cNvPr>
          <p:cNvSpPr/>
          <p:nvPr/>
        </p:nvSpPr>
        <p:spPr bwMode="auto">
          <a:xfrm>
            <a:off x="8117354" y="4866921"/>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0" name="椭圆 179">
            <a:extLst>
              <a:ext uri="{FF2B5EF4-FFF2-40B4-BE49-F238E27FC236}">
                <a16:creationId xmlns:a16="http://schemas.microsoft.com/office/drawing/2014/main" id="{DE8D9D60-19E7-4A43-BA0A-665DA2601D72}"/>
              </a:ext>
            </a:extLst>
          </p:cNvPr>
          <p:cNvSpPr/>
          <p:nvPr/>
        </p:nvSpPr>
        <p:spPr bwMode="auto">
          <a:xfrm>
            <a:off x="8791905" y="3065366"/>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1" name="椭圆 180">
            <a:extLst>
              <a:ext uri="{FF2B5EF4-FFF2-40B4-BE49-F238E27FC236}">
                <a16:creationId xmlns:a16="http://schemas.microsoft.com/office/drawing/2014/main" id="{46DACCBD-67C0-4330-B2C4-1CD975F26648}"/>
              </a:ext>
            </a:extLst>
          </p:cNvPr>
          <p:cNvSpPr/>
          <p:nvPr/>
        </p:nvSpPr>
        <p:spPr bwMode="auto">
          <a:xfrm>
            <a:off x="8808211" y="4503978"/>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2" name="椭圆 181">
            <a:extLst>
              <a:ext uri="{FF2B5EF4-FFF2-40B4-BE49-F238E27FC236}">
                <a16:creationId xmlns:a16="http://schemas.microsoft.com/office/drawing/2014/main" id="{1E85CD7A-2EC3-4BBA-821F-3F17778EFA0E}"/>
              </a:ext>
            </a:extLst>
          </p:cNvPr>
          <p:cNvSpPr/>
          <p:nvPr/>
        </p:nvSpPr>
        <p:spPr bwMode="auto">
          <a:xfrm>
            <a:off x="3256814" y="4254853"/>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3" name="ïṧḻiḓê">
            <a:extLst>
              <a:ext uri="{FF2B5EF4-FFF2-40B4-BE49-F238E27FC236}">
                <a16:creationId xmlns:a16="http://schemas.microsoft.com/office/drawing/2014/main" id="{F7F04430-C1ED-4E96-B6A3-FCF1EA9EA4C5}"/>
              </a:ext>
            </a:extLst>
          </p:cNvPr>
          <p:cNvSpPr/>
          <p:nvPr/>
        </p:nvSpPr>
        <p:spPr bwMode="auto">
          <a:xfrm>
            <a:off x="3806233" y="1820650"/>
            <a:ext cx="2074134"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50000"/>
              </a:lnSpc>
              <a:defRPr/>
            </a:pPr>
            <a:r>
              <a:rPr kumimoji="0" lang="zh-CN" altLang="en-US"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惠普发布了针对</a:t>
            </a:r>
            <a:r>
              <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HP-UX</a:t>
            </a:r>
            <a:r>
              <a:rPr kumimoji="0" lang="zh-CN" altLang="en-US"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的</a:t>
            </a:r>
            <a:r>
              <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Integrity</a:t>
            </a:r>
            <a:r>
              <a:rPr kumimoji="0" lang="zh-CN" altLang="en-US"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虚拟机</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4" name="椭圆 183">
            <a:extLst>
              <a:ext uri="{FF2B5EF4-FFF2-40B4-BE49-F238E27FC236}">
                <a16:creationId xmlns:a16="http://schemas.microsoft.com/office/drawing/2014/main" id="{6DEB2256-56E2-4264-ACB3-4129135E126A}"/>
              </a:ext>
            </a:extLst>
          </p:cNvPr>
          <p:cNvSpPr/>
          <p:nvPr/>
        </p:nvSpPr>
        <p:spPr bwMode="auto">
          <a:xfrm>
            <a:off x="3241541" y="1587413"/>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5" name="椭圆 184">
            <a:extLst>
              <a:ext uri="{FF2B5EF4-FFF2-40B4-BE49-F238E27FC236}">
                <a16:creationId xmlns:a16="http://schemas.microsoft.com/office/drawing/2014/main" id="{31F1AAB4-7122-44B3-AEAA-BD640E49F26C}"/>
              </a:ext>
            </a:extLst>
          </p:cNvPr>
          <p:cNvSpPr/>
          <p:nvPr/>
        </p:nvSpPr>
        <p:spPr bwMode="auto">
          <a:xfrm>
            <a:off x="3232955" y="2959511"/>
            <a:ext cx="468052" cy="468052"/>
          </a:xfrm>
          <a:prstGeom prst="ellipse">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186" name="ïṥḻîḋe">
            <a:extLst>
              <a:ext uri="{FF2B5EF4-FFF2-40B4-BE49-F238E27FC236}">
                <a16:creationId xmlns:a16="http://schemas.microsoft.com/office/drawing/2014/main" id="{48FD1C22-3CD6-4196-B905-79A3893D590A}"/>
              </a:ext>
            </a:extLst>
          </p:cNvPr>
          <p:cNvGrpSpPr/>
          <p:nvPr/>
        </p:nvGrpSpPr>
        <p:grpSpPr>
          <a:xfrm>
            <a:off x="795215" y="3344438"/>
            <a:ext cx="1719858" cy="1029901"/>
            <a:chOff x="658970" y="2216929"/>
            <a:chExt cx="1837028" cy="1029901"/>
          </a:xfrm>
        </p:grpSpPr>
        <p:sp>
          <p:nvSpPr>
            <p:cNvPr id="187" name="íšḻîḑê">
              <a:extLst>
                <a:ext uri="{FF2B5EF4-FFF2-40B4-BE49-F238E27FC236}">
                  <a16:creationId xmlns:a16="http://schemas.microsoft.com/office/drawing/2014/main" id="{A60E1CF0-1B92-4B46-B4CD-47410DBD6A5F}"/>
                </a:ext>
              </a:extLst>
            </p:cNvPr>
            <p:cNvSpPr txBox="1"/>
            <p:nvPr/>
          </p:nvSpPr>
          <p:spPr bwMode="auto">
            <a:xfrm>
              <a:off x="1399670" y="2216929"/>
              <a:ext cx="10963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1972</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8" name="îṥļíḓé">
              <a:extLst>
                <a:ext uri="{FF2B5EF4-FFF2-40B4-BE49-F238E27FC236}">
                  <a16:creationId xmlns:a16="http://schemas.microsoft.com/office/drawing/2014/main" id="{7E01CB2A-F70F-4A1A-851C-9FF00F53FC35}"/>
                </a:ext>
              </a:extLst>
            </p:cNvPr>
            <p:cNvSpPr/>
            <p:nvPr/>
          </p:nvSpPr>
          <p:spPr bwMode="auto">
            <a:xfrm>
              <a:off x="658970" y="2672380"/>
              <a:ext cx="1815830" cy="57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r">
                <a:lnSpc>
                  <a:spcPct val="150000"/>
                </a:lnSpc>
                <a:defRPr/>
              </a:pPr>
              <a:r>
                <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IBM</a:t>
              </a: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推出运行在大型机</a:t>
              </a:r>
              <a:endPar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lvl="0">
                <a:lnSpc>
                  <a:spcPct val="150000"/>
                </a:lnSpc>
                <a:defRPr/>
              </a:pP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上的虚拟机</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Tree>
    <p:extLst>
      <p:ext uri="{BB962C8B-B14F-4D97-AF65-F5344CB8AC3E}">
        <p14:creationId xmlns:p14="http://schemas.microsoft.com/office/powerpoint/2010/main" val="2513596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solidFill>
                  <a:schemeClr val="bg1">
                    <a:lumMod val="50000"/>
                  </a:schemeClr>
                </a:solidFill>
                <a:cs typeface="+mn-ea"/>
                <a:sym typeface="Huawei Sans" panose="020C0503030203020204" pitchFamily="34" charset="0"/>
              </a:rPr>
              <a:t>IT</a:t>
            </a:r>
            <a:r>
              <a:rPr lang="zh-CN" altLang="en-US" dirty="0">
                <a:solidFill>
                  <a:schemeClr val="bg1">
                    <a:lumMod val="50000"/>
                  </a:schemeClr>
                </a:solidFill>
                <a:cs typeface="+mn-ea"/>
                <a:sym typeface="Huawei Sans" panose="020C0503030203020204" pitchFamily="34" charset="0"/>
              </a:rPr>
              <a:t>发展趋势</a:t>
            </a:r>
            <a:endParaRPr lang="en-US" altLang="zh-CN" dirty="0">
              <a:solidFill>
                <a:schemeClr val="bg1">
                  <a:lumMod val="50000"/>
                </a:schemeClr>
              </a:solidFill>
              <a:cs typeface="+mn-ea"/>
              <a:sym typeface="Huawei Sans" panose="020C0503030203020204" pitchFamily="34" charset="0"/>
            </a:endParaRPr>
          </a:p>
          <a:p>
            <a:r>
              <a:rPr lang="zh-CN" altLang="en-US" b="1" dirty="0">
                <a:cs typeface="+mn-ea"/>
                <a:sym typeface="Huawei Sans" panose="020C0503030203020204" pitchFamily="34" charset="0"/>
              </a:rPr>
              <a:t>云计算简介</a:t>
            </a:r>
            <a:endParaRPr lang="en-US" altLang="zh-CN" b="1" dirty="0">
              <a:cs typeface="+mn-ea"/>
              <a:sym typeface="Huawei Sans" panose="020C0503030203020204" pitchFamily="34" charset="0"/>
            </a:endParaRPr>
          </a:p>
          <a:p>
            <a:pPr lvl="1">
              <a:buSzPct val="60000"/>
              <a:buFont typeface="Wingdings" panose="05000000000000000000" pitchFamily="2" charset="2"/>
              <a:buChar char="p"/>
            </a:pPr>
            <a:r>
              <a:rPr lang="zh-CN" altLang="en-US" sz="1600" dirty="0">
                <a:solidFill>
                  <a:schemeClr val="bg1">
                    <a:lumMod val="50000"/>
                  </a:schemeClr>
                </a:solidFill>
                <a:cs typeface="+mn-ea"/>
                <a:sym typeface="Huawei Sans" panose="020C0503030203020204" pitchFamily="34" charset="0"/>
              </a:rPr>
              <a:t>计算机发展史</a:t>
            </a:r>
            <a:endParaRPr lang="en-US" altLang="zh-CN" sz="1600" dirty="0">
              <a:solidFill>
                <a:schemeClr val="bg1">
                  <a:lumMod val="50000"/>
                </a:schemeClr>
              </a:solidFill>
              <a:cs typeface="+mn-ea"/>
              <a:sym typeface="Huawei Sans" panose="020C0503030203020204" pitchFamily="34" charset="0"/>
            </a:endParaRPr>
          </a:p>
          <a:p>
            <a:pPr lvl="1">
              <a:buSzPct val="60000"/>
              <a:buFont typeface="Wingdings" panose="05000000000000000000" pitchFamily="2" charset="2"/>
              <a:buChar char="p"/>
            </a:pPr>
            <a:r>
              <a:rPr lang="zh-CN" altLang="en-US" sz="1600" dirty="0">
                <a:solidFill>
                  <a:schemeClr val="bg1">
                    <a:lumMod val="50000"/>
                  </a:schemeClr>
                </a:solidFill>
                <a:cs typeface="+mn-ea"/>
                <a:sym typeface="Huawei Sans" panose="020C0503030203020204" pitchFamily="34" charset="0"/>
              </a:rPr>
              <a:t>虚拟化技术发展史</a:t>
            </a:r>
            <a:endParaRPr lang="en-US" altLang="zh-CN" sz="1600" dirty="0">
              <a:solidFill>
                <a:schemeClr val="bg1">
                  <a:lumMod val="50000"/>
                </a:schemeClr>
              </a:solidFill>
              <a:cs typeface="+mn-ea"/>
              <a:sym typeface="Huawei Sans" panose="020C0503030203020204" pitchFamily="34" charset="0"/>
            </a:endParaRPr>
          </a:p>
          <a:p>
            <a:pPr lvl="1">
              <a:buSzPct val="60000"/>
              <a:buFont typeface="Wingdings" panose="05000000000000000000" pitchFamily="2" charset="2"/>
              <a:buChar char="n"/>
            </a:pPr>
            <a:r>
              <a:rPr lang="zh-CN" altLang="en-US" sz="1600" dirty="0">
                <a:cs typeface="+mn-ea"/>
                <a:sym typeface="Huawei Sans" panose="020C0503030203020204" pitchFamily="34" charset="0"/>
              </a:rPr>
              <a:t>什么是云计算</a:t>
            </a:r>
            <a:endParaRPr lang="en-US" altLang="zh-CN" sz="1600" dirty="0">
              <a:cs typeface="+mn-ea"/>
              <a:sym typeface="Huawei Sans" panose="020C0503030203020204" pitchFamily="34" charset="0"/>
            </a:endParaRPr>
          </a:p>
          <a:p>
            <a:pPr lvl="1">
              <a:buSzPct val="60000"/>
              <a:buFont typeface="Wingdings" panose="05000000000000000000" pitchFamily="2" charset="2"/>
              <a:buChar char="p"/>
            </a:pPr>
            <a:r>
              <a:rPr lang="zh-CN" altLang="en-US" sz="1600" dirty="0">
                <a:solidFill>
                  <a:schemeClr val="bg1">
                    <a:lumMod val="50000"/>
                  </a:schemeClr>
                </a:solidFill>
                <a:cs typeface="+mn-ea"/>
                <a:sym typeface="Huawei Sans" panose="020C0503030203020204" pitchFamily="34" charset="0"/>
              </a:rPr>
              <a:t>云计算的发展</a:t>
            </a:r>
            <a:endParaRPr lang="en-US" altLang="zh-CN" sz="1600" dirty="0">
              <a:solidFill>
                <a:schemeClr val="bg1">
                  <a:lumMod val="50000"/>
                </a:schemeClr>
              </a:solidFill>
              <a:cs typeface="+mn-ea"/>
              <a:sym typeface="Huawei Sans" panose="020C0503030203020204" pitchFamily="34" charset="0"/>
            </a:endParaRPr>
          </a:p>
          <a:p>
            <a:pPr lvl="1">
              <a:buSzPct val="60000"/>
              <a:buFont typeface="Wingdings" panose="05000000000000000000" pitchFamily="2" charset="2"/>
              <a:buChar char="p"/>
            </a:pPr>
            <a:r>
              <a:rPr lang="zh-CN" altLang="en-US" sz="1600" dirty="0">
                <a:solidFill>
                  <a:schemeClr val="bg1">
                    <a:lumMod val="50000"/>
                  </a:schemeClr>
                </a:solidFill>
                <a:cs typeface="+mn-ea"/>
                <a:sym typeface="Huawei Sans" panose="020C0503030203020204" pitchFamily="34" charset="0"/>
              </a:rPr>
              <a:t>云计算的特征</a:t>
            </a:r>
            <a:endParaRPr lang="en-US" altLang="zh-CN" sz="1600" dirty="0">
              <a:solidFill>
                <a:schemeClr val="bg1">
                  <a:lumMod val="50000"/>
                </a:schemeClr>
              </a:solidFill>
              <a:cs typeface="+mn-ea"/>
              <a:sym typeface="Huawei Sans" panose="020C0503030203020204" pitchFamily="34" charset="0"/>
            </a:endParaRPr>
          </a:p>
          <a:p>
            <a:pPr lvl="1">
              <a:buSzPct val="60000"/>
              <a:buFont typeface="Wingdings" panose="05000000000000000000" pitchFamily="2" charset="2"/>
              <a:buChar char="p"/>
            </a:pPr>
            <a:r>
              <a:rPr lang="zh-CN" altLang="en-US" sz="1600" dirty="0">
                <a:solidFill>
                  <a:schemeClr val="bg1">
                    <a:lumMod val="50000"/>
                  </a:schemeClr>
                </a:solidFill>
                <a:cs typeface="+mn-ea"/>
                <a:sym typeface="Huawei Sans" panose="020C0503030203020204" pitchFamily="34" charset="0"/>
              </a:rPr>
              <a:t>云计算的服务和部署模式</a:t>
            </a:r>
            <a:endParaRPr lang="en-US" altLang="zh-CN" sz="1600" dirty="0">
              <a:solidFill>
                <a:schemeClr val="bg1">
                  <a:lumMod val="50000"/>
                </a:schemeClr>
              </a:solidFill>
              <a:cs typeface="+mn-ea"/>
              <a:sym typeface="Huawei Sans" panose="020C0503030203020204" pitchFamily="34" charset="0"/>
            </a:endParaRPr>
          </a:p>
          <a:p>
            <a:r>
              <a:rPr lang="zh-CN" altLang="en-US" dirty="0">
                <a:solidFill>
                  <a:schemeClr val="bg1">
                    <a:lumMod val="50000"/>
                  </a:schemeClr>
                </a:solidFill>
                <a:cs typeface="+mn-ea"/>
                <a:sym typeface="Huawei Sans" panose="020C0503030203020204" pitchFamily="34" charset="0"/>
              </a:rPr>
              <a:t>主流云计算厂家及代表技术</a:t>
            </a:r>
            <a:endParaRPr lang="en-US" altLang="zh-CN" dirty="0">
              <a:solidFill>
                <a:schemeClr val="bg1">
                  <a:lumMod val="50000"/>
                </a:schemeClr>
              </a:solidFill>
              <a:cs typeface="+mn-ea"/>
              <a:sym typeface="Huawei Sans" panose="020C0503030203020204" pitchFamily="34" charset="0"/>
            </a:endParaRP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1822768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cs typeface="+mn-ea"/>
                <a:sym typeface="Huawei Sans" panose="020C0503030203020204" pitchFamily="34" charset="0"/>
              </a:rPr>
              <a:t>云计算的定义</a:t>
            </a:r>
            <a:endParaRPr lang="zh-CN" altLang="en-US" dirty="0">
              <a:sym typeface="Huawei Sans" panose="020C0503030203020204" pitchFamily="34" charset="0"/>
            </a:endParaRPr>
          </a:p>
        </p:txBody>
      </p:sp>
      <p:sp>
        <p:nvSpPr>
          <p:cNvPr id="4" name="文本占位符 3"/>
          <p:cNvSpPr>
            <a:spLocks noGrp="1"/>
          </p:cNvSpPr>
          <p:nvPr>
            <p:ph type="body" sz="quarter" idx="10"/>
          </p:nvPr>
        </p:nvSpPr>
        <p:spPr/>
        <p:txBody>
          <a:bodyPr/>
          <a:lstStyle/>
          <a:p>
            <a:r>
              <a:rPr lang="zh-CN" altLang="en-US" sz="2000" dirty="0">
                <a:cs typeface="+mn-ea"/>
                <a:sym typeface="Huawei Sans" panose="020C0503030203020204" pitchFamily="34" charset="0"/>
              </a:rPr>
              <a:t>美国国家标准与技术研究院（</a:t>
            </a:r>
            <a:r>
              <a:rPr lang="en-US" altLang="zh-CN" sz="2000" dirty="0">
                <a:cs typeface="+mn-ea"/>
                <a:sym typeface="Huawei Sans" panose="020C0503030203020204" pitchFamily="34" charset="0"/>
              </a:rPr>
              <a:t>NIST</a:t>
            </a:r>
            <a:r>
              <a:rPr lang="zh-CN" altLang="en-US" sz="2000" dirty="0">
                <a:cs typeface="+mn-ea"/>
                <a:sym typeface="Huawei Sans" panose="020C0503030203020204" pitchFamily="34" charset="0"/>
              </a:rPr>
              <a:t>）定义</a:t>
            </a:r>
            <a:endParaRPr lang="en-US" altLang="zh-CN" sz="2000" dirty="0">
              <a:cs typeface="+mn-ea"/>
              <a:sym typeface="Huawei Sans" panose="020C0503030203020204" pitchFamily="34" charset="0"/>
            </a:endParaRPr>
          </a:p>
          <a:p>
            <a:pPr lvl="1"/>
            <a:r>
              <a:rPr lang="zh-CN" altLang="en-US" sz="1800" dirty="0">
                <a:cs typeface="+mn-ea"/>
                <a:sym typeface="Huawei Sans" panose="020C0503030203020204" pitchFamily="34" charset="0"/>
              </a:rPr>
              <a:t>云计算是一种模型，它可以实现</a:t>
            </a:r>
            <a:r>
              <a:rPr lang="zh-CN" altLang="en-US" sz="1800" b="1" dirty="0">
                <a:cs typeface="+mn-ea"/>
                <a:sym typeface="Huawei Sans" panose="020C0503030203020204" pitchFamily="34" charset="0"/>
              </a:rPr>
              <a:t>随时随地，便捷地，随需应变地</a:t>
            </a:r>
            <a:r>
              <a:rPr lang="zh-CN" altLang="en-US" sz="1800" dirty="0">
                <a:cs typeface="+mn-ea"/>
                <a:sym typeface="Huawei Sans" panose="020C0503030203020204" pitchFamily="34" charset="0"/>
              </a:rPr>
              <a:t>从可配置计算</a:t>
            </a:r>
            <a:r>
              <a:rPr lang="zh-CN" altLang="en-US" sz="1800" b="1" dirty="0">
                <a:cs typeface="+mn-ea"/>
                <a:sym typeface="Huawei Sans" panose="020C0503030203020204" pitchFamily="34" charset="0"/>
              </a:rPr>
              <a:t>资源共享池</a:t>
            </a:r>
            <a:r>
              <a:rPr lang="zh-CN" altLang="en-US" sz="1800" dirty="0">
                <a:cs typeface="+mn-ea"/>
                <a:sym typeface="Huawei Sans" panose="020C0503030203020204" pitchFamily="34" charset="0"/>
              </a:rPr>
              <a:t>中获取所需的资源（例如，网络、服务器、存储、应用及服务），资源能够</a:t>
            </a:r>
            <a:r>
              <a:rPr lang="zh-CN" altLang="en-US" sz="1800" b="1" dirty="0">
                <a:cs typeface="+mn-ea"/>
                <a:sym typeface="Huawei Sans" panose="020C0503030203020204" pitchFamily="34" charset="0"/>
              </a:rPr>
              <a:t>快速供应并释放</a:t>
            </a:r>
            <a:r>
              <a:rPr lang="zh-CN" altLang="en-US" sz="1800" dirty="0">
                <a:cs typeface="+mn-ea"/>
                <a:sym typeface="Huawei Sans" panose="020C0503030203020204" pitchFamily="34" charset="0"/>
              </a:rPr>
              <a:t>，使管理资源的工作量和与服务提供商的</a:t>
            </a:r>
            <a:r>
              <a:rPr lang="zh-CN" altLang="en-US" sz="1800" b="1" dirty="0">
                <a:cs typeface="+mn-ea"/>
                <a:sym typeface="Huawei Sans" panose="020C0503030203020204" pitchFamily="34" charset="0"/>
              </a:rPr>
              <a:t>交互减小到最低</a:t>
            </a:r>
            <a:r>
              <a:rPr lang="zh-CN" altLang="en-US" sz="1800" dirty="0">
                <a:cs typeface="+mn-ea"/>
                <a:sym typeface="Huawei Sans" panose="020C0503030203020204" pitchFamily="34" charset="0"/>
              </a:rPr>
              <a:t>限度</a:t>
            </a:r>
            <a:endParaRPr lang="en-US" altLang="zh-CN" sz="1800" dirty="0">
              <a:cs typeface="+mn-ea"/>
              <a:sym typeface="Huawei Sans" panose="020C0503030203020204" pitchFamily="34" charset="0"/>
            </a:endParaRPr>
          </a:p>
          <a:p>
            <a:r>
              <a:rPr lang="zh-CN" altLang="en-US" sz="2000" dirty="0">
                <a:cs typeface="+mn-ea"/>
                <a:sym typeface="Huawei Sans" panose="020C0503030203020204" pitchFamily="34" charset="0"/>
              </a:rPr>
              <a:t>维基百科定义</a:t>
            </a:r>
            <a:endParaRPr lang="en-US" altLang="zh-CN" sz="2000" dirty="0">
              <a:cs typeface="+mn-ea"/>
              <a:sym typeface="Huawei Sans" panose="020C0503030203020204" pitchFamily="34" charset="0"/>
            </a:endParaRPr>
          </a:p>
          <a:p>
            <a:pPr lvl="1"/>
            <a:r>
              <a:rPr lang="zh-CN" altLang="en-US" sz="1800" dirty="0">
                <a:cs typeface="+mn-ea"/>
                <a:sym typeface="Huawei Sans" panose="020C0503030203020204" pitchFamily="34" charset="0"/>
              </a:rPr>
              <a:t>云计算是一种通过</a:t>
            </a:r>
            <a:r>
              <a:rPr lang="en-US" altLang="zh-CN" sz="1800" b="1" dirty="0">
                <a:cs typeface="+mn-ea"/>
                <a:sym typeface="Huawei Sans" panose="020C0503030203020204" pitchFamily="34" charset="0"/>
              </a:rPr>
              <a:t>Internet</a:t>
            </a:r>
            <a:r>
              <a:rPr lang="zh-CN" altLang="en-US" sz="1800" b="1" dirty="0">
                <a:cs typeface="+mn-ea"/>
                <a:sym typeface="Huawei Sans" panose="020C0503030203020204" pitchFamily="34" charset="0"/>
              </a:rPr>
              <a:t>，</a:t>
            </a:r>
            <a:r>
              <a:rPr lang="zh-CN" altLang="en-US" sz="1800" dirty="0">
                <a:cs typeface="+mn-ea"/>
                <a:sym typeface="Huawei Sans" panose="020C0503030203020204" pitchFamily="34" charset="0"/>
              </a:rPr>
              <a:t>以</a:t>
            </a:r>
            <a:r>
              <a:rPr lang="zh-CN" altLang="en-US" sz="1800" b="1" dirty="0">
                <a:cs typeface="+mn-ea"/>
                <a:sym typeface="Huawei Sans" panose="020C0503030203020204" pitchFamily="34" charset="0"/>
              </a:rPr>
              <a:t>服务</a:t>
            </a:r>
            <a:r>
              <a:rPr lang="zh-CN" altLang="en-US" sz="1800" dirty="0">
                <a:cs typeface="+mn-ea"/>
                <a:sym typeface="Huawei Sans" panose="020C0503030203020204" pitchFamily="34" charset="0"/>
              </a:rPr>
              <a:t>的方式提供</a:t>
            </a:r>
            <a:r>
              <a:rPr lang="zh-CN" altLang="en-US" sz="1800" b="1" dirty="0">
                <a:cs typeface="+mn-ea"/>
                <a:sym typeface="Huawei Sans" panose="020C0503030203020204" pitchFamily="34" charset="0"/>
              </a:rPr>
              <a:t>动态可伸缩</a:t>
            </a:r>
            <a:r>
              <a:rPr lang="zh-CN" altLang="en-US" sz="1800" dirty="0">
                <a:cs typeface="+mn-ea"/>
                <a:sym typeface="Huawei Sans" panose="020C0503030203020204" pitchFamily="34" charset="0"/>
              </a:rPr>
              <a:t>的</a:t>
            </a:r>
            <a:endParaRPr lang="en-US" altLang="zh-CN" sz="1800" dirty="0">
              <a:cs typeface="+mn-ea"/>
              <a:sym typeface="Huawei Sans" panose="020C0503030203020204" pitchFamily="34" charset="0"/>
            </a:endParaRPr>
          </a:p>
          <a:p>
            <a:pPr marL="0" indent="0">
              <a:buNone/>
            </a:pPr>
            <a:r>
              <a:rPr lang="en-US" altLang="zh-CN" sz="1800" dirty="0">
                <a:cs typeface="+mn-ea"/>
                <a:sym typeface="Huawei Sans" panose="020C0503030203020204" pitchFamily="34" charset="0"/>
              </a:rPr>
              <a:t>    </a:t>
            </a:r>
            <a:r>
              <a:rPr lang="zh-CN" altLang="en-US" sz="1800" dirty="0">
                <a:cs typeface="+mn-ea"/>
                <a:sym typeface="Huawei Sans" panose="020C0503030203020204" pitchFamily="34" charset="0"/>
              </a:rPr>
              <a:t>虚拟化的资源的计算模式</a:t>
            </a:r>
          </a:p>
          <a:p>
            <a:endParaRPr lang="zh-CN" altLang="en-US" dirty="0">
              <a:sym typeface="Huawei Sans" panose="020C0503030203020204" pitchFamily="34" charset="0"/>
            </a:endParaRPr>
          </a:p>
        </p:txBody>
      </p:sp>
      <p:pic>
        <p:nvPicPr>
          <p:cNvPr id="5" name="图片 4"/>
          <p:cNvPicPr>
            <a:picLocks noChangeAspect="1"/>
          </p:cNvPicPr>
          <p:nvPr/>
        </p:nvPicPr>
        <p:blipFill>
          <a:blip r:embed="rId3"/>
          <a:stretch>
            <a:fillRect/>
          </a:stretch>
        </p:blipFill>
        <p:spPr>
          <a:xfrm>
            <a:off x="7761502" y="3563576"/>
            <a:ext cx="3920164" cy="2561691"/>
          </a:xfrm>
          <a:prstGeom prst="rect">
            <a:avLst/>
          </a:prstGeom>
          <a:ln w="12700">
            <a:noFill/>
          </a:ln>
        </p:spPr>
      </p:pic>
    </p:spTree>
    <p:extLst>
      <p:ext uri="{BB962C8B-B14F-4D97-AF65-F5344CB8AC3E}">
        <p14:creationId xmlns:p14="http://schemas.microsoft.com/office/powerpoint/2010/main" val="2610242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cs typeface="+mn-ea"/>
                <a:sym typeface="Huawei Sans" panose="020C0503030203020204" pitchFamily="34" charset="0"/>
              </a:rPr>
              <a:t>生活中的云计算</a:t>
            </a:r>
            <a:endParaRPr lang="zh-CN" altLang="en-US" dirty="0">
              <a:sym typeface="Huawei Sans" panose="020C0503030203020204" pitchFamily="34" charset="0"/>
            </a:endParaRPr>
          </a:p>
        </p:txBody>
      </p:sp>
      <p:sp>
        <p:nvSpPr>
          <p:cNvPr id="5" name="文本框 4"/>
          <p:cNvSpPr txBox="1"/>
          <p:nvPr/>
        </p:nvSpPr>
        <p:spPr bwMode="auto">
          <a:xfrm>
            <a:off x="1333344" y="5059123"/>
            <a:ext cx="920876" cy="383489"/>
          </a:xfrm>
          <a:prstGeom prst="rect">
            <a:avLst/>
          </a:prstGeom>
          <a:noFill/>
          <a:ln w="9525">
            <a:noFill/>
            <a:miter lim="800000"/>
          </a:ln>
        </p:spPr>
        <p:txBody>
          <a:bodyPr wrap="square" lIns="74985" tIns="37490" rIns="74985" bIns="37490" rtlCol="0">
            <a:spAutoFit/>
          </a:bodyPr>
          <a:lstStyle/>
          <a:p>
            <a:pPr algn="ctr" defTabSz="751205" eaLnBrk="0" hangingPunct="0"/>
            <a:r>
              <a:rPr lang="zh-CN" altLang="en-US" sz="20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云视频</a:t>
            </a:r>
          </a:p>
        </p:txBody>
      </p:sp>
      <p:sp>
        <p:nvSpPr>
          <p:cNvPr id="6" name="文本框 5"/>
          <p:cNvSpPr txBox="1"/>
          <p:nvPr/>
        </p:nvSpPr>
        <p:spPr bwMode="auto">
          <a:xfrm>
            <a:off x="1348396" y="3046085"/>
            <a:ext cx="920876" cy="383489"/>
          </a:xfrm>
          <a:prstGeom prst="rect">
            <a:avLst/>
          </a:prstGeom>
          <a:noFill/>
          <a:ln w="9525">
            <a:noFill/>
            <a:miter lim="800000"/>
          </a:ln>
        </p:spPr>
        <p:txBody>
          <a:bodyPr wrap="none" lIns="74985" tIns="37490" rIns="74985" bIns="37490" rtlCol="0">
            <a:spAutoFit/>
          </a:bodyPr>
          <a:lstStyle/>
          <a:p>
            <a:pPr algn="ctr" defTabSz="751205" eaLnBrk="0" hangingPunct="0"/>
            <a:r>
              <a:rPr lang="zh-CN" altLang="en-US" sz="20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云相册</a:t>
            </a:r>
          </a:p>
        </p:txBody>
      </p:sp>
      <p:sp>
        <p:nvSpPr>
          <p:cNvPr id="7" name="文本框 6"/>
          <p:cNvSpPr txBox="1"/>
          <p:nvPr/>
        </p:nvSpPr>
        <p:spPr bwMode="auto">
          <a:xfrm>
            <a:off x="4174365" y="3045169"/>
            <a:ext cx="920876" cy="383489"/>
          </a:xfrm>
          <a:prstGeom prst="rect">
            <a:avLst/>
          </a:prstGeom>
          <a:noFill/>
          <a:ln w="9525">
            <a:noFill/>
            <a:miter lim="800000"/>
          </a:ln>
        </p:spPr>
        <p:txBody>
          <a:bodyPr wrap="none" lIns="74985" tIns="37490" rIns="74985" bIns="37490" rtlCol="0">
            <a:spAutoFit/>
          </a:bodyPr>
          <a:lstStyle/>
          <a:p>
            <a:pPr algn="ctr" defTabSz="751205" eaLnBrk="0" hangingPunct="0"/>
            <a:r>
              <a:rPr lang="zh-CN" altLang="en-US" sz="20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云音乐</a:t>
            </a:r>
          </a:p>
        </p:txBody>
      </p:sp>
      <p:sp>
        <p:nvSpPr>
          <p:cNvPr id="8" name="文本框 7"/>
          <p:cNvSpPr txBox="1"/>
          <p:nvPr/>
        </p:nvSpPr>
        <p:spPr bwMode="auto">
          <a:xfrm>
            <a:off x="4132998" y="5062609"/>
            <a:ext cx="920876" cy="383489"/>
          </a:xfrm>
          <a:prstGeom prst="rect">
            <a:avLst/>
          </a:prstGeom>
          <a:noFill/>
          <a:ln w="9525">
            <a:noFill/>
            <a:miter lim="800000"/>
          </a:ln>
        </p:spPr>
        <p:txBody>
          <a:bodyPr wrap="none" lIns="74985" tIns="37490" rIns="74985" bIns="37490" rtlCol="0">
            <a:spAutoFit/>
          </a:bodyPr>
          <a:lstStyle/>
          <a:p>
            <a:pPr algn="ctr" defTabSz="751205" eaLnBrk="0" hangingPunct="0"/>
            <a:r>
              <a:rPr lang="zh-CN" altLang="en-US" sz="20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云文档</a:t>
            </a:r>
          </a:p>
        </p:txBody>
      </p:sp>
      <p:grpSp>
        <p:nvGrpSpPr>
          <p:cNvPr id="9" name="组合 387"/>
          <p:cNvGrpSpPr/>
          <p:nvPr/>
        </p:nvGrpSpPr>
        <p:grpSpPr bwMode="auto">
          <a:xfrm>
            <a:off x="4338416" y="1942367"/>
            <a:ext cx="660509" cy="646056"/>
            <a:chOff x="2551113" y="747713"/>
            <a:chExt cx="555625" cy="611188"/>
          </a:xfrm>
          <a:solidFill>
            <a:srgbClr val="94DAE2"/>
          </a:solidFill>
        </p:grpSpPr>
        <p:sp>
          <p:nvSpPr>
            <p:cNvPr id="10" name="Freeform 266"/>
            <p:cNvSpPr>
              <a:spLocks noEditPoints="1"/>
            </p:cNvSpPr>
            <p:nvPr/>
          </p:nvSpPr>
          <p:spPr bwMode="auto">
            <a:xfrm>
              <a:off x="2551113" y="1174751"/>
              <a:ext cx="207962" cy="179388"/>
            </a:xfrm>
            <a:custGeom>
              <a:avLst/>
              <a:gdLst>
                <a:gd name="T0" fmla="*/ 2147483646 w 132"/>
                <a:gd name="T1" fmla="*/ 2147483646 h 114"/>
                <a:gd name="T2" fmla="*/ 0 w 132"/>
                <a:gd name="T3" fmla="*/ 2147483646 h 114"/>
                <a:gd name="T4" fmla="*/ 2147483646 w 132"/>
                <a:gd name="T5" fmla="*/ 0 h 114"/>
                <a:gd name="T6" fmla="*/ 2147483646 w 132"/>
                <a:gd name="T7" fmla="*/ 2147483646 h 114"/>
                <a:gd name="T8" fmla="*/ 2147483646 w 132"/>
                <a:gd name="T9" fmla="*/ 2147483646 h 114"/>
                <a:gd name="T10" fmla="*/ 2147483646 w 132"/>
                <a:gd name="T11" fmla="*/ 2147483646 h 114"/>
                <a:gd name="T12" fmla="*/ 2147483646 w 132"/>
                <a:gd name="T13" fmla="*/ 2147483646 h 114"/>
                <a:gd name="T14" fmla="*/ 2147483646 w 132"/>
                <a:gd name="T15" fmla="*/ 2147483646 h 114"/>
                <a:gd name="T16" fmla="*/ 2147483646 w 132"/>
                <a:gd name="T17" fmla="*/ 2147483646 h 114"/>
                <a:gd name="T18" fmla="*/ 2147483646 w 132"/>
                <a:gd name="T19" fmla="*/ 2147483646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114">
                  <a:moveTo>
                    <a:pt x="66" y="114"/>
                  </a:moveTo>
                  <a:cubicBezTo>
                    <a:pt x="29" y="114"/>
                    <a:pt x="0" y="89"/>
                    <a:pt x="0" y="57"/>
                  </a:cubicBezTo>
                  <a:cubicBezTo>
                    <a:pt x="0" y="26"/>
                    <a:pt x="29" y="0"/>
                    <a:pt x="66" y="0"/>
                  </a:cubicBezTo>
                  <a:cubicBezTo>
                    <a:pt x="102" y="0"/>
                    <a:pt x="132" y="26"/>
                    <a:pt x="132" y="57"/>
                  </a:cubicBezTo>
                  <a:cubicBezTo>
                    <a:pt x="132" y="89"/>
                    <a:pt x="102" y="114"/>
                    <a:pt x="66" y="114"/>
                  </a:cubicBezTo>
                  <a:close/>
                  <a:moveTo>
                    <a:pt x="66" y="8"/>
                  </a:moveTo>
                  <a:cubicBezTo>
                    <a:pt x="34" y="8"/>
                    <a:pt x="8" y="30"/>
                    <a:pt x="8" y="57"/>
                  </a:cubicBezTo>
                  <a:cubicBezTo>
                    <a:pt x="8" y="84"/>
                    <a:pt x="34" y="106"/>
                    <a:pt x="66" y="106"/>
                  </a:cubicBezTo>
                  <a:cubicBezTo>
                    <a:pt x="98" y="106"/>
                    <a:pt x="124" y="84"/>
                    <a:pt x="124" y="57"/>
                  </a:cubicBezTo>
                  <a:cubicBezTo>
                    <a:pt x="124" y="30"/>
                    <a:pt x="98" y="8"/>
                    <a:pt x="6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4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Freeform 267"/>
            <p:cNvSpPr/>
            <p:nvPr/>
          </p:nvSpPr>
          <p:spPr bwMode="auto">
            <a:xfrm>
              <a:off x="2746375" y="747713"/>
              <a:ext cx="311150" cy="515938"/>
            </a:xfrm>
            <a:custGeom>
              <a:avLst/>
              <a:gdLst>
                <a:gd name="T0" fmla="*/ 2147483646 w 198"/>
                <a:gd name="T1" fmla="*/ 2147483646 h 328"/>
                <a:gd name="T2" fmla="*/ 0 w 198"/>
                <a:gd name="T3" fmla="*/ 2147483646 h 328"/>
                <a:gd name="T4" fmla="*/ 0 w 198"/>
                <a:gd name="T5" fmla="*/ 2147483646 h 328"/>
                <a:gd name="T6" fmla="*/ 2147483646 w 198"/>
                <a:gd name="T7" fmla="*/ 2147483646 h 328"/>
                <a:gd name="T8" fmla="*/ 2147483646 w 198"/>
                <a:gd name="T9" fmla="*/ 2147483646 h 328"/>
                <a:gd name="T10" fmla="*/ 2147483646 w 198"/>
                <a:gd name="T11" fmla="*/ 2147483646 h 328"/>
                <a:gd name="T12" fmla="*/ 2147483646 w 198"/>
                <a:gd name="T13" fmla="*/ 2147483646 h 328"/>
                <a:gd name="T14" fmla="*/ 2147483646 w 198"/>
                <a:gd name="T15" fmla="*/ 2147483646 h 328"/>
                <a:gd name="T16" fmla="*/ 2147483646 w 198"/>
                <a:gd name="T17" fmla="*/ 2147483646 h 328"/>
                <a:gd name="T18" fmla="*/ 2147483646 w 198"/>
                <a:gd name="T19" fmla="*/ 2147483646 h 328"/>
                <a:gd name="T20" fmla="*/ 2147483646 w 198"/>
                <a:gd name="T21" fmla="*/ 2147483646 h 328"/>
                <a:gd name="T22" fmla="*/ 2147483646 w 198"/>
                <a:gd name="T23" fmla="*/ 2147483646 h 3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8" h="328">
                  <a:moveTo>
                    <a:pt x="8" y="328"/>
                  </a:moveTo>
                  <a:cubicBezTo>
                    <a:pt x="0" y="328"/>
                    <a:pt x="0" y="328"/>
                    <a:pt x="0" y="328"/>
                  </a:cubicBezTo>
                  <a:cubicBezTo>
                    <a:pt x="0" y="55"/>
                    <a:pt x="0" y="55"/>
                    <a:pt x="0" y="55"/>
                  </a:cubicBezTo>
                  <a:cubicBezTo>
                    <a:pt x="0" y="53"/>
                    <a:pt x="1" y="51"/>
                    <a:pt x="3" y="51"/>
                  </a:cubicBezTo>
                  <a:cubicBezTo>
                    <a:pt x="193" y="1"/>
                    <a:pt x="193" y="1"/>
                    <a:pt x="193" y="1"/>
                  </a:cubicBezTo>
                  <a:cubicBezTo>
                    <a:pt x="194" y="0"/>
                    <a:pt x="195" y="0"/>
                    <a:pt x="196" y="1"/>
                  </a:cubicBezTo>
                  <a:cubicBezTo>
                    <a:pt x="197" y="2"/>
                    <a:pt x="198" y="3"/>
                    <a:pt x="198" y="4"/>
                  </a:cubicBezTo>
                  <a:cubicBezTo>
                    <a:pt x="198" y="241"/>
                    <a:pt x="198" y="241"/>
                    <a:pt x="198" y="241"/>
                  </a:cubicBezTo>
                  <a:cubicBezTo>
                    <a:pt x="190" y="241"/>
                    <a:pt x="190" y="241"/>
                    <a:pt x="190" y="241"/>
                  </a:cubicBezTo>
                  <a:cubicBezTo>
                    <a:pt x="190" y="10"/>
                    <a:pt x="190" y="10"/>
                    <a:pt x="190" y="10"/>
                  </a:cubicBezTo>
                  <a:cubicBezTo>
                    <a:pt x="8" y="58"/>
                    <a:pt x="8" y="58"/>
                    <a:pt x="8" y="58"/>
                  </a:cubicBezTo>
                  <a:lnTo>
                    <a:pt x="8" y="3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4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Freeform 268"/>
            <p:cNvSpPr/>
            <p:nvPr/>
          </p:nvSpPr>
          <p:spPr bwMode="auto">
            <a:xfrm>
              <a:off x="2981325" y="833438"/>
              <a:ext cx="71437" cy="28575"/>
            </a:xfrm>
            <a:custGeom>
              <a:avLst/>
              <a:gdLst>
                <a:gd name="T0" fmla="*/ 2147483646 w 45"/>
                <a:gd name="T1" fmla="*/ 2147483646 h 18"/>
                <a:gd name="T2" fmla="*/ 0 w 45"/>
                <a:gd name="T3" fmla="*/ 2147483646 h 18"/>
                <a:gd name="T4" fmla="*/ 2147483646 w 45"/>
                <a:gd name="T5" fmla="*/ 0 h 18"/>
                <a:gd name="T6" fmla="*/ 2147483646 w 45"/>
                <a:gd name="T7" fmla="*/ 2147483646 h 18"/>
                <a:gd name="T8" fmla="*/ 2147483646 w 45"/>
                <a:gd name="T9" fmla="*/ 2147483646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18">
                  <a:moveTo>
                    <a:pt x="2" y="18"/>
                  </a:moveTo>
                  <a:lnTo>
                    <a:pt x="0" y="11"/>
                  </a:lnTo>
                  <a:lnTo>
                    <a:pt x="43" y="0"/>
                  </a:lnTo>
                  <a:lnTo>
                    <a:pt x="45" y="7"/>
                  </a:lnTo>
                  <a:lnTo>
                    <a:pt x="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4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 name="Freeform 269"/>
            <p:cNvSpPr/>
            <p:nvPr/>
          </p:nvSpPr>
          <p:spPr bwMode="auto">
            <a:xfrm>
              <a:off x="2751138" y="868363"/>
              <a:ext cx="165100" cy="55563"/>
            </a:xfrm>
            <a:custGeom>
              <a:avLst/>
              <a:gdLst>
                <a:gd name="T0" fmla="*/ 2147483646 w 104"/>
                <a:gd name="T1" fmla="*/ 2147483646 h 35"/>
                <a:gd name="T2" fmla="*/ 0 w 104"/>
                <a:gd name="T3" fmla="*/ 2147483646 h 35"/>
                <a:gd name="T4" fmla="*/ 2147483646 w 104"/>
                <a:gd name="T5" fmla="*/ 0 h 35"/>
                <a:gd name="T6" fmla="*/ 2147483646 w 104"/>
                <a:gd name="T7" fmla="*/ 2147483646 h 35"/>
                <a:gd name="T8" fmla="*/ 2147483646 w 104"/>
                <a:gd name="T9" fmla="*/ 2147483646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35">
                  <a:moveTo>
                    <a:pt x="2" y="35"/>
                  </a:moveTo>
                  <a:lnTo>
                    <a:pt x="0" y="28"/>
                  </a:lnTo>
                  <a:lnTo>
                    <a:pt x="101" y="0"/>
                  </a:lnTo>
                  <a:lnTo>
                    <a:pt x="104" y="8"/>
                  </a:lnTo>
                  <a:lnTo>
                    <a:pt x="2"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4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 name="Freeform 270"/>
            <p:cNvSpPr>
              <a:spLocks noEditPoints="1"/>
            </p:cNvSpPr>
            <p:nvPr/>
          </p:nvSpPr>
          <p:spPr bwMode="auto">
            <a:xfrm>
              <a:off x="2865438" y="1114426"/>
              <a:ext cx="241300" cy="244475"/>
            </a:xfrm>
            <a:custGeom>
              <a:avLst/>
              <a:gdLst>
                <a:gd name="T0" fmla="*/ 2147483646 w 153"/>
                <a:gd name="T1" fmla="*/ 2147483646 h 155"/>
                <a:gd name="T2" fmla="*/ 2147483646 w 153"/>
                <a:gd name="T3" fmla="*/ 2147483646 h 155"/>
                <a:gd name="T4" fmla="*/ 2147483646 w 153"/>
                <a:gd name="T5" fmla="*/ 2147483646 h 155"/>
                <a:gd name="T6" fmla="*/ 2147483646 w 153"/>
                <a:gd name="T7" fmla="*/ 2147483646 h 155"/>
                <a:gd name="T8" fmla="*/ 2147483646 w 153"/>
                <a:gd name="T9" fmla="*/ 2147483646 h 155"/>
                <a:gd name="T10" fmla="*/ 0 w 153"/>
                <a:gd name="T11" fmla="*/ 2147483646 h 155"/>
                <a:gd name="T12" fmla="*/ 0 w 153"/>
                <a:gd name="T13" fmla="*/ 2147483646 h 155"/>
                <a:gd name="T14" fmla="*/ 2147483646 w 153"/>
                <a:gd name="T15" fmla="*/ 2147483646 h 155"/>
                <a:gd name="T16" fmla="*/ 2147483646 w 153"/>
                <a:gd name="T17" fmla="*/ 2147483646 h 155"/>
                <a:gd name="T18" fmla="*/ 2147483646 w 153"/>
                <a:gd name="T19" fmla="*/ 2147483646 h 155"/>
                <a:gd name="T20" fmla="*/ 2147483646 w 153"/>
                <a:gd name="T21" fmla="*/ 0 h 155"/>
                <a:gd name="T22" fmla="*/ 2147483646 w 153"/>
                <a:gd name="T23" fmla="*/ 0 h 155"/>
                <a:gd name="T24" fmla="*/ 2147483646 w 153"/>
                <a:gd name="T25" fmla="*/ 2147483646 h 155"/>
                <a:gd name="T26" fmla="*/ 2147483646 w 153"/>
                <a:gd name="T27" fmla="*/ 2147483646 h 155"/>
                <a:gd name="T28" fmla="*/ 2147483646 w 153"/>
                <a:gd name="T29" fmla="*/ 2147483646 h 155"/>
                <a:gd name="T30" fmla="*/ 2147483646 w 153"/>
                <a:gd name="T31" fmla="*/ 2147483646 h 155"/>
                <a:gd name="T32" fmla="*/ 2147483646 w 153"/>
                <a:gd name="T33" fmla="*/ 2147483646 h 155"/>
                <a:gd name="T34" fmla="*/ 2147483646 w 153"/>
                <a:gd name="T35" fmla="*/ 2147483646 h 155"/>
                <a:gd name="T36" fmla="*/ 2147483646 w 153"/>
                <a:gd name="T37" fmla="*/ 2147483646 h 155"/>
                <a:gd name="T38" fmla="*/ 2147483646 w 153"/>
                <a:gd name="T39" fmla="*/ 2147483646 h 155"/>
                <a:gd name="T40" fmla="*/ 2147483646 w 153"/>
                <a:gd name="T41" fmla="*/ 2147483646 h 155"/>
                <a:gd name="T42" fmla="*/ 2147483646 w 153"/>
                <a:gd name="T43" fmla="*/ 2147483646 h 155"/>
                <a:gd name="T44" fmla="*/ 2147483646 w 153"/>
                <a:gd name="T45" fmla="*/ 2147483646 h 155"/>
                <a:gd name="T46" fmla="*/ 2147483646 w 153"/>
                <a:gd name="T47" fmla="*/ 2147483646 h 155"/>
                <a:gd name="T48" fmla="*/ 2147483646 w 153"/>
                <a:gd name="T49" fmla="*/ 2147483646 h 155"/>
                <a:gd name="T50" fmla="*/ 2147483646 w 153"/>
                <a:gd name="T51" fmla="*/ 2147483646 h 155"/>
                <a:gd name="T52" fmla="*/ 2147483646 w 153"/>
                <a:gd name="T53" fmla="*/ 2147483646 h 155"/>
                <a:gd name="T54" fmla="*/ 2147483646 w 153"/>
                <a:gd name="T55" fmla="*/ 2147483646 h 155"/>
                <a:gd name="T56" fmla="*/ 2147483646 w 153"/>
                <a:gd name="T57" fmla="*/ 2147483646 h 155"/>
                <a:gd name="T58" fmla="*/ 2147483646 w 153"/>
                <a:gd name="T59" fmla="*/ 2147483646 h 155"/>
                <a:gd name="T60" fmla="*/ 2147483646 w 153"/>
                <a:gd name="T61" fmla="*/ 2147483646 h 155"/>
                <a:gd name="T62" fmla="*/ 2147483646 w 153"/>
                <a:gd name="T63" fmla="*/ 2147483646 h 155"/>
                <a:gd name="T64" fmla="*/ 2147483646 w 153"/>
                <a:gd name="T65" fmla="*/ 2147483646 h 155"/>
                <a:gd name="T66" fmla="*/ 2147483646 w 153"/>
                <a:gd name="T67" fmla="*/ 2147483646 h 155"/>
                <a:gd name="T68" fmla="*/ 2147483646 w 153"/>
                <a:gd name="T69" fmla="*/ 2147483646 h 155"/>
                <a:gd name="T70" fmla="*/ 2147483646 w 153"/>
                <a:gd name="T71" fmla="*/ 2147483646 h 155"/>
                <a:gd name="T72" fmla="*/ 2147483646 w 153"/>
                <a:gd name="T73" fmla="*/ 2147483646 h 155"/>
                <a:gd name="T74" fmla="*/ 2147483646 w 153"/>
                <a:gd name="T75" fmla="*/ 2147483646 h 15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3" h="155">
                  <a:moveTo>
                    <a:pt x="94" y="155"/>
                  </a:moveTo>
                  <a:cubicBezTo>
                    <a:pt x="55" y="155"/>
                    <a:pt x="55" y="155"/>
                    <a:pt x="55" y="155"/>
                  </a:cubicBezTo>
                  <a:cubicBezTo>
                    <a:pt x="53" y="155"/>
                    <a:pt x="51" y="154"/>
                    <a:pt x="51" y="151"/>
                  </a:cubicBezTo>
                  <a:cubicBezTo>
                    <a:pt x="51" y="101"/>
                    <a:pt x="51" y="101"/>
                    <a:pt x="51" y="101"/>
                  </a:cubicBezTo>
                  <a:cubicBezTo>
                    <a:pt x="4" y="101"/>
                    <a:pt x="4" y="101"/>
                    <a:pt x="4" y="101"/>
                  </a:cubicBezTo>
                  <a:cubicBezTo>
                    <a:pt x="2" y="101"/>
                    <a:pt x="0" y="99"/>
                    <a:pt x="0" y="97"/>
                  </a:cubicBezTo>
                  <a:cubicBezTo>
                    <a:pt x="0" y="58"/>
                    <a:pt x="0" y="58"/>
                    <a:pt x="0" y="58"/>
                  </a:cubicBezTo>
                  <a:cubicBezTo>
                    <a:pt x="0" y="56"/>
                    <a:pt x="2" y="54"/>
                    <a:pt x="4" y="54"/>
                  </a:cubicBezTo>
                  <a:cubicBezTo>
                    <a:pt x="51" y="54"/>
                    <a:pt x="51" y="54"/>
                    <a:pt x="51" y="54"/>
                  </a:cubicBezTo>
                  <a:cubicBezTo>
                    <a:pt x="51" y="4"/>
                    <a:pt x="51" y="4"/>
                    <a:pt x="51" y="4"/>
                  </a:cubicBezTo>
                  <a:cubicBezTo>
                    <a:pt x="51" y="2"/>
                    <a:pt x="53" y="0"/>
                    <a:pt x="55" y="0"/>
                  </a:cubicBezTo>
                  <a:cubicBezTo>
                    <a:pt x="94" y="0"/>
                    <a:pt x="94" y="0"/>
                    <a:pt x="94" y="0"/>
                  </a:cubicBezTo>
                  <a:cubicBezTo>
                    <a:pt x="96" y="0"/>
                    <a:pt x="98" y="2"/>
                    <a:pt x="98" y="4"/>
                  </a:cubicBezTo>
                  <a:cubicBezTo>
                    <a:pt x="98" y="54"/>
                    <a:pt x="98" y="54"/>
                    <a:pt x="98" y="54"/>
                  </a:cubicBezTo>
                  <a:cubicBezTo>
                    <a:pt x="149" y="54"/>
                    <a:pt x="149" y="54"/>
                    <a:pt x="149" y="54"/>
                  </a:cubicBezTo>
                  <a:cubicBezTo>
                    <a:pt x="151" y="54"/>
                    <a:pt x="153" y="56"/>
                    <a:pt x="153" y="58"/>
                  </a:cubicBezTo>
                  <a:cubicBezTo>
                    <a:pt x="153" y="97"/>
                    <a:pt x="153" y="97"/>
                    <a:pt x="153" y="97"/>
                  </a:cubicBezTo>
                  <a:cubicBezTo>
                    <a:pt x="153" y="99"/>
                    <a:pt x="151" y="101"/>
                    <a:pt x="149" y="101"/>
                  </a:cubicBezTo>
                  <a:cubicBezTo>
                    <a:pt x="98" y="101"/>
                    <a:pt x="98" y="101"/>
                    <a:pt x="98" y="101"/>
                  </a:cubicBezTo>
                  <a:cubicBezTo>
                    <a:pt x="98" y="151"/>
                    <a:pt x="98" y="151"/>
                    <a:pt x="98" y="151"/>
                  </a:cubicBezTo>
                  <a:cubicBezTo>
                    <a:pt x="98" y="154"/>
                    <a:pt x="96" y="155"/>
                    <a:pt x="94" y="155"/>
                  </a:cubicBezTo>
                  <a:close/>
                  <a:moveTo>
                    <a:pt x="59" y="147"/>
                  </a:moveTo>
                  <a:cubicBezTo>
                    <a:pt x="90" y="147"/>
                    <a:pt x="90" y="147"/>
                    <a:pt x="90" y="147"/>
                  </a:cubicBezTo>
                  <a:cubicBezTo>
                    <a:pt x="90" y="97"/>
                    <a:pt x="90" y="97"/>
                    <a:pt x="90" y="97"/>
                  </a:cubicBezTo>
                  <a:cubicBezTo>
                    <a:pt x="90" y="95"/>
                    <a:pt x="92" y="93"/>
                    <a:pt x="94" y="93"/>
                  </a:cubicBezTo>
                  <a:cubicBezTo>
                    <a:pt x="145" y="93"/>
                    <a:pt x="145" y="93"/>
                    <a:pt x="145" y="93"/>
                  </a:cubicBezTo>
                  <a:cubicBezTo>
                    <a:pt x="145" y="62"/>
                    <a:pt x="145" y="62"/>
                    <a:pt x="145" y="62"/>
                  </a:cubicBezTo>
                  <a:cubicBezTo>
                    <a:pt x="94" y="62"/>
                    <a:pt x="94" y="62"/>
                    <a:pt x="94" y="62"/>
                  </a:cubicBezTo>
                  <a:cubicBezTo>
                    <a:pt x="92" y="62"/>
                    <a:pt x="90" y="61"/>
                    <a:pt x="90" y="58"/>
                  </a:cubicBezTo>
                  <a:cubicBezTo>
                    <a:pt x="90" y="8"/>
                    <a:pt x="90" y="8"/>
                    <a:pt x="90" y="8"/>
                  </a:cubicBezTo>
                  <a:cubicBezTo>
                    <a:pt x="59" y="8"/>
                    <a:pt x="59" y="8"/>
                    <a:pt x="59" y="8"/>
                  </a:cubicBezTo>
                  <a:cubicBezTo>
                    <a:pt x="59" y="58"/>
                    <a:pt x="59" y="58"/>
                    <a:pt x="59" y="58"/>
                  </a:cubicBezTo>
                  <a:cubicBezTo>
                    <a:pt x="59" y="61"/>
                    <a:pt x="58" y="62"/>
                    <a:pt x="55" y="62"/>
                  </a:cubicBezTo>
                  <a:cubicBezTo>
                    <a:pt x="8" y="62"/>
                    <a:pt x="8" y="62"/>
                    <a:pt x="8" y="62"/>
                  </a:cubicBezTo>
                  <a:cubicBezTo>
                    <a:pt x="8" y="93"/>
                    <a:pt x="8" y="93"/>
                    <a:pt x="8" y="93"/>
                  </a:cubicBezTo>
                  <a:cubicBezTo>
                    <a:pt x="55" y="93"/>
                    <a:pt x="55" y="93"/>
                    <a:pt x="55" y="93"/>
                  </a:cubicBezTo>
                  <a:cubicBezTo>
                    <a:pt x="58" y="93"/>
                    <a:pt x="59" y="95"/>
                    <a:pt x="59" y="97"/>
                  </a:cubicBezTo>
                  <a:lnTo>
                    <a:pt x="59" y="1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4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 name="Freeform 307"/>
            <p:cNvSpPr/>
            <p:nvPr/>
          </p:nvSpPr>
          <p:spPr bwMode="auto">
            <a:xfrm>
              <a:off x="2889250" y="850901"/>
              <a:ext cx="49212" cy="49213"/>
            </a:xfrm>
            <a:custGeom>
              <a:avLst/>
              <a:gdLst>
                <a:gd name="T0" fmla="*/ 2147483646 w 31"/>
                <a:gd name="T1" fmla="*/ 2147483646 h 31"/>
                <a:gd name="T2" fmla="*/ 2147483646 w 31"/>
                <a:gd name="T3" fmla="*/ 2147483646 h 31"/>
                <a:gd name="T4" fmla="*/ 2147483646 w 31"/>
                <a:gd name="T5" fmla="*/ 2147483646 h 31"/>
                <a:gd name="T6" fmla="*/ 2147483646 w 31"/>
                <a:gd name="T7" fmla="*/ 2147483646 h 31"/>
                <a:gd name="T8" fmla="*/ 2147483646 w 31"/>
                <a:gd name="T9" fmla="*/ 2147483646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1">
                  <a:moveTo>
                    <a:pt x="2" y="19"/>
                  </a:moveTo>
                  <a:cubicBezTo>
                    <a:pt x="4" y="27"/>
                    <a:pt x="12" y="31"/>
                    <a:pt x="19" y="29"/>
                  </a:cubicBezTo>
                  <a:cubicBezTo>
                    <a:pt x="27" y="27"/>
                    <a:pt x="31" y="19"/>
                    <a:pt x="29" y="12"/>
                  </a:cubicBezTo>
                  <a:cubicBezTo>
                    <a:pt x="27" y="4"/>
                    <a:pt x="19" y="0"/>
                    <a:pt x="12" y="2"/>
                  </a:cubicBezTo>
                  <a:cubicBezTo>
                    <a:pt x="4" y="4"/>
                    <a:pt x="0" y="12"/>
                    <a:pt x="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4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 name="Freeform 308"/>
            <p:cNvSpPr/>
            <p:nvPr/>
          </p:nvSpPr>
          <p:spPr bwMode="auto">
            <a:xfrm>
              <a:off x="2960688" y="831851"/>
              <a:ext cx="47625" cy="49213"/>
            </a:xfrm>
            <a:custGeom>
              <a:avLst/>
              <a:gdLst>
                <a:gd name="T0" fmla="*/ 2147483646 w 31"/>
                <a:gd name="T1" fmla="*/ 2147483646 h 31"/>
                <a:gd name="T2" fmla="*/ 2147483646 w 31"/>
                <a:gd name="T3" fmla="*/ 2147483646 h 31"/>
                <a:gd name="T4" fmla="*/ 2147483646 w 31"/>
                <a:gd name="T5" fmla="*/ 2147483646 h 31"/>
                <a:gd name="T6" fmla="*/ 2147483646 w 31"/>
                <a:gd name="T7" fmla="*/ 2147483646 h 31"/>
                <a:gd name="T8" fmla="*/ 2147483646 w 31"/>
                <a:gd name="T9" fmla="*/ 2147483646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1">
                  <a:moveTo>
                    <a:pt x="2" y="19"/>
                  </a:moveTo>
                  <a:cubicBezTo>
                    <a:pt x="4" y="27"/>
                    <a:pt x="12" y="31"/>
                    <a:pt x="19" y="29"/>
                  </a:cubicBezTo>
                  <a:cubicBezTo>
                    <a:pt x="27" y="27"/>
                    <a:pt x="31" y="19"/>
                    <a:pt x="29" y="12"/>
                  </a:cubicBezTo>
                  <a:cubicBezTo>
                    <a:pt x="27" y="4"/>
                    <a:pt x="19" y="0"/>
                    <a:pt x="12" y="2"/>
                  </a:cubicBezTo>
                  <a:cubicBezTo>
                    <a:pt x="4" y="4"/>
                    <a:pt x="0" y="12"/>
                    <a:pt x="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4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7" name="组合 589"/>
          <p:cNvGrpSpPr/>
          <p:nvPr/>
        </p:nvGrpSpPr>
        <p:grpSpPr bwMode="auto">
          <a:xfrm>
            <a:off x="1312325" y="4147911"/>
            <a:ext cx="856774" cy="594457"/>
            <a:chOff x="7118349" y="3721101"/>
            <a:chExt cx="720725" cy="500063"/>
          </a:xfrm>
          <a:solidFill>
            <a:srgbClr val="94DAE2"/>
          </a:solidFill>
        </p:grpSpPr>
        <p:sp>
          <p:nvSpPr>
            <p:cNvPr id="18" name="Oval 190"/>
            <p:cNvSpPr>
              <a:spLocks noChangeArrowheads="1"/>
            </p:cNvSpPr>
            <p:nvPr/>
          </p:nvSpPr>
          <p:spPr bwMode="auto">
            <a:xfrm>
              <a:off x="7223124" y="3786188"/>
              <a:ext cx="58737" cy="571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4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 name="Freeform 191"/>
            <p:cNvSpPr/>
            <p:nvPr/>
          </p:nvSpPr>
          <p:spPr bwMode="auto">
            <a:xfrm>
              <a:off x="7183437" y="3765551"/>
              <a:ext cx="30162" cy="100013"/>
            </a:xfrm>
            <a:custGeom>
              <a:avLst/>
              <a:gdLst>
                <a:gd name="T0" fmla="*/ 2147483646 w 19"/>
                <a:gd name="T1" fmla="*/ 2147483646 h 64"/>
                <a:gd name="T2" fmla="*/ 0 w 19"/>
                <a:gd name="T3" fmla="*/ 2147483646 h 64"/>
                <a:gd name="T4" fmla="*/ 2147483646 w 19"/>
                <a:gd name="T5" fmla="*/ 0 h 64"/>
                <a:gd name="T6" fmla="*/ 2147483646 w 19"/>
                <a:gd name="T7" fmla="*/ 2147483646 h 64"/>
                <a:gd name="T8" fmla="*/ 2147483646 w 19"/>
                <a:gd name="T9" fmla="*/ 2147483646 h 64"/>
                <a:gd name="T10" fmla="*/ 2147483646 w 19"/>
                <a:gd name="T11" fmla="*/ 2147483646 h 64"/>
                <a:gd name="T12" fmla="*/ 2147483646 w 19"/>
                <a:gd name="T13" fmla="*/ 2147483646 h 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64">
                  <a:moveTo>
                    <a:pt x="13" y="64"/>
                  </a:moveTo>
                  <a:cubicBezTo>
                    <a:pt x="5" y="55"/>
                    <a:pt x="0" y="44"/>
                    <a:pt x="0" y="32"/>
                  </a:cubicBezTo>
                  <a:cubicBezTo>
                    <a:pt x="0" y="20"/>
                    <a:pt x="5" y="9"/>
                    <a:pt x="13" y="0"/>
                  </a:cubicBezTo>
                  <a:cubicBezTo>
                    <a:pt x="19" y="6"/>
                    <a:pt x="19" y="6"/>
                    <a:pt x="19" y="6"/>
                  </a:cubicBezTo>
                  <a:cubicBezTo>
                    <a:pt x="12" y="13"/>
                    <a:pt x="8" y="22"/>
                    <a:pt x="8" y="32"/>
                  </a:cubicBezTo>
                  <a:cubicBezTo>
                    <a:pt x="8" y="42"/>
                    <a:pt x="12" y="51"/>
                    <a:pt x="19" y="58"/>
                  </a:cubicBezTo>
                  <a:lnTo>
                    <a:pt x="13"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4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 name="Freeform 192"/>
            <p:cNvSpPr/>
            <p:nvPr/>
          </p:nvSpPr>
          <p:spPr bwMode="auto">
            <a:xfrm>
              <a:off x="7294562" y="3765551"/>
              <a:ext cx="30162" cy="100013"/>
            </a:xfrm>
            <a:custGeom>
              <a:avLst/>
              <a:gdLst>
                <a:gd name="T0" fmla="*/ 2147483646 w 19"/>
                <a:gd name="T1" fmla="*/ 2147483646 h 64"/>
                <a:gd name="T2" fmla="*/ 0 w 19"/>
                <a:gd name="T3" fmla="*/ 2147483646 h 64"/>
                <a:gd name="T4" fmla="*/ 2147483646 w 19"/>
                <a:gd name="T5" fmla="*/ 2147483646 h 64"/>
                <a:gd name="T6" fmla="*/ 0 w 19"/>
                <a:gd name="T7" fmla="*/ 2147483646 h 64"/>
                <a:gd name="T8" fmla="*/ 2147483646 w 19"/>
                <a:gd name="T9" fmla="*/ 0 h 64"/>
                <a:gd name="T10" fmla="*/ 2147483646 w 19"/>
                <a:gd name="T11" fmla="*/ 2147483646 h 64"/>
                <a:gd name="T12" fmla="*/ 2147483646 w 19"/>
                <a:gd name="T13" fmla="*/ 2147483646 h 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64">
                  <a:moveTo>
                    <a:pt x="6" y="64"/>
                  </a:moveTo>
                  <a:cubicBezTo>
                    <a:pt x="0" y="58"/>
                    <a:pt x="0" y="58"/>
                    <a:pt x="0" y="58"/>
                  </a:cubicBezTo>
                  <a:cubicBezTo>
                    <a:pt x="7" y="51"/>
                    <a:pt x="11" y="42"/>
                    <a:pt x="11" y="32"/>
                  </a:cubicBezTo>
                  <a:cubicBezTo>
                    <a:pt x="11" y="22"/>
                    <a:pt x="7" y="13"/>
                    <a:pt x="0" y="6"/>
                  </a:cubicBezTo>
                  <a:cubicBezTo>
                    <a:pt x="6" y="0"/>
                    <a:pt x="6" y="0"/>
                    <a:pt x="6" y="0"/>
                  </a:cubicBezTo>
                  <a:cubicBezTo>
                    <a:pt x="14" y="9"/>
                    <a:pt x="19" y="20"/>
                    <a:pt x="19" y="32"/>
                  </a:cubicBezTo>
                  <a:cubicBezTo>
                    <a:pt x="19" y="44"/>
                    <a:pt x="14" y="55"/>
                    <a:pt x="6"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4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 name="Freeform 193"/>
            <p:cNvSpPr/>
            <p:nvPr/>
          </p:nvSpPr>
          <p:spPr bwMode="auto">
            <a:xfrm>
              <a:off x="7151687" y="3743326"/>
              <a:ext cx="39687" cy="144463"/>
            </a:xfrm>
            <a:custGeom>
              <a:avLst/>
              <a:gdLst>
                <a:gd name="T0" fmla="*/ 2147483646 w 25"/>
                <a:gd name="T1" fmla="*/ 2147483646 h 92"/>
                <a:gd name="T2" fmla="*/ 0 w 25"/>
                <a:gd name="T3" fmla="*/ 2147483646 h 92"/>
                <a:gd name="T4" fmla="*/ 2147483646 w 25"/>
                <a:gd name="T5" fmla="*/ 0 h 92"/>
                <a:gd name="T6" fmla="*/ 2147483646 w 25"/>
                <a:gd name="T7" fmla="*/ 2147483646 h 92"/>
                <a:gd name="T8" fmla="*/ 2147483646 w 25"/>
                <a:gd name="T9" fmla="*/ 2147483646 h 92"/>
                <a:gd name="T10" fmla="*/ 2147483646 w 25"/>
                <a:gd name="T11" fmla="*/ 2147483646 h 92"/>
                <a:gd name="T12" fmla="*/ 2147483646 w 25"/>
                <a:gd name="T13" fmla="*/ 2147483646 h 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 h="92">
                  <a:moveTo>
                    <a:pt x="19" y="92"/>
                  </a:moveTo>
                  <a:cubicBezTo>
                    <a:pt x="7" y="80"/>
                    <a:pt x="0" y="63"/>
                    <a:pt x="0" y="46"/>
                  </a:cubicBezTo>
                  <a:cubicBezTo>
                    <a:pt x="0" y="29"/>
                    <a:pt x="7" y="12"/>
                    <a:pt x="19" y="0"/>
                  </a:cubicBezTo>
                  <a:cubicBezTo>
                    <a:pt x="25" y="6"/>
                    <a:pt x="25" y="6"/>
                    <a:pt x="25" y="6"/>
                  </a:cubicBezTo>
                  <a:cubicBezTo>
                    <a:pt x="14" y="17"/>
                    <a:pt x="8" y="31"/>
                    <a:pt x="8" y="46"/>
                  </a:cubicBezTo>
                  <a:cubicBezTo>
                    <a:pt x="8" y="61"/>
                    <a:pt x="14" y="75"/>
                    <a:pt x="25" y="86"/>
                  </a:cubicBezTo>
                  <a:lnTo>
                    <a:pt x="19"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4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 name="Freeform 194"/>
            <p:cNvSpPr/>
            <p:nvPr/>
          </p:nvSpPr>
          <p:spPr bwMode="auto">
            <a:xfrm>
              <a:off x="7316787" y="3743326"/>
              <a:ext cx="39687" cy="144463"/>
            </a:xfrm>
            <a:custGeom>
              <a:avLst/>
              <a:gdLst>
                <a:gd name="T0" fmla="*/ 2147483646 w 25"/>
                <a:gd name="T1" fmla="*/ 2147483646 h 92"/>
                <a:gd name="T2" fmla="*/ 0 w 25"/>
                <a:gd name="T3" fmla="*/ 2147483646 h 92"/>
                <a:gd name="T4" fmla="*/ 2147483646 w 25"/>
                <a:gd name="T5" fmla="*/ 2147483646 h 92"/>
                <a:gd name="T6" fmla="*/ 0 w 25"/>
                <a:gd name="T7" fmla="*/ 2147483646 h 92"/>
                <a:gd name="T8" fmla="*/ 2147483646 w 25"/>
                <a:gd name="T9" fmla="*/ 0 h 92"/>
                <a:gd name="T10" fmla="*/ 2147483646 w 25"/>
                <a:gd name="T11" fmla="*/ 2147483646 h 92"/>
                <a:gd name="T12" fmla="*/ 2147483646 w 25"/>
                <a:gd name="T13" fmla="*/ 2147483646 h 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 h="92">
                  <a:moveTo>
                    <a:pt x="6" y="92"/>
                  </a:moveTo>
                  <a:cubicBezTo>
                    <a:pt x="0" y="86"/>
                    <a:pt x="0" y="86"/>
                    <a:pt x="0" y="86"/>
                  </a:cubicBezTo>
                  <a:cubicBezTo>
                    <a:pt x="11" y="75"/>
                    <a:pt x="17" y="61"/>
                    <a:pt x="17" y="46"/>
                  </a:cubicBezTo>
                  <a:cubicBezTo>
                    <a:pt x="17" y="31"/>
                    <a:pt x="11" y="17"/>
                    <a:pt x="0" y="6"/>
                  </a:cubicBezTo>
                  <a:cubicBezTo>
                    <a:pt x="6" y="0"/>
                    <a:pt x="6" y="0"/>
                    <a:pt x="6" y="0"/>
                  </a:cubicBezTo>
                  <a:cubicBezTo>
                    <a:pt x="18" y="12"/>
                    <a:pt x="25" y="29"/>
                    <a:pt x="25" y="46"/>
                  </a:cubicBezTo>
                  <a:cubicBezTo>
                    <a:pt x="25" y="63"/>
                    <a:pt x="18" y="80"/>
                    <a:pt x="6"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4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 name="Freeform 195"/>
            <p:cNvSpPr/>
            <p:nvPr/>
          </p:nvSpPr>
          <p:spPr bwMode="auto">
            <a:xfrm>
              <a:off x="7118349" y="3721101"/>
              <a:ext cx="49212" cy="188913"/>
            </a:xfrm>
            <a:custGeom>
              <a:avLst/>
              <a:gdLst>
                <a:gd name="T0" fmla="*/ 2147483646 w 31"/>
                <a:gd name="T1" fmla="*/ 2147483646 h 120"/>
                <a:gd name="T2" fmla="*/ 0 w 31"/>
                <a:gd name="T3" fmla="*/ 2147483646 h 120"/>
                <a:gd name="T4" fmla="*/ 2147483646 w 31"/>
                <a:gd name="T5" fmla="*/ 0 h 120"/>
                <a:gd name="T6" fmla="*/ 2147483646 w 31"/>
                <a:gd name="T7" fmla="*/ 2147483646 h 120"/>
                <a:gd name="T8" fmla="*/ 2147483646 w 31"/>
                <a:gd name="T9" fmla="*/ 2147483646 h 120"/>
                <a:gd name="T10" fmla="*/ 2147483646 w 31"/>
                <a:gd name="T11" fmla="*/ 2147483646 h 120"/>
                <a:gd name="T12" fmla="*/ 2147483646 w 31"/>
                <a:gd name="T13" fmla="*/ 2147483646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120">
                  <a:moveTo>
                    <a:pt x="25" y="120"/>
                  </a:moveTo>
                  <a:cubicBezTo>
                    <a:pt x="9" y="104"/>
                    <a:pt x="0" y="83"/>
                    <a:pt x="0" y="60"/>
                  </a:cubicBezTo>
                  <a:cubicBezTo>
                    <a:pt x="0" y="37"/>
                    <a:pt x="9" y="16"/>
                    <a:pt x="25" y="0"/>
                  </a:cubicBezTo>
                  <a:cubicBezTo>
                    <a:pt x="31" y="5"/>
                    <a:pt x="31" y="5"/>
                    <a:pt x="31" y="5"/>
                  </a:cubicBezTo>
                  <a:cubicBezTo>
                    <a:pt x="17" y="20"/>
                    <a:pt x="8" y="39"/>
                    <a:pt x="8" y="60"/>
                  </a:cubicBezTo>
                  <a:cubicBezTo>
                    <a:pt x="8" y="81"/>
                    <a:pt x="17" y="100"/>
                    <a:pt x="31" y="115"/>
                  </a:cubicBezTo>
                  <a:lnTo>
                    <a:pt x="25"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4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 name="Freeform 196"/>
            <p:cNvSpPr/>
            <p:nvPr/>
          </p:nvSpPr>
          <p:spPr bwMode="auto">
            <a:xfrm>
              <a:off x="7340599" y="3721101"/>
              <a:ext cx="47625" cy="188913"/>
            </a:xfrm>
            <a:custGeom>
              <a:avLst/>
              <a:gdLst>
                <a:gd name="T0" fmla="*/ 2147483646 w 30"/>
                <a:gd name="T1" fmla="*/ 2147483646 h 120"/>
                <a:gd name="T2" fmla="*/ 0 w 30"/>
                <a:gd name="T3" fmla="*/ 2147483646 h 120"/>
                <a:gd name="T4" fmla="*/ 2147483646 w 30"/>
                <a:gd name="T5" fmla="*/ 2147483646 h 120"/>
                <a:gd name="T6" fmla="*/ 0 w 30"/>
                <a:gd name="T7" fmla="*/ 2147483646 h 120"/>
                <a:gd name="T8" fmla="*/ 2147483646 w 30"/>
                <a:gd name="T9" fmla="*/ 0 h 120"/>
                <a:gd name="T10" fmla="*/ 2147483646 w 30"/>
                <a:gd name="T11" fmla="*/ 2147483646 h 120"/>
                <a:gd name="T12" fmla="*/ 2147483646 w 30"/>
                <a:gd name="T13" fmla="*/ 2147483646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120">
                  <a:moveTo>
                    <a:pt x="5" y="120"/>
                  </a:moveTo>
                  <a:cubicBezTo>
                    <a:pt x="0" y="115"/>
                    <a:pt x="0" y="115"/>
                    <a:pt x="0" y="115"/>
                  </a:cubicBezTo>
                  <a:cubicBezTo>
                    <a:pt x="14" y="100"/>
                    <a:pt x="22" y="81"/>
                    <a:pt x="22" y="60"/>
                  </a:cubicBezTo>
                  <a:cubicBezTo>
                    <a:pt x="22" y="39"/>
                    <a:pt x="14" y="20"/>
                    <a:pt x="0" y="5"/>
                  </a:cubicBezTo>
                  <a:cubicBezTo>
                    <a:pt x="5" y="0"/>
                    <a:pt x="5" y="0"/>
                    <a:pt x="5" y="0"/>
                  </a:cubicBezTo>
                  <a:cubicBezTo>
                    <a:pt x="21" y="16"/>
                    <a:pt x="30" y="37"/>
                    <a:pt x="30" y="60"/>
                  </a:cubicBezTo>
                  <a:cubicBezTo>
                    <a:pt x="30" y="83"/>
                    <a:pt x="21" y="104"/>
                    <a:pt x="5"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4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 name="Freeform 197"/>
            <p:cNvSpPr>
              <a:spLocks noEditPoints="1"/>
            </p:cNvSpPr>
            <p:nvPr/>
          </p:nvSpPr>
          <p:spPr bwMode="auto">
            <a:xfrm>
              <a:off x="7489824" y="3887788"/>
              <a:ext cx="133350" cy="153988"/>
            </a:xfrm>
            <a:custGeom>
              <a:avLst/>
              <a:gdLst>
                <a:gd name="T0" fmla="*/ 2147483646 w 85"/>
                <a:gd name="T1" fmla="*/ 2147483646 h 98"/>
                <a:gd name="T2" fmla="*/ 2147483646 w 85"/>
                <a:gd name="T3" fmla="*/ 2147483646 h 98"/>
                <a:gd name="T4" fmla="*/ 0 w 85"/>
                <a:gd name="T5" fmla="*/ 2147483646 h 98"/>
                <a:gd name="T6" fmla="*/ 0 w 85"/>
                <a:gd name="T7" fmla="*/ 2147483646 h 98"/>
                <a:gd name="T8" fmla="*/ 2147483646 w 85"/>
                <a:gd name="T9" fmla="*/ 2147483646 h 98"/>
                <a:gd name="T10" fmla="*/ 2147483646 w 85"/>
                <a:gd name="T11" fmla="*/ 2147483646 h 98"/>
                <a:gd name="T12" fmla="*/ 2147483646 w 85"/>
                <a:gd name="T13" fmla="*/ 2147483646 h 98"/>
                <a:gd name="T14" fmla="*/ 2147483646 w 85"/>
                <a:gd name="T15" fmla="*/ 2147483646 h 98"/>
                <a:gd name="T16" fmla="*/ 2147483646 w 85"/>
                <a:gd name="T17" fmla="*/ 2147483646 h 98"/>
                <a:gd name="T18" fmla="*/ 2147483646 w 85"/>
                <a:gd name="T19" fmla="*/ 2147483646 h 98"/>
                <a:gd name="T20" fmla="*/ 2147483646 w 85"/>
                <a:gd name="T21" fmla="*/ 2147483646 h 98"/>
                <a:gd name="T22" fmla="*/ 2147483646 w 85"/>
                <a:gd name="T23" fmla="*/ 2147483646 h 98"/>
                <a:gd name="T24" fmla="*/ 2147483646 w 85"/>
                <a:gd name="T25" fmla="*/ 2147483646 h 98"/>
                <a:gd name="T26" fmla="*/ 2147483646 w 85"/>
                <a:gd name="T27" fmla="*/ 2147483646 h 98"/>
                <a:gd name="T28" fmla="*/ 2147483646 w 85"/>
                <a:gd name="T29" fmla="*/ 2147483646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5" h="98">
                  <a:moveTo>
                    <a:pt x="4" y="98"/>
                  </a:moveTo>
                  <a:cubicBezTo>
                    <a:pt x="3" y="98"/>
                    <a:pt x="3" y="98"/>
                    <a:pt x="2" y="97"/>
                  </a:cubicBezTo>
                  <a:cubicBezTo>
                    <a:pt x="1" y="97"/>
                    <a:pt x="0" y="95"/>
                    <a:pt x="0" y="94"/>
                  </a:cubicBezTo>
                  <a:cubicBezTo>
                    <a:pt x="0" y="4"/>
                    <a:pt x="0" y="4"/>
                    <a:pt x="0" y="4"/>
                  </a:cubicBezTo>
                  <a:cubicBezTo>
                    <a:pt x="0" y="3"/>
                    <a:pt x="1" y="2"/>
                    <a:pt x="2" y="1"/>
                  </a:cubicBezTo>
                  <a:cubicBezTo>
                    <a:pt x="3" y="0"/>
                    <a:pt x="5" y="0"/>
                    <a:pt x="6" y="1"/>
                  </a:cubicBezTo>
                  <a:cubicBezTo>
                    <a:pt x="83" y="46"/>
                    <a:pt x="83" y="46"/>
                    <a:pt x="83" y="46"/>
                  </a:cubicBezTo>
                  <a:cubicBezTo>
                    <a:pt x="85" y="46"/>
                    <a:pt x="85" y="48"/>
                    <a:pt x="85" y="49"/>
                  </a:cubicBezTo>
                  <a:cubicBezTo>
                    <a:pt x="85" y="51"/>
                    <a:pt x="85" y="52"/>
                    <a:pt x="83" y="53"/>
                  </a:cubicBezTo>
                  <a:cubicBezTo>
                    <a:pt x="6" y="97"/>
                    <a:pt x="6" y="97"/>
                    <a:pt x="6" y="97"/>
                  </a:cubicBezTo>
                  <a:cubicBezTo>
                    <a:pt x="5" y="98"/>
                    <a:pt x="5" y="98"/>
                    <a:pt x="4" y="98"/>
                  </a:cubicBezTo>
                  <a:close/>
                  <a:moveTo>
                    <a:pt x="8" y="11"/>
                  </a:moveTo>
                  <a:cubicBezTo>
                    <a:pt x="8" y="87"/>
                    <a:pt x="8" y="87"/>
                    <a:pt x="8" y="87"/>
                  </a:cubicBezTo>
                  <a:cubicBezTo>
                    <a:pt x="73" y="49"/>
                    <a:pt x="73" y="49"/>
                    <a:pt x="73" y="49"/>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4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 name="Freeform 198"/>
            <p:cNvSpPr/>
            <p:nvPr/>
          </p:nvSpPr>
          <p:spPr bwMode="auto">
            <a:xfrm>
              <a:off x="7246937" y="3867151"/>
              <a:ext cx="358775" cy="339725"/>
            </a:xfrm>
            <a:custGeom>
              <a:avLst/>
              <a:gdLst>
                <a:gd name="T0" fmla="*/ 2147483646 w 228"/>
                <a:gd name="T1" fmla="*/ 2147483646 h 215"/>
                <a:gd name="T2" fmla="*/ 2147483646 w 228"/>
                <a:gd name="T3" fmla="*/ 2147483646 h 215"/>
                <a:gd name="T4" fmla="*/ 0 w 228"/>
                <a:gd name="T5" fmla="*/ 2147483646 h 215"/>
                <a:gd name="T6" fmla="*/ 0 w 228"/>
                <a:gd name="T7" fmla="*/ 0 h 215"/>
                <a:gd name="T8" fmla="*/ 2147483646 w 228"/>
                <a:gd name="T9" fmla="*/ 0 h 215"/>
                <a:gd name="T10" fmla="*/ 2147483646 w 228"/>
                <a:gd name="T11" fmla="*/ 2147483646 h 215"/>
                <a:gd name="T12" fmla="*/ 2147483646 w 228"/>
                <a:gd name="T13" fmla="*/ 2147483646 h 215"/>
                <a:gd name="T14" fmla="*/ 2147483646 w 228"/>
                <a:gd name="T15" fmla="*/ 2147483646 h 215"/>
                <a:gd name="T16" fmla="*/ 2147483646 w 228"/>
                <a:gd name="T17" fmla="*/ 2147483646 h 2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8" h="215">
                  <a:moveTo>
                    <a:pt x="228" y="215"/>
                  </a:moveTo>
                  <a:cubicBezTo>
                    <a:pt x="43" y="215"/>
                    <a:pt x="43" y="215"/>
                    <a:pt x="43" y="215"/>
                  </a:cubicBezTo>
                  <a:cubicBezTo>
                    <a:pt x="19" y="215"/>
                    <a:pt x="0" y="196"/>
                    <a:pt x="0" y="172"/>
                  </a:cubicBezTo>
                  <a:cubicBezTo>
                    <a:pt x="0" y="0"/>
                    <a:pt x="0" y="0"/>
                    <a:pt x="0" y="0"/>
                  </a:cubicBezTo>
                  <a:cubicBezTo>
                    <a:pt x="8" y="0"/>
                    <a:pt x="8" y="0"/>
                    <a:pt x="8" y="0"/>
                  </a:cubicBezTo>
                  <a:cubicBezTo>
                    <a:pt x="8" y="172"/>
                    <a:pt x="8" y="172"/>
                    <a:pt x="8" y="172"/>
                  </a:cubicBezTo>
                  <a:cubicBezTo>
                    <a:pt x="8" y="191"/>
                    <a:pt x="24" y="207"/>
                    <a:pt x="43" y="207"/>
                  </a:cubicBezTo>
                  <a:cubicBezTo>
                    <a:pt x="228" y="207"/>
                    <a:pt x="228" y="207"/>
                    <a:pt x="228" y="207"/>
                  </a:cubicBezTo>
                  <a:lnTo>
                    <a:pt x="228" y="2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4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 name="Freeform 199"/>
            <p:cNvSpPr/>
            <p:nvPr/>
          </p:nvSpPr>
          <p:spPr bwMode="auto">
            <a:xfrm>
              <a:off x="7413624" y="3735388"/>
              <a:ext cx="425450" cy="471488"/>
            </a:xfrm>
            <a:custGeom>
              <a:avLst/>
              <a:gdLst>
                <a:gd name="T0" fmla="*/ 2147483646 w 270"/>
                <a:gd name="T1" fmla="*/ 2147483646 h 299"/>
                <a:gd name="T2" fmla="*/ 2147483646 w 270"/>
                <a:gd name="T3" fmla="*/ 2147483646 h 299"/>
                <a:gd name="T4" fmla="*/ 2147483646 w 270"/>
                <a:gd name="T5" fmla="*/ 2147483646 h 299"/>
                <a:gd name="T6" fmla="*/ 2147483646 w 270"/>
                <a:gd name="T7" fmla="*/ 2147483646 h 299"/>
                <a:gd name="T8" fmla="*/ 2147483646 w 270"/>
                <a:gd name="T9" fmla="*/ 2147483646 h 299"/>
                <a:gd name="T10" fmla="*/ 2147483646 w 270"/>
                <a:gd name="T11" fmla="*/ 2147483646 h 299"/>
                <a:gd name="T12" fmla="*/ 2147483646 w 270"/>
                <a:gd name="T13" fmla="*/ 2147483646 h 299"/>
                <a:gd name="T14" fmla="*/ 0 w 270"/>
                <a:gd name="T15" fmla="*/ 2147483646 h 299"/>
                <a:gd name="T16" fmla="*/ 0 w 270"/>
                <a:gd name="T17" fmla="*/ 0 h 299"/>
                <a:gd name="T18" fmla="*/ 2147483646 w 270"/>
                <a:gd name="T19" fmla="*/ 0 h 299"/>
                <a:gd name="T20" fmla="*/ 2147483646 w 270"/>
                <a:gd name="T21" fmla="*/ 2147483646 h 299"/>
                <a:gd name="T22" fmla="*/ 2147483646 w 270"/>
                <a:gd name="T23" fmla="*/ 2147483646 h 299"/>
                <a:gd name="T24" fmla="*/ 2147483646 w 270"/>
                <a:gd name="T25" fmla="*/ 2147483646 h 29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70" h="299">
                  <a:moveTo>
                    <a:pt x="226" y="299"/>
                  </a:moveTo>
                  <a:cubicBezTo>
                    <a:pt x="186" y="299"/>
                    <a:pt x="186" y="299"/>
                    <a:pt x="186" y="299"/>
                  </a:cubicBezTo>
                  <a:cubicBezTo>
                    <a:pt x="186" y="291"/>
                    <a:pt x="186" y="291"/>
                    <a:pt x="186" y="291"/>
                  </a:cubicBezTo>
                  <a:cubicBezTo>
                    <a:pt x="226" y="291"/>
                    <a:pt x="226" y="291"/>
                    <a:pt x="226" y="291"/>
                  </a:cubicBezTo>
                  <a:cubicBezTo>
                    <a:pt x="246" y="291"/>
                    <a:pt x="262" y="275"/>
                    <a:pt x="262" y="256"/>
                  </a:cubicBezTo>
                  <a:cubicBezTo>
                    <a:pt x="262" y="43"/>
                    <a:pt x="262" y="43"/>
                    <a:pt x="262" y="43"/>
                  </a:cubicBezTo>
                  <a:cubicBezTo>
                    <a:pt x="262" y="24"/>
                    <a:pt x="246" y="8"/>
                    <a:pt x="226" y="8"/>
                  </a:cubicBezTo>
                  <a:cubicBezTo>
                    <a:pt x="0" y="8"/>
                    <a:pt x="0" y="8"/>
                    <a:pt x="0" y="8"/>
                  </a:cubicBezTo>
                  <a:cubicBezTo>
                    <a:pt x="0" y="0"/>
                    <a:pt x="0" y="0"/>
                    <a:pt x="0" y="0"/>
                  </a:cubicBezTo>
                  <a:cubicBezTo>
                    <a:pt x="226" y="0"/>
                    <a:pt x="226" y="0"/>
                    <a:pt x="226" y="0"/>
                  </a:cubicBezTo>
                  <a:cubicBezTo>
                    <a:pt x="250" y="0"/>
                    <a:pt x="270" y="19"/>
                    <a:pt x="270" y="43"/>
                  </a:cubicBezTo>
                  <a:cubicBezTo>
                    <a:pt x="270" y="256"/>
                    <a:pt x="270" y="256"/>
                    <a:pt x="270" y="256"/>
                  </a:cubicBezTo>
                  <a:cubicBezTo>
                    <a:pt x="270" y="280"/>
                    <a:pt x="250" y="299"/>
                    <a:pt x="226" y="2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4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 name="Freeform 200"/>
            <p:cNvSpPr>
              <a:spLocks noEditPoints="1"/>
            </p:cNvSpPr>
            <p:nvPr/>
          </p:nvSpPr>
          <p:spPr bwMode="auto">
            <a:xfrm>
              <a:off x="7399337" y="3825876"/>
              <a:ext cx="276225" cy="277813"/>
            </a:xfrm>
            <a:custGeom>
              <a:avLst/>
              <a:gdLst>
                <a:gd name="T0" fmla="*/ 2147483646 w 176"/>
                <a:gd name="T1" fmla="*/ 2147483646 h 176"/>
                <a:gd name="T2" fmla="*/ 0 w 176"/>
                <a:gd name="T3" fmla="*/ 2147483646 h 176"/>
                <a:gd name="T4" fmla="*/ 2147483646 w 176"/>
                <a:gd name="T5" fmla="*/ 0 h 176"/>
                <a:gd name="T6" fmla="*/ 2147483646 w 176"/>
                <a:gd name="T7" fmla="*/ 2147483646 h 176"/>
                <a:gd name="T8" fmla="*/ 2147483646 w 176"/>
                <a:gd name="T9" fmla="*/ 2147483646 h 176"/>
                <a:gd name="T10" fmla="*/ 2147483646 w 176"/>
                <a:gd name="T11" fmla="*/ 2147483646 h 176"/>
                <a:gd name="T12" fmla="*/ 2147483646 w 176"/>
                <a:gd name="T13" fmla="*/ 2147483646 h 176"/>
                <a:gd name="T14" fmla="*/ 2147483646 w 176"/>
                <a:gd name="T15" fmla="*/ 2147483646 h 176"/>
                <a:gd name="T16" fmla="*/ 2147483646 w 176"/>
                <a:gd name="T17" fmla="*/ 2147483646 h 176"/>
                <a:gd name="T18" fmla="*/ 2147483646 w 176"/>
                <a:gd name="T19" fmla="*/ 2147483646 h 1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 h="176">
                  <a:moveTo>
                    <a:pt x="88" y="176"/>
                  </a:moveTo>
                  <a:cubicBezTo>
                    <a:pt x="39" y="176"/>
                    <a:pt x="0" y="137"/>
                    <a:pt x="0" y="88"/>
                  </a:cubicBezTo>
                  <a:cubicBezTo>
                    <a:pt x="0" y="40"/>
                    <a:pt x="39" y="0"/>
                    <a:pt x="88" y="0"/>
                  </a:cubicBezTo>
                  <a:cubicBezTo>
                    <a:pt x="136" y="0"/>
                    <a:pt x="176" y="40"/>
                    <a:pt x="176" y="88"/>
                  </a:cubicBezTo>
                  <a:cubicBezTo>
                    <a:pt x="176" y="137"/>
                    <a:pt x="136" y="176"/>
                    <a:pt x="88" y="176"/>
                  </a:cubicBezTo>
                  <a:close/>
                  <a:moveTo>
                    <a:pt x="88" y="8"/>
                  </a:moveTo>
                  <a:cubicBezTo>
                    <a:pt x="44" y="8"/>
                    <a:pt x="8" y="44"/>
                    <a:pt x="8" y="88"/>
                  </a:cubicBezTo>
                  <a:cubicBezTo>
                    <a:pt x="8" y="132"/>
                    <a:pt x="44" y="168"/>
                    <a:pt x="88" y="168"/>
                  </a:cubicBezTo>
                  <a:cubicBezTo>
                    <a:pt x="132" y="168"/>
                    <a:pt x="168" y="132"/>
                    <a:pt x="168" y="88"/>
                  </a:cubicBezTo>
                  <a:cubicBezTo>
                    <a:pt x="168" y="44"/>
                    <a:pt x="132" y="8"/>
                    <a:pt x="8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4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 name="Oval 294"/>
            <p:cNvSpPr>
              <a:spLocks noChangeArrowheads="1"/>
            </p:cNvSpPr>
            <p:nvPr/>
          </p:nvSpPr>
          <p:spPr bwMode="auto">
            <a:xfrm>
              <a:off x="7597775" y="4178301"/>
              <a:ext cx="44450"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4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 name="Oval 295"/>
            <p:cNvSpPr>
              <a:spLocks noChangeArrowheads="1"/>
            </p:cNvSpPr>
            <p:nvPr/>
          </p:nvSpPr>
          <p:spPr bwMode="auto">
            <a:xfrm>
              <a:off x="7670800" y="4178301"/>
              <a:ext cx="44450"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4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31" name="组合 30"/>
          <p:cNvGrpSpPr/>
          <p:nvPr/>
        </p:nvGrpSpPr>
        <p:grpSpPr bwMode="auto">
          <a:xfrm>
            <a:off x="3812512" y="1690005"/>
            <a:ext cx="1754294" cy="1070185"/>
            <a:chOff x="7065963" y="963613"/>
            <a:chExt cx="812800" cy="515938"/>
          </a:xfrm>
          <a:solidFill>
            <a:srgbClr val="94DAE2"/>
          </a:solidFill>
        </p:grpSpPr>
        <p:sp>
          <p:nvSpPr>
            <p:cNvPr id="32" name="Freeform 29"/>
            <p:cNvSpPr/>
            <p:nvPr/>
          </p:nvSpPr>
          <p:spPr bwMode="auto">
            <a:xfrm>
              <a:off x="7065963" y="963613"/>
              <a:ext cx="812800" cy="500063"/>
            </a:xfrm>
            <a:custGeom>
              <a:avLst/>
              <a:gdLst>
                <a:gd name="T0" fmla="*/ 2147483646 w 523"/>
                <a:gd name="T1" fmla="*/ 2147483646 h 321"/>
                <a:gd name="T2" fmla="*/ 2147483646 w 523"/>
                <a:gd name="T3" fmla="*/ 2147483646 h 321"/>
                <a:gd name="T4" fmla="*/ 2147483646 w 523"/>
                <a:gd name="T5" fmla="*/ 2147483646 h 321"/>
                <a:gd name="T6" fmla="*/ 2147483646 w 523"/>
                <a:gd name="T7" fmla="*/ 2147483646 h 321"/>
                <a:gd name="T8" fmla="*/ 2147483646 w 523"/>
                <a:gd name="T9" fmla="*/ 2147483646 h 321"/>
                <a:gd name="T10" fmla="*/ 2147483646 w 523"/>
                <a:gd name="T11" fmla="*/ 2147483646 h 321"/>
                <a:gd name="T12" fmla="*/ 2147483646 w 523"/>
                <a:gd name="T13" fmla="*/ 2147483646 h 321"/>
                <a:gd name="T14" fmla="*/ 2147483646 w 523"/>
                <a:gd name="T15" fmla="*/ 2147483646 h 321"/>
                <a:gd name="T16" fmla="*/ 2147483646 w 523"/>
                <a:gd name="T17" fmla="*/ 2147483646 h 321"/>
                <a:gd name="T18" fmla="*/ 2147483646 w 523"/>
                <a:gd name="T19" fmla="*/ 2147483646 h 321"/>
                <a:gd name="T20" fmla="*/ 2147483646 w 523"/>
                <a:gd name="T21" fmla="*/ 2147483646 h 321"/>
                <a:gd name="T22" fmla="*/ 2147483646 w 523"/>
                <a:gd name="T23" fmla="*/ 2147483646 h 321"/>
                <a:gd name="T24" fmla="*/ 2147483646 w 523"/>
                <a:gd name="T25" fmla="*/ 2147483646 h 321"/>
                <a:gd name="T26" fmla="*/ 2147483646 w 523"/>
                <a:gd name="T27" fmla="*/ 2147483646 h 321"/>
                <a:gd name="T28" fmla="*/ 2147483646 w 523"/>
                <a:gd name="T29" fmla="*/ 2147483646 h 321"/>
                <a:gd name="T30" fmla="*/ 2147483646 w 523"/>
                <a:gd name="T31" fmla="*/ 2147483646 h 321"/>
                <a:gd name="T32" fmla="*/ 0 w 523"/>
                <a:gd name="T33" fmla="*/ 2147483646 h 321"/>
                <a:gd name="T34" fmla="*/ 2147483646 w 523"/>
                <a:gd name="T35" fmla="*/ 2147483646 h 321"/>
                <a:gd name="T36" fmla="*/ 2147483646 w 523"/>
                <a:gd name="T37" fmla="*/ 0 h 321"/>
                <a:gd name="T38" fmla="*/ 2147483646 w 523"/>
                <a:gd name="T39" fmla="*/ 2147483646 h 321"/>
                <a:gd name="T40" fmla="*/ 2147483646 w 523"/>
                <a:gd name="T41" fmla="*/ 2147483646 h 321"/>
                <a:gd name="T42" fmla="*/ 2147483646 w 523"/>
                <a:gd name="T43" fmla="*/ 2147483646 h 321"/>
                <a:gd name="T44" fmla="*/ 2147483646 w 523"/>
                <a:gd name="T45" fmla="*/ 2147483646 h 32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23" h="321">
                  <a:moveTo>
                    <a:pt x="409" y="321"/>
                  </a:moveTo>
                  <a:cubicBezTo>
                    <a:pt x="409" y="301"/>
                    <a:pt x="409" y="301"/>
                    <a:pt x="409" y="301"/>
                  </a:cubicBezTo>
                  <a:cubicBezTo>
                    <a:pt x="461" y="301"/>
                    <a:pt x="503" y="259"/>
                    <a:pt x="503" y="207"/>
                  </a:cubicBezTo>
                  <a:cubicBezTo>
                    <a:pt x="503" y="154"/>
                    <a:pt x="461" y="112"/>
                    <a:pt x="409" y="112"/>
                  </a:cubicBezTo>
                  <a:cubicBezTo>
                    <a:pt x="407" y="112"/>
                    <a:pt x="405" y="112"/>
                    <a:pt x="403" y="112"/>
                  </a:cubicBezTo>
                  <a:cubicBezTo>
                    <a:pt x="396" y="112"/>
                    <a:pt x="396" y="112"/>
                    <a:pt x="396" y="112"/>
                  </a:cubicBezTo>
                  <a:cubicBezTo>
                    <a:pt x="393" y="107"/>
                    <a:pt x="393" y="107"/>
                    <a:pt x="393" y="107"/>
                  </a:cubicBezTo>
                  <a:cubicBezTo>
                    <a:pt x="365" y="53"/>
                    <a:pt x="310" y="20"/>
                    <a:pt x="250" y="20"/>
                  </a:cubicBezTo>
                  <a:cubicBezTo>
                    <a:pt x="174" y="20"/>
                    <a:pt x="109" y="71"/>
                    <a:pt x="92" y="144"/>
                  </a:cubicBezTo>
                  <a:cubicBezTo>
                    <a:pt x="90" y="151"/>
                    <a:pt x="90" y="151"/>
                    <a:pt x="90" y="151"/>
                  </a:cubicBezTo>
                  <a:cubicBezTo>
                    <a:pt x="84" y="152"/>
                    <a:pt x="84" y="152"/>
                    <a:pt x="84" y="152"/>
                  </a:cubicBezTo>
                  <a:cubicBezTo>
                    <a:pt x="47" y="157"/>
                    <a:pt x="20" y="189"/>
                    <a:pt x="20" y="226"/>
                  </a:cubicBezTo>
                  <a:cubicBezTo>
                    <a:pt x="20" y="268"/>
                    <a:pt x="53" y="301"/>
                    <a:pt x="95" y="301"/>
                  </a:cubicBezTo>
                  <a:cubicBezTo>
                    <a:pt x="354" y="301"/>
                    <a:pt x="354" y="301"/>
                    <a:pt x="354" y="301"/>
                  </a:cubicBezTo>
                  <a:cubicBezTo>
                    <a:pt x="354" y="321"/>
                    <a:pt x="354" y="321"/>
                    <a:pt x="354" y="321"/>
                  </a:cubicBezTo>
                  <a:cubicBezTo>
                    <a:pt x="95" y="321"/>
                    <a:pt x="95" y="321"/>
                    <a:pt x="95" y="321"/>
                  </a:cubicBezTo>
                  <a:cubicBezTo>
                    <a:pt x="42" y="321"/>
                    <a:pt x="0" y="279"/>
                    <a:pt x="0" y="226"/>
                  </a:cubicBezTo>
                  <a:cubicBezTo>
                    <a:pt x="0" y="182"/>
                    <a:pt x="31" y="143"/>
                    <a:pt x="74" y="134"/>
                  </a:cubicBezTo>
                  <a:cubicBezTo>
                    <a:pt x="96" y="54"/>
                    <a:pt x="167" y="0"/>
                    <a:pt x="250" y="0"/>
                  </a:cubicBezTo>
                  <a:cubicBezTo>
                    <a:pt x="315" y="0"/>
                    <a:pt x="375" y="35"/>
                    <a:pt x="408" y="92"/>
                  </a:cubicBezTo>
                  <a:cubicBezTo>
                    <a:pt x="408" y="92"/>
                    <a:pt x="408" y="92"/>
                    <a:pt x="409" y="92"/>
                  </a:cubicBezTo>
                  <a:cubicBezTo>
                    <a:pt x="472" y="92"/>
                    <a:pt x="523" y="143"/>
                    <a:pt x="523" y="207"/>
                  </a:cubicBezTo>
                  <a:cubicBezTo>
                    <a:pt x="523" y="270"/>
                    <a:pt x="472" y="321"/>
                    <a:pt x="409" y="3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4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 name="Oval 30"/>
            <p:cNvSpPr>
              <a:spLocks noChangeArrowheads="1"/>
            </p:cNvSpPr>
            <p:nvPr/>
          </p:nvSpPr>
          <p:spPr bwMode="auto">
            <a:xfrm>
              <a:off x="7586663" y="1416051"/>
              <a:ext cx="65088"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4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 name="Oval 31"/>
            <p:cNvSpPr>
              <a:spLocks noChangeArrowheads="1"/>
            </p:cNvSpPr>
            <p:nvPr/>
          </p:nvSpPr>
          <p:spPr bwMode="auto">
            <a:xfrm>
              <a:off x="7686676" y="1416051"/>
              <a:ext cx="65088"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4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35" name="组合 349"/>
          <p:cNvGrpSpPr/>
          <p:nvPr/>
        </p:nvGrpSpPr>
        <p:grpSpPr>
          <a:xfrm>
            <a:off x="1417141" y="2028024"/>
            <a:ext cx="831430" cy="679115"/>
            <a:chOff x="2587625" y="587376"/>
            <a:chExt cx="720725" cy="606425"/>
          </a:xfrm>
          <a:solidFill>
            <a:srgbClr val="94DAE2"/>
          </a:solidFill>
        </p:grpSpPr>
        <p:sp>
          <p:nvSpPr>
            <p:cNvPr id="36" name="Freeform 43"/>
            <p:cNvSpPr/>
            <p:nvPr/>
          </p:nvSpPr>
          <p:spPr>
            <a:xfrm>
              <a:off x="2587625" y="587376"/>
              <a:ext cx="720725" cy="587375"/>
            </a:xfrm>
            <a:custGeom>
              <a:avLst/>
              <a:gdLst/>
              <a:ahLst/>
              <a:cxnLst>
                <a:cxn ang="0">
                  <a:pos x="654819" y="587375"/>
                </a:cxn>
                <a:cxn ang="0">
                  <a:pos x="654819" y="587375"/>
                </a:cxn>
                <a:cxn ang="0">
                  <a:pos x="561610" y="587375"/>
                </a:cxn>
                <a:cxn ang="0">
                  <a:pos x="561610" y="555841"/>
                </a:cxn>
                <a:cxn ang="0">
                  <a:pos x="654819" y="555841"/>
                </a:cxn>
                <a:cxn ang="0">
                  <a:pos x="689184" y="533250"/>
                </a:cxn>
                <a:cxn ang="0">
                  <a:pos x="689184" y="136019"/>
                </a:cxn>
                <a:cxn ang="0">
                  <a:pos x="659527" y="112957"/>
                </a:cxn>
                <a:cxn ang="0">
                  <a:pos x="567730" y="112957"/>
                </a:cxn>
                <a:cxn ang="0">
                  <a:pos x="556432" y="107780"/>
                </a:cxn>
                <a:cxn ang="0">
                  <a:pos x="484877" y="31534"/>
                </a:cxn>
                <a:cxn ang="0">
                  <a:pos x="337531" y="31534"/>
                </a:cxn>
                <a:cxn ang="0">
                  <a:pos x="268330" y="107780"/>
                </a:cxn>
                <a:cxn ang="0">
                  <a:pos x="256561" y="112957"/>
                </a:cxn>
                <a:cxn ang="0">
                  <a:pos x="72025" y="112957"/>
                </a:cxn>
                <a:cxn ang="0">
                  <a:pos x="31541" y="141196"/>
                </a:cxn>
                <a:cxn ang="0">
                  <a:pos x="31541" y="529014"/>
                </a:cxn>
                <a:cxn ang="0">
                  <a:pos x="57903" y="555841"/>
                </a:cxn>
                <a:cxn ang="0">
                  <a:pos x="438743" y="555841"/>
                </a:cxn>
                <a:cxn ang="0">
                  <a:pos x="438743" y="587375"/>
                </a:cxn>
                <a:cxn ang="0">
                  <a:pos x="57432" y="587375"/>
                </a:cxn>
                <a:cxn ang="0">
                  <a:pos x="56961" y="587375"/>
                </a:cxn>
                <a:cxn ang="0">
                  <a:pos x="0" y="529014"/>
                </a:cxn>
                <a:cxn ang="0">
                  <a:pos x="0" y="139784"/>
                </a:cxn>
                <a:cxn ang="0">
                  <a:pos x="0" y="138372"/>
                </a:cxn>
                <a:cxn ang="0">
                  <a:pos x="72025" y="81423"/>
                </a:cxn>
                <a:cxn ang="0">
                  <a:pos x="249500" y="81423"/>
                </a:cxn>
                <a:cxn ang="0">
                  <a:pos x="319171" y="5177"/>
                </a:cxn>
                <a:cxn ang="0">
                  <a:pos x="330470" y="0"/>
                </a:cxn>
                <a:cxn ang="0">
                  <a:pos x="491938" y="0"/>
                </a:cxn>
                <a:cxn ang="0">
                  <a:pos x="503236" y="5177"/>
                </a:cxn>
                <a:cxn ang="0">
                  <a:pos x="574791" y="81423"/>
                </a:cxn>
                <a:cxn ang="0">
                  <a:pos x="660468" y="81423"/>
                </a:cxn>
                <a:cxn ang="0">
                  <a:pos x="662351" y="81894"/>
                </a:cxn>
                <a:cxn ang="0">
                  <a:pos x="720725" y="136019"/>
                </a:cxn>
                <a:cxn ang="0">
                  <a:pos x="720725" y="536074"/>
                </a:cxn>
                <a:cxn ang="0">
                  <a:pos x="719783" y="541722"/>
                </a:cxn>
                <a:cxn ang="0">
                  <a:pos x="654819" y="587375"/>
                </a:cxn>
              </a:cxnLst>
              <a:rect l="0" t="0" r="0" b="0"/>
              <a:pathLst>
                <a:path w="1531" h="1248">
                  <a:moveTo>
                    <a:pt x="1391" y="1248"/>
                  </a:moveTo>
                  <a:lnTo>
                    <a:pt x="1391" y="1248"/>
                  </a:lnTo>
                  <a:lnTo>
                    <a:pt x="1193" y="1248"/>
                  </a:lnTo>
                  <a:lnTo>
                    <a:pt x="1193" y="1181"/>
                  </a:lnTo>
                  <a:lnTo>
                    <a:pt x="1391" y="1181"/>
                  </a:lnTo>
                  <a:cubicBezTo>
                    <a:pt x="1436" y="1181"/>
                    <a:pt x="1458" y="1145"/>
                    <a:pt x="1464" y="1133"/>
                  </a:cubicBezTo>
                  <a:lnTo>
                    <a:pt x="1464" y="289"/>
                  </a:lnTo>
                  <a:cubicBezTo>
                    <a:pt x="1464" y="253"/>
                    <a:pt x="1411" y="242"/>
                    <a:pt x="1401" y="240"/>
                  </a:cubicBezTo>
                  <a:lnTo>
                    <a:pt x="1206" y="240"/>
                  </a:lnTo>
                  <a:cubicBezTo>
                    <a:pt x="1197" y="240"/>
                    <a:pt x="1188" y="236"/>
                    <a:pt x="1182" y="229"/>
                  </a:cubicBezTo>
                  <a:lnTo>
                    <a:pt x="1030" y="67"/>
                  </a:lnTo>
                  <a:lnTo>
                    <a:pt x="717" y="67"/>
                  </a:lnTo>
                  <a:lnTo>
                    <a:pt x="570" y="229"/>
                  </a:lnTo>
                  <a:cubicBezTo>
                    <a:pt x="563" y="236"/>
                    <a:pt x="554" y="240"/>
                    <a:pt x="545" y="240"/>
                  </a:cubicBezTo>
                  <a:lnTo>
                    <a:pt x="153" y="240"/>
                  </a:lnTo>
                  <a:cubicBezTo>
                    <a:pt x="82" y="240"/>
                    <a:pt x="69" y="287"/>
                    <a:pt x="67" y="300"/>
                  </a:cubicBezTo>
                  <a:lnTo>
                    <a:pt x="67" y="1124"/>
                  </a:lnTo>
                  <a:cubicBezTo>
                    <a:pt x="67" y="1175"/>
                    <a:pt x="115" y="1180"/>
                    <a:pt x="123" y="1181"/>
                  </a:cubicBezTo>
                  <a:lnTo>
                    <a:pt x="932" y="1181"/>
                  </a:lnTo>
                  <a:lnTo>
                    <a:pt x="932" y="1248"/>
                  </a:lnTo>
                  <a:lnTo>
                    <a:pt x="122" y="1248"/>
                  </a:lnTo>
                  <a:cubicBezTo>
                    <a:pt x="122" y="1248"/>
                    <a:pt x="121" y="1248"/>
                    <a:pt x="121" y="1248"/>
                  </a:cubicBezTo>
                  <a:cubicBezTo>
                    <a:pt x="72" y="1245"/>
                    <a:pt x="0" y="1211"/>
                    <a:pt x="0" y="1124"/>
                  </a:cubicBezTo>
                  <a:lnTo>
                    <a:pt x="0" y="297"/>
                  </a:lnTo>
                  <a:cubicBezTo>
                    <a:pt x="0" y="296"/>
                    <a:pt x="0" y="295"/>
                    <a:pt x="0" y="294"/>
                  </a:cubicBezTo>
                  <a:cubicBezTo>
                    <a:pt x="5" y="252"/>
                    <a:pt x="43" y="173"/>
                    <a:pt x="153" y="173"/>
                  </a:cubicBezTo>
                  <a:lnTo>
                    <a:pt x="530" y="173"/>
                  </a:lnTo>
                  <a:lnTo>
                    <a:pt x="678" y="11"/>
                  </a:lnTo>
                  <a:cubicBezTo>
                    <a:pt x="684" y="4"/>
                    <a:pt x="693" y="0"/>
                    <a:pt x="702" y="0"/>
                  </a:cubicBezTo>
                  <a:lnTo>
                    <a:pt x="1045" y="0"/>
                  </a:lnTo>
                  <a:cubicBezTo>
                    <a:pt x="1054" y="0"/>
                    <a:pt x="1063" y="4"/>
                    <a:pt x="1069" y="11"/>
                  </a:cubicBezTo>
                  <a:lnTo>
                    <a:pt x="1221" y="173"/>
                  </a:lnTo>
                  <a:lnTo>
                    <a:pt x="1403" y="173"/>
                  </a:lnTo>
                  <a:cubicBezTo>
                    <a:pt x="1404" y="173"/>
                    <a:pt x="1406" y="173"/>
                    <a:pt x="1407" y="174"/>
                  </a:cubicBezTo>
                  <a:cubicBezTo>
                    <a:pt x="1450" y="179"/>
                    <a:pt x="1531" y="210"/>
                    <a:pt x="1531" y="289"/>
                  </a:cubicBezTo>
                  <a:lnTo>
                    <a:pt x="1531" y="1139"/>
                  </a:lnTo>
                  <a:cubicBezTo>
                    <a:pt x="1531" y="1143"/>
                    <a:pt x="1530" y="1147"/>
                    <a:pt x="1529" y="1151"/>
                  </a:cubicBezTo>
                  <a:cubicBezTo>
                    <a:pt x="1527" y="1155"/>
                    <a:pt x="1492" y="1248"/>
                    <a:pt x="1391" y="1248"/>
                  </a:cubicBezTo>
                  <a:close/>
                </a:path>
              </a:pathLst>
            </a:custGeom>
            <a:grpFill/>
            <a:ln w="0">
              <a:noFill/>
            </a:ln>
          </p:spPr>
          <p:txBody>
            <a:bodyPr/>
            <a:lstStyle/>
            <a:p>
              <a:endParaRPr lang="zh-CN" altLang="en-US" sz="24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 name="Freeform 44"/>
            <p:cNvSpPr/>
            <p:nvPr/>
          </p:nvSpPr>
          <p:spPr>
            <a:xfrm>
              <a:off x="3001963" y="1125538"/>
              <a:ext cx="65088" cy="65088"/>
            </a:xfrm>
            <a:custGeom>
              <a:avLst/>
              <a:gdLst/>
              <a:ahLst/>
              <a:cxnLst>
                <a:cxn ang="0">
                  <a:pos x="32310" y="65088"/>
                </a:cxn>
                <a:cxn ang="0">
                  <a:pos x="32310" y="65088"/>
                </a:cxn>
                <a:cxn ang="0">
                  <a:pos x="0" y="32544"/>
                </a:cxn>
                <a:cxn ang="0">
                  <a:pos x="32310" y="0"/>
                </a:cxn>
                <a:cxn ang="0">
                  <a:pos x="65088" y="32544"/>
                </a:cxn>
                <a:cxn ang="0">
                  <a:pos x="32310" y="65088"/>
                </a:cxn>
              </a:cxnLst>
              <a:rect l="0" t="0" r="0" b="0"/>
              <a:pathLst>
                <a:path w="139" h="138">
                  <a:moveTo>
                    <a:pt x="69" y="138"/>
                  </a:moveTo>
                  <a:lnTo>
                    <a:pt x="69" y="138"/>
                  </a:lnTo>
                  <a:cubicBezTo>
                    <a:pt x="31" y="138"/>
                    <a:pt x="0" y="107"/>
                    <a:pt x="0" y="69"/>
                  </a:cubicBezTo>
                  <a:cubicBezTo>
                    <a:pt x="0" y="31"/>
                    <a:pt x="31" y="0"/>
                    <a:pt x="69" y="0"/>
                  </a:cubicBezTo>
                  <a:cubicBezTo>
                    <a:pt x="107" y="0"/>
                    <a:pt x="139" y="31"/>
                    <a:pt x="139" y="69"/>
                  </a:cubicBezTo>
                  <a:cubicBezTo>
                    <a:pt x="139" y="107"/>
                    <a:pt x="107" y="138"/>
                    <a:pt x="69" y="138"/>
                  </a:cubicBezTo>
                  <a:close/>
                </a:path>
              </a:pathLst>
            </a:custGeom>
            <a:grpFill/>
            <a:ln w="0">
              <a:noFill/>
            </a:ln>
          </p:spPr>
          <p:txBody>
            <a:bodyPr/>
            <a:lstStyle/>
            <a:p>
              <a:endParaRPr lang="zh-CN" altLang="en-US" sz="24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 name="Freeform 45"/>
            <p:cNvSpPr/>
            <p:nvPr/>
          </p:nvSpPr>
          <p:spPr>
            <a:xfrm>
              <a:off x="3124200" y="1128713"/>
              <a:ext cx="65088" cy="65088"/>
            </a:xfrm>
            <a:custGeom>
              <a:avLst/>
              <a:gdLst/>
              <a:ahLst/>
              <a:cxnLst>
                <a:cxn ang="0">
                  <a:pos x="32778" y="65088"/>
                </a:cxn>
                <a:cxn ang="0">
                  <a:pos x="32778" y="65088"/>
                </a:cxn>
                <a:cxn ang="0">
                  <a:pos x="0" y="32778"/>
                </a:cxn>
                <a:cxn ang="0">
                  <a:pos x="32778" y="0"/>
                </a:cxn>
                <a:cxn ang="0">
                  <a:pos x="65088" y="32778"/>
                </a:cxn>
                <a:cxn ang="0">
                  <a:pos x="32778" y="65088"/>
                </a:cxn>
              </a:cxnLst>
              <a:rect l="0" t="0" r="0" b="0"/>
              <a:pathLst>
                <a:path w="139" h="139">
                  <a:moveTo>
                    <a:pt x="70" y="139"/>
                  </a:moveTo>
                  <a:lnTo>
                    <a:pt x="70" y="139"/>
                  </a:lnTo>
                  <a:cubicBezTo>
                    <a:pt x="31" y="139"/>
                    <a:pt x="0" y="108"/>
                    <a:pt x="0" y="70"/>
                  </a:cubicBezTo>
                  <a:cubicBezTo>
                    <a:pt x="0" y="31"/>
                    <a:pt x="31" y="0"/>
                    <a:pt x="70" y="0"/>
                  </a:cubicBezTo>
                  <a:cubicBezTo>
                    <a:pt x="108" y="0"/>
                    <a:pt x="139" y="31"/>
                    <a:pt x="139" y="70"/>
                  </a:cubicBezTo>
                  <a:cubicBezTo>
                    <a:pt x="139" y="108"/>
                    <a:pt x="108" y="139"/>
                    <a:pt x="70" y="139"/>
                  </a:cubicBezTo>
                  <a:close/>
                </a:path>
              </a:pathLst>
            </a:custGeom>
            <a:grpFill/>
            <a:ln w="0">
              <a:noFill/>
            </a:ln>
          </p:spPr>
          <p:txBody>
            <a:bodyPr/>
            <a:lstStyle/>
            <a:p>
              <a:endParaRPr lang="zh-CN" altLang="en-US" sz="24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9" name="Freeform 46"/>
            <p:cNvSpPr/>
            <p:nvPr/>
          </p:nvSpPr>
          <p:spPr>
            <a:xfrm>
              <a:off x="2638425" y="615951"/>
              <a:ext cx="131763" cy="79375"/>
            </a:xfrm>
            <a:custGeom>
              <a:avLst/>
              <a:gdLst/>
              <a:ahLst/>
              <a:cxnLst>
                <a:cxn ang="0">
                  <a:pos x="28603" y="79375"/>
                </a:cxn>
                <a:cxn ang="0">
                  <a:pos x="28603" y="79375"/>
                </a:cxn>
                <a:cxn ang="0">
                  <a:pos x="0" y="66542"/>
                </a:cxn>
                <a:cxn ang="0">
                  <a:pos x="28603" y="0"/>
                </a:cxn>
                <a:cxn ang="0">
                  <a:pos x="103160" y="0"/>
                </a:cxn>
                <a:cxn ang="0">
                  <a:pos x="131763" y="63215"/>
                </a:cxn>
                <a:cxn ang="0">
                  <a:pos x="103629" y="76523"/>
                </a:cxn>
                <a:cxn ang="0">
                  <a:pos x="83466" y="31845"/>
                </a:cxn>
                <a:cxn ang="0">
                  <a:pos x="49235" y="31845"/>
                </a:cxn>
                <a:cxn ang="0">
                  <a:pos x="28603" y="79375"/>
                </a:cxn>
              </a:cxnLst>
              <a:rect l="0" t="0" r="0" b="0"/>
              <a:pathLst>
                <a:path w="281" h="167">
                  <a:moveTo>
                    <a:pt x="61" y="167"/>
                  </a:moveTo>
                  <a:lnTo>
                    <a:pt x="61" y="167"/>
                  </a:lnTo>
                  <a:lnTo>
                    <a:pt x="0" y="140"/>
                  </a:lnTo>
                  <a:lnTo>
                    <a:pt x="61" y="0"/>
                  </a:lnTo>
                  <a:lnTo>
                    <a:pt x="220" y="0"/>
                  </a:lnTo>
                  <a:lnTo>
                    <a:pt x="281" y="133"/>
                  </a:lnTo>
                  <a:lnTo>
                    <a:pt x="221" y="161"/>
                  </a:lnTo>
                  <a:lnTo>
                    <a:pt x="178" y="67"/>
                  </a:lnTo>
                  <a:lnTo>
                    <a:pt x="105" y="67"/>
                  </a:lnTo>
                  <a:lnTo>
                    <a:pt x="61" y="167"/>
                  </a:lnTo>
                  <a:close/>
                </a:path>
              </a:pathLst>
            </a:custGeom>
            <a:grpFill/>
            <a:ln w="0">
              <a:noFill/>
            </a:ln>
          </p:spPr>
          <p:txBody>
            <a:bodyPr/>
            <a:lstStyle/>
            <a:p>
              <a:endParaRPr lang="zh-CN" altLang="en-US" sz="24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0" name="Freeform 47"/>
            <p:cNvSpPr>
              <a:spLocks noEditPoints="1"/>
            </p:cNvSpPr>
            <p:nvPr/>
          </p:nvSpPr>
          <p:spPr>
            <a:xfrm>
              <a:off x="2911475" y="844551"/>
              <a:ext cx="171450" cy="173038"/>
            </a:xfrm>
            <a:custGeom>
              <a:avLst/>
              <a:gdLst/>
              <a:ahLst/>
              <a:cxnLst>
                <a:cxn ang="0">
                  <a:pos x="85725" y="31204"/>
                </a:cxn>
                <a:cxn ang="0">
                  <a:pos x="85725" y="31204"/>
                </a:cxn>
                <a:cxn ang="0">
                  <a:pos x="31386" y="86519"/>
                </a:cxn>
                <a:cxn ang="0">
                  <a:pos x="85725" y="141362"/>
                </a:cxn>
                <a:cxn ang="0">
                  <a:pos x="140064" y="86519"/>
                </a:cxn>
                <a:cxn ang="0">
                  <a:pos x="85725" y="31204"/>
                </a:cxn>
                <a:cxn ang="0">
                  <a:pos x="85725" y="173038"/>
                </a:cxn>
                <a:cxn ang="0">
                  <a:pos x="85725" y="173038"/>
                </a:cxn>
                <a:cxn ang="0">
                  <a:pos x="0" y="86519"/>
                </a:cxn>
                <a:cxn ang="0">
                  <a:pos x="85725" y="0"/>
                </a:cxn>
                <a:cxn ang="0">
                  <a:pos x="171450" y="86519"/>
                </a:cxn>
                <a:cxn ang="0">
                  <a:pos x="85725" y="173038"/>
                </a:cxn>
              </a:cxnLst>
              <a:rect l="0" t="0" r="0" b="0"/>
              <a:pathLst>
                <a:path w="366" h="366">
                  <a:moveTo>
                    <a:pt x="183" y="66"/>
                  </a:moveTo>
                  <a:lnTo>
                    <a:pt x="183" y="66"/>
                  </a:lnTo>
                  <a:cubicBezTo>
                    <a:pt x="119" y="66"/>
                    <a:pt x="67" y="119"/>
                    <a:pt x="67" y="183"/>
                  </a:cubicBezTo>
                  <a:cubicBezTo>
                    <a:pt x="67" y="247"/>
                    <a:pt x="119" y="299"/>
                    <a:pt x="183" y="299"/>
                  </a:cubicBezTo>
                  <a:cubicBezTo>
                    <a:pt x="247" y="299"/>
                    <a:pt x="299" y="247"/>
                    <a:pt x="299" y="183"/>
                  </a:cubicBezTo>
                  <a:cubicBezTo>
                    <a:pt x="299" y="119"/>
                    <a:pt x="247" y="66"/>
                    <a:pt x="183" y="66"/>
                  </a:cubicBezTo>
                  <a:close/>
                  <a:moveTo>
                    <a:pt x="183" y="366"/>
                  </a:moveTo>
                  <a:lnTo>
                    <a:pt x="183" y="366"/>
                  </a:lnTo>
                  <a:cubicBezTo>
                    <a:pt x="82" y="366"/>
                    <a:pt x="0" y="284"/>
                    <a:pt x="0" y="183"/>
                  </a:cubicBezTo>
                  <a:cubicBezTo>
                    <a:pt x="0" y="82"/>
                    <a:pt x="82" y="0"/>
                    <a:pt x="183" y="0"/>
                  </a:cubicBezTo>
                  <a:cubicBezTo>
                    <a:pt x="284" y="0"/>
                    <a:pt x="366" y="82"/>
                    <a:pt x="366" y="183"/>
                  </a:cubicBezTo>
                  <a:cubicBezTo>
                    <a:pt x="366" y="284"/>
                    <a:pt x="284" y="366"/>
                    <a:pt x="183" y="366"/>
                  </a:cubicBezTo>
                  <a:close/>
                </a:path>
              </a:pathLst>
            </a:custGeom>
            <a:grpFill/>
            <a:ln w="0">
              <a:noFill/>
            </a:ln>
          </p:spPr>
          <p:txBody>
            <a:bodyPr/>
            <a:lstStyle/>
            <a:p>
              <a:endParaRPr lang="zh-CN" altLang="en-US" sz="24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1" name="Freeform 48"/>
            <p:cNvSpPr>
              <a:spLocks noEditPoints="1"/>
            </p:cNvSpPr>
            <p:nvPr/>
          </p:nvSpPr>
          <p:spPr>
            <a:xfrm>
              <a:off x="2830513" y="763588"/>
              <a:ext cx="333375" cy="334963"/>
            </a:xfrm>
            <a:custGeom>
              <a:avLst/>
              <a:gdLst/>
              <a:ahLst/>
              <a:cxnLst>
                <a:cxn ang="0">
                  <a:pos x="166688" y="29209"/>
                </a:cxn>
                <a:cxn ang="0">
                  <a:pos x="166688" y="29209"/>
                </a:cxn>
                <a:cxn ang="0">
                  <a:pos x="29112" y="167717"/>
                </a:cxn>
                <a:cxn ang="0">
                  <a:pos x="166688" y="305754"/>
                </a:cxn>
                <a:cxn ang="0">
                  <a:pos x="304733" y="167717"/>
                </a:cxn>
                <a:cxn ang="0">
                  <a:pos x="166688" y="29209"/>
                </a:cxn>
                <a:cxn ang="0">
                  <a:pos x="166688" y="334963"/>
                </a:cxn>
                <a:cxn ang="0">
                  <a:pos x="166688" y="334963"/>
                </a:cxn>
                <a:cxn ang="0">
                  <a:pos x="0" y="167717"/>
                </a:cxn>
                <a:cxn ang="0">
                  <a:pos x="166688" y="0"/>
                </a:cxn>
                <a:cxn ang="0">
                  <a:pos x="333375" y="167717"/>
                </a:cxn>
                <a:cxn ang="0">
                  <a:pos x="166688" y="334963"/>
                </a:cxn>
              </a:cxnLst>
              <a:rect l="0" t="0" r="0" b="0"/>
              <a:pathLst>
                <a:path w="710" h="711">
                  <a:moveTo>
                    <a:pt x="355" y="62"/>
                  </a:moveTo>
                  <a:lnTo>
                    <a:pt x="355" y="62"/>
                  </a:lnTo>
                  <a:cubicBezTo>
                    <a:pt x="193" y="62"/>
                    <a:pt x="62" y="194"/>
                    <a:pt x="62" y="356"/>
                  </a:cubicBezTo>
                  <a:cubicBezTo>
                    <a:pt x="62" y="518"/>
                    <a:pt x="193" y="649"/>
                    <a:pt x="355" y="649"/>
                  </a:cubicBezTo>
                  <a:cubicBezTo>
                    <a:pt x="517" y="649"/>
                    <a:pt x="649" y="518"/>
                    <a:pt x="649" y="356"/>
                  </a:cubicBezTo>
                  <a:cubicBezTo>
                    <a:pt x="649" y="194"/>
                    <a:pt x="517" y="62"/>
                    <a:pt x="355" y="62"/>
                  </a:cubicBezTo>
                  <a:close/>
                  <a:moveTo>
                    <a:pt x="355" y="711"/>
                  </a:moveTo>
                  <a:lnTo>
                    <a:pt x="355" y="711"/>
                  </a:lnTo>
                  <a:cubicBezTo>
                    <a:pt x="159" y="711"/>
                    <a:pt x="0" y="552"/>
                    <a:pt x="0" y="356"/>
                  </a:cubicBezTo>
                  <a:cubicBezTo>
                    <a:pt x="0" y="160"/>
                    <a:pt x="159" y="0"/>
                    <a:pt x="355" y="0"/>
                  </a:cubicBezTo>
                  <a:cubicBezTo>
                    <a:pt x="551" y="0"/>
                    <a:pt x="710" y="160"/>
                    <a:pt x="710" y="356"/>
                  </a:cubicBezTo>
                  <a:cubicBezTo>
                    <a:pt x="710" y="552"/>
                    <a:pt x="551" y="711"/>
                    <a:pt x="355" y="711"/>
                  </a:cubicBezTo>
                  <a:close/>
                </a:path>
              </a:pathLst>
            </a:custGeom>
            <a:grpFill/>
            <a:ln w="0">
              <a:noFill/>
            </a:ln>
          </p:spPr>
          <p:txBody>
            <a:bodyPr/>
            <a:lstStyle/>
            <a:p>
              <a:endParaRPr lang="zh-CN" altLang="en-US" sz="24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 name="Freeform 49"/>
            <p:cNvSpPr/>
            <p:nvPr/>
          </p:nvSpPr>
          <p:spPr>
            <a:xfrm>
              <a:off x="2689225" y="685801"/>
              <a:ext cx="30163" cy="473075"/>
            </a:xfrm>
            <a:custGeom>
              <a:avLst/>
              <a:gdLst/>
              <a:ahLst/>
              <a:cxnLst>
                <a:cxn ang="0">
                  <a:pos x="30163" y="473075"/>
                </a:cxn>
                <a:cxn ang="0">
                  <a:pos x="30163" y="473075"/>
                </a:cxn>
                <a:cxn ang="0">
                  <a:pos x="0" y="473075"/>
                </a:cxn>
                <a:cxn ang="0">
                  <a:pos x="0" y="0"/>
                </a:cxn>
                <a:cxn ang="0">
                  <a:pos x="30163" y="0"/>
                </a:cxn>
                <a:cxn ang="0">
                  <a:pos x="30163" y="473075"/>
                </a:cxn>
              </a:cxnLst>
              <a:rect l="0" t="0" r="0" b="0"/>
              <a:pathLst>
                <a:path w="66" h="1007">
                  <a:moveTo>
                    <a:pt x="66" y="1007"/>
                  </a:moveTo>
                  <a:lnTo>
                    <a:pt x="66" y="1007"/>
                  </a:lnTo>
                  <a:lnTo>
                    <a:pt x="0" y="1007"/>
                  </a:lnTo>
                  <a:lnTo>
                    <a:pt x="0" y="0"/>
                  </a:lnTo>
                  <a:lnTo>
                    <a:pt x="66" y="0"/>
                  </a:lnTo>
                  <a:lnTo>
                    <a:pt x="66" y="1007"/>
                  </a:lnTo>
                  <a:close/>
                </a:path>
              </a:pathLst>
            </a:custGeom>
            <a:grpFill/>
            <a:ln w="0">
              <a:noFill/>
            </a:ln>
          </p:spPr>
          <p:txBody>
            <a:bodyPr/>
            <a:lstStyle/>
            <a:p>
              <a:endParaRPr lang="zh-CN" altLang="en-US" sz="24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 name="Freeform 50"/>
            <p:cNvSpPr/>
            <p:nvPr/>
          </p:nvSpPr>
          <p:spPr>
            <a:xfrm>
              <a:off x="2928938" y="674688"/>
              <a:ext cx="136525" cy="28575"/>
            </a:xfrm>
            <a:custGeom>
              <a:avLst/>
              <a:gdLst/>
              <a:ahLst/>
              <a:cxnLst>
                <a:cxn ang="0">
                  <a:pos x="122402" y="28575"/>
                </a:cxn>
                <a:cxn ang="0">
                  <a:pos x="122402" y="28575"/>
                </a:cxn>
                <a:cxn ang="0">
                  <a:pos x="14123" y="28575"/>
                </a:cxn>
                <a:cxn ang="0">
                  <a:pos x="0" y="14522"/>
                </a:cxn>
                <a:cxn ang="0">
                  <a:pos x="14123" y="0"/>
                </a:cxn>
                <a:cxn ang="0">
                  <a:pos x="122402" y="0"/>
                </a:cxn>
                <a:cxn ang="0">
                  <a:pos x="136525" y="14522"/>
                </a:cxn>
                <a:cxn ang="0">
                  <a:pos x="122402" y="28575"/>
                </a:cxn>
              </a:cxnLst>
              <a:rect l="0" t="0" r="0" b="0"/>
              <a:pathLst>
                <a:path w="290" h="61">
                  <a:moveTo>
                    <a:pt x="260" y="61"/>
                  </a:moveTo>
                  <a:lnTo>
                    <a:pt x="260" y="61"/>
                  </a:lnTo>
                  <a:lnTo>
                    <a:pt x="30" y="61"/>
                  </a:lnTo>
                  <a:cubicBezTo>
                    <a:pt x="14" y="61"/>
                    <a:pt x="0" y="47"/>
                    <a:pt x="0" y="31"/>
                  </a:cubicBezTo>
                  <a:cubicBezTo>
                    <a:pt x="0" y="14"/>
                    <a:pt x="14" y="0"/>
                    <a:pt x="30" y="0"/>
                  </a:cubicBezTo>
                  <a:lnTo>
                    <a:pt x="260" y="0"/>
                  </a:lnTo>
                  <a:cubicBezTo>
                    <a:pt x="276" y="0"/>
                    <a:pt x="290" y="14"/>
                    <a:pt x="290" y="31"/>
                  </a:cubicBezTo>
                  <a:cubicBezTo>
                    <a:pt x="290" y="47"/>
                    <a:pt x="276" y="61"/>
                    <a:pt x="260" y="61"/>
                  </a:cubicBezTo>
                  <a:close/>
                </a:path>
              </a:pathLst>
            </a:custGeom>
            <a:grpFill/>
            <a:ln w="0">
              <a:noFill/>
            </a:ln>
          </p:spPr>
          <p:txBody>
            <a:bodyPr/>
            <a:lstStyle/>
            <a:p>
              <a:endParaRPr lang="zh-CN" altLang="en-US" sz="24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44" name="Freeform 44"/>
          <p:cNvSpPr>
            <a:spLocks noEditPoints="1"/>
          </p:cNvSpPr>
          <p:nvPr/>
        </p:nvSpPr>
        <p:spPr bwMode="auto">
          <a:xfrm>
            <a:off x="4283468" y="4170603"/>
            <a:ext cx="770406" cy="638422"/>
          </a:xfrm>
          <a:custGeom>
            <a:avLst/>
            <a:gdLst>
              <a:gd name="T0" fmla="*/ 160 w 176"/>
              <a:gd name="T1" fmla="*/ 16 h 144"/>
              <a:gd name="T2" fmla="*/ 72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50 h 144"/>
              <a:gd name="T32" fmla="*/ 168 w 176"/>
              <a:gd name="T33" fmla="*/ 50 h 144"/>
              <a:gd name="T34" fmla="*/ 168 w 176"/>
              <a:gd name="T35" fmla="*/ 128 h 144"/>
              <a:gd name="T36" fmla="*/ 168 w 176"/>
              <a:gd name="T37" fmla="*/ 46 h 144"/>
              <a:gd name="T38" fmla="*/ 8 w 176"/>
              <a:gd name="T39" fmla="*/ 46 h 144"/>
              <a:gd name="T40" fmla="*/ 8 w 176"/>
              <a:gd name="T41" fmla="*/ 16 h 144"/>
              <a:gd name="T42" fmla="*/ 16 w 176"/>
              <a:gd name="T43" fmla="*/ 8 h 144"/>
              <a:gd name="T44" fmla="*/ 53 w 176"/>
              <a:gd name="T45" fmla="*/ 8 h 144"/>
              <a:gd name="T46" fmla="*/ 67 w 176"/>
              <a:gd name="T47" fmla="*/ 22 h 144"/>
              <a:gd name="T48" fmla="*/ 69 w 176"/>
              <a:gd name="T49" fmla="*/ 24 h 144"/>
              <a:gd name="T50" fmla="*/ 160 w 176"/>
              <a:gd name="T51" fmla="*/ 24 h 144"/>
              <a:gd name="T52" fmla="*/ 168 w 176"/>
              <a:gd name="T53" fmla="*/ 32 h 144"/>
              <a:gd name="T54" fmla="*/ 168 w 176"/>
              <a:gd name="T55" fmla="*/ 4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6" h="144">
                <a:moveTo>
                  <a:pt x="160" y="16"/>
                </a:moveTo>
                <a:cubicBezTo>
                  <a:pt x="72" y="16"/>
                  <a:pt x="72" y="16"/>
                  <a:pt x="72" y="16"/>
                </a:cubicBezTo>
                <a:cubicBezTo>
                  <a:pt x="56" y="0"/>
                  <a:pt x="56" y="0"/>
                  <a:pt x="56" y="0"/>
                </a:cubicBezTo>
                <a:cubicBezTo>
                  <a:pt x="16" y="0"/>
                  <a:pt x="16" y="0"/>
                  <a:pt x="16" y="0"/>
                </a:cubicBezTo>
                <a:cubicBezTo>
                  <a:pt x="8" y="0"/>
                  <a:pt x="0" y="7"/>
                  <a:pt x="0" y="16"/>
                </a:cubicBezTo>
                <a:cubicBezTo>
                  <a:pt x="0" y="128"/>
                  <a:pt x="0" y="128"/>
                  <a:pt x="0" y="128"/>
                </a:cubicBezTo>
                <a:cubicBezTo>
                  <a:pt x="0" y="137"/>
                  <a:pt x="8"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3"/>
                  <a:pt x="165" y="136"/>
                  <a:pt x="160" y="136"/>
                </a:cubicBezTo>
                <a:cubicBezTo>
                  <a:pt x="16" y="136"/>
                  <a:pt x="16" y="136"/>
                  <a:pt x="16" y="136"/>
                </a:cubicBezTo>
                <a:cubicBezTo>
                  <a:pt x="12" y="136"/>
                  <a:pt x="8" y="133"/>
                  <a:pt x="8" y="128"/>
                </a:cubicBezTo>
                <a:cubicBezTo>
                  <a:pt x="8" y="50"/>
                  <a:pt x="8" y="50"/>
                  <a:pt x="8" y="50"/>
                </a:cubicBezTo>
                <a:cubicBezTo>
                  <a:pt x="168" y="50"/>
                  <a:pt x="168" y="50"/>
                  <a:pt x="168" y="50"/>
                </a:cubicBezTo>
                <a:lnTo>
                  <a:pt x="168" y="128"/>
                </a:lnTo>
                <a:close/>
                <a:moveTo>
                  <a:pt x="168" y="46"/>
                </a:moveTo>
                <a:cubicBezTo>
                  <a:pt x="8" y="46"/>
                  <a:pt x="8" y="46"/>
                  <a:pt x="8" y="46"/>
                </a:cubicBezTo>
                <a:cubicBezTo>
                  <a:pt x="8" y="16"/>
                  <a:pt x="8" y="16"/>
                  <a:pt x="8" y="16"/>
                </a:cubicBezTo>
                <a:cubicBezTo>
                  <a:pt x="8" y="12"/>
                  <a:pt x="12" y="8"/>
                  <a:pt x="16" y="8"/>
                </a:cubicBezTo>
                <a:cubicBezTo>
                  <a:pt x="53" y="8"/>
                  <a:pt x="53" y="8"/>
                  <a:pt x="53" y="8"/>
                </a:cubicBezTo>
                <a:cubicBezTo>
                  <a:pt x="67" y="22"/>
                  <a:pt x="67" y="22"/>
                  <a:pt x="67" y="22"/>
                </a:cubicBezTo>
                <a:cubicBezTo>
                  <a:pt x="69" y="24"/>
                  <a:pt x="69" y="24"/>
                  <a:pt x="69" y="24"/>
                </a:cubicBezTo>
                <a:cubicBezTo>
                  <a:pt x="160" y="24"/>
                  <a:pt x="160" y="24"/>
                  <a:pt x="160" y="24"/>
                </a:cubicBezTo>
                <a:cubicBezTo>
                  <a:pt x="165" y="24"/>
                  <a:pt x="168" y="28"/>
                  <a:pt x="168" y="32"/>
                </a:cubicBezTo>
                <a:lnTo>
                  <a:pt x="168" y="46"/>
                </a:lnTo>
                <a:close/>
              </a:path>
            </a:pathLst>
          </a:custGeom>
          <a:solidFill>
            <a:srgbClr val="94DAE2"/>
          </a:solidFill>
          <a:ln>
            <a:noFill/>
          </a:ln>
        </p:spPr>
        <p:txBody>
          <a:bodyPr vert="horz" wrap="square" lIns="91416" tIns="45708" rIns="91416" bIns="45708" numCol="1" anchor="t" anchorCtr="0" compatLnSpc="1"/>
          <a:lstStyle/>
          <a:p>
            <a:endParaRPr lang="en-US" sz="1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45" name="组合 30"/>
          <p:cNvGrpSpPr/>
          <p:nvPr/>
        </p:nvGrpSpPr>
        <p:grpSpPr bwMode="auto">
          <a:xfrm>
            <a:off x="926499" y="1681538"/>
            <a:ext cx="1843939" cy="1228727"/>
            <a:chOff x="7065963" y="963613"/>
            <a:chExt cx="812800" cy="515938"/>
          </a:xfrm>
          <a:solidFill>
            <a:srgbClr val="94DAE2"/>
          </a:solidFill>
        </p:grpSpPr>
        <p:sp>
          <p:nvSpPr>
            <p:cNvPr id="46" name="Freeform 29"/>
            <p:cNvSpPr/>
            <p:nvPr/>
          </p:nvSpPr>
          <p:spPr bwMode="auto">
            <a:xfrm>
              <a:off x="7065963" y="963613"/>
              <a:ext cx="812800" cy="500063"/>
            </a:xfrm>
            <a:custGeom>
              <a:avLst/>
              <a:gdLst>
                <a:gd name="T0" fmla="*/ 2147483646 w 523"/>
                <a:gd name="T1" fmla="*/ 2147483646 h 321"/>
                <a:gd name="T2" fmla="*/ 2147483646 w 523"/>
                <a:gd name="T3" fmla="*/ 2147483646 h 321"/>
                <a:gd name="T4" fmla="*/ 2147483646 w 523"/>
                <a:gd name="T5" fmla="*/ 2147483646 h 321"/>
                <a:gd name="T6" fmla="*/ 2147483646 w 523"/>
                <a:gd name="T7" fmla="*/ 2147483646 h 321"/>
                <a:gd name="T8" fmla="*/ 2147483646 w 523"/>
                <a:gd name="T9" fmla="*/ 2147483646 h 321"/>
                <a:gd name="T10" fmla="*/ 2147483646 w 523"/>
                <a:gd name="T11" fmla="*/ 2147483646 h 321"/>
                <a:gd name="T12" fmla="*/ 2147483646 w 523"/>
                <a:gd name="T13" fmla="*/ 2147483646 h 321"/>
                <a:gd name="T14" fmla="*/ 2147483646 w 523"/>
                <a:gd name="T15" fmla="*/ 2147483646 h 321"/>
                <a:gd name="T16" fmla="*/ 2147483646 w 523"/>
                <a:gd name="T17" fmla="*/ 2147483646 h 321"/>
                <a:gd name="T18" fmla="*/ 2147483646 w 523"/>
                <a:gd name="T19" fmla="*/ 2147483646 h 321"/>
                <a:gd name="T20" fmla="*/ 2147483646 w 523"/>
                <a:gd name="T21" fmla="*/ 2147483646 h 321"/>
                <a:gd name="T22" fmla="*/ 2147483646 w 523"/>
                <a:gd name="T23" fmla="*/ 2147483646 h 321"/>
                <a:gd name="T24" fmla="*/ 2147483646 w 523"/>
                <a:gd name="T25" fmla="*/ 2147483646 h 321"/>
                <a:gd name="T26" fmla="*/ 2147483646 w 523"/>
                <a:gd name="T27" fmla="*/ 2147483646 h 321"/>
                <a:gd name="T28" fmla="*/ 2147483646 w 523"/>
                <a:gd name="T29" fmla="*/ 2147483646 h 321"/>
                <a:gd name="T30" fmla="*/ 2147483646 w 523"/>
                <a:gd name="T31" fmla="*/ 2147483646 h 321"/>
                <a:gd name="T32" fmla="*/ 0 w 523"/>
                <a:gd name="T33" fmla="*/ 2147483646 h 321"/>
                <a:gd name="T34" fmla="*/ 2147483646 w 523"/>
                <a:gd name="T35" fmla="*/ 2147483646 h 321"/>
                <a:gd name="T36" fmla="*/ 2147483646 w 523"/>
                <a:gd name="T37" fmla="*/ 0 h 321"/>
                <a:gd name="T38" fmla="*/ 2147483646 w 523"/>
                <a:gd name="T39" fmla="*/ 2147483646 h 321"/>
                <a:gd name="T40" fmla="*/ 2147483646 w 523"/>
                <a:gd name="T41" fmla="*/ 2147483646 h 321"/>
                <a:gd name="T42" fmla="*/ 2147483646 w 523"/>
                <a:gd name="T43" fmla="*/ 2147483646 h 321"/>
                <a:gd name="T44" fmla="*/ 2147483646 w 523"/>
                <a:gd name="T45" fmla="*/ 2147483646 h 32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23" h="321">
                  <a:moveTo>
                    <a:pt x="409" y="321"/>
                  </a:moveTo>
                  <a:cubicBezTo>
                    <a:pt x="409" y="301"/>
                    <a:pt x="409" y="301"/>
                    <a:pt x="409" y="301"/>
                  </a:cubicBezTo>
                  <a:cubicBezTo>
                    <a:pt x="461" y="301"/>
                    <a:pt x="503" y="259"/>
                    <a:pt x="503" y="207"/>
                  </a:cubicBezTo>
                  <a:cubicBezTo>
                    <a:pt x="503" y="154"/>
                    <a:pt x="461" y="112"/>
                    <a:pt x="409" y="112"/>
                  </a:cubicBezTo>
                  <a:cubicBezTo>
                    <a:pt x="407" y="112"/>
                    <a:pt x="405" y="112"/>
                    <a:pt x="403" y="112"/>
                  </a:cubicBezTo>
                  <a:cubicBezTo>
                    <a:pt x="396" y="112"/>
                    <a:pt x="396" y="112"/>
                    <a:pt x="396" y="112"/>
                  </a:cubicBezTo>
                  <a:cubicBezTo>
                    <a:pt x="393" y="107"/>
                    <a:pt x="393" y="107"/>
                    <a:pt x="393" y="107"/>
                  </a:cubicBezTo>
                  <a:cubicBezTo>
                    <a:pt x="365" y="53"/>
                    <a:pt x="310" y="20"/>
                    <a:pt x="250" y="20"/>
                  </a:cubicBezTo>
                  <a:cubicBezTo>
                    <a:pt x="174" y="20"/>
                    <a:pt x="109" y="71"/>
                    <a:pt x="92" y="144"/>
                  </a:cubicBezTo>
                  <a:cubicBezTo>
                    <a:pt x="90" y="151"/>
                    <a:pt x="90" y="151"/>
                    <a:pt x="90" y="151"/>
                  </a:cubicBezTo>
                  <a:cubicBezTo>
                    <a:pt x="84" y="152"/>
                    <a:pt x="84" y="152"/>
                    <a:pt x="84" y="152"/>
                  </a:cubicBezTo>
                  <a:cubicBezTo>
                    <a:pt x="47" y="157"/>
                    <a:pt x="20" y="189"/>
                    <a:pt x="20" y="226"/>
                  </a:cubicBezTo>
                  <a:cubicBezTo>
                    <a:pt x="20" y="268"/>
                    <a:pt x="53" y="301"/>
                    <a:pt x="95" y="301"/>
                  </a:cubicBezTo>
                  <a:cubicBezTo>
                    <a:pt x="354" y="301"/>
                    <a:pt x="354" y="301"/>
                    <a:pt x="354" y="301"/>
                  </a:cubicBezTo>
                  <a:cubicBezTo>
                    <a:pt x="354" y="321"/>
                    <a:pt x="354" y="321"/>
                    <a:pt x="354" y="321"/>
                  </a:cubicBezTo>
                  <a:cubicBezTo>
                    <a:pt x="95" y="321"/>
                    <a:pt x="95" y="321"/>
                    <a:pt x="95" y="321"/>
                  </a:cubicBezTo>
                  <a:cubicBezTo>
                    <a:pt x="42" y="321"/>
                    <a:pt x="0" y="279"/>
                    <a:pt x="0" y="226"/>
                  </a:cubicBezTo>
                  <a:cubicBezTo>
                    <a:pt x="0" y="182"/>
                    <a:pt x="31" y="143"/>
                    <a:pt x="74" y="134"/>
                  </a:cubicBezTo>
                  <a:cubicBezTo>
                    <a:pt x="96" y="54"/>
                    <a:pt x="167" y="0"/>
                    <a:pt x="250" y="0"/>
                  </a:cubicBezTo>
                  <a:cubicBezTo>
                    <a:pt x="315" y="0"/>
                    <a:pt x="375" y="35"/>
                    <a:pt x="408" y="92"/>
                  </a:cubicBezTo>
                  <a:cubicBezTo>
                    <a:pt x="408" y="92"/>
                    <a:pt x="408" y="92"/>
                    <a:pt x="409" y="92"/>
                  </a:cubicBezTo>
                  <a:cubicBezTo>
                    <a:pt x="472" y="92"/>
                    <a:pt x="523" y="143"/>
                    <a:pt x="523" y="207"/>
                  </a:cubicBezTo>
                  <a:cubicBezTo>
                    <a:pt x="523" y="270"/>
                    <a:pt x="472" y="321"/>
                    <a:pt x="409" y="3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4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 name="Oval 30"/>
            <p:cNvSpPr>
              <a:spLocks noChangeArrowheads="1"/>
            </p:cNvSpPr>
            <p:nvPr/>
          </p:nvSpPr>
          <p:spPr bwMode="auto">
            <a:xfrm>
              <a:off x="7586663" y="1416051"/>
              <a:ext cx="65088"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4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8" name="Oval 31"/>
            <p:cNvSpPr>
              <a:spLocks noChangeArrowheads="1"/>
            </p:cNvSpPr>
            <p:nvPr/>
          </p:nvSpPr>
          <p:spPr bwMode="auto">
            <a:xfrm>
              <a:off x="7686676" y="1416051"/>
              <a:ext cx="65088"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4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49" name="组合 30"/>
          <p:cNvGrpSpPr/>
          <p:nvPr/>
        </p:nvGrpSpPr>
        <p:grpSpPr bwMode="auto">
          <a:xfrm>
            <a:off x="3779611" y="3900987"/>
            <a:ext cx="1754294" cy="1070185"/>
            <a:chOff x="7065963" y="963613"/>
            <a:chExt cx="812800" cy="515938"/>
          </a:xfrm>
          <a:solidFill>
            <a:srgbClr val="94DAE2"/>
          </a:solidFill>
        </p:grpSpPr>
        <p:sp>
          <p:nvSpPr>
            <p:cNvPr id="50" name="Freeform 29"/>
            <p:cNvSpPr/>
            <p:nvPr/>
          </p:nvSpPr>
          <p:spPr bwMode="auto">
            <a:xfrm>
              <a:off x="7065963" y="963613"/>
              <a:ext cx="812800" cy="500063"/>
            </a:xfrm>
            <a:custGeom>
              <a:avLst/>
              <a:gdLst>
                <a:gd name="T0" fmla="*/ 2147483646 w 523"/>
                <a:gd name="T1" fmla="*/ 2147483646 h 321"/>
                <a:gd name="T2" fmla="*/ 2147483646 w 523"/>
                <a:gd name="T3" fmla="*/ 2147483646 h 321"/>
                <a:gd name="T4" fmla="*/ 2147483646 w 523"/>
                <a:gd name="T5" fmla="*/ 2147483646 h 321"/>
                <a:gd name="T6" fmla="*/ 2147483646 w 523"/>
                <a:gd name="T7" fmla="*/ 2147483646 h 321"/>
                <a:gd name="T8" fmla="*/ 2147483646 w 523"/>
                <a:gd name="T9" fmla="*/ 2147483646 h 321"/>
                <a:gd name="T10" fmla="*/ 2147483646 w 523"/>
                <a:gd name="T11" fmla="*/ 2147483646 h 321"/>
                <a:gd name="T12" fmla="*/ 2147483646 w 523"/>
                <a:gd name="T13" fmla="*/ 2147483646 h 321"/>
                <a:gd name="T14" fmla="*/ 2147483646 w 523"/>
                <a:gd name="T15" fmla="*/ 2147483646 h 321"/>
                <a:gd name="T16" fmla="*/ 2147483646 w 523"/>
                <a:gd name="T17" fmla="*/ 2147483646 h 321"/>
                <a:gd name="T18" fmla="*/ 2147483646 w 523"/>
                <a:gd name="T19" fmla="*/ 2147483646 h 321"/>
                <a:gd name="T20" fmla="*/ 2147483646 w 523"/>
                <a:gd name="T21" fmla="*/ 2147483646 h 321"/>
                <a:gd name="T22" fmla="*/ 2147483646 w 523"/>
                <a:gd name="T23" fmla="*/ 2147483646 h 321"/>
                <a:gd name="T24" fmla="*/ 2147483646 w 523"/>
                <a:gd name="T25" fmla="*/ 2147483646 h 321"/>
                <a:gd name="T26" fmla="*/ 2147483646 w 523"/>
                <a:gd name="T27" fmla="*/ 2147483646 h 321"/>
                <a:gd name="T28" fmla="*/ 2147483646 w 523"/>
                <a:gd name="T29" fmla="*/ 2147483646 h 321"/>
                <a:gd name="T30" fmla="*/ 2147483646 w 523"/>
                <a:gd name="T31" fmla="*/ 2147483646 h 321"/>
                <a:gd name="T32" fmla="*/ 0 w 523"/>
                <a:gd name="T33" fmla="*/ 2147483646 h 321"/>
                <a:gd name="T34" fmla="*/ 2147483646 w 523"/>
                <a:gd name="T35" fmla="*/ 2147483646 h 321"/>
                <a:gd name="T36" fmla="*/ 2147483646 w 523"/>
                <a:gd name="T37" fmla="*/ 0 h 321"/>
                <a:gd name="T38" fmla="*/ 2147483646 w 523"/>
                <a:gd name="T39" fmla="*/ 2147483646 h 321"/>
                <a:gd name="T40" fmla="*/ 2147483646 w 523"/>
                <a:gd name="T41" fmla="*/ 2147483646 h 321"/>
                <a:gd name="T42" fmla="*/ 2147483646 w 523"/>
                <a:gd name="T43" fmla="*/ 2147483646 h 321"/>
                <a:gd name="T44" fmla="*/ 2147483646 w 523"/>
                <a:gd name="T45" fmla="*/ 2147483646 h 32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23" h="321">
                  <a:moveTo>
                    <a:pt x="409" y="321"/>
                  </a:moveTo>
                  <a:cubicBezTo>
                    <a:pt x="409" y="301"/>
                    <a:pt x="409" y="301"/>
                    <a:pt x="409" y="301"/>
                  </a:cubicBezTo>
                  <a:cubicBezTo>
                    <a:pt x="461" y="301"/>
                    <a:pt x="503" y="259"/>
                    <a:pt x="503" y="207"/>
                  </a:cubicBezTo>
                  <a:cubicBezTo>
                    <a:pt x="503" y="154"/>
                    <a:pt x="461" y="112"/>
                    <a:pt x="409" y="112"/>
                  </a:cubicBezTo>
                  <a:cubicBezTo>
                    <a:pt x="407" y="112"/>
                    <a:pt x="405" y="112"/>
                    <a:pt x="403" y="112"/>
                  </a:cubicBezTo>
                  <a:cubicBezTo>
                    <a:pt x="396" y="112"/>
                    <a:pt x="396" y="112"/>
                    <a:pt x="396" y="112"/>
                  </a:cubicBezTo>
                  <a:cubicBezTo>
                    <a:pt x="393" y="107"/>
                    <a:pt x="393" y="107"/>
                    <a:pt x="393" y="107"/>
                  </a:cubicBezTo>
                  <a:cubicBezTo>
                    <a:pt x="365" y="53"/>
                    <a:pt x="310" y="20"/>
                    <a:pt x="250" y="20"/>
                  </a:cubicBezTo>
                  <a:cubicBezTo>
                    <a:pt x="174" y="20"/>
                    <a:pt x="109" y="71"/>
                    <a:pt x="92" y="144"/>
                  </a:cubicBezTo>
                  <a:cubicBezTo>
                    <a:pt x="90" y="151"/>
                    <a:pt x="90" y="151"/>
                    <a:pt x="90" y="151"/>
                  </a:cubicBezTo>
                  <a:cubicBezTo>
                    <a:pt x="84" y="152"/>
                    <a:pt x="84" y="152"/>
                    <a:pt x="84" y="152"/>
                  </a:cubicBezTo>
                  <a:cubicBezTo>
                    <a:pt x="47" y="157"/>
                    <a:pt x="20" y="189"/>
                    <a:pt x="20" y="226"/>
                  </a:cubicBezTo>
                  <a:cubicBezTo>
                    <a:pt x="20" y="268"/>
                    <a:pt x="53" y="301"/>
                    <a:pt x="95" y="301"/>
                  </a:cubicBezTo>
                  <a:cubicBezTo>
                    <a:pt x="354" y="301"/>
                    <a:pt x="354" y="301"/>
                    <a:pt x="354" y="301"/>
                  </a:cubicBezTo>
                  <a:cubicBezTo>
                    <a:pt x="354" y="321"/>
                    <a:pt x="354" y="321"/>
                    <a:pt x="354" y="321"/>
                  </a:cubicBezTo>
                  <a:cubicBezTo>
                    <a:pt x="95" y="321"/>
                    <a:pt x="95" y="321"/>
                    <a:pt x="95" y="321"/>
                  </a:cubicBezTo>
                  <a:cubicBezTo>
                    <a:pt x="42" y="321"/>
                    <a:pt x="0" y="279"/>
                    <a:pt x="0" y="226"/>
                  </a:cubicBezTo>
                  <a:cubicBezTo>
                    <a:pt x="0" y="182"/>
                    <a:pt x="31" y="143"/>
                    <a:pt x="74" y="134"/>
                  </a:cubicBezTo>
                  <a:cubicBezTo>
                    <a:pt x="96" y="54"/>
                    <a:pt x="167" y="0"/>
                    <a:pt x="250" y="0"/>
                  </a:cubicBezTo>
                  <a:cubicBezTo>
                    <a:pt x="315" y="0"/>
                    <a:pt x="375" y="35"/>
                    <a:pt x="408" y="92"/>
                  </a:cubicBezTo>
                  <a:cubicBezTo>
                    <a:pt x="408" y="92"/>
                    <a:pt x="408" y="92"/>
                    <a:pt x="409" y="92"/>
                  </a:cubicBezTo>
                  <a:cubicBezTo>
                    <a:pt x="472" y="92"/>
                    <a:pt x="523" y="143"/>
                    <a:pt x="523" y="207"/>
                  </a:cubicBezTo>
                  <a:cubicBezTo>
                    <a:pt x="523" y="270"/>
                    <a:pt x="472" y="321"/>
                    <a:pt x="409" y="3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4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1" name="Oval 30"/>
            <p:cNvSpPr>
              <a:spLocks noChangeArrowheads="1"/>
            </p:cNvSpPr>
            <p:nvPr/>
          </p:nvSpPr>
          <p:spPr bwMode="auto">
            <a:xfrm>
              <a:off x="7586663" y="1416051"/>
              <a:ext cx="65088"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4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2" name="Oval 31"/>
            <p:cNvSpPr>
              <a:spLocks noChangeArrowheads="1"/>
            </p:cNvSpPr>
            <p:nvPr/>
          </p:nvSpPr>
          <p:spPr bwMode="auto">
            <a:xfrm>
              <a:off x="7686676" y="1416051"/>
              <a:ext cx="65088"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4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53" name="组合 30"/>
          <p:cNvGrpSpPr/>
          <p:nvPr/>
        </p:nvGrpSpPr>
        <p:grpSpPr bwMode="auto">
          <a:xfrm>
            <a:off x="926499" y="3849942"/>
            <a:ext cx="1754294" cy="1070185"/>
            <a:chOff x="7065963" y="963613"/>
            <a:chExt cx="812800" cy="515938"/>
          </a:xfrm>
          <a:solidFill>
            <a:srgbClr val="94DAE2"/>
          </a:solidFill>
        </p:grpSpPr>
        <p:sp>
          <p:nvSpPr>
            <p:cNvPr id="54" name="Freeform 29"/>
            <p:cNvSpPr/>
            <p:nvPr/>
          </p:nvSpPr>
          <p:spPr bwMode="auto">
            <a:xfrm>
              <a:off x="7065963" y="963613"/>
              <a:ext cx="812800" cy="500063"/>
            </a:xfrm>
            <a:custGeom>
              <a:avLst/>
              <a:gdLst>
                <a:gd name="T0" fmla="*/ 2147483646 w 523"/>
                <a:gd name="T1" fmla="*/ 2147483646 h 321"/>
                <a:gd name="T2" fmla="*/ 2147483646 w 523"/>
                <a:gd name="T3" fmla="*/ 2147483646 h 321"/>
                <a:gd name="T4" fmla="*/ 2147483646 w 523"/>
                <a:gd name="T5" fmla="*/ 2147483646 h 321"/>
                <a:gd name="T6" fmla="*/ 2147483646 w 523"/>
                <a:gd name="T7" fmla="*/ 2147483646 h 321"/>
                <a:gd name="T8" fmla="*/ 2147483646 w 523"/>
                <a:gd name="T9" fmla="*/ 2147483646 h 321"/>
                <a:gd name="T10" fmla="*/ 2147483646 w 523"/>
                <a:gd name="T11" fmla="*/ 2147483646 h 321"/>
                <a:gd name="T12" fmla="*/ 2147483646 w 523"/>
                <a:gd name="T13" fmla="*/ 2147483646 h 321"/>
                <a:gd name="T14" fmla="*/ 2147483646 w 523"/>
                <a:gd name="T15" fmla="*/ 2147483646 h 321"/>
                <a:gd name="T16" fmla="*/ 2147483646 w 523"/>
                <a:gd name="T17" fmla="*/ 2147483646 h 321"/>
                <a:gd name="T18" fmla="*/ 2147483646 w 523"/>
                <a:gd name="T19" fmla="*/ 2147483646 h 321"/>
                <a:gd name="T20" fmla="*/ 2147483646 w 523"/>
                <a:gd name="T21" fmla="*/ 2147483646 h 321"/>
                <a:gd name="T22" fmla="*/ 2147483646 w 523"/>
                <a:gd name="T23" fmla="*/ 2147483646 h 321"/>
                <a:gd name="T24" fmla="*/ 2147483646 w 523"/>
                <a:gd name="T25" fmla="*/ 2147483646 h 321"/>
                <a:gd name="T26" fmla="*/ 2147483646 w 523"/>
                <a:gd name="T27" fmla="*/ 2147483646 h 321"/>
                <a:gd name="T28" fmla="*/ 2147483646 w 523"/>
                <a:gd name="T29" fmla="*/ 2147483646 h 321"/>
                <a:gd name="T30" fmla="*/ 2147483646 w 523"/>
                <a:gd name="T31" fmla="*/ 2147483646 h 321"/>
                <a:gd name="T32" fmla="*/ 0 w 523"/>
                <a:gd name="T33" fmla="*/ 2147483646 h 321"/>
                <a:gd name="T34" fmla="*/ 2147483646 w 523"/>
                <a:gd name="T35" fmla="*/ 2147483646 h 321"/>
                <a:gd name="T36" fmla="*/ 2147483646 w 523"/>
                <a:gd name="T37" fmla="*/ 0 h 321"/>
                <a:gd name="T38" fmla="*/ 2147483646 w 523"/>
                <a:gd name="T39" fmla="*/ 2147483646 h 321"/>
                <a:gd name="T40" fmla="*/ 2147483646 w 523"/>
                <a:gd name="T41" fmla="*/ 2147483646 h 321"/>
                <a:gd name="T42" fmla="*/ 2147483646 w 523"/>
                <a:gd name="T43" fmla="*/ 2147483646 h 321"/>
                <a:gd name="T44" fmla="*/ 2147483646 w 523"/>
                <a:gd name="T45" fmla="*/ 2147483646 h 32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23" h="321">
                  <a:moveTo>
                    <a:pt x="409" y="321"/>
                  </a:moveTo>
                  <a:cubicBezTo>
                    <a:pt x="409" y="301"/>
                    <a:pt x="409" y="301"/>
                    <a:pt x="409" y="301"/>
                  </a:cubicBezTo>
                  <a:cubicBezTo>
                    <a:pt x="461" y="301"/>
                    <a:pt x="503" y="259"/>
                    <a:pt x="503" y="207"/>
                  </a:cubicBezTo>
                  <a:cubicBezTo>
                    <a:pt x="503" y="154"/>
                    <a:pt x="461" y="112"/>
                    <a:pt x="409" y="112"/>
                  </a:cubicBezTo>
                  <a:cubicBezTo>
                    <a:pt x="407" y="112"/>
                    <a:pt x="405" y="112"/>
                    <a:pt x="403" y="112"/>
                  </a:cubicBezTo>
                  <a:cubicBezTo>
                    <a:pt x="396" y="112"/>
                    <a:pt x="396" y="112"/>
                    <a:pt x="396" y="112"/>
                  </a:cubicBezTo>
                  <a:cubicBezTo>
                    <a:pt x="393" y="107"/>
                    <a:pt x="393" y="107"/>
                    <a:pt x="393" y="107"/>
                  </a:cubicBezTo>
                  <a:cubicBezTo>
                    <a:pt x="365" y="53"/>
                    <a:pt x="310" y="20"/>
                    <a:pt x="250" y="20"/>
                  </a:cubicBezTo>
                  <a:cubicBezTo>
                    <a:pt x="174" y="20"/>
                    <a:pt x="109" y="71"/>
                    <a:pt x="92" y="144"/>
                  </a:cubicBezTo>
                  <a:cubicBezTo>
                    <a:pt x="90" y="151"/>
                    <a:pt x="90" y="151"/>
                    <a:pt x="90" y="151"/>
                  </a:cubicBezTo>
                  <a:cubicBezTo>
                    <a:pt x="84" y="152"/>
                    <a:pt x="84" y="152"/>
                    <a:pt x="84" y="152"/>
                  </a:cubicBezTo>
                  <a:cubicBezTo>
                    <a:pt x="47" y="157"/>
                    <a:pt x="20" y="189"/>
                    <a:pt x="20" y="226"/>
                  </a:cubicBezTo>
                  <a:cubicBezTo>
                    <a:pt x="20" y="268"/>
                    <a:pt x="53" y="301"/>
                    <a:pt x="95" y="301"/>
                  </a:cubicBezTo>
                  <a:cubicBezTo>
                    <a:pt x="354" y="301"/>
                    <a:pt x="354" y="301"/>
                    <a:pt x="354" y="301"/>
                  </a:cubicBezTo>
                  <a:cubicBezTo>
                    <a:pt x="354" y="321"/>
                    <a:pt x="354" y="321"/>
                    <a:pt x="354" y="321"/>
                  </a:cubicBezTo>
                  <a:cubicBezTo>
                    <a:pt x="95" y="321"/>
                    <a:pt x="95" y="321"/>
                    <a:pt x="95" y="321"/>
                  </a:cubicBezTo>
                  <a:cubicBezTo>
                    <a:pt x="42" y="321"/>
                    <a:pt x="0" y="279"/>
                    <a:pt x="0" y="226"/>
                  </a:cubicBezTo>
                  <a:cubicBezTo>
                    <a:pt x="0" y="182"/>
                    <a:pt x="31" y="143"/>
                    <a:pt x="74" y="134"/>
                  </a:cubicBezTo>
                  <a:cubicBezTo>
                    <a:pt x="96" y="54"/>
                    <a:pt x="167" y="0"/>
                    <a:pt x="250" y="0"/>
                  </a:cubicBezTo>
                  <a:cubicBezTo>
                    <a:pt x="315" y="0"/>
                    <a:pt x="375" y="35"/>
                    <a:pt x="408" y="92"/>
                  </a:cubicBezTo>
                  <a:cubicBezTo>
                    <a:pt x="408" y="92"/>
                    <a:pt x="408" y="92"/>
                    <a:pt x="409" y="92"/>
                  </a:cubicBezTo>
                  <a:cubicBezTo>
                    <a:pt x="472" y="92"/>
                    <a:pt x="523" y="143"/>
                    <a:pt x="523" y="207"/>
                  </a:cubicBezTo>
                  <a:cubicBezTo>
                    <a:pt x="523" y="270"/>
                    <a:pt x="472" y="321"/>
                    <a:pt x="409" y="321"/>
                  </a:cubicBezTo>
                  <a:close/>
                </a:path>
              </a:pathLst>
            </a:custGeom>
            <a:grpFill/>
            <a:ln w="9525">
              <a:solidFill>
                <a:schemeClr val="accent1">
                  <a:lumMod val="60000"/>
                  <a:lumOff val="40000"/>
                </a:schemeClr>
              </a:solidFill>
              <a:round/>
            </a:ln>
          </p:spPr>
          <p:txBody>
            <a:bodyPr/>
            <a:lstStyle/>
            <a:p>
              <a:endParaRPr lang="zh-CN" altLang="en-US" sz="214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5" name="Oval 30"/>
            <p:cNvSpPr>
              <a:spLocks noChangeArrowheads="1"/>
            </p:cNvSpPr>
            <p:nvPr/>
          </p:nvSpPr>
          <p:spPr bwMode="auto">
            <a:xfrm>
              <a:off x="7586663" y="1416051"/>
              <a:ext cx="65088" cy="63500"/>
            </a:xfrm>
            <a:prstGeom prst="ellipse">
              <a:avLst/>
            </a:prstGeom>
            <a:grpFill/>
            <a:ln w="9525">
              <a:solidFill>
                <a:schemeClr val="accent1">
                  <a:lumMod val="60000"/>
                  <a:lumOff val="40000"/>
                </a:schemeClr>
              </a:solidFill>
              <a:round/>
            </a:ln>
          </p:spPr>
          <p:txBody>
            <a:bodyPr/>
            <a:lstStyle/>
            <a:p>
              <a:endParaRPr lang="zh-CN" altLang="en-US" sz="214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6" name="Oval 31"/>
            <p:cNvSpPr>
              <a:spLocks noChangeArrowheads="1"/>
            </p:cNvSpPr>
            <p:nvPr/>
          </p:nvSpPr>
          <p:spPr bwMode="auto">
            <a:xfrm>
              <a:off x="7686676" y="1416051"/>
              <a:ext cx="65088" cy="63500"/>
            </a:xfrm>
            <a:prstGeom prst="ellipse">
              <a:avLst/>
            </a:prstGeom>
            <a:grpFill/>
            <a:ln w="9525">
              <a:solidFill>
                <a:schemeClr val="accent1">
                  <a:lumMod val="60000"/>
                  <a:lumOff val="40000"/>
                </a:schemeClr>
              </a:solidFill>
              <a:round/>
            </a:ln>
          </p:spPr>
          <p:txBody>
            <a:bodyPr/>
            <a:lstStyle/>
            <a:p>
              <a:endParaRPr lang="zh-CN" altLang="en-US" sz="214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pic>
        <p:nvPicPr>
          <p:cNvPr id="57" name="图片 56"/>
          <p:cNvPicPr>
            <a:picLocks noChangeAspect="1"/>
          </p:cNvPicPr>
          <p:nvPr/>
        </p:nvPicPr>
        <p:blipFill>
          <a:blip r:embed="rId3"/>
          <a:stretch>
            <a:fillRect/>
          </a:stretch>
        </p:blipFill>
        <p:spPr>
          <a:xfrm>
            <a:off x="6906829" y="2797874"/>
            <a:ext cx="4358178" cy="2805755"/>
          </a:xfrm>
          <a:prstGeom prst="rect">
            <a:avLst/>
          </a:prstGeom>
        </p:spPr>
      </p:pic>
      <p:sp>
        <p:nvSpPr>
          <p:cNvPr id="58" name="文本框 57"/>
          <p:cNvSpPr txBox="1"/>
          <p:nvPr/>
        </p:nvSpPr>
        <p:spPr>
          <a:xfrm>
            <a:off x="7101139" y="1659914"/>
            <a:ext cx="3775393" cy="400110"/>
          </a:xfrm>
          <a:prstGeom prst="rect">
            <a:avLst/>
          </a:prstGeom>
          <a:noFill/>
        </p:spPr>
        <p:txBody>
          <a:bodyPr wrap="none" rtlCol="0">
            <a:spAutoFit/>
          </a:bodyPr>
          <a:lstStyle/>
          <a:p>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生活中还有哪些云计算的应用？</a:t>
            </a:r>
          </a:p>
        </p:txBody>
      </p:sp>
    </p:spTree>
    <p:extLst>
      <p:ext uri="{BB962C8B-B14F-4D97-AF65-F5344CB8AC3E}">
        <p14:creationId xmlns:p14="http://schemas.microsoft.com/office/powerpoint/2010/main" val="172566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cs typeface="+mn-ea"/>
                <a:sym typeface="Huawei Sans" panose="020C0503030203020204" pitchFamily="34" charset="0"/>
              </a:rPr>
              <a:t>工作中的云计算</a:t>
            </a:r>
            <a:endParaRPr lang="zh-CN" altLang="en-US" dirty="0">
              <a:sym typeface="Huawei Sans" panose="020C0503030203020204" pitchFamily="34" charset="0"/>
            </a:endParaRPr>
          </a:p>
        </p:txBody>
      </p:sp>
      <p:sp>
        <p:nvSpPr>
          <p:cNvPr id="4" name="文本占位符 3"/>
          <p:cNvSpPr>
            <a:spLocks noGrp="1"/>
          </p:cNvSpPr>
          <p:nvPr>
            <p:ph type="body" sz="quarter" idx="10"/>
          </p:nvPr>
        </p:nvSpPr>
        <p:spPr/>
        <p:txBody>
          <a:bodyPr/>
          <a:lstStyle/>
          <a:p>
            <a:r>
              <a:rPr lang="zh-CN" altLang="en-US" dirty="0">
                <a:cs typeface="+mn-ea"/>
                <a:sym typeface="Huawei Sans" panose="020C0503030203020204" pitchFamily="34" charset="0"/>
              </a:rPr>
              <a:t>云会议为用户提供全场景、端云协同的视频会议体验，满足跨地区、跨企业、跨终端的智能沟通协作需求</a:t>
            </a:r>
            <a:endParaRPr lang="en-US" altLang="zh-CN" dirty="0">
              <a:cs typeface="+mn-ea"/>
              <a:sym typeface="Huawei Sans" panose="020C0503030203020204" pitchFamily="34" charset="0"/>
            </a:endParaRPr>
          </a:p>
          <a:p>
            <a:endParaRPr lang="zh-CN" altLang="en-US" dirty="0">
              <a:sym typeface="Huawei Sans" panose="020C0503030203020204" pitchFamily="34" charset="0"/>
            </a:endParaRPr>
          </a:p>
        </p:txBody>
      </p:sp>
      <p:sp>
        <p:nvSpPr>
          <p:cNvPr id="5" name="文本框 4"/>
          <p:cNvSpPr txBox="1"/>
          <p:nvPr/>
        </p:nvSpPr>
        <p:spPr bwMode="auto">
          <a:xfrm>
            <a:off x="3173279" y="5455621"/>
            <a:ext cx="1177357" cy="383489"/>
          </a:xfrm>
          <a:prstGeom prst="rect">
            <a:avLst/>
          </a:prstGeom>
          <a:noFill/>
          <a:ln w="9525">
            <a:noFill/>
            <a:miter lim="800000"/>
          </a:ln>
        </p:spPr>
        <p:txBody>
          <a:bodyPr wrap="none" lIns="74985" tIns="37490" rIns="74985" bIns="37490" rtlCol="0">
            <a:spAutoFit/>
          </a:bodyPr>
          <a:lstStyle/>
          <a:p>
            <a:pPr algn="ctr" defTabSz="751205" eaLnBrk="0" fontAlgn="auto" hangingPunct="0">
              <a:spcBef>
                <a:spcPts val="0"/>
              </a:spcBef>
              <a:spcAft>
                <a:spcPts val="0"/>
              </a:spcAft>
            </a:pPr>
            <a:r>
              <a:rPr lang="zh-CN" altLang="en-US" sz="20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视频会议</a:t>
            </a:r>
          </a:p>
        </p:txBody>
      </p:sp>
      <p:pic>
        <p:nvPicPr>
          <p:cNvPr id="6" name="图片 5"/>
          <p:cNvPicPr>
            <a:picLocks noChangeAspect="1"/>
          </p:cNvPicPr>
          <p:nvPr/>
        </p:nvPicPr>
        <p:blipFill>
          <a:blip r:embed="rId3"/>
          <a:stretch>
            <a:fillRect/>
          </a:stretch>
        </p:blipFill>
        <p:spPr>
          <a:xfrm>
            <a:off x="6936382" y="2434635"/>
            <a:ext cx="4393532" cy="2929021"/>
          </a:xfrm>
          <a:prstGeom prst="rect">
            <a:avLst/>
          </a:prstGeom>
        </p:spPr>
      </p:pic>
      <p:sp>
        <p:nvSpPr>
          <p:cNvPr id="8" name="文本框 7"/>
          <p:cNvSpPr txBox="1"/>
          <p:nvPr/>
        </p:nvSpPr>
        <p:spPr bwMode="auto">
          <a:xfrm>
            <a:off x="8698312" y="5474274"/>
            <a:ext cx="1177356" cy="383489"/>
          </a:xfrm>
          <a:prstGeom prst="rect">
            <a:avLst/>
          </a:prstGeom>
          <a:noFill/>
          <a:ln w="9525">
            <a:noFill/>
            <a:miter lim="800000"/>
          </a:ln>
        </p:spPr>
        <p:txBody>
          <a:bodyPr wrap="none" lIns="74985" tIns="37490" rIns="74985" bIns="37490" rtlCol="0">
            <a:spAutoFit/>
          </a:bodyPr>
          <a:lstStyle/>
          <a:p>
            <a:pPr algn="ctr" defTabSz="751205" eaLnBrk="0" fontAlgn="auto" hangingPunct="0">
              <a:spcBef>
                <a:spcPts val="0"/>
              </a:spcBef>
              <a:spcAft>
                <a:spcPts val="0"/>
              </a:spcAft>
            </a:pPr>
            <a:r>
              <a:rPr lang="zh-CN" altLang="en-US" sz="20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网络直播</a:t>
            </a:r>
          </a:p>
        </p:txBody>
      </p:sp>
      <p:pic>
        <p:nvPicPr>
          <p:cNvPr id="9" name="图片 8">
            <a:extLst>
              <a:ext uri="{FF2B5EF4-FFF2-40B4-BE49-F238E27FC236}">
                <a16:creationId xmlns:a16="http://schemas.microsoft.com/office/drawing/2014/main" id="{75E1CDB0-8A76-481C-808E-C485D56A1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521" y="2434635"/>
            <a:ext cx="5207148" cy="2929021"/>
          </a:xfrm>
          <a:prstGeom prst="rect">
            <a:avLst/>
          </a:prstGeom>
        </p:spPr>
      </p:pic>
    </p:spTree>
    <p:extLst>
      <p:ext uri="{BB962C8B-B14F-4D97-AF65-F5344CB8AC3E}">
        <p14:creationId xmlns:p14="http://schemas.microsoft.com/office/powerpoint/2010/main" val="30612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chemeClr val="bg1">
                    <a:lumMod val="50000"/>
                  </a:schemeClr>
                </a:solidFill>
                <a:cs typeface="+mn-ea"/>
                <a:sym typeface="Huawei Sans" panose="020C0503030203020204" pitchFamily="34" charset="0"/>
              </a:rPr>
              <a:t>IT</a:t>
            </a:r>
            <a:r>
              <a:rPr lang="zh-CN" altLang="en-US" dirty="0">
                <a:solidFill>
                  <a:schemeClr val="bg1">
                    <a:lumMod val="50000"/>
                  </a:schemeClr>
                </a:solidFill>
                <a:cs typeface="+mn-ea"/>
                <a:sym typeface="Huawei Sans" panose="020C0503030203020204" pitchFamily="34" charset="0"/>
              </a:rPr>
              <a:t>发展趋势</a:t>
            </a:r>
            <a:endParaRPr lang="en-US" altLang="zh-CN" dirty="0">
              <a:solidFill>
                <a:schemeClr val="bg1">
                  <a:lumMod val="50000"/>
                </a:schemeClr>
              </a:solidFill>
              <a:cs typeface="+mn-ea"/>
              <a:sym typeface="Huawei Sans" panose="020C0503030203020204" pitchFamily="34" charset="0"/>
            </a:endParaRPr>
          </a:p>
          <a:p>
            <a:r>
              <a:rPr lang="zh-CN" altLang="en-US" b="1" dirty="0">
                <a:cs typeface="+mn-ea"/>
                <a:sym typeface="Huawei Sans" panose="020C0503030203020204" pitchFamily="34" charset="0"/>
              </a:rPr>
              <a:t>云计算简介</a:t>
            </a:r>
            <a:endParaRPr lang="en-US" altLang="zh-CN" b="1" dirty="0">
              <a:cs typeface="+mn-ea"/>
              <a:sym typeface="Huawei Sans" panose="020C0503030203020204" pitchFamily="34" charset="0"/>
            </a:endParaRPr>
          </a:p>
          <a:p>
            <a:pPr lvl="1">
              <a:buSzPct val="60000"/>
              <a:buFont typeface="Wingdings" panose="05000000000000000000" pitchFamily="2" charset="2"/>
              <a:buChar char="p"/>
            </a:pPr>
            <a:r>
              <a:rPr lang="zh-CN" altLang="en-US" sz="1600" dirty="0">
                <a:solidFill>
                  <a:schemeClr val="bg1">
                    <a:lumMod val="50000"/>
                  </a:schemeClr>
                </a:solidFill>
                <a:cs typeface="+mn-ea"/>
                <a:sym typeface="Huawei Sans" panose="020C0503030203020204" pitchFamily="34" charset="0"/>
              </a:rPr>
              <a:t>计算机发展史</a:t>
            </a:r>
            <a:endParaRPr lang="en-US" altLang="zh-CN" sz="1600" dirty="0">
              <a:solidFill>
                <a:schemeClr val="bg1">
                  <a:lumMod val="50000"/>
                </a:schemeClr>
              </a:solidFill>
              <a:cs typeface="+mn-ea"/>
              <a:sym typeface="Huawei Sans" panose="020C0503030203020204" pitchFamily="34" charset="0"/>
            </a:endParaRPr>
          </a:p>
          <a:p>
            <a:pPr lvl="1">
              <a:buSzPct val="60000"/>
              <a:buFont typeface="Wingdings" panose="05000000000000000000" pitchFamily="2" charset="2"/>
              <a:buChar char="p"/>
            </a:pPr>
            <a:r>
              <a:rPr lang="zh-CN" altLang="en-US" sz="1600" dirty="0">
                <a:solidFill>
                  <a:schemeClr val="bg1">
                    <a:lumMod val="50000"/>
                  </a:schemeClr>
                </a:solidFill>
                <a:cs typeface="+mn-ea"/>
                <a:sym typeface="Huawei Sans" panose="020C0503030203020204" pitchFamily="34" charset="0"/>
              </a:rPr>
              <a:t>虚拟化技术发展史</a:t>
            </a:r>
            <a:endParaRPr lang="en-US" altLang="zh-CN" sz="1600" dirty="0">
              <a:solidFill>
                <a:schemeClr val="bg1">
                  <a:lumMod val="50000"/>
                </a:schemeClr>
              </a:solidFill>
              <a:cs typeface="+mn-ea"/>
              <a:sym typeface="Huawei Sans" panose="020C0503030203020204" pitchFamily="34" charset="0"/>
            </a:endParaRPr>
          </a:p>
          <a:p>
            <a:pPr lvl="1">
              <a:buSzPct val="60000"/>
              <a:buFont typeface="Wingdings" panose="05000000000000000000" pitchFamily="2" charset="2"/>
              <a:buChar char="p"/>
            </a:pPr>
            <a:r>
              <a:rPr lang="zh-CN" altLang="en-US" sz="1600" dirty="0">
                <a:solidFill>
                  <a:schemeClr val="bg1">
                    <a:lumMod val="50000"/>
                  </a:schemeClr>
                </a:solidFill>
                <a:cs typeface="+mn-ea"/>
                <a:sym typeface="Huawei Sans" panose="020C0503030203020204" pitchFamily="34" charset="0"/>
              </a:rPr>
              <a:t>什么是云计算</a:t>
            </a:r>
            <a:endParaRPr lang="en-US" altLang="zh-CN" sz="1600" dirty="0">
              <a:solidFill>
                <a:schemeClr val="bg1">
                  <a:lumMod val="50000"/>
                </a:schemeClr>
              </a:solidFill>
              <a:cs typeface="+mn-ea"/>
              <a:sym typeface="Huawei Sans" panose="020C0503030203020204" pitchFamily="34" charset="0"/>
            </a:endParaRPr>
          </a:p>
          <a:p>
            <a:pPr lvl="1">
              <a:buSzPct val="60000"/>
              <a:buFont typeface="Wingdings" panose="05000000000000000000" pitchFamily="2" charset="2"/>
              <a:buChar char="n"/>
            </a:pPr>
            <a:r>
              <a:rPr lang="zh-CN" altLang="en-US" sz="1600" dirty="0">
                <a:cs typeface="+mn-ea"/>
                <a:sym typeface="Huawei Sans" panose="020C0503030203020204" pitchFamily="34" charset="0"/>
              </a:rPr>
              <a:t>云计算的发展</a:t>
            </a:r>
            <a:endParaRPr lang="en-US" altLang="zh-CN" sz="1600" dirty="0">
              <a:cs typeface="+mn-ea"/>
              <a:sym typeface="Huawei Sans" panose="020C0503030203020204" pitchFamily="34" charset="0"/>
            </a:endParaRPr>
          </a:p>
          <a:p>
            <a:pPr lvl="1">
              <a:buSzPct val="60000"/>
              <a:buFont typeface="Wingdings" panose="05000000000000000000" pitchFamily="2" charset="2"/>
              <a:buChar char="p"/>
            </a:pPr>
            <a:r>
              <a:rPr lang="zh-CN" altLang="en-US" sz="1600" dirty="0">
                <a:solidFill>
                  <a:schemeClr val="bg1">
                    <a:lumMod val="50000"/>
                  </a:schemeClr>
                </a:solidFill>
                <a:cs typeface="+mn-ea"/>
                <a:sym typeface="Huawei Sans" panose="020C0503030203020204" pitchFamily="34" charset="0"/>
              </a:rPr>
              <a:t>云计算的特征</a:t>
            </a:r>
            <a:endParaRPr lang="en-US" altLang="zh-CN" sz="1600" dirty="0">
              <a:solidFill>
                <a:schemeClr val="bg1">
                  <a:lumMod val="50000"/>
                </a:schemeClr>
              </a:solidFill>
              <a:cs typeface="+mn-ea"/>
              <a:sym typeface="Huawei Sans" panose="020C0503030203020204" pitchFamily="34" charset="0"/>
            </a:endParaRPr>
          </a:p>
          <a:p>
            <a:pPr lvl="1">
              <a:buSzPct val="60000"/>
              <a:buFont typeface="Wingdings" panose="05000000000000000000" pitchFamily="2" charset="2"/>
              <a:buChar char="p"/>
            </a:pPr>
            <a:r>
              <a:rPr lang="zh-CN" altLang="en-US" sz="1600" dirty="0">
                <a:solidFill>
                  <a:schemeClr val="bg1">
                    <a:lumMod val="50000"/>
                  </a:schemeClr>
                </a:solidFill>
                <a:cs typeface="+mn-ea"/>
                <a:sym typeface="Huawei Sans" panose="020C0503030203020204" pitchFamily="34" charset="0"/>
              </a:rPr>
              <a:t>云计算的服务和部署模式</a:t>
            </a:r>
            <a:endParaRPr lang="en-US" altLang="zh-CN" sz="1600" dirty="0">
              <a:solidFill>
                <a:schemeClr val="bg1">
                  <a:lumMod val="50000"/>
                </a:schemeClr>
              </a:solidFill>
              <a:cs typeface="+mn-ea"/>
              <a:sym typeface="Huawei Sans" panose="020C0503030203020204" pitchFamily="34" charset="0"/>
            </a:endParaRPr>
          </a:p>
          <a:p>
            <a:r>
              <a:rPr lang="zh-CN" altLang="en-US" dirty="0">
                <a:solidFill>
                  <a:schemeClr val="bg1">
                    <a:lumMod val="50000"/>
                  </a:schemeClr>
                </a:solidFill>
                <a:cs typeface="+mn-ea"/>
                <a:sym typeface="Huawei Sans" panose="020C0503030203020204" pitchFamily="34" charset="0"/>
              </a:rPr>
              <a:t>主流云计算厂家及代表技术</a:t>
            </a:r>
            <a:endParaRPr lang="en-US" altLang="zh-CN" dirty="0">
              <a:solidFill>
                <a:schemeClr val="bg1">
                  <a:lumMod val="50000"/>
                </a:schemeClr>
              </a:solidFill>
              <a:cs typeface="+mn-ea"/>
              <a:sym typeface="Huawei Sans" panose="020C0503030203020204" pitchFamily="34" charset="0"/>
            </a:endParaRP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1174184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cs typeface="+mn-ea"/>
                <a:sym typeface="Huawei Sans" panose="020C0503030203020204" pitchFamily="34" charset="0"/>
              </a:rPr>
              <a:t>云计算的发展</a:t>
            </a:r>
            <a:endParaRPr lang="zh-CN" altLang="en-US" dirty="0">
              <a:sym typeface="Huawei Sans" panose="020C0503030203020204" pitchFamily="34" charset="0"/>
            </a:endParaRPr>
          </a:p>
        </p:txBody>
      </p:sp>
      <p:grpSp>
        <p:nvGrpSpPr>
          <p:cNvPr id="27" name="24935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B3CAF9C3-B716-44FD-85C5-AE5E282A5FA5}"/>
              </a:ext>
            </a:extLst>
          </p:cNvPr>
          <p:cNvGrpSpPr>
            <a:grpSpLocks noChangeAspect="1"/>
          </p:cNvGrpSpPr>
          <p:nvPr>
            <p:custDataLst>
              <p:tags r:id="rId1"/>
            </p:custDataLst>
          </p:nvPr>
        </p:nvGrpSpPr>
        <p:grpSpPr>
          <a:xfrm>
            <a:off x="673100" y="1283387"/>
            <a:ext cx="10845800" cy="4710326"/>
            <a:chOff x="673100" y="1283387"/>
            <a:chExt cx="10845800" cy="4710326"/>
          </a:xfrm>
        </p:grpSpPr>
        <p:sp>
          <p:nvSpPr>
            <p:cNvPr id="28" name="ísḻíḑe">
              <a:extLst>
                <a:ext uri="{FF2B5EF4-FFF2-40B4-BE49-F238E27FC236}">
                  <a16:creationId xmlns:a16="http://schemas.microsoft.com/office/drawing/2014/main" id="{50B3D67B-6AAB-46D7-B1D3-0F7AA944A379}"/>
                </a:ext>
              </a:extLst>
            </p:cNvPr>
            <p:cNvSpPr/>
            <p:nvPr/>
          </p:nvSpPr>
          <p:spPr>
            <a:xfrm flipV="1">
              <a:off x="673100" y="1690905"/>
              <a:ext cx="10845800" cy="4302808"/>
            </a:xfrm>
            <a:prstGeom prst="donut">
              <a:avLst>
                <a:gd name="adj" fmla="val 10299"/>
              </a:avLst>
            </a:prstGeom>
            <a:gradFill flip="none" rotWithShape="1">
              <a:gsLst>
                <a:gs pos="0">
                  <a:schemeClr val="bg1">
                    <a:alpha val="0"/>
                  </a:schemeClr>
                </a:gs>
                <a:gs pos="100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9" name="iṧḷiḋê">
              <a:extLst>
                <a:ext uri="{FF2B5EF4-FFF2-40B4-BE49-F238E27FC236}">
                  <a16:creationId xmlns:a16="http://schemas.microsoft.com/office/drawing/2014/main" id="{12B8B6F9-C2E0-42DB-A4ED-4335E9A19DAF}"/>
                </a:ext>
              </a:extLst>
            </p:cNvPr>
            <p:cNvGrpSpPr/>
            <p:nvPr/>
          </p:nvGrpSpPr>
          <p:grpSpPr>
            <a:xfrm>
              <a:off x="5667374" y="1819169"/>
              <a:ext cx="857252" cy="857250"/>
              <a:chOff x="2247899" y="2114550"/>
              <a:chExt cx="857252" cy="857250"/>
            </a:xfrm>
          </p:grpSpPr>
          <p:sp>
            <p:nvSpPr>
              <p:cNvPr id="51" name="íṥḷîḍè">
                <a:extLst>
                  <a:ext uri="{FF2B5EF4-FFF2-40B4-BE49-F238E27FC236}">
                    <a16:creationId xmlns:a16="http://schemas.microsoft.com/office/drawing/2014/main" id="{C687B9EB-B1CA-49D7-9818-665C3C523F0D}"/>
                  </a:ext>
                </a:extLst>
              </p:cNvPr>
              <p:cNvSpPr/>
              <p:nvPr/>
            </p:nvSpPr>
            <p:spPr>
              <a:xfrm>
                <a:off x="2247899" y="2114550"/>
                <a:ext cx="857252" cy="857250"/>
              </a:xfrm>
              <a:prstGeom prst="ellipse">
                <a:avLst/>
              </a:prstGeom>
              <a:solidFill>
                <a:srgbClr val="94DAE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600" b="1" i="1" dirty="0">
                  <a:solidFill>
                    <a:schemeClr val="accent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ïṣḷïḋê">
                <a:extLst>
                  <a:ext uri="{FF2B5EF4-FFF2-40B4-BE49-F238E27FC236}">
                    <a16:creationId xmlns:a16="http://schemas.microsoft.com/office/drawing/2014/main" id="{624C8491-C82E-42B0-B047-9A80D434088F}"/>
                  </a:ext>
                </a:extLst>
              </p:cNvPr>
              <p:cNvSpPr/>
              <p:nvPr/>
            </p:nvSpPr>
            <p:spPr>
              <a:xfrm>
                <a:off x="2447473" y="2305051"/>
                <a:ext cx="458104" cy="476248"/>
              </a:xfrm>
              <a:custGeom>
                <a:avLst/>
                <a:gdLst>
                  <a:gd name="connsiteX0" fmla="*/ 466115 w 584423"/>
                  <a:gd name="connsiteY0" fmla="*/ 268189 h 607568"/>
                  <a:gd name="connsiteX1" fmla="*/ 479022 w 584423"/>
                  <a:gd name="connsiteY1" fmla="*/ 270337 h 607568"/>
                  <a:gd name="connsiteX2" fmla="*/ 502991 w 584423"/>
                  <a:gd name="connsiteY2" fmla="*/ 288288 h 607568"/>
                  <a:gd name="connsiteX3" fmla="*/ 527113 w 584423"/>
                  <a:gd name="connsiteY3" fmla="*/ 270337 h 607568"/>
                  <a:gd name="connsiteX4" fmla="*/ 539866 w 584423"/>
                  <a:gd name="connsiteY4" fmla="*/ 268189 h 607568"/>
                  <a:gd name="connsiteX5" fmla="*/ 552004 w 584423"/>
                  <a:gd name="connsiteY5" fmla="*/ 271871 h 607568"/>
                  <a:gd name="connsiteX6" fmla="*/ 584423 w 584423"/>
                  <a:gd name="connsiteY6" fmla="*/ 316826 h 607568"/>
                  <a:gd name="connsiteX7" fmla="*/ 584423 w 584423"/>
                  <a:gd name="connsiteY7" fmla="*/ 389092 h 607568"/>
                  <a:gd name="connsiteX8" fmla="*/ 582118 w 584423"/>
                  <a:gd name="connsiteY8" fmla="*/ 396917 h 607568"/>
                  <a:gd name="connsiteX9" fmla="*/ 557842 w 584423"/>
                  <a:gd name="connsiteY9" fmla="*/ 433894 h 607568"/>
                  <a:gd name="connsiteX10" fmla="*/ 557842 w 584423"/>
                  <a:gd name="connsiteY10" fmla="*/ 530708 h 607568"/>
                  <a:gd name="connsiteX11" fmla="*/ 543553 w 584423"/>
                  <a:gd name="connsiteY11" fmla="*/ 544977 h 607568"/>
                  <a:gd name="connsiteX12" fmla="*/ 462428 w 584423"/>
                  <a:gd name="connsiteY12" fmla="*/ 544977 h 607568"/>
                  <a:gd name="connsiteX13" fmla="*/ 448139 w 584423"/>
                  <a:gd name="connsiteY13" fmla="*/ 530708 h 607568"/>
                  <a:gd name="connsiteX14" fmla="*/ 448139 w 584423"/>
                  <a:gd name="connsiteY14" fmla="*/ 433894 h 607568"/>
                  <a:gd name="connsiteX15" fmla="*/ 423863 w 584423"/>
                  <a:gd name="connsiteY15" fmla="*/ 396917 h 607568"/>
                  <a:gd name="connsiteX16" fmla="*/ 421558 w 584423"/>
                  <a:gd name="connsiteY16" fmla="*/ 389092 h 607568"/>
                  <a:gd name="connsiteX17" fmla="*/ 421558 w 584423"/>
                  <a:gd name="connsiteY17" fmla="*/ 316826 h 607568"/>
                  <a:gd name="connsiteX18" fmla="*/ 453977 w 584423"/>
                  <a:gd name="connsiteY18" fmla="*/ 271871 h 607568"/>
                  <a:gd name="connsiteX19" fmla="*/ 466115 w 584423"/>
                  <a:gd name="connsiteY19" fmla="*/ 268189 h 607568"/>
                  <a:gd name="connsiteX20" fmla="*/ 44557 w 584423"/>
                  <a:gd name="connsiteY20" fmla="*/ 268189 h 607568"/>
                  <a:gd name="connsiteX21" fmla="*/ 57310 w 584423"/>
                  <a:gd name="connsiteY21" fmla="*/ 270337 h 607568"/>
                  <a:gd name="connsiteX22" fmla="*/ 81432 w 584423"/>
                  <a:gd name="connsiteY22" fmla="*/ 288288 h 607568"/>
                  <a:gd name="connsiteX23" fmla="*/ 105401 w 584423"/>
                  <a:gd name="connsiteY23" fmla="*/ 270337 h 607568"/>
                  <a:gd name="connsiteX24" fmla="*/ 118308 w 584423"/>
                  <a:gd name="connsiteY24" fmla="*/ 268189 h 607568"/>
                  <a:gd name="connsiteX25" fmla="*/ 130446 w 584423"/>
                  <a:gd name="connsiteY25" fmla="*/ 271871 h 607568"/>
                  <a:gd name="connsiteX26" fmla="*/ 162865 w 584423"/>
                  <a:gd name="connsiteY26" fmla="*/ 316826 h 607568"/>
                  <a:gd name="connsiteX27" fmla="*/ 162865 w 584423"/>
                  <a:gd name="connsiteY27" fmla="*/ 389092 h 607568"/>
                  <a:gd name="connsiteX28" fmla="*/ 160560 w 584423"/>
                  <a:gd name="connsiteY28" fmla="*/ 396917 h 607568"/>
                  <a:gd name="connsiteX29" fmla="*/ 136284 w 584423"/>
                  <a:gd name="connsiteY29" fmla="*/ 433894 h 607568"/>
                  <a:gd name="connsiteX30" fmla="*/ 136284 w 584423"/>
                  <a:gd name="connsiteY30" fmla="*/ 530708 h 607568"/>
                  <a:gd name="connsiteX31" fmla="*/ 121995 w 584423"/>
                  <a:gd name="connsiteY31" fmla="*/ 544977 h 607568"/>
                  <a:gd name="connsiteX32" fmla="*/ 40870 w 584423"/>
                  <a:gd name="connsiteY32" fmla="*/ 544977 h 607568"/>
                  <a:gd name="connsiteX33" fmla="*/ 26581 w 584423"/>
                  <a:gd name="connsiteY33" fmla="*/ 530708 h 607568"/>
                  <a:gd name="connsiteX34" fmla="*/ 26581 w 584423"/>
                  <a:gd name="connsiteY34" fmla="*/ 433894 h 607568"/>
                  <a:gd name="connsiteX35" fmla="*/ 2305 w 584423"/>
                  <a:gd name="connsiteY35" fmla="*/ 396917 h 607568"/>
                  <a:gd name="connsiteX36" fmla="*/ 0 w 584423"/>
                  <a:gd name="connsiteY36" fmla="*/ 389092 h 607568"/>
                  <a:gd name="connsiteX37" fmla="*/ 0 w 584423"/>
                  <a:gd name="connsiteY37" fmla="*/ 316826 h 607568"/>
                  <a:gd name="connsiteX38" fmla="*/ 32419 w 584423"/>
                  <a:gd name="connsiteY38" fmla="*/ 271871 h 607568"/>
                  <a:gd name="connsiteX39" fmla="*/ 44557 w 584423"/>
                  <a:gd name="connsiteY39" fmla="*/ 268189 h 607568"/>
                  <a:gd name="connsiteX40" fmla="*/ 283757 w 584423"/>
                  <a:gd name="connsiteY40" fmla="*/ 227644 h 607568"/>
                  <a:gd name="connsiteX41" fmla="*/ 300667 w 584423"/>
                  <a:gd name="connsiteY41" fmla="*/ 227644 h 607568"/>
                  <a:gd name="connsiteX42" fmla="*/ 306663 w 584423"/>
                  <a:gd name="connsiteY42" fmla="*/ 230253 h 607568"/>
                  <a:gd name="connsiteX43" fmla="*/ 307739 w 584423"/>
                  <a:gd name="connsiteY43" fmla="*/ 239459 h 607568"/>
                  <a:gd name="connsiteX44" fmla="*/ 298669 w 584423"/>
                  <a:gd name="connsiteY44" fmla="*/ 252962 h 607568"/>
                  <a:gd name="connsiteX45" fmla="*/ 302973 w 584423"/>
                  <a:gd name="connsiteY45" fmla="*/ 288561 h 607568"/>
                  <a:gd name="connsiteX46" fmla="*/ 294672 w 584423"/>
                  <a:gd name="connsiteY46" fmla="*/ 310810 h 607568"/>
                  <a:gd name="connsiteX47" fmla="*/ 289752 w 584423"/>
                  <a:gd name="connsiteY47" fmla="*/ 310810 h 607568"/>
                  <a:gd name="connsiteX48" fmla="*/ 281451 w 584423"/>
                  <a:gd name="connsiteY48" fmla="*/ 288561 h 607568"/>
                  <a:gd name="connsiteX49" fmla="*/ 285755 w 584423"/>
                  <a:gd name="connsiteY49" fmla="*/ 252962 h 607568"/>
                  <a:gd name="connsiteX50" fmla="*/ 276685 w 584423"/>
                  <a:gd name="connsiteY50" fmla="*/ 239459 h 607568"/>
                  <a:gd name="connsiteX51" fmla="*/ 277761 w 584423"/>
                  <a:gd name="connsiteY51" fmla="*/ 230253 h 607568"/>
                  <a:gd name="connsiteX52" fmla="*/ 283757 w 584423"/>
                  <a:gd name="connsiteY52" fmla="*/ 227644 h 607568"/>
                  <a:gd name="connsiteX53" fmla="*/ 243694 w 584423"/>
                  <a:gd name="connsiteY53" fmla="*/ 226776 h 607568"/>
                  <a:gd name="connsiteX54" fmla="*/ 248918 w 584423"/>
                  <a:gd name="connsiteY54" fmla="*/ 230304 h 607568"/>
                  <a:gd name="connsiteX55" fmla="*/ 285947 w 584423"/>
                  <a:gd name="connsiteY55" fmla="*/ 331870 h 607568"/>
                  <a:gd name="connsiteX56" fmla="*/ 298546 w 584423"/>
                  <a:gd name="connsiteY56" fmla="*/ 331870 h 607568"/>
                  <a:gd name="connsiteX57" fmla="*/ 335575 w 584423"/>
                  <a:gd name="connsiteY57" fmla="*/ 230304 h 607568"/>
                  <a:gd name="connsiteX58" fmla="*/ 342336 w 584423"/>
                  <a:gd name="connsiteY58" fmla="*/ 226929 h 607568"/>
                  <a:gd name="connsiteX59" fmla="*/ 360005 w 584423"/>
                  <a:gd name="connsiteY59" fmla="*/ 232299 h 607568"/>
                  <a:gd name="connsiteX60" fmla="*/ 360005 w 584423"/>
                  <a:gd name="connsiteY60" fmla="*/ 232452 h 607568"/>
                  <a:gd name="connsiteX61" fmla="*/ 397495 w 584423"/>
                  <a:gd name="connsiteY61" fmla="*/ 284002 h 607568"/>
                  <a:gd name="connsiteX62" fmla="*/ 397495 w 584423"/>
                  <a:gd name="connsiteY62" fmla="*/ 391704 h 607568"/>
                  <a:gd name="connsiteX63" fmla="*/ 396573 w 584423"/>
                  <a:gd name="connsiteY63" fmla="*/ 394619 h 607568"/>
                  <a:gd name="connsiteX64" fmla="*/ 358008 w 584423"/>
                  <a:gd name="connsiteY64" fmla="*/ 453379 h 607568"/>
                  <a:gd name="connsiteX65" fmla="*/ 358008 w 584423"/>
                  <a:gd name="connsiteY65" fmla="*/ 602045 h 607568"/>
                  <a:gd name="connsiteX66" fmla="*/ 352476 w 584423"/>
                  <a:gd name="connsiteY66" fmla="*/ 607568 h 607568"/>
                  <a:gd name="connsiteX67" fmla="*/ 232017 w 584423"/>
                  <a:gd name="connsiteY67" fmla="*/ 607568 h 607568"/>
                  <a:gd name="connsiteX68" fmla="*/ 226485 w 584423"/>
                  <a:gd name="connsiteY68" fmla="*/ 602045 h 607568"/>
                  <a:gd name="connsiteX69" fmla="*/ 226485 w 584423"/>
                  <a:gd name="connsiteY69" fmla="*/ 453379 h 607568"/>
                  <a:gd name="connsiteX70" fmla="*/ 187920 w 584423"/>
                  <a:gd name="connsiteY70" fmla="*/ 394619 h 607568"/>
                  <a:gd name="connsiteX71" fmla="*/ 186998 w 584423"/>
                  <a:gd name="connsiteY71" fmla="*/ 391704 h 607568"/>
                  <a:gd name="connsiteX72" fmla="*/ 186998 w 584423"/>
                  <a:gd name="connsiteY72" fmla="*/ 284309 h 607568"/>
                  <a:gd name="connsiteX73" fmla="*/ 224488 w 584423"/>
                  <a:gd name="connsiteY73" fmla="*/ 232299 h 607568"/>
                  <a:gd name="connsiteX74" fmla="*/ 243694 w 584423"/>
                  <a:gd name="connsiteY74" fmla="*/ 226776 h 607568"/>
                  <a:gd name="connsiteX75" fmla="*/ 503026 w 584423"/>
                  <a:gd name="connsiteY75" fmla="*/ 160466 h 607568"/>
                  <a:gd name="connsiteX76" fmla="*/ 550975 w 584423"/>
                  <a:gd name="connsiteY76" fmla="*/ 208274 h 607568"/>
                  <a:gd name="connsiteX77" fmla="*/ 503026 w 584423"/>
                  <a:gd name="connsiteY77" fmla="*/ 256082 h 607568"/>
                  <a:gd name="connsiteX78" fmla="*/ 455077 w 584423"/>
                  <a:gd name="connsiteY78" fmla="*/ 208274 h 607568"/>
                  <a:gd name="connsiteX79" fmla="*/ 503026 w 584423"/>
                  <a:gd name="connsiteY79" fmla="*/ 160466 h 607568"/>
                  <a:gd name="connsiteX80" fmla="*/ 81397 w 584423"/>
                  <a:gd name="connsiteY80" fmla="*/ 160466 h 607568"/>
                  <a:gd name="connsiteX81" fmla="*/ 129346 w 584423"/>
                  <a:gd name="connsiteY81" fmla="*/ 208274 h 607568"/>
                  <a:gd name="connsiteX82" fmla="*/ 81397 w 584423"/>
                  <a:gd name="connsiteY82" fmla="*/ 256082 h 607568"/>
                  <a:gd name="connsiteX83" fmla="*/ 33448 w 584423"/>
                  <a:gd name="connsiteY83" fmla="*/ 208274 h 607568"/>
                  <a:gd name="connsiteX84" fmla="*/ 81397 w 584423"/>
                  <a:gd name="connsiteY84" fmla="*/ 160466 h 607568"/>
                  <a:gd name="connsiteX85" fmla="*/ 292212 w 584423"/>
                  <a:gd name="connsiteY85" fmla="*/ 79174 h 607568"/>
                  <a:gd name="connsiteX86" fmla="*/ 353957 w 584423"/>
                  <a:gd name="connsiteY86" fmla="*/ 140848 h 607568"/>
                  <a:gd name="connsiteX87" fmla="*/ 292212 w 584423"/>
                  <a:gd name="connsiteY87" fmla="*/ 202522 h 607568"/>
                  <a:gd name="connsiteX88" fmla="*/ 230467 w 584423"/>
                  <a:gd name="connsiteY88" fmla="*/ 140848 h 607568"/>
                  <a:gd name="connsiteX89" fmla="*/ 292212 w 584423"/>
                  <a:gd name="connsiteY89" fmla="*/ 79174 h 607568"/>
                  <a:gd name="connsiteX90" fmla="*/ 292212 w 584423"/>
                  <a:gd name="connsiteY90" fmla="*/ 0 h 607568"/>
                  <a:gd name="connsiteX91" fmla="*/ 504683 w 584423"/>
                  <a:gd name="connsiteY91" fmla="*/ 105068 h 607568"/>
                  <a:gd name="connsiteX92" fmla="*/ 501764 w 584423"/>
                  <a:gd name="connsiteY92" fmla="*/ 126542 h 607568"/>
                  <a:gd name="connsiteX93" fmla="*/ 492546 w 584423"/>
                  <a:gd name="connsiteY93" fmla="*/ 129610 h 607568"/>
                  <a:gd name="connsiteX94" fmla="*/ 480409 w 584423"/>
                  <a:gd name="connsiteY94" fmla="*/ 123628 h 607568"/>
                  <a:gd name="connsiteX95" fmla="*/ 292212 w 584423"/>
                  <a:gd name="connsiteY95" fmla="*/ 30677 h 607568"/>
                  <a:gd name="connsiteX96" fmla="*/ 104014 w 584423"/>
                  <a:gd name="connsiteY96" fmla="*/ 123628 h 607568"/>
                  <a:gd name="connsiteX97" fmla="*/ 82659 w 584423"/>
                  <a:gd name="connsiteY97" fmla="*/ 126542 h 607568"/>
                  <a:gd name="connsiteX98" fmla="*/ 79740 w 584423"/>
                  <a:gd name="connsiteY98" fmla="*/ 105068 h 607568"/>
                  <a:gd name="connsiteX99" fmla="*/ 292212 w 584423"/>
                  <a:gd name="connsiteY99"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84423" h="607568">
                    <a:moveTo>
                      <a:pt x="466115" y="268189"/>
                    </a:moveTo>
                    <a:cubicBezTo>
                      <a:pt x="470571" y="266808"/>
                      <a:pt x="475334" y="267575"/>
                      <a:pt x="479022" y="270337"/>
                    </a:cubicBezTo>
                    <a:lnTo>
                      <a:pt x="502991" y="288288"/>
                    </a:lnTo>
                    <a:lnTo>
                      <a:pt x="527113" y="270337"/>
                    </a:lnTo>
                    <a:cubicBezTo>
                      <a:pt x="530647" y="267575"/>
                      <a:pt x="535410" y="266808"/>
                      <a:pt x="539866" y="268189"/>
                    </a:cubicBezTo>
                    <a:cubicBezTo>
                      <a:pt x="539866" y="268189"/>
                      <a:pt x="551850" y="271871"/>
                      <a:pt x="552004" y="271871"/>
                    </a:cubicBezTo>
                    <a:cubicBezTo>
                      <a:pt x="571363" y="278315"/>
                      <a:pt x="584423" y="296420"/>
                      <a:pt x="584423" y="316826"/>
                    </a:cubicBezTo>
                    <a:lnTo>
                      <a:pt x="584423" y="389092"/>
                    </a:lnTo>
                    <a:cubicBezTo>
                      <a:pt x="584423" y="391854"/>
                      <a:pt x="583655" y="394615"/>
                      <a:pt x="582118" y="396917"/>
                    </a:cubicBezTo>
                    <a:lnTo>
                      <a:pt x="557842" y="433894"/>
                    </a:lnTo>
                    <a:lnTo>
                      <a:pt x="557842" y="530708"/>
                    </a:lnTo>
                    <a:cubicBezTo>
                      <a:pt x="557842" y="538686"/>
                      <a:pt x="551389" y="544977"/>
                      <a:pt x="543553" y="544977"/>
                    </a:cubicBezTo>
                    <a:lnTo>
                      <a:pt x="462428" y="544977"/>
                    </a:lnTo>
                    <a:cubicBezTo>
                      <a:pt x="454592" y="544977"/>
                      <a:pt x="448139" y="538686"/>
                      <a:pt x="448139" y="530708"/>
                    </a:cubicBezTo>
                    <a:lnTo>
                      <a:pt x="448139" y="433894"/>
                    </a:lnTo>
                    <a:lnTo>
                      <a:pt x="423863" y="396917"/>
                    </a:lnTo>
                    <a:cubicBezTo>
                      <a:pt x="422326" y="394615"/>
                      <a:pt x="421558" y="391854"/>
                      <a:pt x="421558" y="389092"/>
                    </a:cubicBezTo>
                    <a:lnTo>
                      <a:pt x="421558" y="316826"/>
                    </a:lnTo>
                    <a:cubicBezTo>
                      <a:pt x="421558" y="296420"/>
                      <a:pt x="434618" y="278315"/>
                      <a:pt x="453977" y="271871"/>
                    </a:cubicBezTo>
                    <a:cubicBezTo>
                      <a:pt x="454131" y="271871"/>
                      <a:pt x="466115" y="268189"/>
                      <a:pt x="466115" y="268189"/>
                    </a:cubicBezTo>
                    <a:close/>
                    <a:moveTo>
                      <a:pt x="44557" y="268189"/>
                    </a:moveTo>
                    <a:cubicBezTo>
                      <a:pt x="49013" y="266808"/>
                      <a:pt x="53776" y="267575"/>
                      <a:pt x="57310" y="270337"/>
                    </a:cubicBezTo>
                    <a:lnTo>
                      <a:pt x="81432" y="288288"/>
                    </a:lnTo>
                    <a:lnTo>
                      <a:pt x="105401" y="270337"/>
                    </a:lnTo>
                    <a:cubicBezTo>
                      <a:pt x="109089" y="267575"/>
                      <a:pt x="113852" y="266808"/>
                      <a:pt x="118308" y="268189"/>
                    </a:cubicBezTo>
                    <a:cubicBezTo>
                      <a:pt x="118308" y="268189"/>
                      <a:pt x="130292" y="271871"/>
                      <a:pt x="130446" y="271871"/>
                    </a:cubicBezTo>
                    <a:cubicBezTo>
                      <a:pt x="149805" y="278315"/>
                      <a:pt x="162865" y="296420"/>
                      <a:pt x="162865" y="316826"/>
                    </a:cubicBezTo>
                    <a:lnTo>
                      <a:pt x="162865" y="389092"/>
                    </a:lnTo>
                    <a:cubicBezTo>
                      <a:pt x="162865" y="391854"/>
                      <a:pt x="162097" y="394615"/>
                      <a:pt x="160560" y="396917"/>
                    </a:cubicBezTo>
                    <a:lnTo>
                      <a:pt x="136284" y="433894"/>
                    </a:lnTo>
                    <a:lnTo>
                      <a:pt x="136284" y="530708"/>
                    </a:lnTo>
                    <a:cubicBezTo>
                      <a:pt x="136284" y="538686"/>
                      <a:pt x="129831" y="544977"/>
                      <a:pt x="121995" y="544977"/>
                    </a:cubicBezTo>
                    <a:lnTo>
                      <a:pt x="40870" y="544977"/>
                    </a:lnTo>
                    <a:cubicBezTo>
                      <a:pt x="33034" y="544977"/>
                      <a:pt x="26581" y="538686"/>
                      <a:pt x="26581" y="530708"/>
                    </a:cubicBezTo>
                    <a:lnTo>
                      <a:pt x="26581" y="433894"/>
                    </a:lnTo>
                    <a:lnTo>
                      <a:pt x="2305" y="396917"/>
                    </a:lnTo>
                    <a:cubicBezTo>
                      <a:pt x="768" y="394615"/>
                      <a:pt x="0" y="391854"/>
                      <a:pt x="0" y="389092"/>
                    </a:cubicBezTo>
                    <a:lnTo>
                      <a:pt x="0" y="316826"/>
                    </a:lnTo>
                    <a:cubicBezTo>
                      <a:pt x="0" y="296420"/>
                      <a:pt x="13060" y="278315"/>
                      <a:pt x="32419" y="271871"/>
                    </a:cubicBezTo>
                    <a:cubicBezTo>
                      <a:pt x="32573" y="271871"/>
                      <a:pt x="44557" y="268189"/>
                      <a:pt x="44557" y="268189"/>
                    </a:cubicBezTo>
                    <a:close/>
                    <a:moveTo>
                      <a:pt x="283757" y="227644"/>
                    </a:moveTo>
                    <a:lnTo>
                      <a:pt x="300667" y="227644"/>
                    </a:lnTo>
                    <a:cubicBezTo>
                      <a:pt x="302973" y="227644"/>
                      <a:pt x="305126" y="228565"/>
                      <a:pt x="306663" y="230253"/>
                    </a:cubicBezTo>
                    <a:cubicBezTo>
                      <a:pt x="309123" y="232861"/>
                      <a:pt x="309430" y="236544"/>
                      <a:pt x="307739" y="239459"/>
                    </a:cubicBezTo>
                    <a:lnTo>
                      <a:pt x="298669" y="252962"/>
                    </a:lnTo>
                    <a:lnTo>
                      <a:pt x="302973" y="288561"/>
                    </a:lnTo>
                    <a:lnTo>
                      <a:pt x="294672" y="310810"/>
                    </a:lnTo>
                    <a:cubicBezTo>
                      <a:pt x="293749" y="312958"/>
                      <a:pt x="290675" y="312958"/>
                      <a:pt x="289752" y="310810"/>
                    </a:cubicBezTo>
                    <a:lnTo>
                      <a:pt x="281451" y="288561"/>
                    </a:lnTo>
                    <a:lnTo>
                      <a:pt x="285755" y="252962"/>
                    </a:lnTo>
                    <a:lnTo>
                      <a:pt x="276685" y="239459"/>
                    </a:lnTo>
                    <a:cubicBezTo>
                      <a:pt x="274994" y="236544"/>
                      <a:pt x="275302" y="232861"/>
                      <a:pt x="277761" y="230253"/>
                    </a:cubicBezTo>
                    <a:cubicBezTo>
                      <a:pt x="279299" y="228565"/>
                      <a:pt x="281451" y="227644"/>
                      <a:pt x="283757" y="227644"/>
                    </a:cubicBezTo>
                    <a:close/>
                    <a:moveTo>
                      <a:pt x="243694" y="226776"/>
                    </a:moveTo>
                    <a:cubicBezTo>
                      <a:pt x="245999" y="226776"/>
                      <a:pt x="248150" y="228157"/>
                      <a:pt x="248918" y="230304"/>
                    </a:cubicBezTo>
                    <a:lnTo>
                      <a:pt x="285947" y="331870"/>
                    </a:lnTo>
                    <a:cubicBezTo>
                      <a:pt x="288098" y="337700"/>
                      <a:pt x="296395" y="337700"/>
                      <a:pt x="298546" y="331870"/>
                    </a:cubicBezTo>
                    <a:lnTo>
                      <a:pt x="335575" y="230304"/>
                    </a:lnTo>
                    <a:cubicBezTo>
                      <a:pt x="336651" y="227543"/>
                      <a:pt x="339570" y="226162"/>
                      <a:pt x="342336" y="226929"/>
                    </a:cubicBezTo>
                    <a:lnTo>
                      <a:pt x="360005" y="232299"/>
                    </a:lnTo>
                    <a:lnTo>
                      <a:pt x="360005" y="232452"/>
                    </a:lnTo>
                    <a:cubicBezTo>
                      <a:pt x="382438" y="239663"/>
                      <a:pt x="397495" y="260528"/>
                      <a:pt x="397495" y="284002"/>
                    </a:cubicBezTo>
                    <a:lnTo>
                      <a:pt x="397495" y="391704"/>
                    </a:lnTo>
                    <a:cubicBezTo>
                      <a:pt x="397495" y="392778"/>
                      <a:pt x="397188" y="393852"/>
                      <a:pt x="396573" y="394619"/>
                    </a:cubicBezTo>
                    <a:lnTo>
                      <a:pt x="358008" y="453379"/>
                    </a:lnTo>
                    <a:lnTo>
                      <a:pt x="358008" y="602045"/>
                    </a:lnTo>
                    <a:cubicBezTo>
                      <a:pt x="358008" y="605113"/>
                      <a:pt x="355549" y="607568"/>
                      <a:pt x="352476" y="607568"/>
                    </a:cubicBezTo>
                    <a:lnTo>
                      <a:pt x="232017" y="607568"/>
                    </a:lnTo>
                    <a:cubicBezTo>
                      <a:pt x="228944" y="607568"/>
                      <a:pt x="226485" y="605113"/>
                      <a:pt x="226485" y="602045"/>
                    </a:cubicBezTo>
                    <a:lnTo>
                      <a:pt x="226485" y="453379"/>
                    </a:lnTo>
                    <a:lnTo>
                      <a:pt x="187920" y="394619"/>
                    </a:lnTo>
                    <a:cubicBezTo>
                      <a:pt x="187305" y="393852"/>
                      <a:pt x="186998" y="392778"/>
                      <a:pt x="186998" y="391704"/>
                    </a:cubicBezTo>
                    <a:lnTo>
                      <a:pt x="186998" y="284309"/>
                    </a:lnTo>
                    <a:cubicBezTo>
                      <a:pt x="186998" y="260682"/>
                      <a:pt x="202055" y="239817"/>
                      <a:pt x="224488" y="232299"/>
                    </a:cubicBezTo>
                    <a:cubicBezTo>
                      <a:pt x="224488" y="232299"/>
                      <a:pt x="243233" y="226776"/>
                      <a:pt x="243694" y="226776"/>
                    </a:cubicBezTo>
                    <a:close/>
                    <a:moveTo>
                      <a:pt x="503026" y="160466"/>
                    </a:moveTo>
                    <a:cubicBezTo>
                      <a:pt x="529508" y="160466"/>
                      <a:pt x="550975" y="181870"/>
                      <a:pt x="550975" y="208274"/>
                    </a:cubicBezTo>
                    <a:cubicBezTo>
                      <a:pt x="550975" y="234678"/>
                      <a:pt x="529508" y="256082"/>
                      <a:pt x="503026" y="256082"/>
                    </a:cubicBezTo>
                    <a:cubicBezTo>
                      <a:pt x="476544" y="256082"/>
                      <a:pt x="455077" y="234678"/>
                      <a:pt x="455077" y="208274"/>
                    </a:cubicBezTo>
                    <a:cubicBezTo>
                      <a:pt x="455077" y="181870"/>
                      <a:pt x="476544" y="160466"/>
                      <a:pt x="503026" y="160466"/>
                    </a:cubicBezTo>
                    <a:close/>
                    <a:moveTo>
                      <a:pt x="81397" y="160466"/>
                    </a:moveTo>
                    <a:cubicBezTo>
                      <a:pt x="107879" y="160466"/>
                      <a:pt x="129346" y="181870"/>
                      <a:pt x="129346" y="208274"/>
                    </a:cubicBezTo>
                    <a:cubicBezTo>
                      <a:pt x="129346" y="234678"/>
                      <a:pt x="107879" y="256082"/>
                      <a:pt x="81397" y="256082"/>
                    </a:cubicBezTo>
                    <a:cubicBezTo>
                      <a:pt x="54915" y="256082"/>
                      <a:pt x="33448" y="234678"/>
                      <a:pt x="33448" y="208274"/>
                    </a:cubicBezTo>
                    <a:cubicBezTo>
                      <a:pt x="33448" y="181870"/>
                      <a:pt x="54915" y="160466"/>
                      <a:pt x="81397" y="160466"/>
                    </a:cubicBezTo>
                    <a:close/>
                    <a:moveTo>
                      <a:pt x="292212" y="79174"/>
                    </a:moveTo>
                    <a:cubicBezTo>
                      <a:pt x="326313" y="79174"/>
                      <a:pt x="353957" y="106786"/>
                      <a:pt x="353957" y="140848"/>
                    </a:cubicBezTo>
                    <a:cubicBezTo>
                      <a:pt x="353957" y="174910"/>
                      <a:pt x="326313" y="202522"/>
                      <a:pt x="292212" y="202522"/>
                    </a:cubicBezTo>
                    <a:cubicBezTo>
                      <a:pt x="258111" y="202522"/>
                      <a:pt x="230467" y="174910"/>
                      <a:pt x="230467" y="140848"/>
                    </a:cubicBezTo>
                    <a:cubicBezTo>
                      <a:pt x="230467" y="106786"/>
                      <a:pt x="258111" y="79174"/>
                      <a:pt x="292212" y="79174"/>
                    </a:cubicBezTo>
                    <a:close/>
                    <a:moveTo>
                      <a:pt x="292212" y="0"/>
                    </a:moveTo>
                    <a:cubicBezTo>
                      <a:pt x="376247" y="0"/>
                      <a:pt x="453677" y="38346"/>
                      <a:pt x="504683" y="105068"/>
                    </a:cubicBezTo>
                    <a:cubicBezTo>
                      <a:pt x="509906" y="111817"/>
                      <a:pt x="508523" y="121481"/>
                      <a:pt x="501764" y="126542"/>
                    </a:cubicBezTo>
                    <a:cubicBezTo>
                      <a:pt x="498998" y="128690"/>
                      <a:pt x="495772" y="129610"/>
                      <a:pt x="492546" y="129610"/>
                    </a:cubicBezTo>
                    <a:cubicBezTo>
                      <a:pt x="487937" y="129610"/>
                      <a:pt x="483328" y="127616"/>
                      <a:pt x="480409" y="123628"/>
                    </a:cubicBezTo>
                    <a:cubicBezTo>
                      <a:pt x="435088" y="64575"/>
                      <a:pt x="366569" y="30677"/>
                      <a:pt x="292212" y="30677"/>
                    </a:cubicBezTo>
                    <a:cubicBezTo>
                      <a:pt x="217854" y="30677"/>
                      <a:pt x="149335" y="64575"/>
                      <a:pt x="104014" y="123628"/>
                    </a:cubicBezTo>
                    <a:cubicBezTo>
                      <a:pt x="98944" y="130377"/>
                      <a:pt x="89265" y="131604"/>
                      <a:pt x="82659" y="126542"/>
                    </a:cubicBezTo>
                    <a:cubicBezTo>
                      <a:pt x="75900" y="121481"/>
                      <a:pt x="74517" y="111817"/>
                      <a:pt x="79740" y="105068"/>
                    </a:cubicBezTo>
                    <a:cubicBezTo>
                      <a:pt x="130746" y="38346"/>
                      <a:pt x="208176" y="0"/>
                      <a:pt x="292212" y="0"/>
                    </a:cubicBezTo>
                    <a:close/>
                  </a:path>
                </a:pathLst>
              </a:cu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600" b="1" i="1" dirty="0">
                  <a:solidFill>
                    <a:schemeClr val="accent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0" name="îṣ1idé">
              <a:extLst>
                <a:ext uri="{FF2B5EF4-FFF2-40B4-BE49-F238E27FC236}">
                  <a16:creationId xmlns:a16="http://schemas.microsoft.com/office/drawing/2014/main" id="{0B1C6258-2837-4C06-ABCF-15DCC414317A}"/>
                </a:ext>
              </a:extLst>
            </p:cNvPr>
            <p:cNvSpPr txBox="1"/>
            <p:nvPr/>
          </p:nvSpPr>
          <p:spPr bwMode="auto">
            <a:xfrm>
              <a:off x="5555940" y="1283387"/>
              <a:ext cx="1097747" cy="40011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1400" b="1" u="sng" dirty="0">
                  <a:latin typeface="Huawei Sans" panose="020C0503030203020204" pitchFamily="34" charset="0"/>
                  <a:ea typeface="方正兰亭黑简体" panose="02000000000000000000" pitchFamily="2" charset="-122"/>
                  <a:sym typeface="Huawei Sans" panose="020C0503030203020204" pitchFamily="34" charset="0"/>
                </a:rPr>
                <a:t>云计算</a:t>
              </a:r>
              <a:r>
                <a:rPr lang="en-US" altLang="zh-CN" sz="1400" b="1" u="sng" dirty="0">
                  <a:latin typeface="Huawei Sans" panose="020C0503030203020204" pitchFamily="34" charset="0"/>
                  <a:ea typeface="方正兰亭黑简体" panose="02000000000000000000" pitchFamily="2" charset="-122"/>
                  <a:sym typeface="Huawei Sans" panose="020C0503030203020204" pitchFamily="34" charset="0"/>
                </a:rPr>
                <a:t>2.0</a:t>
              </a:r>
            </a:p>
          </p:txBody>
        </p:sp>
        <p:cxnSp>
          <p:nvCxnSpPr>
            <p:cNvPr id="31" name="直接连接符 30">
              <a:extLst>
                <a:ext uri="{FF2B5EF4-FFF2-40B4-BE49-F238E27FC236}">
                  <a16:creationId xmlns:a16="http://schemas.microsoft.com/office/drawing/2014/main" id="{49E72327-AAA6-476C-8C07-D067D286A86B}"/>
                </a:ext>
              </a:extLst>
            </p:cNvPr>
            <p:cNvCxnSpPr>
              <a:stCxn id="51" idx="4"/>
              <a:endCxn id="34" idx="2"/>
            </p:cNvCxnSpPr>
            <p:nvPr/>
          </p:nvCxnSpPr>
          <p:spPr>
            <a:xfrm>
              <a:off x="6096000" y="2676419"/>
              <a:ext cx="0" cy="278078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2" name="iṧḻiḋê">
              <a:extLst>
                <a:ext uri="{FF2B5EF4-FFF2-40B4-BE49-F238E27FC236}">
                  <a16:creationId xmlns:a16="http://schemas.microsoft.com/office/drawing/2014/main" id="{B59A0C2B-03B0-4235-AF7D-F87461667FF5}"/>
                </a:ext>
              </a:extLst>
            </p:cNvPr>
            <p:cNvSpPr/>
            <p:nvPr/>
          </p:nvSpPr>
          <p:spPr bwMode="auto">
            <a:xfrm>
              <a:off x="4498181" y="3456478"/>
              <a:ext cx="3195638" cy="944031"/>
            </a:xfrm>
            <a:prstGeom prst="rect">
              <a:avLst/>
            </a:prstGeom>
            <a:solidFill>
              <a:schemeClr val="bg1"/>
            </a:solid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OpenStack</a:t>
              </a:r>
            </a:p>
            <a:p>
              <a:pPr algn="ctr">
                <a:lnSpc>
                  <a:spcPct val="150000"/>
                </a:lnSpc>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VMware     AWS</a:t>
              </a:r>
            </a:p>
          </p:txBody>
        </p:sp>
        <p:sp>
          <p:nvSpPr>
            <p:cNvPr id="33" name="îṥḷíďê">
              <a:extLst>
                <a:ext uri="{FF2B5EF4-FFF2-40B4-BE49-F238E27FC236}">
                  <a16:creationId xmlns:a16="http://schemas.microsoft.com/office/drawing/2014/main" id="{B8CEED84-A3C8-42C8-880C-2EE18FB6AC16}"/>
                </a:ext>
              </a:extLst>
            </p:cNvPr>
            <p:cNvSpPr txBox="1"/>
            <p:nvPr/>
          </p:nvSpPr>
          <p:spPr bwMode="auto">
            <a:xfrm>
              <a:off x="4498181" y="2866920"/>
              <a:ext cx="3195638" cy="394173"/>
            </a:xfrm>
            <a:prstGeom prst="rect">
              <a:avLst/>
            </a:prstGeom>
            <a:solidFill>
              <a:schemeClr val="bg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软件定义与整合</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ïṥ1íḍè">
              <a:extLst>
                <a:ext uri="{FF2B5EF4-FFF2-40B4-BE49-F238E27FC236}">
                  <a16:creationId xmlns:a16="http://schemas.microsoft.com/office/drawing/2014/main" id="{08B09D50-3929-4E54-A888-78DCB3DFC3DC}"/>
                </a:ext>
              </a:extLst>
            </p:cNvPr>
            <p:cNvSpPr/>
            <p:nvPr/>
          </p:nvSpPr>
          <p:spPr bwMode="auto">
            <a:xfrm>
              <a:off x="4498181" y="4513168"/>
              <a:ext cx="3195638" cy="944031"/>
            </a:xfrm>
            <a:prstGeom prst="rect">
              <a:avLst/>
            </a:prstGeom>
            <a:solidFill>
              <a:schemeClr val="bg1"/>
            </a:solid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基础设施云化</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a:p>
              <a:pPr algn="ctr">
                <a:lnSpc>
                  <a:spcPct val="150000"/>
                </a:lnSpc>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资源服务标准化、自动化</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5" name="ïṡļiḋe">
              <a:extLst>
                <a:ext uri="{FF2B5EF4-FFF2-40B4-BE49-F238E27FC236}">
                  <a16:creationId xmlns:a16="http://schemas.microsoft.com/office/drawing/2014/main" id="{47A144F2-97D5-4341-81A4-3023556DE8F8}"/>
                </a:ext>
              </a:extLst>
            </p:cNvPr>
            <p:cNvGrpSpPr/>
            <p:nvPr/>
          </p:nvGrpSpPr>
          <p:grpSpPr>
            <a:xfrm>
              <a:off x="2141218" y="2291185"/>
              <a:ext cx="857252" cy="857250"/>
              <a:chOff x="2247899" y="2114550"/>
              <a:chExt cx="857252" cy="857250"/>
            </a:xfrm>
          </p:grpSpPr>
          <p:sp>
            <p:nvSpPr>
              <p:cNvPr id="49" name="ïş1ïdé">
                <a:extLst>
                  <a:ext uri="{FF2B5EF4-FFF2-40B4-BE49-F238E27FC236}">
                    <a16:creationId xmlns:a16="http://schemas.microsoft.com/office/drawing/2014/main" id="{8359233B-26D0-4FB5-A295-D1B7942F4608}"/>
                  </a:ext>
                </a:extLst>
              </p:cNvPr>
              <p:cNvSpPr/>
              <p:nvPr/>
            </p:nvSpPr>
            <p:spPr>
              <a:xfrm>
                <a:off x="2247899" y="2114550"/>
                <a:ext cx="857252" cy="857250"/>
              </a:xfrm>
              <a:prstGeom prst="ellipse">
                <a:avLst/>
              </a:prstGeom>
              <a:solidFill>
                <a:srgbClr val="00B0F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600" b="1" i="1" dirty="0">
                  <a:solidFill>
                    <a:schemeClr val="accent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 name="ïšľíḍè">
                <a:extLst>
                  <a:ext uri="{FF2B5EF4-FFF2-40B4-BE49-F238E27FC236}">
                    <a16:creationId xmlns:a16="http://schemas.microsoft.com/office/drawing/2014/main" id="{EC1AFD42-514F-4F67-BBE8-480075C74011}"/>
                  </a:ext>
                </a:extLst>
              </p:cNvPr>
              <p:cNvSpPr/>
              <p:nvPr/>
            </p:nvSpPr>
            <p:spPr>
              <a:xfrm>
                <a:off x="2447473" y="2305051"/>
                <a:ext cx="458104" cy="476248"/>
              </a:xfrm>
              <a:custGeom>
                <a:avLst/>
                <a:gdLst>
                  <a:gd name="connsiteX0" fmla="*/ 466115 w 584423"/>
                  <a:gd name="connsiteY0" fmla="*/ 268189 h 607568"/>
                  <a:gd name="connsiteX1" fmla="*/ 479022 w 584423"/>
                  <a:gd name="connsiteY1" fmla="*/ 270337 h 607568"/>
                  <a:gd name="connsiteX2" fmla="*/ 502991 w 584423"/>
                  <a:gd name="connsiteY2" fmla="*/ 288288 h 607568"/>
                  <a:gd name="connsiteX3" fmla="*/ 527113 w 584423"/>
                  <a:gd name="connsiteY3" fmla="*/ 270337 h 607568"/>
                  <a:gd name="connsiteX4" fmla="*/ 539866 w 584423"/>
                  <a:gd name="connsiteY4" fmla="*/ 268189 h 607568"/>
                  <a:gd name="connsiteX5" fmla="*/ 552004 w 584423"/>
                  <a:gd name="connsiteY5" fmla="*/ 271871 h 607568"/>
                  <a:gd name="connsiteX6" fmla="*/ 584423 w 584423"/>
                  <a:gd name="connsiteY6" fmla="*/ 316826 h 607568"/>
                  <a:gd name="connsiteX7" fmla="*/ 584423 w 584423"/>
                  <a:gd name="connsiteY7" fmla="*/ 389092 h 607568"/>
                  <a:gd name="connsiteX8" fmla="*/ 582118 w 584423"/>
                  <a:gd name="connsiteY8" fmla="*/ 396917 h 607568"/>
                  <a:gd name="connsiteX9" fmla="*/ 557842 w 584423"/>
                  <a:gd name="connsiteY9" fmla="*/ 433894 h 607568"/>
                  <a:gd name="connsiteX10" fmla="*/ 557842 w 584423"/>
                  <a:gd name="connsiteY10" fmla="*/ 530708 h 607568"/>
                  <a:gd name="connsiteX11" fmla="*/ 543553 w 584423"/>
                  <a:gd name="connsiteY11" fmla="*/ 544977 h 607568"/>
                  <a:gd name="connsiteX12" fmla="*/ 462428 w 584423"/>
                  <a:gd name="connsiteY12" fmla="*/ 544977 h 607568"/>
                  <a:gd name="connsiteX13" fmla="*/ 448139 w 584423"/>
                  <a:gd name="connsiteY13" fmla="*/ 530708 h 607568"/>
                  <a:gd name="connsiteX14" fmla="*/ 448139 w 584423"/>
                  <a:gd name="connsiteY14" fmla="*/ 433894 h 607568"/>
                  <a:gd name="connsiteX15" fmla="*/ 423863 w 584423"/>
                  <a:gd name="connsiteY15" fmla="*/ 396917 h 607568"/>
                  <a:gd name="connsiteX16" fmla="*/ 421558 w 584423"/>
                  <a:gd name="connsiteY16" fmla="*/ 389092 h 607568"/>
                  <a:gd name="connsiteX17" fmla="*/ 421558 w 584423"/>
                  <a:gd name="connsiteY17" fmla="*/ 316826 h 607568"/>
                  <a:gd name="connsiteX18" fmla="*/ 453977 w 584423"/>
                  <a:gd name="connsiteY18" fmla="*/ 271871 h 607568"/>
                  <a:gd name="connsiteX19" fmla="*/ 466115 w 584423"/>
                  <a:gd name="connsiteY19" fmla="*/ 268189 h 607568"/>
                  <a:gd name="connsiteX20" fmla="*/ 44557 w 584423"/>
                  <a:gd name="connsiteY20" fmla="*/ 268189 h 607568"/>
                  <a:gd name="connsiteX21" fmla="*/ 57310 w 584423"/>
                  <a:gd name="connsiteY21" fmla="*/ 270337 h 607568"/>
                  <a:gd name="connsiteX22" fmla="*/ 81432 w 584423"/>
                  <a:gd name="connsiteY22" fmla="*/ 288288 h 607568"/>
                  <a:gd name="connsiteX23" fmla="*/ 105401 w 584423"/>
                  <a:gd name="connsiteY23" fmla="*/ 270337 h 607568"/>
                  <a:gd name="connsiteX24" fmla="*/ 118308 w 584423"/>
                  <a:gd name="connsiteY24" fmla="*/ 268189 h 607568"/>
                  <a:gd name="connsiteX25" fmla="*/ 130446 w 584423"/>
                  <a:gd name="connsiteY25" fmla="*/ 271871 h 607568"/>
                  <a:gd name="connsiteX26" fmla="*/ 162865 w 584423"/>
                  <a:gd name="connsiteY26" fmla="*/ 316826 h 607568"/>
                  <a:gd name="connsiteX27" fmla="*/ 162865 w 584423"/>
                  <a:gd name="connsiteY27" fmla="*/ 389092 h 607568"/>
                  <a:gd name="connsiteX28" fmla="*/ 160560 w 584423"/>
                  <a:gd name="connsiteY28" fmla="*/ 396917 h 607568"/>
                  <a:gd name="connsiteX29" fmla="*/ 136284 w 584423"/>
                  <a:gd name="connsiteY29" fmla="*/ 433894 h 607568"/>
                  <a:gd name="connsiteX30" fmla="*/ 136284 w 584423"/>
                  <a:gd name="connsiteY30" fmla="*/ 530708 h 607568"/>
                  <a:gd name="connsiteX31" fmla="*/ 121995 w 584423"/>
                  <a:gd name="connsiteY31" fmla="*/ 544977 h 607568"/>
                  <a:gd name="connsiteX32" fmla="*/ 40870 w 584423"/>
                  <a:gd name="connsiteY32" fmla="*/ 544977 h 607568"/>
                  <a:gd name="connsiteX33" fmla="*/ 26581 w 584423"/>
                  <a:gd name="connsiteY33" fmla="*/ 530708 h 607568"/>
                  <a:gd name="connsiteX34" fmla="*/ 26581 w 584423"/>
                  <a:gd name="connsiteY34" fmla="*/ 433894 h 607568"/>
                  <a:gd name="connsiteX35" fmla="*/ 2305 w 584423"/>
                  <a:gd name="connsiteY35" fmla="*/ 396917 h 607568"/>
                  <a:gd name="connsiteX36" fmla="*/ 0 w 584423"/>
                  <a:gd name="connsiteY36" fmla="*/ 389092 h 607568"/>
                  <a:gd name="connsiteX37" fmla="*/ 0 w 584423"/>
                  <a:gd name="connsiteY37" fmla="*/ 316826 h 607568"/>
                  <a:gd name="connsiteX38" fmla="*/ 32419 w 584423"/>
                  <a:gd name="connsiteY38" fmla="*/ 271871 h 607568"/>
                  <a:gd name="connsiteX39" fmla="*/ 44557 w 584423"/>
                  <a:gd name="connsiteY39" fmla="*/ 268189 h 607568"/>
                  <a:gd name="connsiteX40" fmla="*/ 283757 w 584423"/>
                  <a:gd name="connsiteY40" fmla="*/ 227644 h 607568"/>
                  <a:gd name="connsiteX41" fmla="*/ 300667 w 584423"/>
                  <a:gd name="connsiteY41" fmla="*/ 227644 h 607568"/>
                  <a:gd name="connsiteX42" fmla="*/ 306663 w 584423"/>
                  <a:gd name="connsiteY42" fmla="*/ 230253 h 607568"/>
                  <a:gd name="connsiteX43" fmla="*/ 307739 w 584423"/>
                  <a:gd name="connsiteY43" fmla="*/ 239459 h 607568"/>
                  <a:gd name="connsiteX44" fmla="*/ 298669 w 584423"/>
                  <a:gd name="connsiteY44" fmla="*/ 252962 h 607568"/>
                  <a:gd name="connsiteX45" fmla="*/ 302973 w 584423"/>
                  <a:gd name="connsiteY45" fmla="*/ 288561 h 607568"/>
                  <a:gd name="connsiteX46" fmla="*/ 294672 w 584423"/>
                  <a:gd name="connsiteY46" fmla="*/ 310810 h 607568"/>
                  <a:gd name="connsiteX47" fmla="*/ 289752 w 584423"/>
                  <a:gd name="connsiteY47" fmla="*/ 310810 h 607568"/>
                  <a:gd name="connsiteX48" fmla="*/ 281451 w 584423"/>
                  <a:gd name="connsiteY48" fmla="*/ 288561 h 607568"/>
                  <a:gd name="connsiteX49" fmla="*/ 285755 w 584423"/>
                  <a:gd name="connsiteY49" fmla="*/ 252962 h 607568"/>
                  <a:gd name="connsiteX50" fmla="*/ 276685 w 584423"/>
                  <a:gd name="connsiteY50" fmla="*/ 239459 h 607568"/>
                  <a:gd name="connsiteX51" fmla="*/ 277761 w 584423"/>
                  <a:gd name="connsiteY51" fmla="*/ 230253 h 607568"/>
                  <a:gd name="connsiteX52" fmla="*/ 283757 w 584423"/>
                  <a:gd name="connsiteY52" fmla="*/ 227644 h 607568"/>
                  <a:gd name="connsiteX53" fmla="*/ 243694 w 584423"/>
                  <a:gd name="connsiteY53" fmla="*/ 226776 h 607568"/>
                  <a:gd name="connsiteX54" fmla="*/ 248918 w 584423"/>
                  <a:gd name="connsiteY54" fmla="*/ 230304 h 607568"/>
                  <a:gd name="connsiteX55" fmla="*/ 285947 w 584423"/>
                  <a:gd name="connsiteY55" fmla="*/ 331870 h 607568"/>
                  <a:gd name="connsiteX56" fmla="*/ 298546 w 584423"/>
                  <a:gd name="connsiteY56" fmla="*/ 331870 h 607568"/>
                  <a:gd name="connsiteX57" fmla="*/ 335575 w 584423"/>
                  <a:gd name="connsiteY57" fmla="*/ 230304 h 607568"/>
                  <a:gd name="connsiteX58" fmla="*/ 342336 w 584423"/>
                  <a:gd name="connsiteY58" fmla="*/ 226929 h 607568"/>
                  <a:gd name="connsiteX59" fmla="*/ 360005 w 584423"/>
                  <a:gd name="connsiteY59" fmla="*/ 232299 h 607568"/>
                  <a:gd name="connsiteX60" fmla="*/ 360005 w 584423"/>
                  <a:gd name="connsiteY60" fmla="*/ 232452 h 607568"/>
                  <a:gd name="connsiteX61" fmla="*/ 397495 w 584423"/>
                  <a:gd name="connsiteY61" fmla="*/ 284002 h 607568"/>
                  <a:gd name="connsiteX62" fmla="*/ 397495 w 584423"/>
                  <a:gd name="connsiteY62" fmla="*/ 391704 h 607568"/>
                  <a:gd name="connsiteX63" fmla="*/ 396573 w 584423"/>
                  <a:gd name="connsiteY63" fmla="*/ 394619 h 607568"/>
                  <a:gd name="connsiteX64" fmla="*/ 358008 w 584423"/>
                  <a:gd name="connsiteY64" fmla="*/ 453379 h 607568"/>
                  <a:gd name="connsiteX65" fmla="*/ 358008 w 584423"/>
                  <a:gd name="connsiteY65" fmla="*/ 602045 h 607568"/>
                  <a:gd name="connsiteX66" fmla="*/ 352476 w 584423"/>
                  <a:gd name="connsiteY66" fmla="*/ 607568 h 607568"/>
                  <a:gd name="connsiteX67" fmla="*/ 232017 w 584423"/>
                  <a:gd name="connsiteY67" fmla="*/ 607568 h 607568"/>
                  <a:gd name="connsiteX68" fmla="*/ 226485 w 584423"/>
                  <a:gd name="connsiteY68" fmla="*/ 602045 h 607568"/>
                  <a:gd name="connsiteX69" fmla="*/ 226485 w 584423"/>
                  <a:gd name="connsiteY69" fmla="*/ 453379 h 607568"/>
                  <a:gd name="connsiteX70" fmla="*/ 187920 w 584423"/>
                  <a:gd name="connsiteY70" fmla="*/ 394619 h 607568"/>
                  <a:gd name="connsiteX71" fmla="*/ 186998 w 584423"/>
                  <a:gd name="connsiteY71" fmla="*/ 391704 h 607568"/>
                  <a:gd name="connsiteX72" fmla="*/ 186998 w 584423"/>
                  <a:gd name="connsiteY72" fmla="*/ 284309 h 607568"/>
                  <a:gd name="connsiteX73" fmla="*/ 224488 w 584423"/>
                  <a:gd name="connsiteY73" fmla="*/ 232299 h 607568"/>
                  <a:gd name="connsiteX74" fmla="*/ 243694 w 584423"/>
                  <a:gd name="connsiteY74" fmla="*/ 226776 h 607568"/>
                  <a:gd name="connsiteX75" fmla="*/ 503026 w 584423"/>
                  <a:gd name="connsiteY75" fmla="*/ 160466 h 607568"/>
                  <a:gd name="connsiteX76" fmla="*/ 550975 w 584423"/>
                  <a:gd name="connsiteY76" fmla="*/ 208274 h 607568"/>
                  <a:gd name="connsiteX77" fmla="*/ 503026 w 584423"/>
                  <a:gd name="connsiteY77" fmla="*/ 256082 h 607568"/>
                  <a:gd name="connsiteX78" fmla="*/ 455077 w 584423"/>
                  <a:gd name="connsiteY78" fmla="*/ 208274 h 607568"/>
                  <a:gd name="connsiteX79" fmla="*/ 503026 w 584423"/>
                  <a:gd name="connsiteY79" fmla="*/ 160466 h 607568"/>
                  <a:gd name="connsiteX80" fmla="*/ 81397 w 584423"/>
                  <a:gd name="connsiteY80" fmla="*/ 160466 h 607568"/>
                  <a:gd name="connsiteX81" fmla="*/ 129346 w 584423"/>
                  <a:gd name="connsiteY81" fmla="*/ 208274 h 607568"/>
                  <a:gd name="connsiteX82" fmla="*/ 81397 w 584423"/>
                  <a:gd name="connsiteY82" fmla="*/ 256082 h 607568"/>
                  <a:gd name="connsiteX83" fmla="*/ 33448 w 584423"/>
                  <a:gd name="connsiteY83" fmla="*/ 208274 h 607568"/>
                  <a:gd name="connsiteX84" fmla="*/ 81397 w 584423"/>
                  <a:gd name="connsiteY84" fmla="*/ 160466 h 607568"/>
                  <a:gd name="connsiteX85" fmla="*/ 292212 w 584423"/>
                  <a:gd name="connsiteY85" fmla="*/ 79174 h 607568"/>
                  <a:gd name="connsiteX86" fmla="*/ 353957 w 584423"/>
                  <a:gd name="connsiteY86" fmla="*/ 140848 h 607568"/>
                  <a:gd name="connsiteX87" fmla="*/ 292212 w 584423"/>
                  <a:gd name="connsiteY87" fmla="*/ 202522 h 607568"/>
                  <a:gd name="connsiteX88" fmla="*/ 230467 w 584423"/>
                  <a:gd name="connsiteY88" fmla="*/ 140848 h 607568"/>
                  <a:gd name="connsiteX89" fmla="*/ 292212 w 584423"/>
                  <a:gd name="connsiteY89" fmla="*/ 79174 h 607568"/>
                  <a:gd name="connsiteX90" fmla="*/ 292212 w 584423"/>
                  <a:gd name="connsiteY90" fmla="*/ 0 h 607568"/>
                  <a:gd name="connsiteX91" fmla="*/ 504683 w 584423"/>
                  <a:gd name="connsiteY91" fmla="*/ 105068 h 607568"/>
                  <a:gd name="connsiteX92" fmla="*/ 501764 w 584423"/>
                  <a:gd name="connsiteY92" fmla="*/ 126542 h 607568"/>
                  <a:gd name="connsiteX93" fmla="*/ 492546 w 584423"/>
                  <a:gd name="connsiteY93" fmla="*/ 129610 h 607568"/>
                  <a:gd name="connsiteX94" fmla="*/ 480409 w 584423"/>
                  <a:gd name="connsiteY94" fmla="*/ 123628 h 607568"/>
                  <a:gd name="connsiteX95" fmla="*/ 292212 w 584423"/>
                  <a:gd name="connsiteY95" fmla="*/ 30677 h 607568"/>
                  <a:gd name="connsiteX96" fmla="*/ 104014 w 584423"/>
                  <a:gd name="connsiteY96" fmla="*/ 123628 h 607568"/>
                  <a:gd name="connsiteX97" fmla="*/ 82659 w 584423"/>
                  <a:gd name="connsiteY97" fmla="*/ 126542 h 607568"/>
                  <a:gd name="connsiteX98" fmla="*/ 79740 w 584423"/>
                  <a:gd name="connsiteY98" fmla="*/ 105068 h 607568"/>
                  <a:gd name="connsiteX99" fmla="*/ 292212 w 584423"/>
                  <a:gd name="connsiteY99"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84423" h="607568">
                    <a:moveTo>
                      <a:pt x="466115" y="268189"/>
                    </a:moveTo>
                    <a:cubicBezTo>
                      <a:pt x="470571" y="266808"/>
                      <a:pt x="475334" y="267575"/>
                      <a:pt x="479022" y="270337"/>
                    </a:cubicBezTo>
                    <a:lnTo>
                      <a:pt x="502991" y="288288"/>
                    </a:lnTo>
                    <a:lnTo>
                      <a:pt x="527113" y="270337"/>
                    </a:lnTo>
                    <a:cubicBezTo>
                      <a:pt x="530647" y="267575"/>
                      <a:pt x="535410" y="266808"/>
                      <a:pt x="539866" y="268189"/>
                    </a:cubicBezTo>
                    <a:cubicBezTo>
                      <a:pt x="539866" y="268189"/>
                      <a:pt x="551850" y="271871"/>
                      <a:pt x="552004" y="271871"/>
                    </a:cubicBezTo>
                    <a:cubicBezTo>
                      <a:pt x="571363" y="278315"/>
                      <a:pt x="584423" y="296420"/>
                      <a:pt x="584423" y="316826"/>
                    </a:cubicBezTo>
                    <a:lnTo>
                      <a:pt x="584423" y="389092"/>
                    </a:lnTo>
                    <a:cubicBezTo>
                      <a:pt x="584423" y="391854"/>
                      <a:pt x="583655" y="394615"/>
                      <a:pt x="582118" y="396917"/>
                    </a:cubicBezTo>
                    <a:lnTo>
                      <a:pt x="557842" y="433894"/>
                    </a:lnTo>
                    <a:lnTo>
                      <a:pt x="557842" y="530708"/>
                    </a:lnTo>
                    <a:cubicBezTo>
                      <a:pt x="557842" y="538686"/>
                      <a:pt x="551389" y="544977"/>
                      <a:pt x="543553" y="544977"/>
                    </a:cubicBezTo>
                    <a:lnTo>
                      <a:pt x="462428" y="544977"/>
                    </a:lnTo>
                    <a:cubicBezTo>
                      <a:pt x="454592" y="544977"/>
                      <a:pt x="448139" y="538686"/>
                      <a:pt x="448139" y="530708"/>
                    </a:cubicBezTo>
                    <a:lnTo>
                      <a:pt x="448139" y="433894"/>
                    </a:lnTo>
                    <a:lnTo>
                      <a:pt x="423863" y="396917"/>
                    </a:lnTo>
                    <a:cubicBezTo>
                      <a:pt x="422326" y="394615"/>
                      <a:pt x="421558" y="391854"/>
                      <a:pt x="421558" y="389092"/>
                    </a:cubicBezTo>
                    <a:lnTo>
                      <a:pt x="421558" y="316826"/>
                    </a:lnTo>
                    <a:cubicBezTo>
                      <a:pt x="421558" y="296420"/>
                      <a:pt x="434618" y="278315"/>
                      <a:pt x="453977" y="271871"/>
                    </a:cubicBezTo>
                    <a:cubicBezTo>
                      <a:pt x="454131" y="271871"/>
                      <a:pt x="466115" y="268189"/>
                      <a:pt x="466115" y="268189"/>
                    </a:cubicBezTo>
                    <a:close/>
                    <a:moveTo>
                      <a:pt x="44557" y="268189"/>
                    </a:moveTo>
                    <a:cubicBezTo>
                      <a:pt x="49013" y="266808"/>
                      <a:pt x="53776" y="267575"/>
                      <a:pt x="57310" y="270337"/>
                    </a:cubicBezTo>
                    <a:lnTo>
                      <a:pt x="81432" y="288288"/>
                    </a:lnTo>
                    <a:lnTo>
                      <a:pt x="105401" y="270337"/>
                    </a:lnTo>
                    <a:cubicBezTo>
                      <a:pt x="109089" y="267575"/>
                      <a:pt x="113852" y="266808"/>
                      <a:pt x="118308" y="268189"/>
                    </a:cubicBezTo>
                    <a:cubicBezTo>
                      <a:pt x="118308" y="268189"/>
                      <a:pt x="130292" y="271871"/>
                      <a:pt x="130446" y="271871"/>
                    </a:cubicBezTo>
                    <a:cubicBezTo>
                      <a:pt x="149805" y="278315"/>
                      <a:pt x="162865" y="296420"/>
                      <a:pt x="162865" y="316826"/>
                    </a:cubicBezTo>
                    <a:lnTo>
                      <a:pt x="162865" y="389092"/>
                    </a:lnTo>
                    <a:cubicBezTo>
                      <a:pt x="162865" y="391854"/>
                      <a:pt x="162097" y="394615"/>
                      <a:pt x="160560" y="396917"/>
                    </a:cubicBezTo>
                    <a:lnTo>
                      <a:pt x="136284" y="433894"/>
                    </a:lnTo>
                    <a:lnTo>
                      <a:pt x="136284" y="530708"/>
                    </a:lnTo>
                    <a:cubicBezTo>
                      <a:pt x="136284" y="538686"/>
                      <a:pt x="129831" y="544977"/>
                      <a:pt x="121995" y="544977"/>
                    </a:cubicBezTo>
                    <a:lnTo>
                      <a:pt x="40870" y="544977"/>
                    </a:lnTo>
                    <a:cubicBezTo>
                      <a:pt x="33034" y="544977"/>
                      <a:pt x="26581" y="538686"/>
                      <a:pt x="26581" y="530708"/>
                    </a:cubicBezTo>
                    <a:lnTo>
                      <a:pt x="26581" y="433894"/>
                    </a:lnTo>
                    <a:lnTo>
                      <a:pt x="2305" y="396917"/>
                    </a:lnTo>
                    <a:cubicBezTo>
                      <a:pt x="768" y="394615"/>
                      <a:pt x="0" y="391854"/>
                      <a:pt x="0" y="389092"/>
                    </a:cubicBezTo>
                    <a:lnTo>
                      <a:pt x="0" y="316826"/>
                    </a:lnTo>
                    <a:cubicBezTo>
                      <a:pt x="0" y="296420"/>
                      <a:pt x="13060" y="278315"/>
                      <a:pt x="32419" y="271871"/>
                    </a:cubicBezTo>
                    <a:cubicBezTo>
                      <a:pt x="32573" y="271871"/>
                      <a:pt x="44557" y="268189"/>
                      <a:pt x="44557" y="268189"/>
                    </a:cubicBezTo>
                    <a:close/>
                    <a:moveTo>
                      <a:pt x="283757" y="227644"/>
                    </a:moveTo>
                    <a:lnTo>
                      <a:pt x="300667" y="227644"/>
                    </a:lnTo>
                    <a:cubicBezTo>
                      <a:pt x="302973" y="227644"/>
                      <a:pt x="305126" y="228565"/>
                      <a:pt x="306663" y="230253"/>
                    </a:cubicBezTo>
                    <a:cubicBezTo>
                      <a:pt x="309123" y="232861"/>
                      <a:pt x="309430" y="236544"/>
                      <a:pt x="307739" y="239459"/>
                    </a:cubicBezTo>
                    <a:lnTo>
                      <a:pt x="298669" y="252962"/>
                    </a:lnTo>
                    <a:lnTo>
                      <a:pt x="302973" y="288561"/>
                    </a:lnTo>
                    <a:lnTo>
                      <a:pt x="294672" y="310810"/>
                    </a:lnTo>
                    <a:cubicBezTo>
                      <a:pt x="293749" y="312958"/>
                      <a:pt x="290675" y="312958"/>
                      <a:pt x="289752" y="310810"/>
                    </a:cubicBezTo>
                    <a:lnTo>
                      <a:pt x="281451" y="288561"/>
                    </a:lnTo>
                    <a:lnTo>
                      <a:pt x="285755" y="252962"/>
                    </a:lnTo>
                    <a:lnTo>
                      <a:pt x="276685" y="239459"/>
                    </a:lnTo>
                    <a:cubicBezTo>
                      <a:pt x="274994" y="236544"/>
                      <a:pt x="275302" y="232861"/>
                      <a:pt x="277761" y="230253"/>
                    </a:cubicBezTo>
                    <a:cubicBezTo>
                      <a:pt x="279299" y="228565"/>
                      <a:pt x="281451" y="227644"/>
                      <a:pt x="283757" y="227644"/>
                    </a:cubicBezTo>
                    <a:close/>
                    <a:moveTo>
                      <a:pt x="243694" y="226776"/>
                    </a:moveTo>
                    <a:cubicBezTo>
                      <a:pt x="245999" y="226776"/>
                      <a:pt x="248150" y="228157"/>
                      <a:pt x="248918" y="230304"/>
                    </a:cubicBezTo>
                    <a:lnTo>
                      <a:pt x="285947" y="331870"/>
                    </a:lnTo>
                    <a:cubicBezTo>
                      <a:pt x="288098" y="337700"/>
                      <a:pt x="296395" y="337700"/>
                      <a:pt x="298546" y="331870"/>
                    </a:cubicBezTo>
                    <a:lnTo>
                      <a:pt x="335575" y="230304"/>
                    </a:lnTo>
                    <a:cubicBezTo>
                      <a:pt x="336651" y="227543"/>
                      <a:pt x="339570" y="226162"/>
                      <a:pt x="342336" y="226929"/>
                    </a:cubicBezTo>
                    <a:lnTo>
                      <a:pt x="360005" y="232299"/>
                    </a:lnTo>
                    <a:lnTo>
                      <a:pt x="360005" y="232452"/>
                    </a:lnTo>
                    <a:cubicBezTo>
                      <a:pt x="382438" y="239663"/>
                      <a:pt x="397495" y="260528"/>
                      <a:pt x="397495" y="284002"/>
                    </a:cubicBezTo>
                    <a:lnTo>
                      <a:pt x="397495" y="391704"/>
                    </a:lnTo>
                    <a:cubicBezTo>
                      <a:pt x="397495" y="392778"/>
                      <a:pt x="397188" y="393852"/>
                      <a:pt x="396573" y="394619"/>
                    </a:cubicBezTo>
                    <a:lnTo>
                      <a:pt x="358008" y="453379"/>
                    </a:lnTo>
                    <a:lnTo>
                      <a:pt x="358008" y="602045"/>
                    </a:lnTo>
                    <a:cubicBezTo>
                      <a:pt x="358008" y="605113"/>
                      <a:pt x="355549" y="607568"/>
                      <a:pt x="352476" y="607568"/>
                    </a:cubicBezTo>
                    <a:lnTo>
                      <a:pt x="232017" y="607568"/>
                    </a:lnTo>
                    <a:cubicBezTo>
                      <a:pt x="228944" y="607568"/>
                      <a:pt x="226485" y="605113"/>
                      <a:pt x="226485" y="602045"/>
                    </a:cubicBezTo>
                    <a:lnTo>
                      <a:pt x="226485" y="453379"/>
                    </a:lnTo>
                    <a:lnTo>
                      <a:pt x="187920" y="394619"/>
                    </a:lnTo>
                    <a:cubicBezTo>
                      <a:pt x="187305" y="393852"/>
                      <a:pt x="186998" y="392778"/>
                      <a:pt x="186998" y="391704"/>
                    </a:cubicBezTo>
                    <a:lnTo>
                      <a:pt x="186998" y="284309"/>
                    </a:lnTo>
                    <a:cubicBezTo>
                      <a:pt x="186998" y="260682"/>
                      <a:pt x="202055" y="239817"/>
                      <a:pt x="224488" y="232299"/>
                    </a:cubicBezTo>
                    <a:cubicBezTo>
                      <a:pt x="224488" y="232299"/>
                      <a:pt x="243233" y="226776"/>
                      <a:pt x="243694" y="226776"/>
                    </a:cubicBezTo>
                    <a:close/>
                    <a:moveTo>
                      <a:pt x="503026" y="160466"/>
                    </a:moveTo>
                    <a:cubicBezTo>
                      <a:pt x="529508" y="160466"/>
                      <a:pt x="550975" y="181870"/>
                      <a:pt x="550975" y="208274"/>
                    </a:cubicBezTo>
                    <a:cubicBezTo>
                      <a:pt x="550975" y="234678"/>
                      <a:pt x="529508" y="256082"/>
                      <a:pt x="503026" y="256082"/>
                    </a:cubicBezTo>
                    <a:cubicBezTo>
                      <a:pt x="476544" y="256082"/>
                      <a:pt x="455077" y="234678"/>
                      <a:pt x="455077" y="208274"/>
                    </a:cubicBezTo>
                    <a:cubicBezTo>
                      <a:pt x="455077" y="181870"/>
                      <a:pt x="476544" y="160466"/>
                      <a:pt x="503026" y="160466"/>
                    </a:cubicBezTo>
                    <a:close/>
                    <a:moveTo>
                      <a:pt x="81397" y="160466"/>
                    </a:moveTo>
                    <a:cubicBezTo>
                      <a:pt x="107879" y="160466"/>
                      <a:pt x="129346" y="181870"/>
                      <a:pt x="129346" y="208274"/>
                    </a:cubicBezTo>
                    <a:cubicBezTo>
                      <a:pt x="129346" y="234678"/>
                      <a:pt x="107879" y="256082"/>
                      <a:pt x="81397" y="256082"/>
                    </a:cubicBezTo>
                    <a:cubicBezTo>
                      <a:pt x="54915" y="256082"/>
                      <a:pt x="33448" y="234678"/>
                      <a:pt x="33448" y="208274"/>
                    </a:cubicBezTo>
                    <a:cubicBezTo>
                      <a:pt x="33448" y="181870"/>
                      <a:pt x="54915" y="160466"/>
                      <a:pt x="81397" y="160466"/>
                    </a:cubicBezTo>
                    <a:close/>
                    <a:moveTo>
                      <a:pt x="292212" y="79174"/>
                    </a:moveTo>
                    <a:cubicBezTo>
                      <a:pt x="326313" y="79174"/>
                      <a:pt x="353957" y="106786"/>
                      <a:pt x="353957" y="140848"/>
                    </a:cubicBezTo>
                    <a:cubicBezTo>
                      <a:pt x="353957" y="174910"/>
                      <a:pt x="326313" y="202522"/>
                      <a:pt x="292212" y="202522"/>
                    </a:cubicBezTo>
                    <a:cubicBezTo>
                      <a:pt x="258111" y="202522"/>
                      <a:pt x="230467" y="174910"/>
                      <a:pt x="230467" y="140848"/>
                    </a:cubicBezTo>
                    <a:cubicBezTo>
                      <a:pt x="230467" y="106786"/>
                      <a:pt x="258111" y="79174"/>
                      <a:pt x="292212" y="79174"/>
                    </a:cubicBezTo>
                    <a:close/>
                    <a:moveTo>
                      <a:pt x="292212" y="0"/>
                    </a:moveTo>
                    <a:cubicBezTo>
                      <a:pt x="376247" y="0"/>
                      <a:pt x="453677" y="38346"/>
                      <a:pt x="504683" y="105068"/>
                    </a:cubicBezTo>
                    <a:cubicBezTo>
                      <a:pt x="509906" y="111817"/>
                      <a:pt x="508523" y="121481"/>
                      <a:pt x="501764" y="126542"/>
                    </a:cubicBezTo>
                    <a:cubicBezTo>
                      <a:pt x="498998" y="128690"/>
                      <a:pt x="495772" y="129610"/>
                      <a:pt x="492546" y="129610"/>
                    </a:cubicBezTo>
                    <a:cubicBezTo>
                      <a:pt x="487937" y="129610"/>
                      <a:pt x="483328" y="127616"/>
                      <a:pt x="480409" y="123628"/>
                    </a:cubicBezTo>
                    <a:cubicBezTo>
                      <a:pt x="435088" y="64575"/>
                      <a:pt x="366569" y="30677"/>
                      <a:pt x="292212" y="30677"/>
                    </a:cubicBezTo>
                    <a:cubicBezTo>
                      <a:pt x="217854" y="30677"/>
                      <a:pt x="149335" y="64575"/>
                      <a:pt x="104014" y="123628"/>
                    </a:cubicBezTo>
                    <a:cubicBezTo>
                      <a:pt x="98944" y="130377"/>
                      <a:pt x="89265" y="131604"/>
                      <a:pt x="82659" y="126542"/>
                    </a:cubicBezTo>
                    <a:cubicBezTo>
                      <a:pt x="75900" y="121481"/>
                      <a:pt x="74517" y="111817"/>
                      <a:pt x="79740" y="105068"/>
                    </a:cubicBezTo>
                    <a:cubicBezTo>
                      <a:pt x="130746" y="38346"/>
                      <a:pt x="208176" y="0"/>
                      <a:pt x="292212" y="0"/>
                    </a:cubicBezTo>
                    <a:close/>
                  </a:path>
                </a:pathLst>
              </a:cu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600" b="1" i="1" dirty="0">
                  <a:solidFill>
                    <a:schemeClr val="accent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6" name="íṡ1íḋé">
              <a:extLst>
                <a:ext uri="{FF2B5EF4-FFF2-40B4-BE49-F238E27FC236}">
                  <a16:creationId xmlns:a16="http://schemas.microsoft.com/office/drawing/2014/main" id="{15B79510-E63C-4578-9F84-74C1F3D61C38}"/>
                </a:ext>
              </a:extLst>
            </p:cNvPr>
            <p:cNvSpPr txBox="1"/>
            <p:nvPr/>
          </p:nvSpPr>
          <p:spPr bwMode="auto">
            <a:xfrm>
              <a:off x="2079692" y="1755403"/>
              <a:ext cx="1027976" cy="40011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1400" b="1" u="sng" dirty="0">
                  <a:latin typeface="Huawei Sans" panose="020C0503030203020204" pitchFamily="34" charset="0"/>
                  <a:ea typeface="方正兰亭黑简体" panose="02000000000000000000" pitchFamily="2" charset="-122"/>
                  <a:sym typeface="Huawei Sans" panose="020C0503030203020204" pitchFamily="34" charset="0"/>
                </a:rPr>
                <a:t>云计算</a:t>
              </a:r>
              <a:r>
                <a:rPr lang="en-US" altLang="zh-CN" sz="1400" b="1" u="sng" dirty="0">
                  <a:latin typeface="Huawei Sans" panose="020C0503030203020204" pitchFamily="34" charset="0"/>
                  <a:ea typeface="方正兰亭黑简体" panose="02000000000000000000" pitchFamily="2" charset="-122"/>
                  <a:sym typeface="Huawei Sans" panose="020C0503030203020204" pitchFamily="34" charset="0"/>
                </a:rPr>
                <a:t>1.0</a:t>
              </a:r>
            </a:p>
          </p:txBody>
        </p:sp>
        <p:cxnSp>
          <p:nvCxnSpPr>
            <p:cNvPr id="37" name="直接连接符 36">
              <a:extLst>
                <a:ext uri="{FF2B5EF4-FFF2-40B4-BE49-F238E27FC236}">
                  <a16:creationId xmlns:a16="http://schemas.microsoft.com/office/drawing/2014/main" id="{58870C2E-5E6F-415C-A101-979B091E23DA}"/>
                </a:ext>
              </a:extLst>
            </p:cNvPr>
            <p:cNvCxnSpPr>
              <a:stCxn id="49" idx="4"/>
              <a:endCxn id="40" idx="2"/>
            </p:cNvCxnSpPr>
            <p:nvPr/>
          </p:nvCxnSpPr>
          <p:spPr>
            <a:xfrm>
              <a:off x="2569844" y="3148435"/>
              <a:ext cx="0" cy="278078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8" name="iSľïďê">
              <a:extLst>
                <a:ext uri="{FF2B5EF4-FFF2-40B4-BE49-F238E27FC236}">
                  <a16:creationId xmlns:a16="http://schemas.microsoft.com/office/drawing/2014/main" id="{92C728AA-38EB-40A0-9A97-3BF4F4FEACBF}"/>
                </a:ext>
              </a:extLst>
            </p:cNvPr>
            <p:cNvSpPr/>
            <p:nvPr/>
          </p:nvSpPr>
          <p:spPr bwMode="auto">
            <a:xfrm>
              <a:off x="972025" y="3928494"/>
              <a:ext cx="3195638" cy="944031"/>
            </a:xfrm>
            <a:prstGeom prst="rect">
              <a:avLst/>
            </a:prstGeom>
            <a:solidFill>
              <a:schemeClr val="bg1"/>
            </a:solid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Hyper-V</a:t>
              </a:r>
            </a:p>
            <a:p>
              <a:pPr algn="ctr">
                <a:lnSpc>
                  <a:spcPct val="150000"/>
                </a:lnSpc>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XEN    KVM</a:t>
              </a:r>
            </a:p>
            <a:p>
              <a:pPr algn="ctr">
                <a:lnSpc>
                  <a:spcPct val="150000"/>
                </a:lnSpc>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VMware ESX</a:t>
              </a:r>
            </a:p>
          </p:txBody>
        </p:sp>
        <p:sp>
          <p:nvSpPr>
            <p:cNvPr id="39" name="îṩḷïďé">
              <a:extLst>
                <a:ext uri="{FF2B5EF4-FFF2-40B4-BE49-F238E27FC236}">
                  <a16:creationId xmlns:a16="http://schemas.microsoft.com/office/drawing/2014/main" id="{5A5AC1DE-2CFC-4392-A07C-CFCAF92CB10F}"/>
                </a:ext>
              </a:extLst>
            </p:cNvPr>
            <p:cNvSpPr txBox="1"/>
            <p:nvPr/>
          </p:nvSpPr>
          <p:spPr bwMode="auto">
            <a:xfrm>
              <a:off x="972025" y="3338936"/>
              <a:ext cx="3195638" cy="394173"/>
            </a:xfrm>
            <a:prstGeom prst="rect">
              <a:avLst/>
            </a:prstGeom>
            <a:solidFill>
              <a:schemeClr val="bg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计算虚拟化</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ï$lîde">
              <a:extLst>
                <a:ext uri="{FF2B5EF4-FFF2-40B4-BE49-F238E27FC236}">
                  <a16:creationId xmlns:a16="http://schemas.microsoft.com/office/drawing/2014/main" id="{A51E20E0-E067-4AAF-AE3F-7B9D8068364B}"/>
                </a:ext>
              </a:extLst>
            </p:cNvPr>
            <p:cNvSpPr/>
            <p:nvPr/>
          </p:nvSpPr>
          <p:spPr bwMode="auto">
            <a:xfrm>
              <a:off x="972025" y="4985184"/>
              <a:ext cx="3195638" cy="944031"/>
            </a:xfrm>
            <a:prstGeom prst="rect">
              <a:avLst/>
            </a:prstGeom>
            <a:solidFill>
              <a:schemeClr val="bg1"/>
            </a:solid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虚拟化</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a:p>
              <a:pPr algn="ctr">
                <a:lnSpc>
                  <a:spcPct val="150000"/>
                </a:lnSpc>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更好的资源利用率</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41" name="íṣḻïḓê">
              <a:extLst>
                <a:ext uri="{FF2B5EF4-FFF2-40B4-BE49-F238E27FC236}">
                  <a16:creationId xmlns:a16="http://schemas.microsoft.com/office/drawing/2014/main" id="{44E6D075-0D7E-4212-9329-09100CB6AE6E}"/>
                </a:ext>
              </a:extLst>
            </p:cNvPr>
            <p:cNvGrpSpPr/>
            <p:nvPr/>
          </p:nvGrpSpPr>
          <p:grpSpPr>
            <a:xfrm>
              <a:off x="9193530" y="2291185"/>
              <a:ext cx="857252" cy="857250"/>
              <a:chOff x="2247899" y="2114550"/>
              <a:chExt cx="857252" cy="857250"/>
            </a:xfrm>
          </p:grpSpPr>
          <p:sp>
            <p:nvSpPr>
              <p:cNvPr id="47" name="íṩḷíḍè">
                <a:extLst>
                  <a:ext uri="{FF2B5EF4-FFF2-40B4-BE49-F238E27FC236}">
                    <a16:creationId xmlns:a16="http://schemas.microsoft.com/office/drawing/2014/main" id="{F00CCAED-609C-42AF-8CEA-887DC2053E57}"/>
                  </a:ext>
                </a:extLst>
              </p:cNvPr>
              <p:cNvSpPr/>
              <p:nvPr/>
            </p:nvSpPr>
            <p:spPr>
              <a:xfrm>
                <a:off x="2247899" y="2114550"/>
                <a:ext cx="857252" cy="857250"/>
              </a:xfrm>
              <a:prstGeom prst="ellipse">
                <a:avLst/>
              </a:prstGeom>
              <a:solidFill>
                <a:srgbClr val="C00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1600" b="1" i="1" dirty="0">
                  <a:solidFill>
                    <a:schemeClr val="accent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 name="îs1iďé">
                <a:extLst>
                  <a:ext uri="{FF2B5EF4-FFF2-40B4-BE49-F238E27FC236}">
                    <a16:creationId xmlns:a16="http://schemas.microsoft.com/office/drawing/2014/main" id="{D29F420A-C7F3-4911-A390-01D8C73B8324}"/>
                  </a:ext>
                </a:extLst>
              </p:cNvPr>
              <p:cNvSpPr/>
              <p:nvPr/>
            </p:nvSpPr>
            <p:spPr>
              <a:xfrm>
                <a:off x="2447473" y="2305051"/>
                <a:ext cx="458104" cy="476248"/>
              </a:xfrm>
              <a:custGeom>
                <a:avLst/>
                <a:gdLst>
                  <a:gd name="connsiteX0" fmla="*/ 466115 w 584423"/>
                  <a:gd name="connsiteY0" fmla="*/ 268189 h 607568"/>
                  <a:gd name="connsiteX1" fmla="*/ 479022 w 584423"/>
                  <a:gd name="connsiteY1" fmla="*/ 270337 h 607568"/>
                  <a:gd name="connsiteX2" fmla="*/ 502991 w 584423"/>
                  <a:gd name="connsiteY2" fmla="*/ 288288 h 607568"/>
                  <a:gd name="connsiteX3" fmla="*/ 527113 w 584423"/>
                  <a:gd name="connsiteY3" fmla="*/ 270337 h 607568"/>
                  <a:gd name="connsiteX4" fmla="*/ 539866 w 584423"/>
                  <a:gd name="connsiteY4" fmla="*/ 268189 h 607568"/>
                  <a:gd name="connsiteX5" fmla="*/ 552004 w 584423"/>
                  <a:gd name="connsiteY5" fmla="*/ 271871 h 607568"/>
                  <a:gd name="connsiteX6" fmla="*/ 584423 w 584423"/>
                  <a:gd name="connsiteY6" fmla="*/ 316826 h 607568"/>
                  <a:gd name="connsiteX7" fmla="*/ 584423 w 584423"/>
                  <a:gd name="connsiteY7" fmla="*/ 389092 h 607568"/>
                  <a:gd name="connsiteX8" fmla="*/ 582118 w 584423"/>
                  <a:gd name="connsiteY8" fmla="*/ 396917 h 607568"/>
                  <a:gd name="connsiteX9" fmla="*/ 557842 w 584423"/>
                  <a:gd name="connsiteY9" fmla="*/ 433894 h 607568"/>
                  <a:gd name="connsiteX10" fmla="*/ 557842 w 584423"/>
                  <a:gd name="connsiteY10" fmla="*/ 530708 h 607568"/>
                  <a:gd name="connsiteX11" fmla="*/ 543553 w 584423"/>
                  <a:gd name="connsiteY11" fmla="*/ 544977 h 607568"/>
                  <a:gd name="connsiteX12" fmla="*/ 462428 w 584423"/>
                  <a:gd name="connsiteY12" fmla="*/ 544977 h 607568"/>
                  <a:gd name="connsiteX13" fmla="*/ 448139 w 584423"/>
                  <a:gd name="connsiteY13" fmla="*/ 530708 h 607568"/>
                  <a:gd name="connsiteX14" fmla="*/ 448139 w 584423"/>
                  <a:gd name="connsiteY14" fmla="*/ 433894 h 607568"/>
                  <a:gd name="connsiteX15" fmla="*/ 423863 w 584423"/>
                  <a:gd name="connsiteY15" fmla="*/ 396917 h 607568"/>
                  <a:gd name="connsiteX16" fmla="*/ 421558 w 584423"/>
                  <a:gd name="connsiteY16" fmla="*/ 389092 h 607568"/>
                  <a:gd name="connsiteX17" fmla="*/ 421558 w 584423"/>
                  <a:gd name="connsiteY17" fmla="*/ 316826 h 607568"/>
                  <a:gd name="connsiteX18" fmla="*/ 453977 w 584423"/>
                  <a:gd name="connsiteY18" fmla="*/ 271871 h 607568"/>
                  <a:gd name="connsiteX19" fmla="*/ 466115 w 584423"/>
                  <a:gd name="connsiteY19" fmla="*/ 268189 h 607568"/>
                  <a:gd name="connsiteX20" fmla="*/ 44557 w 584423"/>
                  <a:gd name="connsiteY20" fmla="*/ 268189 h 607568"/>
                  <a:gd name="connsiteX21" fmla="*/ 57310 w 584423"/>
                  <a:gd name="connsiteY21" fmla="*/ 270337 h 607568"/>
                  <a:gd name="connsiteX22" fmla="*/ 81432 w 584423"/>
                  <a:gd name="connsiteY22" fmla="*/ 288288 h 607568"/>
                  <a:gd name="connsiteX23" fmla="*/ 105401 w 584423"/>
                  <a:gd name="connsiteY23" fmla="*/ 270337 h 607568"/>
                  <a:gd name="connsiteX24" fmla="*/ 118308 w 584423"/>
                  <a:gd name="connsiteY24" fmla="*/ 268189 h 607568"/>
                  <a:gd name="connsiteX25" fmla="*/ 130446 w 584423"/>
                  <a:gd name="connsiteY25" fmla="*/ 271871 h 607568"/>
                  <a:gd name="connsiteX26" fmla="*/ 162865 w 584423"/>
                  <a:gd name="connsiteY26" fmla="*/ 316826 h 607568"/>
                  <a:gd name="connsiteX27" fmla="*/ 162865 w 584423"/>
                  <a:gd name="connsiteY27" fmla="*/ 389092 h 607568"/>
                  <a:gd name="connsiteX28" fmla="*/ 160560 w 584423"/>
                  <a:gd name="connsiteY28" fmla="*/ 396917 h 607568"/>
                  <a:gd name="connsiteX29" fmla="*/ 136284 w 584423"/>
                  <a:gd name="connsiteY29" fmla="*/ 433894 h 607568"/>
                  <a:gd name="connsiteX30" fmla="*/ 136284 w 584423"/>
                  <a:gd name="connsiteY30" fmla="*/ 530708 h 607568"/>
                  <a:gd name="connsiteX31" fmla="*/ 121995 w 584423"/>
                  <a:gd name="connsiteY31" fmla="*/ 544977 h 607568"/>
                  <a:gd name="connsiteX32" fmla="*/ 40870 w 584423"/>
                  <a:gd name="connsiteY32" fmla="*/ 544977 h 607568"/>
                  <a:gd name="connsiteX33" fmla="*/ 26581 w 584423"/>
                  <a:gd name="connsiteY33" fmla="*/ 530708 h 607568"/>
                  <a:gd name="connsiteX34" fmla="*/ 26581 w 584423"/>
                  <a:gd name="connsiteY34" fmla="*/ 433894 h 607568"/>
                  <a:gd name="connsiteX35" fmla="*/ 2305 w 584423"/>
                  <a:gd name="connsiteY35" fmla="*/ 396917 h 607568"/>
                  <a:gd name="connsiteX36" fmla="*/ 0 w 584423"/>
                  <a:gd name="connsiteY36" fmla="*/ 389092 h 607568"/>
                  <a:gd name="connsiteX37" fmla="*/ 0 w 584423"/>
                  <a:gd name="connsiteY37" fmla="*/ 316826 h 607568"/>
                  <a:gd name="connsiteX38" fmla="*/ 32419 w 584423"/>
                  <a:gd name="connsiteY38" fmla="*/ 271871 h 607568"/>
                  <a:gd name="connsiteX39" fmla="*/ 44557 w 584423"/>
                  <a:gd name="connsiteY39" fmla="*/ 268189 h 607568"/>
                  <a:gd name="connsiteX40" fmla="*/ 283757 w 584423"/>
                  <a:gd name="connsiteY40" fmla="*/ 227644 h 607568"/>
                  <a:gd name="connsiteX41" fmla="*/ 300667 w 584423"/>
                  <a:gd name="connsiteY41" fmla="*/ 227644 h 607568"/>
                  <a:gd name="connsiteX42" fmla="*/ 306663 w 584423"/>
                  <a:gd name="connsiteY42" fmla="*/ 230253 h 607568"/>
                  <a:gd name="connsiteX43" fmla="*/ 307739 w 584423"/>
                  <a:gd name="connsiteY43" fmla="*/ 239459 h 607568"/>
                  <a:gd name="connsiteX44" fmla="*/ 298669 w 584423"/>
                  <a:gd name="connsiteY44" fmla="*/ 252962 h 607568"/>
                  <a:gd name="connsiteX45" fmla="*/ 302973 w 584423"/>
                  <a:gd name="connsiteY45" fmla="*/ 288561 h 607568"/>
                  <a:gd name="connsiteX46" fmla="*/ 294672 w 584423"/>
                  <a:gd name="connsiteY46" fmla="*/ 310810 h 607568"/>
                  <a:gd name="connsiteX47" fmla="*/ 289752 w 584423"/>
                  <a:gd name="connsiteY47" fmla="*/ 310810 h 607568"/>
                  <a:gd name="connsiteX48" fmla="*/ 281451 w 584423"/>
                  <a:gd name="connsiteY48" fmla="*/ 288561 h 607568"/>
                  <a:gd name="connsiteX49" fmla="*/ 285755 w 584423"/>
                  <a:gd name="connsiteY49" fmla="*/ 252962 h 607568"/>
                  <a:gd name="connsiteX50" fmla="*/ 276685 w 584423"/>
                  <a:gd name="connsiteY50" fmla="*/ 239459 h 607568"/>
                  <a:gd name="connsiteX51" fmla="*/ 277761 w 584423"/>
                  <a:gd name="connsiteY51" fmla="*/ 230253 h 607568"/>
                  <a:gd name="connsiteX52" fmla="*/ 283757 w 584423"/>
                  <a:gd name="connsiteY52" fmla="*/ 227644 h 607568"/>
                  <a:gd name="connsiteX53" fmla="*/ 243694 w 584423"/>
                  <a:gd name="connsiteY53" fmla="*/ 226776 h 607568"/>
                  <a:gd name="connsiteX54" fmla="*/ 248918 w 584423"/>
                  <a:gd name="connsiteY54" fmla="*/ 230304 h 607568"/>
                  <a:gd name="connsiteX55" fmla="*/ 285947 w 584423"/>
                  <a:gd name="connsiteY55" fmla="*/ 331870 h 607568"/>
                  <a:gd name="connsiteX56" fmla="*/ 298546 w 584423"/>
                  <a:gd name="connsiteY56" fmla="*/ 331870 h 607568"/>
                  <a:gd name="connsiteX57" fmla="*/ 335575 w 584423"/>
                  <a:gd name="connsiteY57" fmla="*/ 230304 h 607568"/>
                  <a:gd name="connsiteX58" fmla="*/ 342336 w 584423"/>
                  <a:gd name="connsiteY58" fmla="*/ 226929 h 607568"/>
                  <a:gd name="connsiteX59" fmla="*/ 360005 w 584423"/>
                  <a:gd name="connsiteY59" fmla="*/ 232299 h 607568"/>
                  <a:gd name="connsiteX60" fmla="*/ 360005 w 584423"/>
                  <a:gd name="connsiteY60" fmla="*/ 232452 h 607568"/>
                  <a:gd name="connsiteX61" fmla="*/ 397495 w 584423"/>
                  <a:gd name="connsiteY61" fmla="*/ 284002 h 607568"/>
                  <a:gd name="connsiteX62" fmla="*/ 397495 w 584423"/>
                  <a:gd name="connsiteY62" fmla="*/ 391704 h 607568"/>
                  <a:gd name="connsiteX63" fmla="*/ 396573 w 584423"/>
                  <a:gd name="connsiteY63" fmla="*/ 394619 h 607568"/>
                  <a:gd name="connsiteX64" fmla="*/ 358008 w 584423"/>
                  <a:gd name="connsiteY64" fmla="*/ 453379 h 607568"/>
                  <a:gd name="connsiteX65" fmla="*/ 358008 w 584423"/>
                  <a:gd name="connsiteY65" fmla="*/ 602045 h 607568"/>
                  <a:gd name="connsiteX66" fmla="*/ 352476 w 584423"/>
                  <a:gd name="connsiteY66" fmla="*/ 607568 h 607568"/>
                  <a:gd name="connsiteX67" fmla="*/ 232017 w 584423"/>
                  <a:gd name="connsiteY67" fmla="*/ 607568 h 607568"/>
                  <a:gd name="connsiteX68" fmla="*/ 226485 w 584423"/>
                  <a:gd name="connsiteY68" fmla="*/ 602045 h 607568"/>
                  <a:gd name="connsiteX69" fmla="*/ 226485 w 584423"/>
                  <a:gd name="connsiteY69" fmla="*/ 453379 h 607568"/>
                  <a:gd name="connsiteX70" fmla="*/ 187920 w 584423"/>
                  <a:gd name="connsiteY70" fmla="*/ 394619 h 607568"/>
                  <a:gd name="connsiteX71" fmla="*/ 186998 w 584423"/>
                  <a:gd name="connsiteY71" fmla="*/ 391704 h 607568"/>
                  <a:gd name="connsiteX72" fmla="*/ 186998 w 584423"/>
                  <a:gd name="connsiteY72" fmla="*/ 284309 h 607568"/>
                  <a:gd name="connsiteX73" fmla="*/ 224488 w 584423"/>
                  <a:gd name="connsiteY73" fmla="*/ 232299 h 607568"/>
                  <a:gd name="connsiteX74" fmla="*/ 243694 w 584423"/>
                  <a:gd name="connsiteY74" fmla="*/ 226776 h 607568"/>
                  <a:gd name="connsiteX75" fmla="*/ 503026 w 584423"/>
                  <a:gd name="connsiteY75" fmla="*/ 160466 h 607568"/>
                  <a:gd name="connsiteX76" fmla="*/ 550975 w 584423"/>
                  <a:gd name="connsiteY76" fmla="*/ 208274 h 607568"/>
                  <a:gd name="connsiteX77" fmla="*/ 503026 w 584423"/>
                  <a:gd name="connsiteY77" fmla="*/ 256082 h 607568"/>
                  <a:gd name="connsiteX78" fmla="*/ 455077 w 584423"/>
                  <a:gd name="connsiteY78" fmla="*/ 208274 h 607568"/>
                  <a:gd name="connsiteX79" fmla="*/ 503026 w 584423"/>
                  <a:gd name="connsiteY79" fmla="*/ 160466 h 607568"/>
                  <a:gd name="connsiteX80" fmla="*/ 81397 w 584423"/>
                  <a:gd name="connsiteY80" fmla="*/ 160466 h 607568"/>
                  <a:gd name="connsiteX81" fmla="*/ 129346 w 584423"/>
                  <a:gd name="connsiteY81" fmla="*/ 208274 h 607568"/>
                  <a:gd name="connsiteX82" fmla="*/ 81397 w 584423"/>
                  <a:gd name="connsiteY82" fmla="*/ 256082 h 607568"/>
                  <a:gd name="connsiteX83" fmla="*/ 33448 w 584423"/>
                  <a:gd name="connsiteY83" fmla="*/ 208274 h 607568"/>
                  <a:gd name="connsiteX84" fmla="*/ 81397 w 584423"/>
                  <a:gd name="connsiteY84" fmla="*/ 160466 h 607568"/>
                  <a:gd name="connsiteX85" fmla="*/ 292212 w 584423"/>
                  <a:gd name="connsiteY85" fmla="*/ 79174 h 607568"/>
                  <a:gd name="connsiteX86" fmla="*/ 353957 w 584423"/>
                  <a:gd name="connsiteY86" fmla="*/ 140848 h 607568"/>
                  <a:gd name="connsiteX87" fmla="*/ 292212 w 584423"/>
                  <a:gd name="connsiteY87" fmla="*/ 202522 h 607568"/>
                  <a:gd name="connsiteX88" fmla="*/ 230467 w 584423"/>
                  <a:gd name="connsiteY88" fmla="*/ 140848 h 607568"/>
                  <a:gd name="connsiteX89" fmla="*/ 292212 w 584423"/>
                  <a:gd name="connsiteY89" fmla="*/ 79174 h 607568"/>
                  <a:gd name="connsiteX90" fmla="*/ 292212 w 584423"/>
                  <a:gd name="connsiteY90" fmla="*/ 0 h 607568"/>
                  <a:gd name="connsiteX91" fmla="*/ 504683 w 584423"/>
                  <a:gd name="connsiteY91" fmla="*/ 105068 h 607568"/>
                  <a:gd name="connsiteX92" fmla="*/ 501764 w 584423"/>
                  <a:gd name="connsiteY92" fmla="*/ 126542 h 607568"/>
                  <a:gd name="connsiteX93" fmla="*/ 492546 w 584423"/>
                  <a:gd name="connsiteY93" fmla="*/ 129610 h 607568"/>
                  <a:gd name="connsiteX94" fmla="*/ 480409 w 584423"/>
                  <a:gd name="connsiteY94" fmla="*/ 123628 h 607568"/>
                  <a:gd name="connsiteX95" fmla="*/ 292212 w 584423"/>
                  <a:gd name="connsiteY95" fmla="*/ 30677 h 607568"/>
                  <a:gd name="connsiteX96" fmla="*/ 104014 w 584423"/>
                  <a:gd name="connsiteY96" fmla="*/ 123628 h 607568"/>
                  <a:gd name="connsiteX97" fmla="*/ 82659 w 584423"/>
                  <a:gd name="connsiteY97" fmla="*/ 126542 h 607568"/>
                  <a:gd name="connsiteX98" fmla="*/ 79740 w 584423"/>
                  <a:gd name="connsiteY98" fmla="*/ 105068 h 607568"/>
                  <a:gd name="connsiteX99" fmla="*/ 292212 w 584423"/>
                  <a:gd name="connsiteY99"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84423" h="607568">
                    <a:moveTo>
                      <a:pt x="466115" y="268189"/>
                    </a:moveTo>
                    <a:cubicBezTo>
                      <a:pt x="470571" y="266808"/>
                      <a:pt x="475334" y="267575"/>
                      <a:pt x="479022" y="270337"/>
                    </a:cubicBezTo>
                    <a:lnTo>
                      <a:pt x="502991" y="288288"/>
                    </a:lnTo>
                    <a:lnTo>
                      <a:pt x="527113" y="270337"/>
                    </a:lnTo>
                    <a:cubicBezTo>
                      <a:pt x="530647" y="267575"/>
                      <a:pt x="535410" y="266808"/>
                      <a:pt x="539866" y="268189"/>
                    </a:cubicBezTo>
                    <a:cubicBezTo>
                      <a:pt x="539866" y="268189"/>
                      <a:pt x="551850" y="271871"/>
                      <a:pt x="552004" y="271871"/>
                    </a:cubicBezTo>
                    <a:cubicBezTo>
                      <a:pt x="571363" y="278315"/>
                      <a:pt x="584423" y="296420"/>
                      <a:pt x="584423" y="316826"/>
                    </a:cubicBezTo>
                    <a:lnTo>
                      <a:pt x="584423" y="389092"/>
                    </a:lnTo>
                    <a:cubicBezTo>
                      <a:pt x="584423" y="391854"/>
                      <a:pt x="583655" y="394615"/>
                      <a:pt x="582118" y="396917"/>
                    </a:cubicBezTo>
                    <a:lnTo>
                      <a:pt x="557842" y="433894"/>
                    </a:lnTo>
                    <a:lnTo>
                      <a:pt x="557842" y="530708"/>
                    </a:lnTo>
                    <a:cubicBezTo>
                      <a:pt x="557842" y="538686"/>
                      <a:pt x="551389" y="544977"/>
                      <a:pt x="543553" y="544977"/>
                    </a:cubicBezTo>
                    <a:lnTo>
                      <a:pt x="462428" y="544977"/>
                    </a:lnTo>
                    <a:cubicBezTo>
                      <a:pt x="454592" y="544977"/>
                      <a:pt x="448139" y="538686"/>
                      <a:pt x="448139" y="530708"/>
                    </a:cubicBezTo>
                    <a:lnTo>
                      <a:pt x="448139" y="433894"/>
                    </a:lnTo>
                    <a:lnTo>
                      <a:pt x="423863" y="396917"/>
                    </a:lnTo>
                    <a:cubicBezTo>
                      <a:pt x="422326" y="394615"/>
                      <a:pt x="421558" y="391854"/>
                      <a:pt x="421558" y="389092"/>
                    </a:cubicBezTo>
                    <a:lnTo>
                      <a:pt x="421558" y="316826"/>
                    </a:lnTo>
                    <a:cubicBezTo>
                      <a:pt x="421558" y="296420"/>
                      <a:pt x="434618" y="278315"/>
                      <a:pt x="453977" y="271871"/>
                    </a:cubicBezTo>
                    <a:cubicBezTo>
                      <a:pt x="454131" y="271871"/>
                      <a:pt x="466115" y="268189"/>
                      <a:pt x="466115" y="268189"/>
                    </a:cubicBezTo>
                    <a:close/>
                    <a:moveTo>
                      <a:pt x="44557" y="268189"/>
                    </a:moveTo>
                    <a:cubicBezTo>
                      <a:pt x="49013" y="266808"/>
                      <a:pt x="53776" y="267575"/>
                      <a:pt x="57310" y="270337"/>
                    </a:cubicBezTo>
                    <a:lnTo>
                      <a:pt x="81432" y="288288"/>
                    </a:lnTo>
                    <a:lnTo>
                      <a:pt x="105401" y="270337"/>
                    </a:lnTo>
                    <a:cubicBezTo>
                      <a:pt x="109089" y="267575"/>
                      <a:pt x="113852" y="266808"/>
                      <a:pt x="118308" y="268189"/>
                    </a:cubicBezTo>
                    <a:cubicBezTo>
                      <a:pt x="118308" y="268189"/>
                      <a:pt x="130292" y="271871"/>
                      <a:pt x="130446" y="271871"/>
                    </a:cubicBezTo>
                    <a:cubicBezTo>
                      <a:pt x="149805" y="278315"/>
                      <a:pt x="162865" y="296420"/>
                      <a:pt x="162865" y="316826"/>
                    </a:cubicBezTo>
                    <a:lnTo>
                      <a:pt x="162865" y="389092"/>
                    </a:lnTo>
                    <a:cubicBezTo>
                      <a:pt x="162865" y="391854"/>
                      <a:pt x="162097" y="394615"/>
                      <a:pt x="160560" y="396917"/>
                    </a:cubicBezTo>
                    <a:lnTo>
                      <a:pt x="136284" y="433894"/>
                    </a:lnTo>
                    <a:lnTo>
                      <a:pt x="136284" y="530708"/>
                    </a:lnTo>
                    <a:cubicBezTo>
                      <a:pt x="136284" y="538686"/>
                      <a:pt x="129831" y="544977"/>
                      <a:pt x="121995" y="544977"/>
                    </a:cubicBezTo>
                    <a:lnTo>
                      <a:pt x="40870" y="544977"/>
                    </a:lnTo>
                    <a:cubicBezTo>
                      <a:pt x="33034" y="544977"/>
                      <a:pt x="26581" y="538686"/>
                      <a:pt x="26581" y="530708"/>
                    </a:cubicBezTo>
                    <a:lnTo>
                      <a:pt x="26581" y="433894"/>
                    </a:lnTo>
                    <a:lnTo>
                      <a:pt x="2305" y="396917"/>
                    </a:lnTo>
                    <a:cubicBezTo>
                      <a:pt x="768" y="394615"/>
                      <a:pt x="0" y="391854"/>
                      <a:pt x="0" y="389092"/>
                    </a:cubicBezTo>
                    <a:lnTo>
                      <a:pt x="0" y="316826"/>
                    </a:lnTo>
                    <a:cubicBezTo>
                      <a:pt x="0" y="296420"/>
                      <a:pt x="13060" y="278315"/>
                      <a:pt x="32419" y="271871"/>
                    </a:cubicBezTo>
                    <a:cubicBezTo>
                      <a:pt x="32573" y="271871"/>
                      <a:pt x="44557" y="268189"/>
                      <a:pt x="44557" y="268189"/>
                    </a:cubicBezTo>
                    <a:close/>
                    <a:moveTo>
                      <a:pt x="283757" y="227644"/>
                    </a:moveTo>
                    <a:lnTo>
                      <a:pt x="300667" y="227644"/>
                    </a:lnTo>
                    <a:cubicBezTo>
                      <a:pt x="302973" y="227644"/>
                      <a:pt x="305126" y="228565"/>
                      <a:pt x="306663" y="230253"/>
                    </a:cubicBezTo>
                    <a:cubicBezTo>
                      <a:pt x="309123" y="232861"/>
                      <a:pt x="309430" y="236544"/>
                      <a:pt x="307739" y="239459"/>
                    </a:cubicBezTo>
                    <a:lnTo>
                      <a:pt x="298669" y="252962"/>
                    </a:lnTo>
                    <a:lnTo>
                      <a:pt x="302973" y="288561"/>
                    </a:lnTo>
                    <a:lnTo>
                      <a:pt x="294672" y="310810"/>
                    </a:lnTo>
                    <a:cubicBezTo>
                      <a:pt x="293749" y="312958"/>
                      <a:pt x="290675" y="312958"/>
                      <a:pt x="289752" y="310810"/>
                    </a:cubicBezTo>
                    <a:lnTo>
                      <a:pt x="281451" y="288561"/>
                    </a:lnTo>
                    <a:lnTo>
                      <a:pt x="285755" y="252962"/>
                    </a:lnTo>
                    <a:lnTo>
                      <a:pt x="276685" y="239459"/>
                    </a:lnTo>
                    <a:cubicBezTo>
                      <a:pt x="274994" y="236544"/>
                      <a:pt x="275302" y="232861"/>
                      <a:pt x="277761" y="230253"/>
                    </a:cubicBezTo>
                    <a:cubicBezTo>
                      <a:pt x="279299" y="228565"/>
                      <a:pt x="281451" y="227644"/>
                      <a:pt x="283757" y="227644"/>
                    </a:cubicBezTo>
                    <a:close/>
                    <a:moveTo>
                      <a:pt x="243694" y="226776"/>
                    </a:moveTo>
                    <a:cubicBezTo>
                      <a:pt x="245999" y="226776"/>
                      <a:pt x="248150" y="228157"/>
                      <a:pt x="248918" y="230304"/>
                    </a:cubicBezTo>
                    <a:lnTo>
                      <a:pt x="285947" y="331870"/>
                    </a:lnTo>
                    <a:cubicBezTo>
                      <a:pt x="288098" y="337700"/>
                      <a:pt x="296395" y="337700"/>
                      <a:pt x="298546" y="331870"/>
                    </a:cubicBezTo>
                    <a:lnTo>
                      <a:pt x="335575" y="230304"/>
                    </a:lnTo>
                    <a:cubicBezTo>
                      <a:pt x="336651" y="227543"/>
                      <a:pt x="339570" y="226162"/>
                      <a:pt x="342336" y="226929"/>
                    </a:cubicBezTo>
                    <a:lnTo>
                      <a:pt x="360005" y="232299"/>
                    </a:lnTo>
                    <a:lnTo>
                      <a:pt x="360005" y="232452"/>
                    </a:lnTo>
                    <a:cubicBezTo>
                      <a:pt x="382438" y="239663"/>
                      <a:pt x="397495" y="260528"/>
                      <a:pt x="397495" y="284002"/>
                    </a:cubicBezTo>
                    <a:lnTo>
                      <a:pt x="397495" y="391704"/>
                    </a:lnTo>
                    <a:cubicBezTo>
                      <a:pt x="397495" y="392778"/>
                      <a:pt x="397188" y="393852"/>
                      <a:pt x="396573" y="394619"/>
                    </a:cubicBezTo>
                    <a:lnTo>
                      <a:pt x="358008" y="453379"/>
                    </a:lnTo>
                    <a:lnTo>
                      <a:pt x="358008" y="602045"/>
                    </a:lnTo>
                    <a:cubicBezTo>
                      <a:pt x="358008" y="605113"/>
                      <a:pt x="355549" y="607568"/>
                      <a:pt x="352476" y="607568"/>
                    </a:cubicBezTo>
                    <a:lnTo>
                      <a:pt x="232017" y="607568"/>
                    </a:lnTo>
                    <a:cubicBezTo>
                      <a:pt x="228944" y="607568"/>
                      <a:pt x="226485" y="605113"/>
                      <a:pt x="226485" y="602045"/>
                    </a:cubicBezTo>
                    <a:lnTo>
                      <a:pt x="226485" y="453379"/>
                    </a:lnTo>
                    <a:lnTo>
                      <a:pt x="187920" y="394619"/>
                    </a:lnTo>
                    <a:cubicBezTo>
                      <a:pt x="187305" y="393852"/>
                      <a:pt x="186998" y="392778"/>
                      <a:pt x="186998" y="391704"/>
                    </a:cubicBezTo>
                    <a:lnTo>
                      <a:pt x="186998" y="284309"/>
                    </a:lnTo>
                    <a:cubicBezTo>
                      <a:pt x="186998" y="260682"/>
                      <a:pt x="202055" y="239817"/>
                      <a:pt x="224488" y="232299"/>
                    </a:cubicBezTo>
                    <a:cubicBezTo>
                      <a:pt x="224488" y="232299"/>
                      <a:pt x="243233" y="226776"/>
                      <a:pt x="243694" y="226776"/>
                    </a:cubicBezTo>
                    <a:close/>
                    <a:moveTo>
                      <a:pt x="503026" y="160466"/>
                    </a:moveTo>
                    <a:cubicBezTo>
                      <a:pt x="529508" y="160466"/>
                      <a:pt x="550975" y="181870"/>
                      <a:pt x="550975" y="208274"/>
                    </a:cubicBezTo>
                    <a:cubicBezTo>
                      <a:pt x="550975" y="234678"/>
                      <a:pt x="529508" y="256082"/>
                      <a:pt x="503026" y="256082"/>
                    </a:cubicBezTo>
                    <a:cubicBezTo>
                      <a:pt x="476544" y="256082"/>
                      <a:pt x="455077" y="234678"/>
                      <a:pt x="455077" y="208274"/>
                    </a:cubicBezTo>
                    <a:cubicBezTo>
                      <a:pt x="455077" y="181870"/>
                      <a:pt x="476544" y="160466"/>
                      <a:pt x="503026" y="160466"/>
                    </a:cubicBezTo>
                    <a:close/>
                    <a:moveTo>
                      <a:pt x="81397" y="160466"/>
                    </a:moveTo>
                    <a:cubicBezTo>
                      <a:pt x="107879" y="160466"/>
                      <a:pt x="129346" y="181870"/>
                      <a:pt x="129346" y="208274"/>
                    </a:cubicBezTo>
                    <a:cubicBezTo>
                      <a:pt x="129346" y="234678"/>
                      <a:pt x="107879" y="256082"/>
                      <a:pt x="81397" y="256082"/>
                    </a:cubicBezTo>
                    <a:cubicBezTo>
                      <a:pt x="54915" y="256082"/>
                      <a:pt x="33448" y="234678"/>
                      <a:pt x="33448" y="208274"/>
                    </a:cubicBezTo>
                    <a:cubicBezTo>
                      <a:pt x="33448" y="181870"/>
                      <a:pt x="54915" y="160466"/>
                      <a:pt x="81397" y="160466"/>
                    </a:cubicBezTo>
                    <a:close/>
                    <a:moveTo>
                      <a:pt x="292212" y="79174"/>
                    </a:moveTo>
                    <a:cubicBezTo>
                      <a:pt x="326313" y="79174"/>
                      <a:pt x="353957" y="106786"/>
                      <a:pt x="353957" y="140848"/>
                    </a:cubicBezTo>
                    <a:cubicBezTo>
                      <a:pt x="353957" y="174910"/>
                      <a:pt x="326313" y="202522"/>
                      <a:pt x="292212" y="202522"/>
                    </a:cubicBezTo>
                    <a:cubicBezTo>
                      <a:pt x="258111" y="202522"/>
                      <a:pt x="230467" y="174910"/>
                      <a:pt x="230467" y="140848"/>
                    </a:cubicBezTo>
                    <a:cubicBezTo>
                      <a:pt x="230467" y="106786"/>
                      <a:pt x="258111" y="79174"/>
                      <a:pt x="292212" y="79174"/>
                    </a:cubicBezTo>
                    <a:close/>
                    <a:moveTo>
                      <a:pt x="292212" y="0"/>
                    </a:moveTo>
                    <a:cubicBezTo>
                      <a:pt x="376247" y="0"/>
                      <a:pt x="453677" y="38346"/>
                      <a:pt x="504683" y="105068"/>
                    </a:cubicBezTo>
                    <a:cubicBezTo>
                      <a:pt x="509906" y="111817"/>
                      <a:pt x="508523" y="121481"/>
                      <a:pt x="501764" y="126542"/>
                    </a:cubicBezTo>
                    <a:cubicBezTo>
                      <a:pt x="498998" y="128690"/>
                      <a:pt x="495772" y="129610"/>
                      <a:pt x="492546" y="129610"/>
                    </a:cubicBezTo>
                    <a:cubicBezTo>
                      <a:pt x="487937" y="129610"/>
                      <a:pt x="483328" y="127616"/>
                      <a:pt x="480409" y="123628"/>
                    </a:cubicBezTo>
                    <a:cubicBezTo>
                      <a:pt x="435088" y="64575"/>
                      <a:pt x="366569" y="30677"/>
                      <a:pt x="292212" y="30677"/>
                    </a:cubicBezTo>
                    <a:cubicBezTo>
                      <a:pt x="217854" y="30677"/>
                      <a:pt x="149335" y="64575"/>
                      <a:pt x="104014" y="123628"/>
                    </a:cubicBezTo>
                    <a:cubicBezTo>
                      <a:pt x="98944" y="130377"/>
                      <a:pt x="89265" y="131604"/>
                      <a:pt x="82659" y="126542"/>
                    </a:cubicBezTo>
                    <a:cubicBezTo>
                      <a:pt x="75900" y="121481"/>
                      <a:pt x="74517" y="111817"/>
                      <a:pt x="79740" y="105068"/>
                    </a:cubicBezTo>
                    <a:cubicBezTo>
                      <a:pt x="130746" y="38346"/>
                      <a:pt x="208176" y="0"/>
                      <a:pt x="292212" y="0"/>
                    </a:cubicBezTo>
                    <a:close/>
                  </a:path>
                </a:pathLst>
              </a:cu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600" b="1" i="1" dirty="0">
                  <a:solidFill>
                    <a:schemeClr val="accent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42" name="îṣlíḋè">
              <a:extLst>
                <a:ext uri="{FF2B5EF4-FFF2-40B4-BE49-F238E27FC236}">
                  <a16:creationId xmlns:a16="http://schemas.microsoft.com/office/drawing/2014/main" id="{8C8287A9-3C33-4B5C-86B1-322B318288B1}"/>
                </a:ext>
              </a:extLst>
            </p:cNvPr>
            <p:cNvSpPr txBox="1"/>
            <p:nvPr/>
          </p:nvSpPr>
          <p:spPr bwMode="auto">
            <a:xfrm>
              <a:off x="9120336" y="1755403"/>
              <a:ext cx="1063979" cy="40011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1400" b="1" u="sng" dirty="0">
                  <a:latin typeface="Huawei Sans" panose="020C0503030203020204" pitchFamily="34" charset="0"/>
                  <a:ea typeface="方正兰亭黑简体" panose="02000000000000000000" pitchFamily="2" charset="-122"/>
                  <a:sym typeface="Huawei Sans" panose="020C0503030203020204" pitchFamily="34" charset="0"/>
                </a:rPr>
                <a:t>云计算</a:t>
              </a:r>
              <a:r>
                <a:rPr lang="en-US" altLang="zh-CN" sz="1400" b="1" u="sng" dirty="0">
                  <a:latin typeface="Huawei Sans" panose="020C0503030203020204" pitchFamily="34" charset="0"/>
                  <a:ea typeface="方正兰亭黑简体" panose="02000000000000000000" pitchFamily="2" charset="-122"/>
                  <a:sym typeface="Huawei Sans" panose="020C0503030203020204" pitchFamily="34" charset="0"/>
                </a:rPr>
                <a:t>3.0</a:t>
              </a:r>
            </a:p>
          </p:txBody>
        </p:sp>
        <p:cxnSp>
          <p:nvCxnSpPr>
            <p:cNvPr id="43" name="直接连接符 42">
              <a:extLst>
                <a:ext uri="{FF2B5EF4-FFF2-40B4-BE49-F238E27FC236}">
                  <a16:creationId xmlns:a16="http://schemas.microsoft.com/office/drawing/2014/main" id="{B700B3DD-6EF7-4EDA-B3C4-2E7319158676}"/>
                </a:ext>
              </a:extLst>
            </p:cNvPr>
            <p:cNvCxnSpPr>
              <a:stCxn id="47" idx="4"/>
              <a:endCxn id="46" idx="2"/>
            </p:cNvCxnSpPr>
            <p:nvPr/>
          </p:nvCxnSpPr>
          <p:spPr>
            <a:xfrm>
              <a:off x="9622156" y="3148435"/>
              <a:ext cx="0" cy="278078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44" name="ï$1iḋé">
              <a:extLst>
                <a:ext uri="{FF2B5EF4-FFF2-40B4-BE49-F238E27FC236}">
                  <a16:creationId xmlns:a16="http://schemas.microsoft.com/office/drawing/2014/main" id="{90441854-8776-45F7-9ECB-42FC00A5F0E6}"/>
                </a:ext>
              </a:extLst>
            </p:cNvPr>
            <p:cNvSpPr/>
            <p:nvPr/>
          </p:nvSpPr>
          <p:spPr bwMode="auto">
            <a:xfrm>
              <a:off x="8024337" y="3928494"/>
              <a:ext cx="3195638" cy="944031"/>
            </a:xfrm>
            <a:prstGeom prst="rect">
              <a:avLst/>
            </a:prstGeom>
            <a:solidFill>
              <a:schemeClr val="bg1"/>
            </a:solid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200" dirty="0" err="1">
                  <a:latin typeface="Huawei Sans" panose="020C0503030203020204" pitchFamily="34" charset="0"/>
                  <a:ea typeface="方正兰亭黑简体" panose="02000000000000000000" pitchFamily="2" charset="-122"/>
                  <a:sym typeface="Huawei Sans" panose="020C0503030203020204" pitchFamily="34" charset="0"/>
                </a:rPr>
                <a:t>Docker</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a:p>
              <a:pPr algn="ctr">
                <a:lnSpc>
                  <a:spcPct val="150000"/>
                </a:lnSpc>
              </a:pPr>
              <a:r>
                <a:rPr lang="en-US" altLang="zh-CN" sz="1200" dirty="0" err="1">
                  <a:latin typeface="Huawei Sans" panose="020C0503030203020204" pitchFamily="34" charset="0"/>
                  <a:ea typeface="方正兰亭黑简体" panose="02000000000000000000" pitchFamily="2" charset="-122"/>
                  <a:sym typeface="Huawei Sans" panose="020C0503030203020204" pitchFamily="34" charset="0"/>
                </a:rPr>
                <a:t>CoreOS</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a:p>
              <a:pPr algn="ctr">
                <a:lnSpc>
                  <a:spcPct val="150000"/>
                </a:lnSpc>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Cloud Foundry</a:t>
              </a:r>
            </a:p>
          </p:txBody>
        </p:sp>
        <p:sp>
          <p:nvSpPr>
            <p:cNvPr id="45" name="ïš1îḑè">
              <a:extLst>
                <a:ext uri="{FF2B5EF4-FFF2-40B4-BE49-F238E27FC236}">
                  <a16:creationId xmlns:a16="http://schemas.microsoft.com/office/drawing/2014/main" id="{BA277238-2E01-436E-AE33-87B06797F62D}"/>
                </a:ext>
              </a:extLst>
            </p:cNvPr>
            <p:cNvSpPr txBox="1"/>
            <p:nvPr/>
          </p:nvSpPr>
          <p:spPr bwMode="auto">
            <a:xfrm>
              <a:off x="8024337" y="3338936"/>
              <a:ext cx="3195638" cy="394173"/>
            </a:xfrm>
            <a:prstGeom prst="rect">
              <a:avLst/>
            </a:prstGeom>
            <a:solidFill>
              <a:schemeClr val="bg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云原生与重构业务</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íṥlïďê">
              <a:extLst>
                <a:ext uri="{FF2B5EF4-FFF2-40B4-BE49-F238E27FC236}">
                  <a16:creationId xmlns:a16="http://schemas.microsoft.com/office/drawing/2014/main" id="{2EA76583-5356-45E8-884E-799D14E64801}"/>
                </a:ext>
              </a:extLst>
            </p:cNvPr>
            <p:cNvSpPr/>
            <p:nvPr/>
          </p:nvSpPr>
          <p:spPr bwMode="auto">
            <a:xfrm>
              <a:off x="8024337" y="4985184"/>
              <a:ext cx="3195638" cy="944031"/>
            </a:xfrm>
            <a:prstGeom prst="rect">
              <a:avLst/>
            </a:prstGeom>
            <a:solidFill>
              <a:schemeClr val="bg1"/>
            </a:solid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应用云化</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a:p>
              <a:pPr algn="ctr">
                <a:lnSpc>
                  <a:spcPct val="150000"/>
                </a:lnSpc>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敏捷应用开发与生命周期管理</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extLst>
      <p:ext uri="{BB962C8B-B14F-4D97-AF65-F5344CB8AC3E}">
        <p14:creationId xmlns:p14="http://schemas.microsoft.com/office/powerpoint/2010/main" val="2053894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solidFill>
                  <a:schemeClr val="bg1">
                    <a:lumMod val="50000"/>
                  </a:schemeClr>
                </a:solidFill>
                <a:cs typeface="+mn-ea"/>
                <a:sym typeface="Huawei Sans" panose="020C0503030203020204" pitchFamily="34" charset="0"/>
              </a:rPr>
              <a:t>IT</a:t>
            </a:r>
            <a:r>
              <a:rPr lang="zh-CN" altLang="en-US" dirty="0">
                <a:solidFill>
                  <a:schemeClr val="bg1">
                    <a:lumMod val="50000"/>
                  </a:schemeClr>
                </a:solidFill>
                <a:cs typeface="+mn-ea"/>
                <a:sym typeface="Huawei Sans" panose="020C0503030203020204" pitchFamily="34" charset="0"/>
              </a:rPr>
              <a:t>发展趋势</a:t>
            </a:r>
            <a:endParaRPr lang="en-US" altLang="zh-CN" dirty="0">
              <a:solidFill>
                <a:schemeClr val="bg1">
                  <a:lumMod val="50000"/>
                </a:schemeClr>
              </a:solidFill>
              <a:cs typeface="+mn-ea"/>
              <a:sym typeface="Huawei Sans" panose="020C0503030203020204" pitchFamily="34" charset="0"/>
            </a:endParaRPr>
          </a:p>
          <a:p>
            <a:r>
              <a:rPr lang="zh-CN" altLang="en-US" b="1" dirty="0">
                <a:cs typeface="+mn-ea"/>
                <a:sym typeface="Huawei Sans" panose="020C0503030203020204" pitchFamily="34" charset="0"/>
              </a:rPr>
              <a:t>云计算简介</a:t>
            </a:r>
            <a:endParaRPr lang="en-US" altLang="zh-CN" b="1" dirty="0">
              <a:cs typeface="+mn-ea"/>
              <a:sym typeface="Huawei Sans" panose="020C0503030203020204" pitchFamily="34" charset="0"/>
            </a:endParaRPr>
          </a:p>
          <a:p>
            <a:pPr lvl="1">
              <a:buSzPct val="60000"/>
              <a:buFont typeface="Wingdings" panose="05000000000000000000" pitchFamily="2" charset="2"/>
              <a:buChar char="p"/>
            </a:pPr>
            <a:r>
              <a:rPr lang="zh-CN" altLang="en-US" sz="1600" dirty="0">
                <a:solidFill>
                  <a:schemeClr val="bg1">
                    <a:lumMod val="50000"/>
                  </a:schemeClr>
                </a:solidFill>
                <a:cs typeface="+mn-ea"/>
                <a:sym typeface="Huawei Sans" panose="020C0503030203020204" pitchFamily="34" charset="0"/>
              </a:rPr>
              <a:t>计算机发展史</a:t>
            </a:r>
            <a:endParaRPr lang="en-US" altLang="zh-CN" sz="1600" dirty="0">
              <a:solidFill>
                <a:schemeClr val="bg1">
                  <a:lumMod val="50000"/>
                </a:schemeClr>
              </a:solidFill>
              <a:cs typeface="+mn-ea"/>
              <a:sym typeface="Huawei Sans" panose="020C0503030203020204" pitchFamily="34" charset="0"/>
            </a:endParaRPr>
          </a:p>
          <a:p>
            <a:pPr lvl="1">
              <a:buSzPct val="60000"/>
              <a:buFont typeface="Wingdings" panose="05000000000000000000" pitchFamily="2" charset="2"/>
              <a:buChar char="p"/>
            </a:pPr>
            <a:r>
              <a:rPr lang="zh-CN" altLang="en-US" sz="1600" dirty="0">
                <a:solidFill>
                  <a:schemeClr val="bg1">
                    <a:lumMod val="50000"/>
                  </a:schemeClr>
                </a:solidFill>
                <a:cs typeface="+mn-ea"/>
                <a:sym typeface="Huawei Sans" panose="020C0503030203020204" pitchFamily="34" charset="0"/>
              </a:rPr>
              <a:t>虚拟化技术发展史</a:t>
            </a:r>
            <a:endParaRPr lang="en-US" altLang="zh-CN" sz="1600" dirty="0">
              <a:solidFill>
                <a:schemeClr val="bg1">
                  <a:lumMod val="50000"/>
                </a:schemeClr>
              </a:solidFill>
              <a:cs typeface="+mn-ea"/>
              <a:sym typeface="Huawei Sans" panose="020C0503030203020204" pitchFamily="34" charset="0"/>
            </a:endParaRPr>
          </a:p>
          <a:p>
            <a:pPr lvl="1">
              <a:buSzPct val="60000"/>
              <a:buFont typeface="Wingdings" panose="05000000000000000000" pitchFamily="2" charset="2"/>
              <a:buChar char="p"/>
            </a:pPr>
            <a:r>
              <a:rPr lang="zh-CN" altLang="en-US" sz="1600" dirty="0">
                <a:solidFill>
                  <a:schemeClr val="bg1">
                    <a:lumMod val="50000"/>
                  </a:schemeClr>
                </a:solidFill>
                <a:cs typeface="+mn-ea"/>
                <a:sym typeface="Huawei Sans" panose="020C0503030203020204" pitchFamily="34" charset="0"/>
              </a:rPr>
              <a:t>什么是云计算</a:t>
            </a:r>
            <a:endParaRPr lang="en-US" altLang="zh-CN" sz="1600" dirty="0">
              <a:solidFill>
                <a:schemeClr val="bg1">
                  <a:lumMod val="50000"/>
                </a:schemeClr>
              </a:solidFill>
              <a:cs typeface="+mn-ea"/>
              <a:sym typeface="Huawei Sans" panose="020C0503030203020204" pitchFamily="34" charset="0"/>
            </a:endParaRPr>
          </a:p>
          <a:p>
            <a:pPr lvl="1">
              <a:buSzPct val="60000"/>
              <a:buFont typeface="Wingdings" panose="05000000000000000000" pitchFamily="2" charset="2"/>
              <a:buChar char="p"/>
            </a:pPr>
            <a:r>
              <a:rPr lang="zh-CN" altLang="en-US" sz="1600" dirty="0">
                <a:solidFill>
                  <a:schemeClr val="bg1">
                    <a:lumMod val="50000"/>
                  </a:schemeClr>
                </a:solidFill>
                <a:cs typeface="+mn-ea"/>
                <a:sym typeface="Huawei Sans" panose="020C0503030203020204" pitchFamily="34" charset="0"/>
              </a:rPr>
              <a:t>云计算发展历程</a:t>
            </a:r>
            <a:endParaRPr lang="en-US" altLang="zh-CN" sz="1600" dirty="0">
              <a:solidFill>
                <a:schemeClr val="bg1">
                  <a:lumMod val="50000"/>
                </a:schemeClr>
              </a:solidFill>
              <a:cs typeface="+mn-ea"/>
              <a:sym typeface="Huawei Sans" panose="020C0503030203020204" pitchFamily="34" charset="0"/>
            </a:endParaRPr>
          </a:p>
          <a:p>
            <a:pPr lvl="1">
              <a:buSzPct val="60000"/>
              <a:buFont typeface="Wingdings" panose="05000000000000000000" pitchFamily="2" charset="2"/>
              <a:buChar char="n"/>
            </a:pPr>
            <a:r>
              <a:rPr lang="zh-CN" altLang="en-US" sz="1600" dirty="0">
                <a:cs typeface="+mn-ea"/>
                <a:sym typeface="Huawei Sans" panose="020C0503030203020204" pitchFamily="34" charset="0"/>
              </a:rPr>
              <a:t>云计算的特征</a:t>
            </a:r>
            <a:endParaRPr lang="en-US" altLang="zh-CN" sz="1600" dirty="0">
              <a:cs typeface="+mn-ea"/>
              <a:sym typeface="Huawei Sans" panose="020C0503030203020204" pitchFamily="34" charset="0"/>
            </a:endParaRPr>
          </a:p>
          <a:p>
            <a:pPr lvl="1">
              <a:buSzPct val="60000"/>
              <a:buFont typeface="Wingdings" panose="05000000000000000000" pitchFamily="2" charset="2"/>
              <a:buChar char="p"/>
            </a:pPr>
            <a:r>
              <a:rPr lang="zh-CN" altLang="en-US" sz="1600" dirty="0">
                <a:solidFill>
                  <a:schemeClr val="bg1">
                    <a:lumMod val="50000"/>
                  </a:schemeClr>
                </a:solidFill>
                <a:cs typeface="+mn-ea"/>
                <a:sym typeface="Huawei Sans" panose="020C0503030203020204" pitchFamily="34" charset="0"/>
              </a:rPr>
              <a:t>云计算的服务和部署模式</a:t>
            </a:r>
            <a:endParaRPr lang="en-US" altLang="zh-CN" sz="1600" dirty="0">
              <a:solidFill>
                <a:schemeClr val="bg1">
                  <a:lumMod val="50000"/>
                </a:schemeClr>
              </a:solidFill>
              <a:cs typeface="+mn-ea"/>
              <a:sym typeface="Huawei Sans" panose="020C0503030203020204" pitchFamily="34" charset="0"/>
            </a:endParaRPr>
          </a:p>
          <a:p>
            <a:r>
              <a:rPr lang="zh-CN" altLang="en-US" dirty="0">
                <a:solidFill>
                  <a:schemeClr val="bg1">
                    <a:lumMod val="50000"/>
                  </a:schemeClr>
                </a:solidFill>
                <a:cs typeface="+mn-ea"/>
                <a:sym typeface="Huawei Sans" panose="020C0503030203020204" pitchFamily="34" charset="0"/>
              </a:rPr>
              <a:t>主流云计算厂家及代表技术</a:t>
            </a:r>
            <a:endParaRPr lang="en-US" altLang="zh-CN" dirty="0">
              <a:solidFill>
                <a:schemeClr val="bg1">
                  <a:lumMod val="50000"/>
                </a:schemeClr>
              </a:solidFill>
              <a:cs typeface="+mn-ea"/>
              <a:sym typeface="Huawei Sans" panose="020C0503030203020204" pitchFamily="34" charset="0"/>
            </a:endParaRP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1882537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cs typeface="+mn-ea"/>
                <a:sym typeface="Huawei Sans" panose="020C0503030203020204" pitchFamily="34" charset="0"/>
              </a:rPr>
              <a:t>云计算的特征</a:t>
            </a:r>
            <a:endParaRPr lang="zh-CN" altLang="en-US" dirty="0">
              <a:sym typeface="Huawei Sans" panose="020C0503030203020204" pitchFamily="34" charset="0"/>
            </a:endParaRPr>
          </a:p>
        </p:txBody>
      </p:sp>
      <p:sp>
        <p:nvSpPr>
          <p:cNvPr id="4" name="任意多边形: 形状 3">
            <a:extLst>
              <a:ext uri="{FF2B5EF4-FFF2-40B4-BE49-F238E27FC236}">
                <a16:creationId xmlns:a16="http://schemas.microsoft.com/office/drawing/2014/main" id="{1BDC86AE-EAFB-4C2E-910B-0DC727DD9A8C}"/>
              </a:ext>
            </a:extLst>
          </p:cNvPr>
          <p:cNvSpPr/>
          <p:nvPr/>
        </p:nvSpPr>
        <p:spPr>
          <a:xfrm>
            <a:off x="5433645" y="3299122"/>
            <a:ext cx="1337408" cy="1337408"/>
          </a:xfrm>
          <a:custGeom>
            <a:avLst/>
            <a:gdLst>
              <a:gd name="connsiteX0" fmla="*/ 0 w 1337408"/>
              <a:gd name="connsiteY0" fmla="*/ 668704 h 1337408"/>
              <a:gd name="connsiteX1" fmla="*/ 668704 w 1337408"/>
              <a:gd name="connsiteY1" fmla="*/ 0 h 1337408"/>
              <a:gd name="connsiteX2" fmla="*/ 1337408 w 1337408"/>
              <a:gd name="connsiteY2" fmla="*/ 668704 h 1337408"/>
              <a:gd name="connsiteX3" fmla="*/ 668704 w 1337408"/>
              <a:gd name="connsiteY3" fmla="*/ 1337408 h 1337408"/>
              <a:gd name="connsiteX4" fmla="*/ 0 w 1337408"/>
              <a:gd name="connsiteY4" fmla="*/ 668704 h 1337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408" h="1337408">
                <a:moveTo>
                  <a:pt x="0" y="668704"/>
                </a:moveTo>
                <a:cubicBezTo>
                  <a:pt x="0" y="299389"/>
                  <a:pt x="299389" y="0"/>
                  <a:pt x="668704" y="0"/>
                </a:cubicBezTo>
                <a:cubicBezTo>
                  <a:pt x="1038019" y="0"/>
                  <a:pt x="1337408" y="299389"/>
                  <a:pt x="1337408" y="668704"/>
                </a:cubicBezTo>
                <a:cubicBezTo>
                  <a:pt x="1337408" y="1038019"/>
                  <a:pt x="1038019" y="1337408"/>
                  <a:pt x="668704" y="1337408"/>
                </a:cubicBezTo>
                <a:cubicBezTo>
                  <a:pt x="299389" y="1337408"/>
                  <a:pt x="0" y="1038019"/>
                  <a:pt x="0" y="668704"/>
                </a:cubicBezTo>
                <a:close/>
              </a:path>
            </a:pathLst>
          </a:custGeom>
          <a:solidFill>
            <a:srgbClr val="00B0F0"/>
          </a:solid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218719" tIns="218719" rIns="218719" bIns="218719" numCol="1" spcCol="1270" anchor="ctr" anchorCtr="0">
            <a:noAutofit/>
          </a:bodyPr>
          <a:lstStyle/>
          <a:p>
            <a:pPr marL="0" lvl="0" indent="0" algn="ctr" defTabSz="800100" rtl="0">
              <a:lnSpc>
                <a:spcPct val="90000"/>
              </a:lnSpc>
              <a:spcBef>
                <a:spcPct val="0"/>
              </a:spcBef>
              <a:spcAft>
                <a:spcPct val="35000"/>
              </a:spcAft>
              <a:buNone/>
            </a:pPr>
            <a:r>
              <a:rPr lang="zh-CN" altLang="en-US" sz="1800" b="1"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云计算特征 </a:t>
            </a:r>
            <a:endParaRPr lang="zh-CN" sz="1800" b="1"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 name="任意多边形: 形状 4">
            <a:extLst>
              <a:ext uri="{FF2B5EF4-FFF2-40B4-BE49-F238E27FC236}">
                <a16:creationId xmlns:a16="http://schemas.microsoft.com/office/drawing/2014/main" id="{0D748777-AFE5-4413-A6BA-1D6504DE3166}"/>
              </a:ext>
            </a:extLst>
          </p:cNvPr>
          <p:cNvSpPr/>
          <p:nvPr/>
        </p:nvSpPr>
        <p:spPr>
          <a:xfrm rot="16200000">
            <a:off x="6023372" y="2947888"/>
            <a:ext cx="157955" cy="413380"/>
          </a:xfrm>
          <a:custGeom>
            <a:avLst/>
            <a:gdLst>
              <a:gd name="connsiteX0" fmla="*/ 0 w 157955"/>
              <a:gd name="connsiteY0" fmla="*/ 82676 h 413380"/>
              <a:gd name="connsiteX1" fmla="*/ 78978 w 157955"/>
              <a:gd name="connsiteY1" fmla="*/ 82676 h 413380"/>
              <a:gd name="connsiteX2" fmla="*/ 78978 w 157955"/>
              <a:gd name="connsiteY2" fmla="*/ 0 h 413380"/>
              <a:gd name="connsiteX3" fmla="*/ 157955 w 157955"/>
              <a:gd name="connsiteY3" fmla="*/ 206690 h 413380"/>
              <a:gd name="connsiteX4" fmla="*/ 78978 w 157955"/>
              <a:gd name="connsiteY4" fmla="*/ 413380 h 413380"/>
              <a:gd name="connsiteX5" fmla="*/ 78978 w 157955"/>
              <a:gd name="connsiteY5" fmla="*/ 330704 h 413380"/>
              <a:gd name="connsiteX6" fmla="*/ 0 w 157955"/>
              <a:gd name="connsiteY6" fmla="*/ 330704 h 413380"/>
              <a:gd name="connsiteX7" fmla="*/ 0 w 157955"/>
              <a:gd name="connsiteY7" fmla="*/ 82676 h 41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955" h="413380">
                <a:moveTo>
                  <a:pt x="0" y="82676"/>
                </a:moveTo>
                <a:lnTo>
                  <a:pt x="78978" y="82676"/>
                </a:lnTo>
                <a:lnTo>
                  <a:pt x="78978" y="0"/>
                </a:lnTo>
                <a:lnTo>
                  <a:pt x="157955" y="206690"/>
                </a:lnTo>
                <a:lnTo>
                  <a:pt x="78978" y="413380"/>
                </a:lnTo>
                <a:lnTo>
                  <a:pt x="78978" y="330704"/>
                </a:lnTo>
                <a:lnTo>
                  <a:pt x="0" y="330704"/>
                </a:lnTo>
                <a:lnTo>
                  <a:pt x="0" y="82676"/>
                </a:lnTo>
                <a:close/>
              </a:path>
            </a:pathLst>
          </a:custGeom>
          <a:solidFill>
            <a:srgbClr val="56C4D2"/>
          </a:solidFill>
        </p:spPr>
        <p:style>
          <a:lnRef idx="0">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 tIns="82676" rIns="47386" bIns="82675" numCol="1" spcCol="1270" anchor="ctr" anchorCtr="0">
            <a:noAutofit/>
          </a:bodyPr>
          <a:lstStyle/>
          <a:p>
            <a:pPr marL="0" lvl="0" indent="0" algn="ctr" defTabSz="711200">
              <a:lnSpc>
                <a:spcPct val="90000"/>
              </a:lnSpc>
              <a:spcBef>
                <a:spcPct val="0"/>
              </a:spcBef>
              <a:spcAft>
                <a:spcPct val="35000"/>
              </a:spcAft>
              <a:buNone/>
            </a:pPr>
            <a:endParaRPr lang="zh-CN" altLang="en-US" sz="1600" kern="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任意多边形: 形状 5">
            <a:extLst>
              <a:ext uri="{FF2B5EF4-FFF2-40B4-BE49-F238E27FC236}">
                <a16:creationId xmlns:a16="http://schemas.microsoft.com/office/drawing/2014/main" id="{D5C3475A-5A36-4195-AFB9-B4E66DC4DF58}"/>
              </a:ext>
            </a:extLst>
          </p:cNvPr>
          <p:cNvSpPr/>
          <p:nvPr/>
        </p:nvSpPr>
        <p:spPr>
          <a:xfrm>
            <a:off x="5366775" y="1529945"/>
            <a:ext cx="1471149" cy="1471149"/>
          </a:xfrm>
          <a:custGeom>
            <a:avLst/>
            <a:gdLst>
              <a:gd name="connsiteX0" fmla="*/ 0 w 1471149"/>
              <a:gd name="connsiteY0" fmla="*/ 735575 h 1471149"/>
              <a:gd name="connsiteX1" fmla="*/ 735575 w 1471149"/>
              <a:gd name="connsiteY1" fmla="*/ 0 h 1471149"/>
              <a:gd name="connsiteX2" fmla="*/ 1471150 w 1471149"/>
              <a:gd name="connsiteY2" fmla="*/ 735575 h 1471149"/>
              <a:gd name="connsiteX3" fmla="*/ 735575 w 1471149"/>
              <a:gd name="connsiteY3" fmla="*/ 1471150 h 1471149"/>
              <a:gd name="connsiteX4" fmla="*/ 0 w 1471149"/>
              <a:gd name="connsiteY4" fmla="*/ 735575 h 1471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1149" h="1471149">
                <a:moveTo>
                  <a:pt x="0" y="735575"/>
                </a:moveTo>
                <a:cubicBezTo>
                  <a:pt x="0" y="329328"/>
                  <a:pt x="329328" y="0"/>
                  <a:pt x="735575" y="0"/>
                </a:cubicBezTo>
                <a:cubicBezTo>
                  <a:pt x="1141822" y="0"/>
                  <a:pt x="1471150" y="329328"/>
                  <a:pt x="1471150" y="735575"/>
                </a:cubicBezTo>
                <a:cubicBezTo>
                  <a:pt x="1471150" y="1141822"/>
                  <a:pt x="1141822" y="1471150"/>
                  <a:pt x="735575" y="1471150"/>
                </a:cubicBezTo>
                <a:cubicBezTo>
                  <a:pt x="329328" y="1471150"/>
                  <a:pt x="0" y="1141822"/>
                  <a:pt x="0" y="735575"/>
                </a:cubicBezTo>
                <a:close/>
              </a:path>
            </a:pathLst>
          </a:custGeom>
          <a:solidFill>
            <a:srgbClr val="56C4D2"/>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235765" tIns="235765" rIns="235765" bIns="235765" numCol="1" spcCol="1270" anchor="ctr" anchorCtr="0">
            <a:noAutofit/>
          </a:bodyPr>
          <a:lstStyle/>
          <a:p>
            <a:pPr marL="0" lvl="0" indent="0" algn="ctr" defTabSz="711200" rtl="0">
              <a:lnSpc>
                <a:spcPct val="90000"/>
              </a:lnSpc>
              <a:spcBef>
                <a:spcPct val="0"/>
              </a:spcBef>
              <a:spcAft>
                <a:spcPct val="35000"/>
              </a:spcAft>
              <a:buNone/>
            </a:pPr>
            <a:r>
              <a:rPr lang="zh-CN" altLang="en-US" sz="1600" kern="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按需</a:t>
            </a:r>
            <a:endParaRPr lang="en-US" altLang="zh-CN" sz="1600" kern="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0" lvl="0" indent="0" algn="ctr" defTabSz="711200" rtl="0">
              <a:lnSpc>
                <a:spcPct val="90000"/>
              </a:lnSpc>
              <a:spcBef>
                <a:spcPct val="0"/>
              </a:spcBef>
              <a:spcAft>
                <a:spcPct val="35000"/>
              </a:spcAft>
              <a:buNone/>
            </a:pPr>
            <a:r>
              <a:rPr lang="zh-CN" altLang="en-US" sz="1600" kern="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自助服务</a:t>
            </a:r>
            <a:endParaRPr lang="zh-CN" altLang="en-US" sz="1600"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 name="任意多边形: 形状 6">
            <a:extLst>
              <a:ext uri="{FF2B5EF4-FFF2-40B4-BE49-F238E27FC236}">
                <a16:creationId xmlns:a16="http://schemas.microsoft.com/office/drawing/2014/main" id="{675D7BA9-631B-4DE2-9B07-9313EA7E29E2}"/>
              </a:ext>
            </a:extLst>
          </p:cNvPr>
          <p:cNvSpPr/>
          <p:nvPr/>
        </p:nvSpPr>
        <p:spPr>
          <a:xfrm rot="20520000">
            <a:off x="6796817" y="3509829"/>
            <a:ext cx="157955" cy="413380"/>
          </a:xfrm>
          <a:custGeom>
            <a:avLst/>
            <a:gdLst>
              <a:gd name="connsiteX0" fmla="*/ 0 w 157955"/>
              <a:gd name="connsiteY0" fmla="*/ 82676 h 413380"/>
              <a:gd name="connsiteX1" fmla="*/ 78978 w 157955"/>
              <a:gd name="connsiteY1" fmla="*/ 82676 h 413380"/>
              <a:gd name="connsiteX2" fmla="*/ 78978 w 157955"/>
              <a:gd name="connsiteY2" fmla="*/ 0 h 413380"/>
              <a:gd name="connsiteX3" fmla="*/ 157955 w 157955"/>
              <a:gd name="connsiteY3" fmla="*/ 206690 h 413380"/>
              <a:gd name="connsiteX4" fmla="*/ 78978 w 157955"/>
              <a:gd name="connsiteY4" fmla="*/ 413380 h 413380"/>
              <a:gd name="connsiteX5" fmla="*/ 78978 w 157955"/>
              <a:gd name="connsiteY5" fmla="*/ 330704 h 413380"/>
              <a:gd name="connsiteX6" fmla="*/ 0 w 157955"/>
              <a:gd name="connsiteY6" fmla="*/ 330704 h 413380"/>
              <a:gd name="connsiteX7" fmla="*/ 0 w 157955"/>
              <a:gd name="connsiteY7" fmla="*/ 82676 h 41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955" h="413380">
                <a:moveTo>
                  <a:pt x="0" y="82676"/>
                </a:moveTo>
                <a:lnTo>
                  <a:pt x="78978" y="82676"/>
                </a:lnTo>
                <a:lnTo>
                  <a:pt x="78978" y="0"/>
                </a:lnTo>
                <a:lnTo>
                  <a:pt x="157955" y="206690"/>
                </a:lnTo>
                <a:lnTo>
                  <a:pt x="78978" y="413380"/>
                </a:lnTo>
                <a:lnTo>
                  <a:pt x="78978" y="330704"/>
                </a:lnTo>
                <a:lnTo>
                  <a:pt x="0" y="330704"/>
                </a:lnTo>
                <a:lnTo>
                  <a:pt x="0" y="82676"/>
                </a:lnTo>
                <a:close/>
              </a:path>
            </a:pathLst>
          </a:custGeom>
          <a:solidFill>
            <a:srgbClr val="94DAE2"/>
          </a:solidFill>
        </p:spPr>
        <p:style>
          <a:lnRef idx="0">
            <a:schemeClr val="lt1">
              <a:hueOff val="0"/>
              <a:satOff val="0"/>
              <a:lumOff val="0"/>
              <a:alphaOff val="0"/>
            </a:schemeClr>
          </a:lnRef>
          <a:fillRef idx="1">
            <a:scrgbClr r="0" g="0" b="0"/>
          </a:fillRef>
          <a:effectRef idx="0">
            <a:schemeClr val="accent5">
              <a:hueOff val="-1838336"/>
              <a:satOff val="-2557"/>
              <a:lumOff val="-981"/>
              <a:alphaOff val="0"/>
            </a:schemeClr>
          </a:effectRef>
          <a:fontRef idx="minor">
            <a:schemeClr val="lt1"/>
          </a:fontRef>
        </p:style>
        <p:txBody>
          <a:bodyPr spcFirstLastPara="0" vert="horz" wrap="square" lIns="0" tIns="82676" rIns="47385" bIns="82675" numCol="1" spcCol="1270" anchor="ctr" anchorCtr="0">
            <a:noAutofit/>
          </a:bodyPr>
          <a:lstStyle/>
          <a:p>
            <a:pPr marL="0" lvl="0" indent="0" algn="ctr" defTabSz="711200">
              <a:lnSpc>
                <a:spcPct val="90000"/>
              </a:lnSpc>
              <a:spcBef>
                <a:spcPct val="0"/>
              </a:spcBef>
              <a:spcAft>
                <a:spcPct val="35000"/>
              </a:spcAft>
              <a:buNone/>
            </a:pPr>
            <a:endParaRPr lang="zh-CN" altLang="en-US" sz="1600" kern="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任意多边形: 形状 7">
            <a:extLst>
              <a:ext uri="{FF2B5EF4-FFF2-40B4-BE49-F238E27FC236}">
                <a16:creationId xmlns:a16="http://schemas.microsoft.com/office/drawing/2014/main" id="{92F5A5E1-E2C2-47CC-862B-2999922F21DE}"/>
              </a:ext>
            </a:extLst>
          </p:cNvPr>
          <p:cNvSpPr/>
          <p:nvPr/>
        </p:nvSpPr>
        <p:spPr>
          <a:xfrm>
            <a:off x="6985766" y="2706210"/>
            <a:ext cx="1471149" cy="1471149"/>
          </a:xfrm>
          <a:custGeom>
            <a:avLst/>
            <a:gdLst>
              <a:gd name="connsiteX0" fmla="*/ 0 w 1471149"/>
              <a:gd name="connsiteY0" fmla="*/ 735575 h 1471149"/>
              <a:gd name="connsiteX1" fmla="*/ 735575 w 1471149"/>
              <a:gd name="connsiteY1" fmla="*/ 0 h 1471149"/>
              <a:gd name="connsiteX2" fmla="*/ 1471150 w 1471149"/>
              <a:gd name="connsiteY2" fmla="*/ 735575 h 1471149"/>
              <a:gd name="connsiteX3" fmla="*/ 735575 w 1471149"/>
              <a:gd name="connsiteY3" fmla="*/ 1471150 h 1471149"/>
              <a:gd name="connsiteX4" fmla="*/ 0 w 1471149"/>
              <a:gd name="connsiteY4" fmla="*/ 735575 h 1471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1149" h="1471149">
                <a:moveTo>
                  <a:pt x="0" y="735575"/>
                </a:moveTo>
                <a:cubicBezTo>
                  <a:pt x="0" y="329328"/>
                  <a:pt x="329328" y="0"/>
                  <a:pt x="735575" y="0"/>
                </a:cubicBezTo>
                <a:cubicBezTo>
                  <a:pt x="1141822" y="0"/>
                  <a:pt x="1471150" y="329328"/>
                  <a:pt x="1471150" y="735575"/>
                </a:cubicBezTo>
                <a:cubicBezTo>
                  <a:pt x="1471150" y="1141822"/>
                  <a:pt x="1141822" y="1471150"/>
                  <a:pt x="735575" y="1471150"/>
                </a:cubicBezTo>
                <a:cubicBezTo>
                  <a:pt x="329328" y="1471150"/>
                  <a:pt x="0" y="1141822"/>
                  <a:pt x="0" y="735575"/>
                </a:cubicBezTo>
                <a:close/>
              </a:path>
            </a:pathLst>
          </a:custGeom>
          <a:solidFill>
            <a:srgbClr val="94DAE2"/>
          </a:solidFill>
        </p:spPr>
        <p:style>
          <a:lnRef idx="2">
            <a:schemeClr val="lt1">
              <a:hueOff val="0"/>
              <a:satOff val="0"/>
              <a:lumOff val="0"/>
              <a:alphaOff val="0"/>
            </a:schemeClr>
          </a:lnRef>
          <a:fillRef idx="1">
            <a:scrgbClr r="0" g="0" b="0"/>
          </a:fillRef>
          <a:effectRef idx="0">
            <a:schemeClr val="accent5">
              <a:hueOff val="-1838336"/>
              <a:satOff val="-2557"/>
              <a:lumOff val="-981"/>
              <a:alphaOff val="0"/>
            </a:schemeClr>
          </a:effectRef>
          <a:fontRef idx="minor">
            <a:schemeClr val="lt1"/>
          </a:fontRef>
        </p:style>
        <p:txBody>
          <a:bodyPr spcFirstLastPara="0" vert="horz" wrap="square" lIns="235765" tIns="235765" rIns="235765" bIns="235765"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广泛</a:t>
            </a:r>
            <a:endParaRPr lang="en-US" altLang="zh-CN" sz="1600" kern="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0" lvl="0" indent="0" algn="ctr" defTabSz="711200">
              <a:lnSpc>
                <a:spcPct val="90000"/>
              </a:lnSpc>
              <a:spcBef>
                <a:spcPct val="0"/>
              </a:spcBef>
              <a:spcAft>
                <a:spcPct val="35000"/>
              </a:spcAft>
              <a:buNone/>
            </a:pPr>
            <a:r>
              <a:rPr lang="zh-CN" altLang="en-US" sz="1600" kern="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网络接入</a:t>
            </a:r>
            <a:endParaRPr lang="zh-CN" altLang="en-US" sz="1600"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 name="任意多边形: 形状 8">
            <a:extLst>
              <a:ext uri="{FF2B5EF4-FFF2-40B4-BE49-F238E27FC236}">
                <a16:creationId xmlns:a16="http://schemas.microsoft.com/office/drawing/2014/main" id="{CA25EDBB-7020-4FBD-8011-2F0DE5B936F8}"/>
              </a:ext>
            </a:extLst>
          </p:cNvPr>
          <p:cNvSpPr/>
          <p:nvPr/>
        </p:nvSpPr>
        <p:spPr>
          <a:xfrm rot="3240000">
            <a:off x="6501387" y="4419068"/>
            <a:ext cx="157955" cy="413380"/>
          </a:xfrm>
          <a:custGeom>
            <a:avLst/>
            <a:gdLst>
              <a:gd name="connsiteX0" fmla="*/ 0 w 157955"/>
              <a:gd name="connsiteY0" fmla="*/ 82676 h 413380"/>
              <a:gd name="connsiteX1" fmla="*/ 78978 w 157955"/>
              <a:gd name="connsiteY1" fmla="*/ 82676 h 413380"/>
              <a:gd name="connsiteX2" fmla="*/ 78978 w 157955"/>
              <a:gd name="connsiteY2" fmla="*/ 0 h 413380"/>
              <a:gd name="connsiteX3" fmla="*/ 157955 w 157955"/>
              <a:gd name="connsiteY3" fmla="*/ 206690 h 413380"/>
              <a:gd name="connsiteX4" fmla="*/ 78978 w 157955"/>
              <a:gd name="connsiteY4" fmla="*/ 413380 h 413380"/>
              <a:gd name="connsiteX5" fmla="*/ 78978 w 157955"/>
              <a:gd name="connsiteY5" fmla="*/ 330704 h 413380"/>
              <a:gd name="connsiteX6" fmla="*/ 0 w 157955"/>
              <a:gd name="connsiteY6" fmla="*/ 330704 h 413380"/>
              <a:gd name="connsiteX7" fmla="*/ 0 w 157955"/>
              <a:gd name="connsiteY7" fmla="*/ 82676 h 41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955" h="413380">
                <a:moveTo>
                  <a:pt x="0" y="82676"/>
                </a:moveTo>
                <a:lnTo>
                  <a:pt x="78978" y="82676"/>
                </a:lnTo>
                <a:lnTo>
                  <a:pt x="78978" y="0"/>
                </a:lnTo>
                <a:lnTo>
                  <a:pt x="157955" y="206690"/>
                </a:lnTo>
                <a:lnTo>
                  <a:pt x="78978" y="413380"/>
                </a:lnTo>
                <a:lnTo>
                  <a:pt x="78978" y="330704"/>
                </a:lnTo>
                <a:lnTo>
                  <a:pt x="0" y="330704"/>
                </a:lnTo>
                <a:lnTo>
                  <a:pt x="0" y="82676"/>
                </a:lnTo>
                <a:close/>
              </a:path>
            </a:pathLst>
          </a:custGeom>
          <a:solidFill>
            <a:srgbClr val="E6A8AD"/>
          </a:solidFill>
        </p:spPr>
        <p:style>
          <a:lnRef idx="0">
            <a:schemeClr val="lt1">
              <a:hueOff val="0"/>
              <a:satOff val="0"/>
              <a:lumOff val="0"/>
              <a:alphaOff val="0"/>
            </a:schemeClr>
          </a:lnRef>
          <a:fillRef idx="1">
            <a:scrgbClr r="0" g="0" b="0"/>
          </a:fillRef>
          <a:effectRef idx="0">
            <a:schemeClr val="accent5">
              <a:hueOff val="-3676672"/>
              <a:satOff val="-5114"/>
              <a:lumOff val="-1961"/>
              <a:alphaOff val="0"/>
            </a:schemeClr>
          </a:effectRef>
          <a:fontRef idx="minor">
            <a:schemeClr val="lt1"/>
          </a:fontRef>
        </p:style>
        <p:txBody>
          <a:bodyPr spcFirstLastPara="0" vert="horz" wrap="square" lIns="0" tIns="82675" rIns="47385" bIns="82676" numCol="1" spcCol="1270" anchor="ctr" anchorCtr="0">
            <a:noAutofit/>
          </a:bodyPr>
          <a:lstStyle/>
          <a:p>
            <a:pPr marL="0" lvl="0" indent="0" algn="ctr" defTabSz="711200">
              <a:lnSpc>
                <a:spcPct val="90000"/>
              </a:lnSpc>
              <a:spcBef>
                <a:spcPct val="0"/>
              </a:spcBef>
              <a:spcAft>
                <a:spcPct val="35000"/>
              </a:spcAft>
              <a:buNone/>
            </a:pPr>
            <a:endParaRPr lang="zh-CN" altLang="en-US" sz="1600" kern="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任意多边形: 形状 9">
            <a:extLst>
              <a:ext uri="{FF2B5EF4-FFF2-40B4-BE49-F238E27FC236}">
                <a16:creationId xmlns:a16="http://schemas.microsoft.com/office/drawing/2014/main" id="{6CF0C2C7-B9BE-499C-BC8A-4FCD0C5C46FB}"/>
              </a:ext>
            </a:extLst>
          </p:cNvPr>
          <p:cNvSpPr/>
          <p:nvPr/>
        </p:nvSpPr>
        <p:spPr>
          <a:xfrm>
            <a:off x="6367366" y="4609448"/>
            <a:ext cx="1471149" cy="1471149"/>
          </a:xfrm>
          <a:custGeom>
            <a:avLst/>
            <a:gdLst>
              <a:gd name="connsiteX0" fmla="*/ 0 w 1471149"/>
              <a:gd name="connsiteY0" fmla="*/ 735575 h 1471149"/>
              <a:gd name="connsiteX1" fmla="*/ 735575 w 1471149"/>
              <a:gd name="connsiteY1" fmla="*/ 0 h 1471149"/>
              <a:gd name="connsiteX2" fmla="*/ 1471150 w 1471149"/>
              <a:gd name="connsiteY2" fmla="*/ 735575 h 1471149"/>
              <a:gd name="connsiteX3" fmla="*/ 735575 w 1471149"/>
              <a:gd name="connsiteY3" fmla="*/ 1471150 h 1471149"/>
              <a:gd name="connsiteX4" fmla="*/ 0 w 1471149"/>
              <a:gd name="connsiteY4" fmla="*/ 735575 h 1471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1149" h="1471149">
                <a:moveTo>
                  <a:pt x="0" y="735575"/>
                </a:moveTo>
                <a:cubicBezTo>
                  <a:pt x="0" y="329328"/>
                  <a:pt x="329328" y="0"/>
                  <a:pt x="735575" y="0"/>
                </a:cubicBezTo>
                <a:cubicBezTo>
                  <a:pt x="1141822" y="0"/>
                  <a:pt x="1471150" y="329328"/>
                  <a:pt x="1471150" y="735575"/>
                </a:cubicBezTo>
                <a:cubicBezTo>
                  <a:pt x="1471150" y="1141822"/>
                  <a:pt x="1141822" y="1471150"/>
                  <a:pt x="735575" y="1471150"/>
                </a:cubicBezTo>
                <a:cubicBezTo>
                  <a:pt x="329328" y="1471150"/>
                  <a:pt x="0" y="1141822"/>
                  <a:pt x="0" y="735575"/>
                </a:cubicBezTo>
                <a:close/>
              </a:path>
            </a:pathLst>
          </a:custGeom>
          <a:solidFill>
            <a:srgbClr val="E6A8AD"/>
          </a:solidFill>
        </p:spPr>
        <p:style>
          <a:lnRef idx="2">
            <a:schemeClr val="lt1">
              <a:hueOff val="0"/>
              <a:satOff val="0"/>
              <a:lumOff val="0"/>
              <a:alphaOff val="0"/>
            </a:schemeClr>
          </a:lnRef>
          <a:fillRef idx="1">
            <a:scrgbClr r="0" g="0" b="0"/>
          </a:fillRef>
          <a:effectRef idx="0">
            <a:schemeClr val="accent5">
              <a:hueOff val="-3676672"/>
              <a:satOff val="-5114"/>
              <a:lumOff val="-1961"/>
              <a:alphaOff val="0"/>
            </a:schemeClr>
          </a:effectRef>
          <a:fontRef idx="minor">
            <a:schemeClr val="lt1"/>
          </a:fontRef>
        </p:style>
        <p:txBody>
          <a:bodyPr spcFirstLastPara="0" vert="horz" wrap="square" lIns="235765" tIns="235765" rIns="235765" bIns="235765"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可计量</a:t>
            </a:r>
            <a:endParaRPr lang="en-US" altLang="zh-CN" sz="1600" kern="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0" lvl="0" indent="0" algn="ctr" defTabSz="711200">
              <a:lnSpc>
                <a:spcPct val="90000"/>
              </a:lnSpc>
              <a:spcBef>
                <a:spcPct val="0"/>
              </a:spcBef>
              <a:spcAft>
                <a:spcPct val="35000"/>
              </a:spcAft>
              <a:buNone/>
            </a:pPr>
            <a:r>
              <a:rPr lang="zh-CN" altLang="en-US" sz="1600" kern="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服务</a:t>
            </a:r>
            <a:endParaRPr lang="zh-CN" altLang="en-US" sz="1600"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任意多边形: 形状 10">
            <a:extLst>
              <a:ext uri="{FF2B5EF4-FFF2-40B4-BE49-F238E27FC236}">
                <a16:creationId xmlns:a16="http://schemas.microsoft.com/office/drawing/2014/main" id="{B06DA52D-88A0-4AFA-B82E-47BFBCB9A36E}"/>
              </a:ext>
            </a:extLst>
          </p:cNvPr>
          <p:cNvSpPr/>
          <p:nvPr/>
        </p:nvSpPr>
        <p:spPr>
          <a:xfrm rot="18360000">
            <a:off x="5545356" y="4419067"/>
            <a:ext cx="157956" cy="413381"/>
          </a:xfrm>
          <a:custGeom>
            <a:avLst/>
            <a:gdLst>
              <a:gd name="connsiteX0" fmla="*/ 0 w 157955"/>
              <a:gd name="connsiteY0" fmla="*/ 82676 h 413380"/>
              <a:gd name="connsiteX1" fmla="*/ 78978 w 157955"/>
              <a:gd name="connsiteY1" fmla="*/ 82676 h 413380"/>
              <a:gd name="connsiteX2" fmla="*/ 78978 w 157955"/>
              <a:gd name="connsiteY2" fmla="*/ 0 h 413380"/>
              <a:gd name="connsiteX3" fmla="*/ 157955 w 157955"/>
              <a:gd name="connsiteY3" fmla="*/ 206690 h 413380"/>
              <a:gd name="connsiteX4" fmla="*/ 78978 w 157955"/>
              <a:gd name="connsiteY4" fmla="*/ 413380 h 413380"/>
              <a:gd name="connsiteX5" fmla="*/ 78978 w 157955"/>
              <a:gd name="connsiteY5" fmla="*/ 330704 h 413380"/>
              <a:gd name="connsiteX6" fmla="*/ 0 w 157955"/>
              <a:gd name="connsiteY6" fmla="*/ 330704 h 413380"/>
              <a:gd name="connsiteX7" fmla="*/ 0 w 157955"/>
              <a:gd name="connsiteY7" fmla="*/ 82676 h 41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955" h="413380">
                <a:moveTo>
                  <a:pt x="157954" y="330704"/>
                </a:moveTo>
                <a:lnTo>
                  <a:pt x="78977" y="330704"/>
                </a:lnTo>
                <a:lnTo>
                  <a:pt x="78977" y="413380"/>
                </a:lnTo>
                <a:lnTo>
                  <a:pt x="1" y="206690"/>
                </a:lnTo>
                <a:lnTo>
                  <a:pt x="78977" y="0"/>
                </a:lnTo>
                <a:lnTo>
                  <a:pt x="78977" y="82676"/>
                </a:lnTo>
                <a:lnTo>
                  <a:pt x="157954" y="82676"/>
                </a:lnTo>
                <a:lnTo>
                  <a:pt x="157954" y="330704"/>
                </a:lnTo>
                <a:close/>
              </a:path>
            </a:pathLst>
          </a:custGeom>
          <a:solidFill>
            <a:srgbClr val="EEB3B8"/>
          </a:solidFill>
        </p:spPr>
        <p:style>
          <a:lnRef idx="0">
            <a:schemeClr val="lt1">
              <a:hueOff val="0"/>
              <a:satOff val="0"/>
              <a:lumOff val="0"/>
              <a:alphaOff val="0"/>
            </a:schemeClr>
          </a:lnRef>
          <a:fillRef idx="1">
            <a:scrgbClr r="0" g="0" b="0"/>
          </a:fillRef>
          <a:effectRef idx="0">
            <a:schemeClr val="accent5">
              <a:hueOff val="-5515009"/>
              <a:satOff val="-7671"/>
              <a:lumOff val="-2942"/>
              <a:alphaOff val="0"/>
            </a:schemeClr>
          </a:effectRef>
          <a:fontRef idx="minor">
            <a:schemeClr val="lt1"/>
          </a:fontRef>
        </p:style>
        <p:txBody>
          <a:bodyPr spcFirstLastPara="0" vert="horz" wrap="square" lIns="47385" tIns="82675" rIns="1" bIns="82677" numCol="1" spcCol="1270" anchor="ctr" anchorCtr="0">
            <a:noAutofit/>
          </a:bodyPr>
          <a:lstStyle/>
          <a:p>
            <a:pPr marL="0" lvl="0" indent="0" algn="ctr" defTabSz="711200">
              <a:lnSpc>
                <a:spcPct val="90000"/>
              </a:lnSpc>
              <a:spcBef>
                <a:spcPct val="0"/>
              </a:spcBef>
              <a:spcAft>
                <a:spcPct val="35000"/>
              </a:spcAft>
              <a:buNone/>
            </a:pPr>
            <a:endParaRPr lang="zh-CN" altLang="en-US" sz="1600" kern="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任意多边形: 形状 11">
            <a:extLst>
              <a:ext uri="{FF2B5EF4-FFF2-40B4-BE49-F238E27FC236}">
                <a16:creationId xmlns:a16="http://schemas.microsoft.com/office/drawing/2014/main" id="{6296B7FF-9D5E-413F-9585-A6A65FF6CD32}"/>
              </a:ext>
            </a:extLst>
          </p:cNvPr>
          <p:cNvSpPr/>
          <p:nvPr/>
        </p:nvSpPr>
        <p:spPr>
          <a:xfrm>
            <a:off x="4366183" y="4609448"/>
            <a:ext cx="1471149" cy="1471149"/>
          </a:xfrm>
          <a:custGeom>
            <a:avLst/>
            <a:gdLst>
              <a:gd name="connsiteX0" fmla="*/ 0 w 1471149"/>
              <a:gd name="connsiteY0" fmla="*/ 735575 h 1471149"/>
              <a:gd name="connsiteX1" fmla="*/ 735575 w 1471149"/>
              <a:gd name="connsiteY1" fmla="*/ 0 h 1471149"/>
              <a:gd name="connsiteX2" fmla="*/ 1471150 w 1471149"/>
              <a:gd name="connsiteY2" fmla="*/ 735575 h 1471149"/>
              <a:gd name="connsiteX3" fmla="*/ 735575 w 1471149"/>
              <a:gd name="connsiteY3" fmla="*/ 1471150 h 1471149"/>
              <a:gd name="connsiteX4" fmla="*/ 0 w 1471149"/>
              <a:gd name="connsiteY4" fmla="*/ 735575 h 1471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1149" h="1471149">
                <a:moveTo>
                  <a:pt x="0" y="735575"/>
                </a:moveTo>
                <a:cubicBezTo>
                  <a:pt x="0" y="329328"/>
                  <a:pt x="329328" y="0"/>
                  <a:pt x="735575" y="0"/>
                </a:cubicBezTo>
                <a:cubicBezTo>
                  <a:pt x="1141822" y="0"/>
                  <a:pt x="1471150" y="329328"/>
                  <a:pt x="1471150" y="735575"/>
                </a:cubicBezTo>
                <a:cubicBezTo>
                  <a:pt x="1471150" y="1141822"/>
                  <a:pt x="1141822" y="1471150"/>
                  <a:pt x="735575" y="1471150"/>
                </a:cubicBezTo>
                <a:cubicBezTo>
                  <a:pt x="329328" y="1471150"/>
                  <a:pt x="0" y="1141822"/>
                  <a:pt x="0" y="735575"/>
                </a:cubicBezTo>
                <a:close/>
              </a:path>
            </a:pathLst>
          </a:custGeom>
          <a:solidFill>
            <a:srgbClr val="EEB3B8"/>
          </a:solidFill>
        </p:spPr>
        <p:style>
          <a:lnRef idx="2">
            <a:schemeClr val="lt1">
              <a:hueOff val="0"/>
              <a:satOff val="0"/>
              <a:lumOff val="0"/>
              <a:alphaOff val="0"/>
            </a:schemeClr>
          </a:lnRef>
          <a:fillRef idx="1">
            <a:scrgbClr r="0" g="0" b="0"/>
          </a:fillRef>
          <a:effectRef idx="0">
            <a:schemeClr val="accent5">
              <a:hueOff val="-5515009"/>
              <a:satOff val="-7671"/>
              <a:lumOff val="-2942"/>
              <a:alphaOff val="0"/>
            </a:schemeClr>
          </a:effectRef>
          <a:fontRef idx="minor">
            <a:schemeClr val="lt1"/>
          </a:fontRef>
        </p:style>
        <p:txBody>
          <a:bodyPr spcFirstLastPara="0" vert="horz" wrap="square" lIns="235765" tIns="235765" rIns="235765" bIns="235765"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快速</a:t>
            </a:r>
            <a:endParaRPr lang="en-US" altLang="zh-CN" sz="1600"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0" lvl="0" indent="0" algn="ctr" defTabSz="711200">
              <a:lnSpc>
                <a:spcPct val="90000"/>
              </a:lnSpc>
              <a:spcBef>
                <a:spcPct val="0"/>
              </a:spcBef>
              <a:spcAft>
                <a:spcPct val="35000"/>
              </a:spcAft>
              <a:buNone/>
            </a:pPr>
            <a:r>
              <a:rPr lang="zh-CN" altLang="en-US" sz="1600"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弹性伸缩</a:t>
            </a:r>
          </a:p>
        </p:txBody>
      </p:sp>
      <p:sp>
        <p:nvSpPr>
          <p:cNvPr id="13" name="任意多边形: 形状 12">
            <a:extLst>
              <a:ext uri="{FF2B5EF4-FFF2-40B4-BE49-F238E27FC236}">
                <a16:creationId xmlns:a16="http://schemas.microsoft.com/office/drawing/2014/main" id="{462C2536-A7F2-43B5-93DE-DDE00AF57851}"/>
              </a:ext>
            </a:extLst>
          </p:cNvPr>
          <p:cNvSpPr/>
          <p:nvPr/>
        </p:nvSpPr>
        <p:spPr>
          <a:xfrm rot="1080000">
            <a:off x="5249927" y="3509829"/>
            <a:ext cx="157956" cy="413380"/>
          </a:xfrm>
          <a:custGeom>
            <a:avLst/>
            <a:gdLst>
              <a:gd name="connsiteX0" fmla="*/ 0 w 157955"/>
              <a:gd name="connsiteY0" fmla="*/ 82676 h 413380"/>
              <a:gd name="connsiteX1" fmla="*/ 78978 w 157955"/>
              <a:gd name="connsiteY1" fmla="*/ 82676 h 413380"/>
              <a:gd name="connsiteX2" fmla="*/ 78978 w 157955"/>
              <a:gd name="connsiteY2" fmla="*/ 0 h 413380"/>
              <a:gd name="connsiteX3" fmla="*/ 157955 w 157955"/>
              <a:gd name="connsiteY3" fmla="*/ 206690 h 413380"/>
              <a:gd name="connsiteX4" fmla="*/ 78978 w 157955"/>
              <a:gd name="connsiteY4" fmla="*/ 413380 h 413380"/>
              <a:gd name="connsiteX5" fmla="*/ 78978 w 157955"/>
              <a:gd name="connsiteY5" fmla="*/ 330704 h 413380"/>
              <a:gd name="connsiteX6" fmla="*/ 0 w 157955"/>
              <a:gd name="connsiteY6" fmla="*/ 330704 h 413380"/>
              <a:gd name="connsiteX7" fmla="*/ 0 w 157955"/>
              <a:gd name="connsiteY7" fmla="*/ 82676 h 41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955" h="413380">
                <a:moveTo>
                  <a:pt x="157954" y="330704"/>
                </a:moveTo>
                <a:lnTo>
                  <a:pt x="78977" y="330704"/>
                </a:lnTo>
                <a:lnTo>
                  <a:pt x="78977" y="413380"/>
                </a:lnTo>
                <a:lnTo>
                  <a:pt x="1" y="206690"/>
                </a:lnTo>
                <a:lnTo>
                  <a:pt x="78977" y="0"/>
                </a:lnTo>
                <a:lnTo>
                  <a:pt x="78977" y="82676"/>
                </a:lnTo>
                <a:lnTo>
                  <a:pt x="157954" y="82676"/>
                </a:lnTo>
                <a:lnTo>
                  <a:pt x="157954" y="330704"/>
                </a:lnTo>
                <a:close/>
              </a:path>
            </a:pathLst>
          </a:custGeom>
          <a:solidFill>
            <a:srgbClr val="30B5C5"/>
          </a:solidFill>
        </p:spPr>
        <p:style>
          <a:lnRef idx="0">
            <a:schemeClr val="lt1">
              <a:hueOff val="0"/>
              <a:satOff val="0"/>
              <a:lumOff val="0"/>
              <a:alphaOff val="0"/>
            </a:schemeClr>
          </a:lnRef>
          <a:fillRef idx="1">
            <a:scrgbClr r="0" g="0" b="0"/>
          </a:fillRef>
          <a:effectRef idx="0">
            <a:schemeClr val="accent5">
              <a:hueOff val="-7353344"/>
              <a:satOff val="-10228"/>
              <a:lumOff val="-3922"/>
              <a:alphaOff val="0"/>
            </a:schemeClr>
          </a:effectRef>
          <a:fontRef idx="minor">
            <a:schemeClr val="lt1"/>
          </a:fontRef>
        </p:style>
        <p:txBody>
          <a:bodyPr spcFirstLastPara="0" vert="horz" wrap="square" lIns="47385" tIns="82676" rIns="1" bIns="82675" numCol="1" spcCol="1270" anchor="ctr" anchorCtr="0">
            <a:noAutofit/>
          </a:bodyPr>
          <a:lstStyle/>
          <a:p>
            <a:pPr marL="0" lvl="0" indent="0" algn="ctr" defTabSz="711200">
              <a:lnSpc>
                <a:spcPct val="90000"/>
              </a:lnSpc>
              <a:spcBef>
                <a:spcPct val="0"/>
              </a:spcBef>
              <a:spcAft>
                <a:spcPct val="35000"/>
              </a:spcAft>
              <a:buNone/>
            </a:pPr>
            <a:endParaRPr lang="zh-CN" altLang="en-US" sz="1600" kern="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任意多边形: 形状 13">
            <a:extLst>
              <a:ext uri="{FF2B5EF4-FFF2-40B4-BE49-F238E27FC236}">
                <a16:creationId xmlns:a16="http://schemas.microsoft.com/office/drawing/2014/main" id="{B67418D6-43B5-4514-BDDC-86FD5E23F459}"/>
              </a:ext>
            </a:extLst>
          </p:cNvPr>
          <p:cNvSpPr/>
          <p:nvPr/>
        </p:nvSpPr>
        <p:spPr>
          <a:xfrm>
            <a:off x="3747784" y="2706210"/>
            <a:ext cx="1471149" cy="1471149"/>
          </a:xfrm>
          <a:custGeom>
            <a:avLst/>
            <a:gdLst>
              <a:gd name="connsiteX0" fmla="*/ 0 w 1471149"/>
              <a:gd name="connsiteY0" fmla="*/ 735575 h 1471149"/>
              <a:gd name="connsiteX1" fmla="*/ 735575 w 1471149"/>
              <a:gd name="connsiteY1" fmla="*/ 0 h 1471149"/>
              <a:gd name="connsiteX2" fmla="*/ 1471150 w 1471149"/>
              <a:gd name="connsiteY2" fmla="*/ 735575 h 1471149"/>
              <a:gd name="connsiteX3" fmla="*/ 735575 w 1471149"/>
              <a:gd name="connsiteY3" fmla="*/ 1471150 h 1471149"/>
              <a:gd name="connsiteX4" fmla="*/ 0 w 1471149"/>
              <a:gd name="connsiteY4" fmla="*/ 735575 h 1471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1149" h="1471149">
                <a:moveTo>
                  <a:pt x="0" y="735575"/>
                </a:moveTo>
                <a:cubicBezTo>
                  <a:pt x="0" y="329328"/>
                  <a:pt x="329328" y="0"/>
                  <a:pt x="735575" y="0"/>
                </a:cubicBezTo>
                <a:cubicBezTo>
                  <a:pt x="1141822" y="0"/>
                  <a:pt x="1471150" y="329328"/>
                  <a:pt x="1471150" y="735575"/>
                </a:cubicBezTo>
                <a:cubicBezTo>
                  <a:pt x="1471150" y="1141822"/>
                  <a:pt x="1141822" y="1471150"/>
                  <a:pt x="735575" y="1471150"/>
                </a:cubicBezTo>
                <a:cubicBezTo>
                  <a:pt x="329328" y="1471150"/>
                  <a:pt x="0" y="1141822"/>
                  <a:pt x="0" y="735575"/>
                </a:cubicBezTo>
                <a:close/>
              </a:path>
            </a:pathLst>
          </a:custGeom>
          <a:solidFill>
            <a:srgbClr val="30B5C5"/>
          </a:solidFill>
        </p:spPr>
        <p:style>
          <a:lnRef idx="2">
            <a:schemeClr val="lt1">
              <a:hueOff val="0"/>
              <a:satOff val="0"/>
              <a:lumOff val="0"/>
              <a:alphaOff val="0"/>
            </a:schemeClr>
          </a:lnRef>
          <a:fillRef idx="1">
            <a:scrgbClr r="0" g="0" b="0"/>
          </a:fillRef>
          <a:effectRef idx="0">
            <a:schemeClr val="accent5">
              <a:hueOff val="-7353344"/>
              <a:satOff val="-10228"/>
              <a:lumOff val="-3922"/>
              <a:alphaOff val="0"/>
            </a:schemeClr>
          </a:effectRef>
          <a:fontRef idx="minor">
            <a:schemeClr val="lt1"/>
          </a:fontRef>
        </p:style>
        <p:txBody>
          <a:bodyPr spcFirstLastPara="0" vert="horz" wrap="square" lIns="235765" tIns="235765" rIns="235765" bIns="235765"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资源池化</a:t>
            </a:r>
          </a:p>
        </p:txBody>
      </p:sp>
    </p:spTree>
    <p:extLst>
      <p:ext uri="{BB962C8B-B14F-4D97-AF65-F5344CB8AC3E}">
        <p14:creationId xmlns:p14="http://schemas.microsoft.com/office/powerpoint/2010/main" val="733542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cs typeface="+mn-ea"/>
                <a:sym typeface="Huawei Sans" panose="020C0503030203020204" pitchFamily="34" charset="0"/>
              </a:rPr>
              <a:t>IT</a:t>
            </a:r>
            <a:r>
              <a:rPr lang="zh-CN" altLang="en-US" dirty="0">
                <a:cs typeface="+mn-ea"/>
                <a:sym typeface="Huawei Sans" panose="020C0503030203020204" pitchFamily="34" charset="0"/>
              </a:rPr>
              <a:t>是一个推陈出新非常迅速的领域，云计算作为近几年发展非常迅速的技术成为各大应用的基础。那么，云计算究竟是什么？它的服务模式是什么样的？本章将一一为您揭开。</a:t>
            </a: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830512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solidFill>
                  <a:schemeClr val="bg1">
                    <a:lumMod val="50000"/>
                  </a:schemeClr>
                </a:solidFill>
                <a:cs typeface="+mn-ea"/>
                <a:sym typeface="Huawei Sans" panose="020C0503030203020204" pitchFamily="34" charset="0"/>
              </a:rPr>
              <a:t>IT</a:t>
            </a:r>
            <a:r>
              <a:rPr lang="zh-CN" altLang="en-US" dirty="0">
                <a:solidFill>
                  <a:schemeClr val="bg1">
                    <a:lumMod val="50000"/>
                  </a:schemeClr>
                </a:solidFill>
                <a:cs typeface="+mn-ea"/>
                <a:sym typeface="Huawei Sans" panose="020C0503030203020204" pitchFamily="34" charset="0"/>
              </a:rPr>
              <a:t>发展趋势</a:t>
            </a:r>
            <a:endParaRPr lang="en-US" altLang="zh-CN" dirty="0">
              <a:solidFill>
                <a:schemeClr val="bg1">
                  <a:lumMod val="50000"/>
                </a:schemeClr>
              </a:solidFill>
              <a:cs typeface="+mn-ea"/>
              <a:sym typeface="Huawei Sans" panose="020C0503030203020204" pitchFamily="34" charset="0"/>
            </a:endParaRPr>
          </a:p>
          <a:p>
            <a:r>
              <a:rPr lang="zh-CN" altLang="en-US" b="1" dirty="0">
                <a:cs typeface="+mn-ea"/>
                <a:sym typeface="Huawei Sans" panose="020C0503030203020204" pitchFamily="34" charset="0"/>
              </a:rPr>
              <a:t>云计算简介</a:t>
            </a:r>
            <a:endParaRPr lang="en-US" altLang="zh-CN" b="1" dirty="0">
              <a:cs typeface="+mn-ea"/>
              <a:sym typeface="Huawei Sans" panose="020C0503030203020204" pitchFamily="34" charset="0"/>
            </a:endParaRPr>
          </a:p>
          <a:p>
            <a:pPr lvl="1">
              <a:buSzPct val="60000"/>
              <a:buFont typeface="Wingdings" panose="05000000000000000000" pitchFamily="2" charset="2"/>
              <a:buChar char="p"/>
            </a:pPr>
            <a:r>
              <a:rPr lang="zh-CN" altLang="en-US" sz="1600" dirty="0">
                <a:solidFill>
                  <a:schemeClr val="bg1">
                    <a:lumMod val="50000"/>
                  </a:schemeClr>
                </a:solidFill>
                <a:cs typeface="+mn-ea"/>
                <a:sym typeface="Huawei Sans" panose="020C0503030203020204" pitchFamily="34" charset="0"/>
              </a:rPr>
              <a:t>计算机发展史</a:t>
            </a:r>
            <a:endParaRPr lang="en-US" altLang="zh-CN" sz="1600" dirty="0">
              <a:solidFill>
                <a:schemeClr val="bg1">
                  <a:lumMod val="50000"/>
                </a:schemeClr>
              </a:solidFill>
              <a:cs typeface="+mn-ea"/>
              <a:sym typeface="Huawei Sans" panose="020C0503030203020204" pitchFamily="34" charset="0"/>
            </a:endParaRPr>
          </a:p>
          <a:p>
            <a:pPr lvl="1">
              <a:buSzPct val="60000"/>
              <a:buFont typeface="Wingdings" panose="05000000000000000000" pitchFamily="2" charset="2"/>
              <a:buChar char="p"/>
            </a:pPr>
            <a:r>
              <a:rPr lang="zh-CN" altLang="en-US" sz="1600" dirty="0">
                <a:solidFill>
                  <a:schemeClr val="bg1">
                    <a:lumMod val="50000"/>
                  </a:schemeClr>
                </a:solidFill>
                <a:cs typeface="+mn-ea"/>
                <a:sym typeface="Huawei Sans" panose="020C0503030203020204" pitchFamily="34" charset="0"/>
              </a:rPr>
              <a:t>虚拟化技术发展史</a:t>
            </a:r>
            <a:endParaRPr lang="en-US" altLang="zh-CN" sz="1600" dirty="0">
              <a:solidFill>
                <a:schemeClr val="bg1">
                  <a:lumMod val="50000"/>
                </a:schemeClr>
              </a:solidFill>
              <a:cs typeface="+mn-ea"/>
              <a:sym typeface="Huawei Sans" panose="020C0503030203020204" pitchFamily="34" charset="0"/>
            </a:endParaRPr>
          </a:p>
          <a:p>
            <a:pPr lvl="1">
              <a:buSzPct val="60000"/>
              <a:buFont typeface="Wingdings" panose="05000000000000000000" pitchFamily="2" charset="2"/>
              <a:buChar char="p"/>
            </a:pPr>
            <a:r>
              <a:rPr lang="zh-CN" altLang="en-US" sz="1600" dirty="0">
                <a:solidFill>
                  <a:schemeClr val="bg1">
                    <a:lumMod val="50000"/>
                  </a:schemeClr>
                </a:solidFill>
                <a:cs typeface="+mn-ea"/>
                <a:sym typeface="Huawei Sans" panose="020C0503030203020204" pitchFamily="34" charset="0"/>
              </a:rPr>
              <a:t>什么是云计算</a:t>
            </a:r>
            <a:endParaRPr lang="en-US" altLang="zh-CN" sz="1600" dirty="0">
              <a:solidFill>
                <a:schemeClr val="bg1">
                  <a:lumMod val="50000"/>
                </a:schemeClr>
              </a:solidFill>
              <a:cs typeface="+mn-ea"/>
              <a:sym typeface="Huawei Sans" panose="020C0503030203020204" pitchFamily="34" charset="0"/>
            </a:endParaRPr>
          </a:p>
          <a:p>
            <a:pPr lvl="1">
              <a:buSzPct val="60000"/>
              <a:buFont typeface="Wingdings" panose="05000000000000000000" pitchFamily="2" charset="2"/>
              <a:buChar char="p"/>
            </a:pPr>
            <a:r>
              <a:rPr lang="zh-CN" altLang="en-US" sz="1600" dirty="0">
                <a:solidFill>
                  <a:schemeClr val="bg1">
                    <a:lumMod val="50000"/>
                  </a:schemeClr>
                </a:solidFill>
                <a:cs typeface="+mn-ea"/>
                <a:sym typeface="Huawei Sans" panose="020C0503030203020204" pitchFamily="34" charset="0"/>
              </a:rPr>
              <a:t>云计算发展历程</a:t>
            </a:r>
            <a:endParaRPr lang="en-US" altLang="zh-CN" sz="1600" dirty="0">
              <a:solidFill>
                <a:schemeClr val="bg1">
                  <a:lumMod val="50000"/>
                </a:schemeClr>
              </a:solidFill>
              <a:cs typeface="+mn-ea"/>
              <a:sym typeface="Huawei Sans" panose="020C0503030203020204" pitchFamily="34" charset="0"/>
            </a:endParaRPr>
          </a:p>
          <a:p>
            <a:pPr lvl="1">
              <a:buSzPct val="60000"/>
              <a:buFont typeface="Wingdings" panose="05000000000000000000" pitchFamily="2" charset="2"/>
              <a:buChar char="p"/>
            </a:pPr>
            <a:r>
              <a:rPr lang="zh-CN" altLang="en-US" sz="1600" dirty="0">
                <a:solidFill>
                  <a:schemeClr val="bg1">
                    <a:lumMod val="50000"/>
                  </a:schemeClr>
                </a:solidFill>
                <a:cs typeface="+mn-ea"/>
                <a:sym typeface="Huawei Sans" panose="020C0503030203020204" pitchFamily="34" charset="0"/>
              </a:rPr>
              <a:t>云计算的特征</a:t>
            </a:r>
            <a:endParaRPr lang="en-US" altLang="zh-CN" sz="1600" dirty="0">
              <a:solidFill>
                <a:schemeClr val="bg1">
                  <a:lumMod val="50000"/>
                </a:schemeClr>
              </a:solidFill>
              <a:cs typeface="+mn-ea"/>
              <a:sym typeface="Huawei Sans" panose="020C0503030203020204" pitchFamily="34" charset="0"/>
            </a:endParaRPr>
          </a:p>
          <a:p>
            <a:pPr lvl="1">
              <a:buSzPct val="60000"/>
              <a:buFont typeface="Wingdings" panose="05000000000000000000" pitchFamily="2" charset="2"/>
              <a:buChar char="n"/>
            </a:pPr>
            <a:r>
              <a:rPr lang="zh-CN" altLang="en-US" sz="1600" dirty="0">
                <a:cs typeface="+mn-ea"/>
                <a:sym typeface="Huawei Sans" panose="020C0503030203020204" pitchFamily="34" charset="0"/>
              </a:rPr>
              <a:t>云计算的服务和部署模式</a:t>
            </a:r>
            <a:endParaRPr lang="en-US" altLang="zh-CN" sz="1600" dirty="0">
              <a:cs typeface="+mn-ea"/>
              <a:sym typeface="Huawei Sans" panose="020C0503030203020204" pitchFamily="34" charset="0"/>
            </a:endParaRPr>
          </a:p>
          <a:p>
            <a:r>
              <a:rPr lang="zh-CN" altLang="en-US" dirty="0">
                <a:solidFill>
                  <a:schemeClr val="bg1">
                    <a:lumMod val="50000"/>
                  </a:schemeClr>
                </a:solidFill>
                <a:cs typeface="+mn-ea"/>
                <a:sym typeface="Huawei Sans" panose="020C0503030203020204" pitchFamily="34" charset="0"/>
              </a:rPr>
              <a:t>主流云计算厂家及代表技术</a:t>
            </a:r>
            <a:endParaRPr lang="en-US" altLang="zh-CN" dirty="0">
              <a:solidFill>
                <a:schemeClr val="bg1">
                  <a:lumMod val="50000"/>
                </a:schemeClr>
              </a:solidFill>
              <a:cs typeface="+mn-ea"/>
              <a:sym typeface="Huawei Sans" panose="020C0503030203020204" pitchFamily="34" charset="0"/>
            </a:endParaRP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561179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cs typeface="+mn-ea"/>
                <a:sym typeface="Huawei Sans" panose="020C0503030203020204" pitchFamily="34" charset="0"/>
              </a:rPr>
              <a:t>云计算的服务模式</a:t>
            </a:r>
            <a:endParaRPr lang="zh-CN" altLang="en-US" dirty="0">
              <a:sym typeface="Huawei Sans" panose="020C0503030203020204" pitchFamily="34" charset="0"/>
            </a:endParaRPr>
          </a:p>
        </p:txBody>
      </p:sp>
      <p:grpSp>
        <p:nvGrpSpPr>
          <p:cNvPr id="68" name="组合 67">
            <a:extLst>
              <a:ext uri="{FF2B5EF4-FFF2-40B4-BE49-F238E27FC236}">
                <a16:creationId xmlns:a16="http://schemas.microsoft.com/office/drawing/2014/main" id="{3A4D37A0-B215-47F1-95FA-DD471A82A846}"/>
              </a:ext>
            </a:extLst>
          </p:cNvPr>
          <p:cNvGrpSpPr/>
          <p:nvPr/>
        </p:nvGrpSpPr>
        <p:grpSpPr>
          <a:xfrm>
            <a:off x="1163452" y="1846552"/>
            <a:ext cx="2952328" cy="3816424"/>
            <a:chOff x="1307468" y="1846552"/>
            <a:chExt cx="2952328" cy="3816424"/>
          </a:xfrm>
        </p:grpSpPr>
        <p:sp>
          <p:nvSpPr>
            <p:cNvPr id="69" name="矩形 68">
              <a:extLst>
                <a:ext uri="{FF2B5EF4-FFF2-40B4-BE49-F238E27FC236}">
                  <a16:creationId xmlns:a16="http://schemas.microsoft.com/office/drawing/2014/main" id="{42458E94-C178-4B99-B68E-840DD80B59B4}"/>
                </a:ext>
              </a:extLst>
            </p:cNvPr>
            <p:cNvSpPr/>
            <p:nvPr/>
          </p:nvSpPr>
          <p:spPr bwMode="auto">
            <a:xfrm>
              <a:off x="1307468" y="1880828"/>
              <a:ext cx="1152128" cy="324036"/>
            </a:xfrm>
            <a:prstGeom prst="rect">
              <a:avLst/>
            </a:prstGeom>
            <a:solidFill>
              <a:srgbClr val="94DAE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应用程序</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矩形 69">
              <a:extLst>
                <a:ext uri="{FF2B5EF4-FFF2-40B4-BE49-F238E27FC236}">
                  <a16:creationId xmlns:a16="http://schemas.microsoft.com/office/drawing/2014/main" id="{5DD169F3-5D19-4F1F-99FE-31DE56EF5E9E}"/>
                </a:ext>
              </a:extLst>
            </p:cNvPr>
            <p:cNvSpPr/>
            <p:nvPr/>
          </p:nvSpPr>
          <p:spPr bwMode="auto">
            <a:xfrm>
              <a:off x="1307468" y="2313092"/>
              <a:ext cx="1152128" cy="324036"/>
            </a:xfrm>
            <a:prstGeom prst="rect">
              <a:avLst/>
            </a:prstGeom>
            <a:solidFill>
              <a:srgbClr val="94DAE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数据</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 name="矩形 70">
              <a:extLst>
                <a:ext uri="{FF2B5EF4-FFF2-40B4-BE49-F238E27FC236}">
                  <a16:creationId xmlns:a16="http://schemas.microsoft.com/office/drawing/2014/main" id="{27AE4ED9-BA56-4073-8416-2E63D27660E1}"/>
                </a:ext>
              </a:extLst>
            </p:cNvPr>
            <p:cNvSpPr/>
            <p:nvPr/>
          </p:nvSpPr>
          <p:spPr bwMode="auto">
            <a:xfrm>
              <a:off x="1307468" y="2744924"/>
              <a:ext cx="1152128" cy="324036"/>
            </a:xfrm>
            <a:prstGeom prst="rect">
              <a:avLst/>
            </a:prstGeom>
            <a:solidFill>
              <a:srgbClr val="94DAE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运行环境</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 name="矩形 71">
              <a:extLst>
                <a:ext uri="{FF2B5EF4-FFF2-40B4-BE49-F238E27FC236}">
                  <a16:creationId xmlns:a16="http://schemas.microsoft.com/office/drawing/2014/main" id="{BE7D134A-B8E5-4561-AE2B-57232C41CB6A}"/>
                </a:ext>
              </a:extLst>
            </p:cNvPr>
            <p:cNvSpPr/>
            <p:nvPr/>
          </p:nvSpPr>
          <p:spPr bwMode="auto">
            <a:xfrm>
              <a:off x="1307468" y="3177620"/>
              <a:ext cx="1152128" cy="324036"/>
            </a:xfrm>
            <a:prstGeom prst="rect">
              <a:avLst/>
            </a:prstGeom>
            <a:solidFill>
              <a:srgbClr val="94DAE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中间件</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 name="矩形 72">
              <a:extLst>
                <a:ext uri="{FF2B5EF4-FFF2-40B4-BE49-F238E27FC236}">
                  <a16:creationId xmlns:a16="http://schemas.microsoft.com/office/drawing/2014/main" id="{AE42B847-027C-4E19-8837-4E2D25CDF2D2}"/>
                </a:ext>
              </a:extLst>
            </p:cNvPr>
            <p:cNvSpPr/>
            <p:nvPr/>
          </p:nvSpPr>
          <p:spPr bwMode="auto">
            <a:xfrm>
              <a:off x="1307468" y="3609884"/>
              <a:ext cx="1152128" cy="324036"/>
            </a:xfrm>
            <a:prstGeom prst="rect">
              <a:avLst/>
            </a:prstGeom>
            <a:solidFill>
              <a:srgbClr val="94DAE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操作系统</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 name="矩形 73">
              <a:extLst>
                <a:ext uri="{FF2B5EF4-FFF2-40B4-BE49-F238E27FC236}">
                  <a16:creationId xmlns:a16="http://schemas.microsoft.com/office/drawing/2014/main" id="{B504BA9E-EE5B-47BE-BFB7-4C5912D59AFE}"/>
                </a:ext>
              </a:extLst>
            </p:cNvPr>
            <p:cNvSpPr/>
            <p:nvPr/>
          </p:nvSpPr>
          <p:spPr bwMode="auto">
            <a:xfrm>
              <a:off x="1307468" y="4042148"/>
              <a:ext cx="1152128" cy="324036"/>
            </a:xfrm>
            <a:prstGeom prst="rect">
              <a:avLst/>
            </a:prstGeom>
            <a:solidFill>
              <a:srgbClr val="94DAE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虚拟化</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 name="矩形 74">
              <a:extLst>
                <a:ext uri="{FF2B5EF4-FFF2-40B4-BE49-F238E27FC236}">
                  <a16:creationId xmlns:a16="http://schemas.microsoft.com/office/drawing/2014/main" id="{606F5905-1307-4A73-8B91-020C46473B22}"/>
                </a:ext>
              </a:extLst>
            </p:cNvPr>
            <p:cNvSpPr/>
            <p:nvPr/>
          </p:nvSpPr>
          <p:spPr bwMode="auto">
            <a:xfrm>
              <a:off x="1307468" y="4474412"/>
              <a:ext cx="1152128" cy="324036"/>
            </a:xfrm>
            <a:prstGeom prst="rect">
              <a:avLst/>
            </a:prstGeom>
            <a:solidFill>
              <a:srgbClr val="94DAE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计算资源</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 name="矩形 75">
              <a:extLst>
                <a:ext uri="{FF2B5EF4-FFF2-40B4-BE49-F238E27FC236}">
                  <a16:creationId xmlns:a16="http://schemas.microsoft.com/office/drawing/2014/main" id="{9FD308BD-E170-4608-801E-4DC65011A05B}"/>
                </a:ext>
              </a:extLst>
            </p:cNvPr>
            <p:cNvSpPr/>
            <p:nvPr/>
          </p:nvSpPr>
          <p:spPr bwMode="auto">
            <a:xfrm>
              <a:off x="1307468" y="4906677"/>
              <a:ext cx="1152128" cy="324036"/>
            </a:xfrm>
            <a:prstGeom prst="rect">
              <a:avLst/>
            </a:prstGeom>
            <a:solidFill>
              <a:srgbClr val="94DAE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存储资源</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7" name="矩形 76">
              <a:extLst>
                <a:ext uri="{FF2B5EF4-FFF2-40B4-BE49-F238E27FC236}">
                  <a16:creationId xmlns:a16="http://schemas.microsoft.com/office/drawing/2014/main" id="{2AD810FC-0AF1-4247-A78A-5E91903D90E8}"/>
                </a:ext>
              </a:extLst>
            </p:cNvPr>
            <p:cNvSpPr/>
            <p:nvPr/>
          </p:nvSpPr>
          <p:spPr bwMode="auto">
            <a:xfrm>
              <a:off x="1307468" y="5338940"/>
              <a:ext cx="1152128" cy="324036"/>
            </a:xfrm>
            <a:prstGeom prst="rect">
              <a:avLst/>
            </a:prstGeom>
            <a:solidFill>
              <a:srgbClr val="94DAE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网络资源</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8" name="右大括号 77">
              <a:extLst>
                <a:ext uri="{FF2B5EF4-FFF2-40B4-BE49-F238E27FC236}">
                  <a16:creationId xmlns:a16="http://schemas.microsoft.com/office/drawing/2014/main" id="{53BF87CF-E34E-48F5-A424-3EA6FD995F68}"/>
                </a:ext>
              </a:extLst>
            </p:cNvPr>
            <p:cNvSpPr/>
            <p:nvPr/>
          </p:nvSpPr>
          <p:spPr bwMode="auto">
            <a:xfrm>
              <a:off x="2495600" y="4078800"/>
              <a:ext cx="180020" cy="1584176"/>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9" name="矩形 78">
              <a:extLst>
                <a:ext uri="{FF2B5EF4-FFF2-40B4-BE49-F238E27FC236}">
                  <a16:creationId xmlns:a16="http://schemas.microsoft.com/office/drawing/2014/main" id="{1A8F89CA-21A4-47A8-8B6A-F4F054DE42D5}"/>
                </a:ext>
              </a:extLst>
            </p:cNvPr>
            <p:cNvSpPr/>
            <p:nvPr/>
          </p:nvSpPr>
          <p:spPr bwMode="auto">
            <a:xfrm>
              <a:off x="3071664" y="4761148"/>
              <a:ext cx="1188132" cy="25202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Infrastructure</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0" name="右大括号 79">
              <a:extLst>
                <a:ext uri="{FF2B5EF4-FFF2-40B4-BE49-F238E27FC236}">
                  <a16:creationId xmlns:a16="http://schemas.microsoft.com/office/drawing/2014/main" id="{4C327465-3E6E-4613-A34C-F163399889C8}"/>
                </a:ext>
              </a:extLst>
            </p:cNvPr>
            <p:cNvSpPr/>
            <p:nvPr/>
          </p:nvSpPr>
          <p:spPr bwMode="auto">
            <a:xfrm>
              <a:off x="2675620" y="2746652"/>
              <a:ext cx="216024" cy="2916324"/>
            </a:xfrm>
            <a:prstGeom prst="rightBrace">
              <a:avLst/>
            </a:prstGeom>
            <a:no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1" name="矩形 80">
              <a:extLst>
                <a:ext uri="{FF2B5EF4-FFF2-40B4-BE49-F238E27FC236}">
                  <a16:creationId xmlns:a16="http://schemas.microsoft.com/office/drawing/2014/main" id="{E7A0F9D2-45CA-4507-AD94-F87F7DD9D7C0}"/>
                </a:ext>
              </a:extLst>
            </p:cNvPr>
            <p:cNvSpPr/>
            <p:nvPr/>
          </p:nvSpPr>
          <p:spPr bwMode="auto">
            <a:xfrm>
              <a:off x="2927648" y="4077072"/>
              <a:ext cx="1152128" cy="25202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en-US" altLang="zh-CN" sz="1200" dirty="0">
                  <a:solidFill>
                    <a:srgbClr val="00B0F0"/>
                  </a:solidFill>
                  <a:latin typeface="Huawei Sans" panose="020C0503030203020204" pitchFamily="34" charset="0"/>
                  <a:ea typeface="方正兰亭黑简体" panose="02000000000000000000" pitchFamily="2" charset="-122"/>
                  <a:sym typeface="Huawei Sans" panose="020C0503030203020204" pitchFamily="34" charset="0"/>
                </a:rPr>
                <a:t>Platform</a:t>
              </a:r>
              <a:endParaRPr kumimoji="0" lang="en-US" sz="1200" b="0" i="0" u="none" strike="noStrike" cap="none" normalizeH="0" baseline="0" dirty="0">
                <a:ln>
                  <a:noFill/>
                </a:ln>
                <a:solidFill>
                  <a:srgbClr val="00B0F0"/>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2" name="右大括号 81">
              <a:extLst>
                <a:ext uri="{FF2B5EF4-FFF2-40B4-BE49-F238E27FC236}">
                  <a16:creationId xmlns:a16="http://schemas.microsoft.com/office/drawing/2014/main" id="{6BC0E82F-7C61-40AA-91EF-4666A4E5B7E3}"/>
                </a:ext>
              </a:extLst>
            </p:cNvPr>
            <p:cNvSpPr/>
            <p:nvPr/>
          </p:nvSpPr>
          <p:spPr bwMode="auto">
            <a:xfrm>
              <a:off x="2891644" y="1846552"/>
              <a:ext cx="216024" cy="3816424"/>
            </a:xfrm>
            <a:prstGeom prst="rightBrace">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3" name="矩形 82">
              <a:extLst>
                <a:ext uri="{FF2B5EF4-FFF2-40B4-BE49-F238E27FC236}">
                  <a16:creationId xmlns:a16="http://schemas.microsoft.com/office/drawing/2014/main" id="{E254F025-5EFF-4008-8CB9-82B329FC1DA9}"/>
                </a:ext>
              </a:extLst>
            </p:cNvPr>
            <p:cNvSpPr/>
            <p:nvPr/>
          </p:nvSpPr>
          <p:spPr bwMode="auto">
            <a:xfrm>
              <a:off x="2927648" y="3609020"/>
              <a:ext cx="1152128" cy="25202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Software</a:t>
              </a:r>
              <a:endParaRPr kumimoji="0" lang="en-US" sz="1200" b="0" i="0" u="none" strike="noStrike" cap="none" normalizeH="0" baseline="0" dirty="0">
                <a:ln>
                  <a:noFill/>
                </a:ln>
                <a:solidFill>
                  <a:srgbClr val="C00000"/>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84" name="组合 83">
            <a:extLst>
              <a:ext uri="{FF2B5EF4-FFF2-40B4-BE49-F238E27FC236}">
                <a16:creationId xmlns:a16="http://schemas.microsoft.com/office/drawing/2014/main" id="{68FA05FC-7D0E-46A5-AAB2-86BDF4D399E8}"/>
              </a:ext>
            </a:extLst>
          </p:cNvPr>
          <p:cNvGrpSpPr/>
          <p:nvPr/>
        </p:nvGrpSpPr>
        <p:grpSpPr>
          <a:xfrm>
            <a:off x="4691844" y="1556792"/>
            <a:ext cx="6586876" cy="4106184"/>
            <a:chOff x="4835860" y="1556792"/>
            <a:chExt cx="6586876" cy="4106184"/>
          </a:xfrm>
        </p:grpSpPr>
        <p:grpSp>
          <p:nvGrpSpPr>
            <p:cNvPr id="85" name="组合 84">
              <a:extLst>
                <a:ext uri="{FF2B5EF4-FFF2-40B4-BE49-F238E27FC236}">
                  <a16:creationId xmlns:a16="http://schemas.microsoft.com/office/drawing/2014/main" id="{8F73330B-FFF9-4760-95C5-621C67C335F4}"/>
                </a:ext>
              </a:extLst>
            </p:cNvPr>
            <p:cNvGrpSpPr/>
            <p:nvPr/>
          </p:nvGrpSpPr>
          <p:grpSpPr>
            <a:xfrm>
              <a:off x="4835860" y="1556792"/>
              <a:ext cx="1646719" cy="4106184"/>
              <a:chOff x="5421389" y="1556792"/>
              <a:chExt cx="1646719" cy="4106184"/>
            </a:xfrm>
          </p:grpSpPr>
          <p:grpSp>
            <p:nvGrpSpPr>
              <p:cNvPr id="128" name="组合 127">
                <a:extLst>
                  <a:ext uri="{FF2B5EF4-FFF2-40B4-BE49-F238E27FC236}">
                    <a16:creationId xmlns:a16="http://schemas.microsoft.com/office/drawing/2014/main" id="{00B3FC5D-9336-4312-9146-778048AE1DBA}"/>
                  </a:ext>
                </a:extLst>
              </p:cNvPr>
              <p:cNvGrpSpPr/>
              <p:nvPr/>
            </p:nvGrpSpPr>
            <p:grpSpPr>
              <a:xfrm>
                <a:off x="5915980" y="1880828"/>
                <a:ext cx="1152128" cy="3782148"/>
                <a:chOff x="4007768" y="1880828"/>
                <a:chExt cx="1152128" cy="3782148"/>
              </a:xfrm>
            </p:grpSpPr>
            <p:sp>
              <p:nvSpPr>
                <p:cNvPr id="132" name="矩形 131">
                  <a:extLst>
                    <a:ext uri="{FF2B5EF4-FFF2-40B4-BE49-F238E27FC236}">
                      <a16:creationId xmlns:a16="http://schemas.microsoft.com/office/drawing/2014/main" id="{57F9CFF2-3065-4984-83EF-3BF1924B49A4}"/>
                    </a:ext>
                  </a:extLst>
                </p:cNvPr>
                <p:cNvSpPr/>
                <p:nvPr/>
              </p:nvSpPr>
              <p:spPr bwMode="auto">
                <a:xfrm>
                  <a:off x="4007768" y="1880828"/>
                  <a:ext cx="1152128" cy="324036"/>
                </a:xfrm>
                <a:prstGeom prst="rect">
                  <a:avLst/>
                </a:prstGeom>
                <a:solidFill>
                  <a:srgbClr val="94DAE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应用程序</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3" name="矩形 132">
                  <a:extLst>
                    <a:ext uri="{FF2B5EF4-FFF2-40B4-BE49-F238E27FC236}">
                      <a16:creationId xmlns:a16="http://schemas.microsoft.com/office/drawing/2014/main" id="{F26EB595-EDD6-489E-A8F7-BE8A516ADA2F}"/>
                    </a:ext>
                  </a:extLst>
                </p:cNvPr>
                <p:cNvSpPr/>
                <p:nvPr/>
              </p:nvSpPr>
              <p:spPr bwMode="auto">
                <a:xfrm>
                  <a:off x="4007768" y="2313092"/>
                  <a:ext cx="1152128" cy="324036"/>
                </a:xfrm>
                <a:prstGeom prst="rect">
                  <a:avLst/>
                </a:prstGeom>
                <a:solidFill>
                  <a:srgbClr val="94DAE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数据</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4" name="矩形 133">
                  <a:extLst>
                    <a:ext uri="{FF2B5EF4-FFF2-40B4-BE49-F238E27FC236}">
                      <a16:creationId xmlns:a16="http://schemas.microsoft.com/office/drawing/2014/main" id="{0FF890D1-68E6-4014-AD5D-B4B52BEB4C15}"/>
                    </a:ext>
                  </a:extLst>
                </p:cNvPr>
                <p:cNvSpPr/>
                <p:nvPr/>
              </p:nvSpPr>
              <p:spPr bwMode="auto">
                <a:xfrm>
                  <a:off x="4007768" y="2745356"/>
                  <a:ext cx="1152128" cy="324036"/>
                </a:xfrm>
                <a:prstGeom prst="rect">
                  <a:avLst/>
                </a:prstGeom>
                <a:solidFill>
                  <a:srgbClr val="94DAE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运行环境</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5" name="矩形 134">
                  <a:extLst>
                    <a:ext uri="{FF2B5EF4-FFF2-40B4-BE49-F238E27FC236}">
                      <a16:creationId xmlns:a16="http://schemas.microsoft.com/office/drawing/2014/main" id="{27069CB5-D892-43DD-B9E7-A6DFB58A9E3E}"/>
                    </a:ext>
                  </a:extLst>
                </p:cNvPr>
                <p:cNvSpPr/>
                <p:nvPr/>
              </p:nvSpPr>
              <p:spPr bwMode="auto">
                <a:xfrm>
                  <a:off x="4007768" y="3177620"/>
                  <a:ext cx="1152128" cy="324036"/>
                </a:xfrm>
                <a:prstGeom prst="rect">
                  <a:avLst/>
                </a:prstGeom>
                <a:solidFill>
                  <a:srgbClr val="94DAE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中间件</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6" name="矩形 135">
                  <a:extLst>
                    <a:ext uri="{FF2B5EF4-FFF2-40B4-BE49-F238E27FC236}">
                      <a16:creationId xmlns:a16="http://schemas.microsoft.com/office/drawing/2014/main" id="{BFA0797B-0EB9-4A63-9B28-A6C3EDCED28B}"/>
                    </a:ext>
                  </a:extLst>
                </p:cNvPr>
                <p:cNvSpPr/>
                <p:nvPr/>
              </p:nvSpPr>
              <p:spPr bwMode="auto">
                <a:xfrm>
                  <a:off x="4007768" y="3609884"/>
                  <a:ext cx="1152128" cy="324036"/>
                </a:xfrm>
                <a:prstGeom prst="rect">
                  <a:avLst/>
                </a:prstGeom>
                <a:solidFill>
                  <a:srgbClr val="94DAE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操作系统</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7" name="矩形 136">
                  <a:extLst>
                    <a:ext uri="{FF2B5EF4-FFF2-40B4-BE49-F238E27FC236}">
                      <a16:creationId xmlns:a16="http://schemas.microsoft.com/office/drawing/2014/main" id="{1FD5D8D8-E979-4A26-A6A5-1D266598B689}"/>
                    </a:ext>
                  </a:extLst>
                </p:cNvPr>
                <p:cNvSpPr/>
                <p:nvPr/>
              </p:nvSpPr>
              <p:spPr bwMode="auto">
                <a:xfrm>
                  <a:off x="4007768" y="4042148"/>
                  <a:ext cx="1152128" cy="324036"/>
                </a:xfrm>
                <a:prstGeom prst="rect">
                  <a:avLst/>
                </a:prstGeom>
                <a:solidFill>
                  <a:srgbClr val="94DAE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虚拟化</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8" name="矩形 137">
                  <a:extLst>
                    <a:ext uri="{FF2B5EF4-FFF2-40B4-BE49-F238E27FC236}">
                      <a16:creationId xmlns:a16="http://schemas.microsoft.com/office/drawing/2014/main" id="{FB173FA9-4183-4841-ABA6-863BEA49CF98}"/>
                    </a:ext>
                  </a:extLst>
                </p:cNvPr>
                <p:cNvSpPr/>
                <p:nvPr/>
              </p:nvSpPr>
              <p:spPr bwMode="auto">
                <a:xfrm>
                  <a:off x="4007768" y="4474412"/>
                  <a:ext cx="1152128" cy="324036"/>
                </a:xfrm>
                <a:prstGeom prst="rect">
                  <a:avLst/>
                </a:prstGeom>
                <a:solidFill>
                  <a:srgbClr val="94DAE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计算资源</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9" name="矩形 138">
                  <a:extLst>
                    <a:ext uri="{FF2B5EF4-FFF2-40B4-BE49-F238E27FC236}">
                      <a16:creationId xmlns:a16="http://schemas.microsoft.com/office/drawing/2014/main" id="{957F7301-4FC0-4F7D-BDB3-A23B9B914D7B}"/>
                    </a:ext>
                  </a:extLst>
                </p:cNvPr>
                <p:cNvSpPr/>
                <p:nvPr/>
              </p:nvSpPr>
              <p:spPr bwMode="auto">
                <a:xfrm>
                  <a:off x="4007768" y="4906677"/>
                  <a:ext cx="1152128" cy="324036"/>
                </a:xfrm>
                <a:prstGeom prst="rect">
                  <a:avLst/>
                </a:prstGeom>
                <a:solidFill>
                  <a:srgbClr val="94DAE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存储资源</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0" name="矩形 139">
                  <a:extLst>
                    <a:ext uri="{FF2B5EF4-FFF2-40B4-BE49-F238E27FC236}">
                      <a16:creationId xmlns:a16="http://schemas.microsoft.com/office/drawing/2014/main" id="{1C2D89B7-8106-40D6-A1BB-0C164DDF3985}"/>
                    </a:ext>
                  </a:extLst>
                </p:cNvPr>
                <p:cNvSpPr/>
                <p:nvPr/>
              </p:nvSpPr>
              <p:spPr bwMode="auto">
                <a:xfrm>
                  <a:off x="4007768" y="5338940"/>
                  <a:ext cx="1152128" cy="324036"/>
                </a:xfrm>
                <a:prstGeom prst="rect">
                  <a:avLst/>
                </a:prstGeom>
                <a:solidFill>
                  <a:srgbClr val="94DAE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网络资源</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cxnSp>
            <p:nvCxnSpPr>
              <p:cNvPr id="129" name="直接箭头连接符 128">
                <a:extLst>
                  <a:ext uri="{FF2B5EF4-FFF2-40B4-BE49-F238E27FC236}">
                    <a16:creationId xmlns:a16="http://schemas.microsoft.com/office/drawing/2014/main" id="{D138E2F7-1E87-4316-AC15-B98F31EB7DC2}"/>
                  </a:ext>
                </a:extLst>
              </p:cNvPr>
              <p:cNvCxnSpPr/>
              <p:nvPr/>
            </p:nvCxnSpPr>
            <p:spPr bwMode="auto">
              <a:xfrm>
                <a:off x="5843972" y="1880828"/>
                <a:ext cx="0" cy="3780420"/>
              </a:xfrm>
              <a:prstGeom prst="straightConnector1">
                <a:avLst/>
              </a:prstGeom>
              <a:solidFill>
                <a:schemeClr val="accent1"/>
              </a:solidFill>
              <a:ln w="9525" cap="flat" cmpd="sng" algn="ctr">
                <a:solidFill>
                  <a:srgbClr val="C00000"/>
                </a:solidFill>
                <a:prstDash val="solid"/>
                <a:round/>
                <a:headEnd type="triangle"/>
                <a:tailEnd type="triangle"/>
              </a:ln>
              <a:effectLst/>
            </p:spPr>
          </p:cxnSp>
          <p:sp>
            <p:nvSpPr>
              <p:cNvPr id="130" name="矩形 129">
                <a:extLst>
                  <a:ext uri="{FF2B5EF4-FFF2-40B4-BE49-F238E27FC236}">
                    <a16:creationId xmlns:a16="http://schemas.microsoft.com/office/drawing/2014/main" id="{B0736A32-ED75-468D-9C65-8658E087186E}"/>
                  </a:ext>
                </a:extLst>
              </p:cNvPr>
              <p:cNvSpPr/>
              <p:nvPr/>
            </p:nvSpPr>
            <p:spPr bwMode="auto">
              <a:xfrm>
                <a:off x="5915980" y="1556792"/>
                <a:ext cx="1152128" cy="25202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传统模式</a:t>
                </a:r>
                <a:endParaRPr kumimoji="0" lang="en-US" sz="14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1" name="文本框 130">
                <a:extLst>
                  <a:ext uri="{FF2B5EF4-FFF2-40B4-BE49-F238E27FC236}">
                    <a16:creationId xmlns:a16="http://schemas.microsoft.com/office/drawing/2014/main" id="{13370058-3D7E-4BAC-99B5-7FE7E2DB7AFD}"/>
                  </a:ext>
                </a:extLst>
              </p:cNvPr>
              <p:cNvSpPr txBox="1"/>
              <p:nvPr/>
            </p:nvSpPr>
            <p:spPr bwMode="auto">
              <a:xfrm>
                <a:off x="5421389" y="2816932"/>
                <a:ext cx="386579" cy="1836204"/>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自营</a:t>
                </a:r>
                <a:endParaRPr 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sp>
          <p:nvSpPr>
            <p:cNvPr id="86" name="矩形 85">
              <a:extLst>
                <a:ext uri="{FF2B5EF4-FFF2-40B4-BE49-F238E27FC236}">
                  <a16:creationId xmlns:a16="http://schemas.microsoft.com/office/drawing/2014/main" id="{6080F38A-A61A-4BDA-B190-40EB3A58DF0C}"/>
                </a:ext>
              </a:extLst>
            </p:cNvPr>
            <p:cNvSpPr/>
            <p:nvPr/>
          </p:nvSpPr>
          <p:spPr bwMode="auto">
            <a:xfrm>
              <a:off x="6977170" y="1880828"/>
              <a:ext cx="1152128" cy="324036"/>
            </a:xfrm>
            <a:prstGeom prst="rect">
              <a:avLst/>
            </a:prstGeom>
            <a:solidFill>
              <a:srgbClr val="94DAE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应用程序</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7" name="矩形 86">
              <a:extLst>
                <a:ext uri="{FF2B5EF4-FFF2-40B4-BE49-F238E27FC236}">
                  <a16:creationId xmlns:a16="http://schemas.microsoft.com/office/drawing/2014/main" id="{08BC0B14-FD70-420D-8BA2-7071B11ADA54}"/>
                </a:ext>
              </a:extLst>
            </p:cNvPr>
            <p:cNvSpPr/>
            <p:nvPr/>
          </p:nvSpPr>
          <p:spPr bwMode="auto">
            <a:xfrm>
              <a:off x="6977170" y="2313092"/>
              <a:ext cx="1152128" cy="324036"/>
            </a:xfrm>
            <a:prstGeom prst="rect">
              <a:avLst/>
            </a:prstGeom>
            <a:solidFill>
              <a:srgbClr val="94DAE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数据</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8" name="矩形 87">
              <a:extLst>
                <a:ext uri="{FF2B5EF4-FFF2-40B4-BE49-F238E27FC236}">
                  <a16:creationId xmlns:a16="http://schemas.microsoft.com/office/drawing/2014/main" id="{6F209402-9945-4480-B2B3-68ABE75A0F4C}"/>
                </a:ext>
              </a:extLst>
            </p:cNvPr>
            <p:cNvSpPr/>
            <p:nvPr/>
          </p:nvSpPr>
          <p:spPr bwMode="auto">
            <a:xfrm>
              <a:off x="6977170" y="2745356"/>
              <a:ext cx="1152128" cy="324036"/>
            </a:xfrm>
            <a:prstGeom prst="rect">
              <a:avLst/>
            </a:prstGeom>
            <a:solidFill>
              <a:srgbClr val="94DAE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运行环境</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9" name="矩形 88">
              <a:extLst>
                <a:ext uri="{FF2B5EF4-FFF2-40B4-BE49-F238E27FC236}">
                  <a16:creationId xmlns:a16="http://schemas.microsoft.com/office/drawing/2014/main" id="{86A0624B-998E-4028-9592-A1681E0DE34A}"/>
                </a:ext>
              </a:extLst>
            </p:cNvPr>
            <p:cNvSpPr/>
            <p:nvPr/>
          </p:nvSpPr>
          <p:spPr bwMode="auto">
            <a:xfrm>
              <a:off x="6977170" y="3177620"/>
              <a:ext cx="1152128" cy="324036"/>
            </a:xfrm>
            <a:prstGeom prst="rect">
              <a:avLst/>
            </a:prstGeom>
            <a:solidFill>
              <a:srgbClr val="94DAE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中间件</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0" name="矩形 89">
              <a:extLst>
                <a:ext uri="{FF2B5EF4-FFF2-40B4-BE49-F238E27FC236}">
                  <a16:creationId xmlns:a16="http://schemas.microsoft.com/office/drawing/2014/main" id="{3AA762FD-6A09-4455-9193-A4646155DBD5}"/>
                </a:ext>
              </a:extLst>
            </p:cNvPr>
            <p:cNvSpPr/>
            <p:nvPr/>
          </p:nvSpPr>
          <p:spPr bwMode="auto">
            <a:xfrm>
              <a:off x="6977170" y="3609884"/>
              <a:ext cx="1152128" cy="324036"/>
            </a:xfrm>
            <a:prstGeom prst="rect">
              <a:avLst/>
            </a:prstGeom>
            <a:solidFill>
              <a:srgbClr val="00B0F0"/>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操作系统</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1" name="矩形 90">
              <a:extLst>
                <a:ext uri="{FF2B5EF4-FFF2-40B4-BE49-F238E27FC236}">
                  <a16:creationId xmlns:a16="http://schemas.microsoft.com/office/drawing/2014/main" id="{0892CB84-3327-4365-BFF9-A16CE6978EB5}"/>
                </a:ext>
              </a:extLst>
            </p:cNvPr>
            <p:cNvSpPr/>
            <p:nvPr/>
          </p:nvSpPr>
          <p:spPr bwMode="auto">
            <a:xfrm>
              <a:off x="6977170" y="4042148"/>
              <a:ext cx="1152128" cy="324036"/>
            </a:xfrm>
            <a:prstGeom prst="rect">
              <a:avLst/>
            </a:prstGeom>
            <a:solidFill>
              <a:srgbClr val="30B5C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虚拟化</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2" name="矩形 91">
              <a:extLst>
                <a:ext uri="{FF2B5EF4-FFF2-40B4-BE49-F238E27FC236}">
                  <a16:creationId xmlns:a16="http://schemas.microsoft.com/office/drawing/2014/main" id="{0362632B-A00C-4A61-80F6-08D806E1218E}"/>
                </a:ext>
              </a:extLst>
            </p:cNvPr>
            <p:cNvSpPr/>
            <p:nvPr/>
          </p:nvSpPr>
          <p:spPr bwMode="auto">
            <a:xfrm>
              <a:off x="6977170" y="4474412"/>
              <a:ext cx="1152128" cy="324036"/>
            </a:xfrm>
            <a:prstGeom prst="rect">
              <a:avLst/>
            </a:prstGeom>
            <a:solidFill>
              <a:srgbClr val="30B5C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计算资源</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3" name="矩形 92">
              <a:extLst>
                <a:ext uri="{FF2B5EF4-FFF2-40B4-BE49-F238E27FC236}">
                  <a16:creationId xmlns:a16="http://schemas.microsoft.com/office/drawing/2014/main" id="{6FB4468C-CB19-4F20-BD14-92D59001732F}"/>
                </a:ext>
              </a:extLst>
            </p:cNvPr>
            <p:cNvSpPr/>
            <p:nvPr/>
          </p:nvSpPr>
          <p:spPr bwMode="auto">
            <a:xfrm>
              <a:off x="6977170" y="4906677"/>
              <a:ext cx="1152128" cy="324036"/>
            </a:xfrm>
            <a:prstGeom prst="rect">
              <a:avLst/>
            </a:prstGeom>
            <a:solidFill>
              <a:srgbClr val="30B5C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存储资源</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4" name="矩形 93">
              <a:extLst>
                <a:ext uri="{FF2B5EF4-FFF2-40B4-BE49-F238E27FC236}">
                  <a16:creationId xmlns:a16="http://schemas.microsoft.com/office/drawing/2014/main" id="{B0F5E9F3-6DC7-44B5-9B33-DB97933EC6A2}"/>
                </a:ext>
              </a:extLst>
            </p:cNvPr>
            <p:cNvSpPr/>
            <p:nvPr/>
          </p:nvSpPr>
          <p:spPr bwMode="auto">
            <a:xfrm>
              <a:off x="6977170" y="5338940"/>
              <a:ext cx="1152128" cy="324036"/>
            </a:xfrm>
            <a:prstGeom prst="rect">
              <a:avLst/>
            </a:prstGeom>
            <a:solidFill>
              <a:srgbClr val="30B5C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网络资源</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95" name="直接箭头连接符 94">
              <a:extLst>
                <a:ext uri="{FF2B5EF4-FFF2-40B4-BE49-F238E27FC236}">
                  <a16:creationId xmlns:a16="http://schemas.microsoft.com/office/drawing/2014/main" id="{9856C831-6EF6-4839-A0EF-E602F7D2D8EB}"/>
                </a:ext>
              </a:extLst>
            </p:cNvPr>
            <p:cNvCxnSpPr/>
            <p:nvPr/>
          </p:nvCxnSpPr>
          <p:spPr bwMode="auto">
            <a:xfrm>
              <a:off x="6869158" y="1880828"/>
              <a:ext cx="18930" cy="1908212"/>
            </a:xfrm>
            <a:prstGeom prst="straightConnector1">
              <a:avLst/>
            </a:prstGeom>
            <a:solidFill>
              <a:schemeClr val="accent1"/>
            </a:solidFill>
            <a:ln w="9525" cap="flat" cmpd="sng" algn="ctr">
              <a:solidFill>
                <a:srgbClr val="C00000"/>
              </a:solidFill>
              <a:prstDash val="solid"/>
              <a:round/>
              <a:headEnd type="triangle"/>
              <a:tailEnd type="triangle"/>
            </a:ln>
            <a:effectLst/>
          </p:spPr>
        </p:cxnSp>
        <p:sp>
          <p:nvSpPr>
            <p:cNvPr id="96" name="矩形 95">
              <a:extLst>
                <a:ext uri="{FF2B5EF4-FFF2-40B4-BE49-F238E27FC236}">
                  <a16:creationId xmlns:a16="http://schemas.microsoft.com/office/drawing/2014/main" id="{43135CBE-906A-4B9E-8533-BC9BFC7214D1}"/>
                </a:ext>
              </a:extLst>
            </p:cNvPr>
            <p:cNvSpPr/>
            <p:nvPr/>
          </p:nvSpPr>
          <p:spPr bwMode="auto">
            <a:xfrm>
              <a:off x="6977170" y="1556792"/>
              <a:ext cx="1152128" cy="25202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en-US" altLang="zh-CN" sz="1400" dirty="0">
                  <a:latin typeface="Huawei Sans" panose="020C0503030203020204" pitchFamily="34" charset="0"/>
                  <a:ea typeface="方正兰亭黑简体" panose="02000000000000000000" pitchFamily="2" charset="-122"/>
                  <a:sym typeface="Huawei Sans" panose="020C0503030203020204" pitchFamily="34" charset="0"/>
                </a:rPr>
                <a:t>IaaS</a:t>
              </a:r>
              <a:endParaRPr kumimoji="0" lang="en-US" sz="14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7" name="文本框 96">
              <a:extLst>
                <a:ext uri="{FF2B5EF4-FFF2-40B4-BE49-F238E27FC236}">
                  <a16:creationId xmlns:a16="http://schemas.microsoft.com/office/drawing/2014/main" id="{5822E5B3-BF20-49E1-AF62-5929A2181BB6}"/>
                </a:ext>
              </a:extLst>
            </p:cNvPr>
            <p:cNvSpPr txBox="1"/>
            <p:nvPr/>
          </p:nvSpPr>
          <p:spPr bwMode="auto">
            <a:xfrm>
              <a:off x="6482579" y="1808820"/>
              <a:ext cx="386579" cy="1836204"/>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自营</a:t>
              </a:r>
              <a:endParaRPr 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nvGrpSpPr>
            <p:cNvPr id="98" name="组合 97">
              <a:extLst>
                <a:ext uri="{FF2B5EF4-FFF2-40B4-BE49-F238E27FC236}">
                  <a16:creationId xmlns:a16="http://schemas.microsoft.com/office/drawing/2014/main" id="{358845D5-1B04-4585-B8CA-F3E49A6401FB}"/>
                </a:ext>
              </a:extLst>
            </p:cNvPr>
            <p:cNvGrpSpPr/>
            <p:nvPr/>
          </p:nvGrpSpPr>
          <p:grpSpPr>
            <a:xfrm>
              <a:off x="8623889" y="1880828"/>
              <a:ext cx="1152128" cy="3782148"/>
              <a:chOff x="4007768" y="1880828"/>
              <a:chExt cx="1152128" cy="3782148"/>
            </a:xfrm>
          </p:grpSpPr>
          <p:sp>
            <p:nvSpPr>
              <p:cNvPr id="119" name="矩形 118">
                <a:extLst>
                  <a:ext uri="{FF2B5EF4-FFF2-40B4-BE49-F238E27FC236}">
                    <a16:creationId xmlns:a16="http://schemas.microsoft.com/office/drawing/2014/main" id="{5BE00A1D-C451-4B8B-8B20-F48A6056EF18}"/>
                  </a:ext>
                </a:extLst>
              </p:cNvPr>
              <p:cNvSpPr/>
              <p:nvPr/>
            </p:nvSpPr>
            <p:spPr bwMode="auto">
              <a:xfrm>
                <a:off x="4007768" y="1880828"/>
                <a:ext cx="1152128" cy="324036"/>
              </a:xfrm>
              <a:prstGeom prst="rect">
                <a:avLst/>
              </a:prstGeom>
              <a:solidFill>
                <a:srgbClr val="94DAE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应用程序</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0" name="矩形 119">
                <a:extLst>
                  <a:ext uri="{FF2B5EF4-FFF2-40B4-BE49-F238E27FC236}">
                    <a16:creationId xmlns:a16="http://schemas.microsoft.com/office/drawing/2014/main" id="{27665F8B-01AC-4682-AAE3-B8F384F5612F}"/>
                  </a:ext>
                </a:extLst>
              </p:cNvPr>
              <p:cNvSpPr/>
              <p:nvPr/>
            </p:nvSpPr>
            <p:spPr bwMode="auto">
              <a:xfrm>
                <a:off x="4007768" y="2313092"/>
                <a:ext cx="1152128" cy="324036"/>
              </a:xfrm>
              <a:prstGeom prst="rect">
                <a:avLst/>
              </a:prstGeom>
              <a:solidFill>
                <a:srgbClr val="94DAE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数据</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1" name="矩形 120">
                <a:extLst>
                  <a:ext uri="{FF2B5EF4-FFF2-40B4-BE49-F238E27FC236}">
                    <a16:creationId xmlns:a16="http://schemas.microsoft.com/office/drawing/2014/main" id="{71E4EAEA-47B9-446A-9CD7-4B1E8525D5DB}"/>
                  </a:ext>
                </a:extLst>
              </p:cNvPr>
              <p:cNvSpPr/>
              <p:nvPr/>
            </p:nvSpPr>
            <p:spPr bwMode="auto">
              <a:xfrm>
                <a:off x="4007768" y="2745356"/>
                <a:ext cx="1152128" cy="324036"/>
              </a:xfrm>
              <a:prstGeom prst="rect">
                <a:avLst/>
              </a:prstGeom>
              <a:solidFill>
                <a:srgbClr val="30B5C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运行环境</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2" name="矩形 121">
                <a:extLst>
                  <a:ext uri="{FF2B5EF4-FFF2-40B4-BE49-F238E27FC236}">
                    <a16:creationId xmlns:a16="http://schemas.microsoft.com/office/drawing/2014/main" id="{C96BE06B-6B9F-45FB-8DBC-F0F268CF8DBC}"/>
                  </a:ext>
                </a:extLst>
              </p:cNvPr>
              <p:cNvSpPr/>
              <p:nvPr/>
            </p:nvSpPr>
            <p:spPr bwMode="auto">
              <a:xfrm>
                <a:off x="4007768" y="3177620"/>
                <a:ext cx="1152128" cy="324036"/>
              </a:xfrm>
              <a:prstGeom prst="rect">
                <a:avLst/>
              </a:prstGeom>
              <a:solidFill>
                <a:srgbClr val="30B5C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中间件</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3" name="矩形 122">
                <a:extLst>
                  <a:ext uri="{FF2B5EF4-FFF2-40B4-BE49-F238E27FC236}">
                    <a16:creationId xmlns:a16="http://schemas.microsoft.com/office/drawing/2014/main" id="{9A7A3284-1A02-48B6-83BF-69E63F25746C}"/>
                  </a:ext>
                </a:extLst>
              </p:cNvPr>
              <p:cNvSpPr/>
              <p:nvPr/>
            </p:nvSpPr>
            <p:spPr bwMode="auto">
              <a:xfrm>
                <a:off x="4007768" y="3609884"/>
                <a:ext cx="1152128" cy="324036"/>
              </a:xfrm>
              <a:prstGeom prst="rect">
                <a:avLst/>
              </a:prstGeom>
              <a:solidFill>
                <a:srgbClr val="30B5C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操作系统</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4" name="矩形 123">
                <a:extLst>
                  <a:ext uri="{FF2B5EF4-FFF2-40B4-BE49-F238E27FC236}">
                    <a16:creationId xmlns:a16="http://schemas.microsoft.com/office/drawing/2014/main" id="{A5E295AA-C4EE-4234-A61D-0DF2803AF1D5}"/>
                  </a:ext>
                </a:extLst>
              </p:cNvPr>
              <p:cNvSpPr/>
              <p:nvPr/>
            </p:nvSpPr>
            <p:spPr bwMode="auto">
              <a:xfrm>
                <a:off x="4007768" y="4042148"/>
                <a:ext cx="1152128" cy="324036"/>
              </a:xfrm>
              <a:prstGeom prst="rect">
                <a:avLst/>
              </a:prstGeom>
              <a:solidFill>
                <a:srgbClr val="30B5C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虚拟化</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5" name="矩形 124">
                <a:extLst>
                  <a:ext uri="{FF2B5EF4-FFF2-40B4-BE49-F238E27FC236}">
                    <a16:creationId xmlns:a16="http://schemas.microsoft.com/office/drawing/2014/main" id="{9D798794-F09D-4E28-9FEA-5F64AF9B0F73}"/>
                  </a:ext>
                </a:extLst>
              </p:cNvPr>
              <p:cNvSpPr/>
              <p:nvPr/>
            </p:nvSpPr>
            <p:spPr bwMode="auto">
              <a:xfrm>
                <a:off x="4007768" y="4474412"/>
                <a:ext cx="1152128" cy="324036"/>
              </a:xfrm>
              <a:prstGeom prst="rect">
                <a:avLst/>
              </a:prstGeom>
              <a:solidFill>
                <a:srgbClr val="30B5C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计算资源</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6" name="矩形 125">
                <a:extLst>
                  <a:ext uri="{FF2B5EF4-FFF2-40B4-BE49-F238E27FC236}">
                    <a16:creationId xmlns:a16="http://schemas.microsoft.com/office/drawing/2014/main" id="{FB08028D-DC28-4536-9213-90E1B4BE3805}"/>
                  </a:ext>
                </a:extLst>
              </p:cNvPr>
              <p:cNvSpPr/>
              <p:nvPr/>
            </p:nvSpPr>
            <p:spPr bwMode="auto">
              <a:xfrm>
                <a:off x="4007768" y="4906677"/>
                <a:ext cx="1152128" cy="324036"/>
              </a:xfrm>
              <a:prstGeom prst="rect">
                <a:avLst/>
              </a:prstGeom>
              <a:solidFill>
                <a:srgbClr val="30B5C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存储资源</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7" name="矩形 126">
                <a:extLst>
                  <a:ext uri="{FF2B5EF4-FFF2-40B4-BE49-F238E27FC236}">
                    <a16:creationId xmlns:a16="http://schemas.microsoft.com/office/drawing/2014/main" id="{ED030981-2812-444B-8644-CF7DE32137AF}"/>
                  </a:ext>
                </a:extLst>
              </p:cNvPr>
              <p:cNvSpPr/>
              <p:nvPr/>
            </p:nvSpPr>
            <p:spPr bwMode="auto">
              <a:xfrm>
                <a:off x="4007768" y="5338940"/>
                <a:ext cx="1152128" cy="324036"/>
              </a:xfrm>
              <a:prstGeom prst="rect">
                <a:avLst/>
              </a:prstGeom>
              <a:solidFill>
                <a:srgbClr val="30B5C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网络资源</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cxnSp>
          <p:nvCxnSpPr>
            <p:cNvPr id="99" name="直接箭头连接符 98">
              <a:extLst>
                <a:ext uri="{FF2B5EF4-FFF2-40B4-BE49-F238E27FC236}">
                  <a16:creationId xmlns:a16="http://schemas.microsoft.com/office/drawing/2014/main" id="{F0A53FE2-D94A-442F-B12D-A92F4644FBC3}"/>
                </a:ext>
              </a:extLst>
            </p:cNvPr>
            <p:cNvCxnSpPr/>
            <p:nvPr/>
          </p:nvCxnSpPr>
          <p:spPr bwMode="auto">
            <a:xfrm>
              <a:off x="8544272" y="2672916"/>
              <a:ext cx="7609" cy="2988332"/>
            </a:xfrm>
            <a:prstGeom prst="straightConnector1">
              <a:avLst/>
            </a:prstGeom>
            <a:solidFill>
              <a:schemeClr val="accent1"/>
            </a:solidFill>
            <a:ln w="9525" cap="flat" cmpd="sng" algn="ctr">
              <a:solidFill>
                <a:srgbClr val="C00000"/>
              </a:solidFill>
              <a:prstDash val="solid"/>
              <a:round/>
              <a:headEnd type="triangle"/>
              <a:tailEnd type="triangle"/>
            </a:ln>
            <a:effectLst/>
          </p:spPr>
        </p:cxnSp>
        <p:sp>
          <p:nvSpPr>
            <p:cNvPr id="100" name="矩形 99">
              <a:extLst>
                <a:ext uri="{FF2B5EF4-FFF2-40B4-BE49-F238E27FC236}">
                  <a16:creationId xmlns:a16="http://schemas.microsoft.com/office/drawing/2014/main" id="{1A180E2C-26E7-4A8C-80F6-250D83F5EF8C}"/>
                </a:ext>
              </a:extLst>
            </p:cNvPr>
            <p:cNvSpPr/>
            <p:nvPr/>
          </p:nvSpPr>
          <p:spPr bwMode="auto">
            <a:xfrm>
              <a:off x="8623889" y="1556792"/>
              <a:ext cx="1152128" cy="25202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en-US" altLang="zh-CN" sz="1400" dirty="0">
                  <a:latin typeface="Huawei Sans" panose="020C0503030203020204" pitchFamily="34" charset="0"/>
                  <a:ea typeface="方正兰亭黑简体" panose="02000000000000000000" pitchFamily="2" charset="-122"/>
                  <a:sym typeface="Huawei Sans" panose="020C0503030203020204" pitchFamily="34" charset="0"/>
                </a:rPr>
                <a:t>PaaS</a:t>
              </a:r>
              <a:endParaRPr kumimoji="0" lang="en-US" sz="14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1" name="文本框 100">
              <a:extLst>
                <a:ext uri="{FF2B5EF4-FFF2-40B4-BE49-F238E27FC236}">
                  <a16:creationId xmlns:a16="http://schemas.microsoft.com/office/drawing/2014/main" id="{A72850E3-C6D9-4330-825F-5C705C46E4E4}"/>
                </a:ext>
              </a:extLst>
            </p:cNvPr>
            <p:cNvSpPr txBox="1"/>
            <p:nvPr/>
          </p:nvSpPr>
          <p:spPr bwMode="auto">
            <a:xfrm>
              <a:off x="8129298" y="1880828"/>
              <a:ext cx="386579" cy="828092"/>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自营</a:t>
              </a:r>
              <a:endParaRPr 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nvGrpSpPr>
            <p:cNvPr id="102" name="组合 101">
              <a:extLst>
                <a:ext uri="{FF2B5EF4-FFF2-40B4-BE49-F238E27FC236}">
                  <a16:creationId xmlns:a16="http://schemas.microsoft.com/office/drawing/2014/main" id="{50D9D556-158B-497C-A82A-A2DC7FAAFFB8}"/>
                </a:ext>
              </a:extLst>
            </p:cNvPr>
            <p:cNvGrpSpPr/>
            <p:nvPr/>
          </p:nvGrpSpPr>
          <p:grpSpPr>
            <a:xfrm>
              <a:off x="10270608" y="1880828"/>
              <a:ext cx="1152128" cy="3782148"/>
              <a:chOff x="4007768" y="1880828"/>
              <a:chExt cx="1152128" cy="3782148"/>
            </a:xfrm>
          </p:grpSpPr>
          <p:sp>
            <p:nvSpPr>
              <p:cNvPr id="110" name="矩形 109">
                <a:extLst>
                  <a:ext uri="{FF2B5EF4-FFF2-40B4-BE49-F238E27FC236}">
                    <a16:creationId xmlns:a16="http://schemas.microsoft.com/office/drawing/2014/main" id="{989FFD8A-E4ED-411D-83C9-8337458C9429}"/>
                  </a:ext>
                </a:extLst>
              </p:cNvPr>
              <p:cNvSpPr/>
              <p:nvPr/>
            </p:nvSpPr>
            <p:spPr bwMode="auto">
              <a:xfrm>
                <a:off x="4007768" y="1880828"/>
                <a:ext cx="1152128" cy="324036"/>
              </a:xfrm>
              <a:prstGeom prst="rect">
                <a:avLst/>
              </a:prstGeom>
              <a:solidFill>
                <a:srgbClr val="30B5C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应用程序</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1" name="矩形 110">
                <a:extLst>
                  <a:ext uri="{FF2B5EF4-FFF2-40B4-BE49-F238E27FC236}">
                    <a16:creationId xmlns:a16="http://schemas.microsoft.com/office/drawing/2014/main" id="{3073FE2D-C15D-402A-A9D0-08AF6D219D47}"/>
                  </a:ext>
                </a:extLst>
              </p:cNvPr>
              <p:cNvSpPr/>
              <p:nvPr/>
            </p:nvSpPr>
            <p:spPr bwMode="auto">
              <a:xfrm>
                <a:off x="4007768" y="2313092"/>
                <a:ext cx="1152128" cy="324036"/>
              </a:xfrm>
              <a:prstGeom prst="rect">
                <a:avLst/>
              </a:prstGeom>
              <a:solidFill>
                <a:srgbClr val="30B5C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数据</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2" name="矩形 111">
                <a:extLst>
                  <a:ext uri="{FF2B5EF4-FFF2-40B4-BE49-F238E27FC236}">
                    <a16:creationId xmlns:a16="http://schemas.microsoft.com/office/drawing/2014/main" id="{66703267-45FA-4AD1-8BF9-DC23B5BFD279}"/>
                  </a:ext>
                </a:extLst>
              </p:cNvPr>
              <p:cNvSpPr/>
              <p:nvPr/>
            </p:nvSpPr>
            <p:spPr bwMode="auto">
              <a:xfrm>
                <a:off x="4007768" y="2745356"/>
                <a:ext cx="1152128" cy="324036"/>
              </a:xfrm>
              <a:prstGeom prst="rect">
                <a:avLst/>
              </a:prstGeom>
              <a:solidFill>
                <a:srgbClr val="30B5C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运行环境</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3" name="矩形 112">
                <a:extLst>
                  <a:ext uri="{FF2B5EF4-FFF2-40B4-BE49-F238E27FC236}">
                    <a16:creationId xmlns:a16="http://schemas.microsoft.com/office/drawing/2014/main" id="{9AD27B2F-1D51-4C29-BDE6-BEB005A8B108}"/>
                  </a:ext>
                </a:extLst>
              </p:cNvPr>
              <p:cNvSpPr/>
              <p:nvPr/>
            </p:nvSpPr>
            <p:spPr bwMode="auto">
              <a:xfrm>
                <a:off x="4007768" y="3177620"/>
                <a:ext cx="1152128" cy="324036"/>
              </a:xfrm>
              <a:prstGeom prst="rect">
                <a:avLst/>
              </a:prstGeom>
              <a:solidFill>
                <a:srgbClr val="30B5C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中间件</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4" name="矩形 113">
                <a:extLst>
                  <a:ext uri="{FF2B5EF4-FFF2-40B4-BE49-F238E27FC236}">
                    <a16:creationId xmlns:a16="http://schemas.microsoft.com/office/drawing/2014/main" id="{5A4AF55B-F310-41B0-894D-F6B0CC4240BD}"/>
                  </a:ext>
                </a:extLst>
              </p:cNvPr>
              <p:cNvSpPr/>
              <p:nvPr/>
            </p:nvSpPr>
            <p:spPr bwMode="auto">
              <a:xfrm>
                <a:off x="4007768" y="3609884"/>
                <a:ext cx="1152128" cy="324036"/>
              </a:xfrm>
              <a:prstGeom prst="rect">
                <a:avLst/>
              </a:prstGeom>
              <a:solidFill>
                <a:srgbClr val="30B5C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操作系统</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5" name="矩形 114">
                <a:extLst>
                  <a:ext uri="{FF2B5EF4-FFF2-40B4-BE49-F238E27FC236}">
                    <a16:creationId xmlns:a16="http://schemas.microsoft.com/office/drawing/2014/main" id="{062774FF-5862-4822-892E-977BCB4B0323}"/>
                  </a:ext>
                </a:extLst>
              </p:cNvPr>
              <p:cNvSpPr/>
              <p:nvPr/>
            </p:nvSpPr>
            <p:spPr bwMode="auto">
              <a:xfrm>
                <a:off x="4007768" y="4042148"/>
                <a:ext cx="1152128" cy="324036"/>
              </a:xfrm>
              <a:prstGeom prst="rect">
                <a:avLst/>
              </a:prstGeom>
              <a:solidFill>
                <a:srgbClr val="30B5C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虚拟化</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6" name="矩形 115">
                <a:extLst>
                  <a:ext uri="{FF2B5EF4-FFF2-40B4-BE49-F238E27FC236}">
                    <a16:creationId xmlns:a16="http://schemas.microsoft.com/office/drawing/2014/main" id="{06FFCA55-A87A-4941-91E9-4238642A5ED2}"/>
                  </a:ext>
                </a:extLst>
              </p:cNvPr>
              <p:cNvSpPr/>
              <p:nvPr/>
            </p:nvSpPr>
            <p:spPr bwMode="auto">
              <a:xfrm>
                <a:off x="4007768" y="4474412"/>
                <a:ext cx="1152128" cy="324036"/>
              </a:xfrm>
              <a:prstGeom prst="rect">
                <a:avLst/>
              </a:prstGeom>
              <a:solidFill>
                <a:srgbClr val="30B5C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计算资源</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7" name="矩形 116">
                <a:extLst>
                  <a:ext uri="{FF2B5EF4-FFF2-40B4-BE49-F238E27FC236}">
                    <a16:creationId xmlns:a16="http://schemas.microsoft.com/office/drawing/2014/main" id="{0062C8FD-005C-442A-8072-F66AB79895C5}"/>
                  </a:ext>
                </a:extLst>
              </p:cNvPr>
              <p:cNvSpPr/>
              <p:nvPr/>
            </p:nvSpPr>
            <p:spPr bwMode="auto">
              <a:xfrm>
                <a:off x="4007768" y="4906677"/>
                <a:ext cx="1152128" cy="324036"/>
              </a:xfrm>
              <a:prstGeom prst="rect">
                <a:avLst/>
              </a:prstGeom>
              <a:solidFill>
                <a:srgbClr val="30B5C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存储资源</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8" name="矩形 117">
                <a:extLst>
                  <a:ext uri="{FF2B5EF4-FFF2-40B4-BE49-F238E27FC236}">
                    <a16:creationId xmlns:a16="http://schemas.microsoft.com/office/drawing/2014/main" id="{2DC7674C-BDBB-47AC-A13D-24535C622C32}"/>
                  </a:ext>
                </a:extLst>
              </p:cNvPr>
              <p:cNvSpPr/>
              <p:nvPr/>
            </p:nvSpPr>
            <p:spPr bwMode="auto">
              <a:xfrm>
                <a:off x="4007768" y="5338940"/>
                <a:ext cx="1152128" cy="324036"/>
              </a:xfrm>
              <a:prstGeom prst="rect">
                <a:avLst/>
              </a:prstGeom>
              <a:solidFill>
                <a:srgbClr val="30B5C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网络资源</a:t>
                </a:r>
                <a:endParaRPr kumimoji="0" 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cxnSp>
          <p:nvCxnSpPr>
            <p:cNvPr id="103" name="直接箭头连接符 102">
              <a:extLst>
                <a:ext uri="{FF2B5EF4-FFF2-40B4-BE49-F238E27FC236}">
                  <a16:creationId xmlns:a16="http://schemas.microsoft.com/office/drawing/2014/main" id="{67155BC5-C578-4B74-AE89-341E47EEE1CF}"/>
                </a:ext>
              </a:extLst>
            </p:cNvPr>
            <p:cNvCxnSpPr/>
            <p:nvPr/>
          </p:nvCxnSpPr>
          <p:spPr bwMode="auto">
            <a:xfrm>
              <a:off x="10198600" y="1880828"/>
              <a:ext cx="0" cy="3780420"/>
            </a:xfrm>
            <a:prstGeom prst="straightConnector1">
              <a:avLst/>
            </a:prstGeom>
            <a:solidFill>
              <a:schemeClr val="accent1"/>
            </a:solidFill>
            <a:ln w="9525" cap="flat" cmpd="sng" algn="ctr">
              <a:solidFill>
                <a:srgbClr val="C00000"/>
              </a:solidFill>
              <a:prstDash val="solid"/>
              <a:round/>
              <a:headEnd type="triangle"/>
              <a:tailEnd type="triangle"/>
            </a:ln>
            <a:effectLst/>
          </p:spPr>
        </p:cxnSp>
        <p:sp>
          <p:nvSpPr>
            <p:cNvPr id="104" name="矩形 103">
              <a:extLst>
                <a:ext uri="{FF2B5EF4-FFF2-40B4-BE49-F238E27FC236}">
                  <a16:creationId xmlns:a16="http://schemas.microsoft.com/office/drawing/2014/main" id="{03FD8AA8-8717-4B63-9F1E-FE609DCAFCEC}"/>
                </a:ext>
              </a:extLst>
            </p:cNvPr>
            <p:cNvSpPr/>
            <p:nvPr/>
          </p:nvSpPr>
          <p:spPr bwMode="auto">
            <a:xfrm>
              <a:off x="10270608" y="1556792"/>
              <a:ext cx="1152128" cy="25202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en-US" sz="1400" dirty="0">
                  <a:latin typeface="Huawei Sans" panose="020C0503030203020204" pitchFamily="34" charset="0"/>
                  <a:ea typeface="方正兰亭黑简体" panose="02000000000000000000" pitchFamily="2" charset="-122"/>
                  <a:sym typeface="Huawei Sans" panose="020C0503030203020204" pitchFamily="34" charset="0"/>
                </a:rPr>
                <a:t>S</a:t>
              </a:r>
              <a:r>
                <a:rPr lang="en-US" altLang="zh-CN" sz="1400" dirty="0">
                  <a:latin typeface="Huawei Sans" panose="020C0503030203020204" pitchFamily="34" charset="0"/>
                  <a:ea typeface="方正兰亭黑简体" panose="02000000000000000000" pitchFamily="2" charset="-122"/>
                  <a:sym typeface="Huawei Sans" panose="020C0503030203020204" pitchFamily="34" charset="0"/>
                </a:rPr>
                <a:t>aaS</a:t>
              </a:r>
              <a:endParaRPr kumimoji="0" lang="en-US" sz="14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05" name="直接箭头连接符 104">
              <a:extLst>
                <a:ext uri="{FF2B5EF4-FFF2-40B4-BE49-F238E27FC236}">
                  <a16:creationId xmlns:a16="http://schemas.microsoft.com/office/drawing/2014/main" id="{D6249AA4-BD33-4B5C-ACA0-E2F604FF0C50}"/>
                </a:ext>
              </a:extLst>
            </p:cNvPr>
            <p:cNvCxnSpPr/>
            <p:nvPr/>
          </p:nvCxnSpPr>
          <p:spPr bwMode="auto">
            <a:xfrm>
              <a:off x="8544272" y="1880828"/>
              <a:ext cx="0" cy="792088"/>
            </a:xfrm>
            <a:prstGeom prst="straightConnector1">
              <a:avLst/>
            </a:prstGeom>
            <a:solidFill>
              <a:schemeClr val="accent1"/>
            </a:solidFill>
            <a:ln w="9525" cap="flat" cmpd="sng" algn="ctr">
              <a:solidFill>
                <a:srgbClr val="C00000"/>
              </a:solidFill>
              <a:prstDash val="solid"/>
              <a:round/>
              <a:headEnd type="triangle"/>
              <a:tailEnd type="triangle"/>
            </a:ln>
            <a:effectLst/>
          </p:spPr>
        </p:cxnSp>
        <p:cxnSp>
          <p:nvCxnSpPr>
            <p:cNvPr id="106" name="直接箭头连接符 105">
              <a:extLst>
                <a:ext uri="{FF2B5EF4-FFF2-40B4-BE49-F238E27FC236}">
                  <a16:creationId xmlns:a16="http://schemas.microsoft.com/office/drawing/2014/main" id="{4FA9554B-AB2C-4588-939F-C173F89FF929}"/>
                </a:ext>
              </a:extLst>
            </p:cNvPr>
            <p:cNvCxnSpPr/>
            <p:nvPr/>
          </p:nvCxnSpPr>
          <p:spPr bwMode="auto">
            <a:xfrm>
              <a:off x="6888088" y="3789040"/>
              <a:ext cx="18930" cy="1872208"/>
            </a:xfrm>
            <a:prstGeom prst="straightConnector1">
              <a:avLst/>
            </a:prstGeom>
            <a:solidFill>
              <a:schemeClr val="accent1"/>
            </a:solidFill>
            <a:ln w="9525" cap="flat" cmpd="sng" algn="ctr">
              <a:solidFill>
                <a:srgbClr val="C00000"/>
              </a:solidFill>
              <a:prstDash val="solid"/>
              <a:round/>
              <a:headEnd type="triangle"/>
              <a:tailEnd type="triangle"/>
            </a:ln>
            <a:effectLst/>
          </p:spPr>
        </p:cxnSp>
        <p:sp>
          <p:nvSpPr>
            <p:cNvPr id="107" name="文本框 106">
              <a:extLst>
                <a:ext uri="{FF2B5EF4-FFF2-40B4-BE49-F238E27FC236}">
                  <a16:creationId xmlns:a16="http://schemas.microsoft.com/office/drawing/2014/main" id="{468160AC-A728-4FDA-B82F-B40E1B1D0E70}"/>
                </a:ext>
              </a:extLst>
            </p:cNvPr>
            <p:cNvSpPr txBox="1"/>
            <p:nvPr/>
          </p:nvSpPr>
          <p:spPr bwMode="auto">
            <a:xfrm>
              <a:off x="6482579" y="3717032"/>
              <a:ext cx="386579" cy="1836204"/>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云服务商提供</a:t>
              </a:r>
              <a:endParaRPr 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08" name="文本框 107">
              <a:extLst>
                <a:ext uri="{FF2B5EF4-FFF2-40B4-BE49-F238E27FC236}">
                  <a16:creationId xmlns:a16="http://schemas.microsoft.com/office/drawing/2014/main" id="{1C601748-391C-4A5E-99C4-074EF1AF2160}"/>
                </a:ext>
              </a:extLst>
            </p:cNvPr>
            <p:cNvSpPr txBox="1"/>
            <p:nvPr/>
          </p:nvSpPr>
          <p:spPr bwMode="auto">
            <a:xfrm>
              <a:off x="8157693" y="2672916"/>
              <a:ext cx="386579" cy="2880320"/>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云服务商提供</a:t>
              </a:r>
              <a:endParaRPr 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09" name="文本框 108">
              <a:extLst>
                <a:ext uri="{FF2B5EF4-FFF2-40B4-BE49-F238E27FC236}">
                  <a16:creationId xmlns:a16="http://schemas.microsoft.com/office/drawing/2014/main" id="{E7AD1C3C-6F49-4361-B199-9B86FC9391E4}"/>
                </a:ext>
              </a:extLst>
            </p:cNvPr>
            <p:cNvSpPr txBox="1"/>
            <p:nvPr/>
          </p:nvSpPr>
          <p:spPr bwMode="auto">
            <a:xfrm>
              <a:off x="9813877" y="1916832"/>
              <a:ext cx="386579" cy="3636404"/>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云服务商提供</a:t>
              </a:r>
              <a:endParaRPr 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sp>
        <p:nvSpPr>
          <p:cNvPr id="141" name="矩形 140">
            <a:extLst>
              <a:ext uri="{FF2B5EF4-FFF2-40B4-BE49-F238E27FC236}">
                <a16:creationId xmlns:a16="http://schemas.microsoft.com/office/drawing/2014/main" id="{50A733DD-F2D4-48BB-B8AA-DBB36CE7F265}"/>
              </a:ext>
            </a:extLst>
          </p:cNvPr>
          <p:cNvSpPr/>
          <p:nvPr/>
        </p:nvSpPr>
        <p:spPr bwMode="auto">
          <a:xfrm>
            <a:off x="1163452" y="5913276"/>
            <a:ext cx="1152128" cy="25202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分层</a:t>
            </a:r>
            <a:endParaRPr kumimoji="0" lang="en-US"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2" name="矩形 141">
            <a:extLst>
              <a:ext uri="{FF2B5EF4-FFF2-40B4-BE49-F238E27FC236}">
                <a16:creationId xmlns:a16="http://schemas.microsoft.com/office/drawing/2014/main" id="{0185F3B8-36B7-4723-BA98-5AC02273F30B}"/>
              </a:ext>
            </a:extLst>
          </p:cNvPr>
          <p:cNvSpPr/>
          <p:nvPr/>
        </p:nvSpPr>
        <p:spPr bwMode="auto">
          <a:xfrm>
            <a:off x="6420036" y="5913276"/>
            <a:ext cx="2952328" cy="28803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云计算服务模式</a:t>
            </a:r>
            <a:endParaRPr kumimoji="0" lang="en-US"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3956024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 name="组合 203">
            <a:extLst>
              <a:ext uri="{FF2B5EF4-FFF2-40B4-BE49-F238E27FC236}">
                <a16:creationId xmlns:a16="http://schemas.microsoft.com/office/drawing/2014/main" id="{EDFA56FC-6D9B-4A1E-82D8-6959DD4BD7FD}"/>
              </a:ext>
            </a:extLst>
          </p:cNvPr>
          <p:cNvGrpSpPr/>
          <p:nvPr/>
        </p:nvGrpSpPr>
        <p:grpSpPr>
          <a:xfrm>
            <a:off x="6159135" y="2004363"/>
            <a:ext cx="2870866" cy="1869320"/>
            <a:chOff x="1955217" y="1632848"/>
            <a:chExt cx="2592612" cy="1688140"/>
          </a:xfrm>
          <a:solidFill>
            <a:srgbClr val="EEB3B8"/>
          </a:solidFill>
        </p:grpSpPr>
        <p:sp>
          <p:nvSpPr>
            <p:cNvPr id="205" name="云形 204">
              <a:extLst>
                <a:ext uri="{FF2B5EF4-FFF2-40B4-BE49-F238E27FC236}">
                  <a16:creationId xmlns:a16="http://schemas.microsoft.com/office/drawing/2014/main" id="{8BB2B50D-2CD7-4765-B573-168CF2591DB2}"/>
                </a:ext>
              </a:extLst>
            </p:cNvPr>
            <p:cNvSpPr/>
            <p:nvPr/>
          </p:nvSpPr>
          <p:spPr>
            <a:xfrm>
              <a:off x="1955217" y="1632848"/>
              <a:ext cx="2592612" cy="1688140"/>
            </a:xfrm>
            <a:prstGeom prst="cloud">
              <a:avLst/>
            </a:prstGeom>
            <a:grpFill/>
            <a:ln w="19050">
              <a:solidFill>
                <a:srgbClr val="EEB3B8">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8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6" name="TextBox 15">
              <a:extLst>
                <a:ext uri="{FF2B5EF4-FFF2-40B4-BE49-F238E27FC236}">
                  <a16:creationId xmlns:a16="http://schemas.microsoft.com/office/drawing/2014/main" id="{8375F239-E118-49EB-B950-A484F280A2D3}"/>
                </a:ext>
              </a:extLst>
            </p:cNvPr>
            <p:cNvSpPr txBox="1"/>
            <p:nvPr/>
          </p:nvSpPr>
          <p:spPr>
            <a:xfrm>
              <a:off x="2317481" y="2285477"/>
              <a:ext cx="1775531" cy="333535"/>
            </a:xfrm>
            <a:prstGeom prst="rect">
              <a:avLst/>
            </a:prstGeom>
            <a:grpFill/>
            <a:ln>
              <a:solidFill>
                <a:srgbClr val="EEB3B8"/>
              </a:solidFill>
            </a:ln>
          </p:spPr>
          <p:txBody>
            <a:bodyPr wrap="square" rtlCol="0" anchor="ctr">
              <a:spAutoFit/>
            </a:bodyPr>
            <a:lstStyle/>
            <a:p>
              <a:pPr algn="ctr"/>
              <a:r>
                <a:rPr lang="zh-CN" altLang="en-US" sz="1800" b="1" dirty="0">
                  <a:latin typeface="Huawei Sans" panose="020C0503030203020204" pitchFamily="34" charset="0"/>
                  <a:ea typeface="方正兰亭黑简体" panose="02000000000000000000" pitchFamily="2" charset="-122"/>
                  <a:sym typeface="Huawei Sans" panose="020C0503030203020204" pitchFamily="34" charset="0"/>
                </a:rPr>
                <a:t>混合云</a:t>
              </a:r>
            </a:p>
          </p:txBody>
        </p:sp>
      </p:grpSp>
      <p:sp>
        <p:nvSpPr>
          <p:cNvPr id="2" name="标题 1"/>
          <p:cNvSpPr>
            <a:spLocks noGrp="1"/>
          </p:cNvSpPr>
          <p:nvPr>
            <p:ph type="title"/>
          </p:nvPr>
        </p:nvSpPr>
        <p:spPr/>
        <p:txBody>
          <a:bodyPr/>
          <a:lstStyle/>
          <a:p>
            <a:r>
              <a:rPr lang="zh-CN" altLang="en-US" dirty="0">
                <a:cs typeface="+mn-ea"/>
                <a:sym typeface="Huawei Sans" panose="020C0503030203020204" pitchFamily="34" charset="0"/>
              </a:rPr>
              <a:t>云计算的部署模式</a:t>
            </a:r>
            <a:endParaRPr lang="zh-CN" altLang="en-US" dirty="0">
              <a:sym typeface="Huawei Sans" panose="020C0503030203020204" pitchFamily="34" charset="0"/>
            </a:endParaRPr>
          </a:p>
        </p:txBody>
      </p:sp>
      <p:sp>
        <p:nvSpPr>
          <p:cNvPr id="183" name="AutoShape 25"/>
          <p:cNvSpPr>
            <a:spLocks noChangeArrowheads="1"/>
          </p:cNvSpPr>
          <p:nvPr/>
        </p:nvSpPr>
        <p:spPr bwMode="auto">
          <a:xfrm>
            <a:off x="769184" y="4371158"/>
            <a:ext cx="10278074" cy="1339976"/>
          </a:xfrm>
          <a:prstGeom prst="roundRect">
            <a:avLst>
              <a:gd name="adj" fmla="val 8245"/>
            </a:avLst>
          </a:prstGeom>
          <a:solidFill>
            <a:schemeClr val="bg1"/>
          </a:solidFill>
          <a:ln>
            <a:solidFill>
              <a:srgbClr val="C00000"/>
            </a:solidFill>
          </a:ln>
        </p:spPr>
        <p:style>
          <a:lnRef idx="2">
            <a:schemeClr val="accent1"/>
          </a:lnRef>
          <a:fillRef idx="1">
            <a:schemeClr val="lt1"/>
          </a:fillRef>
          <a:effectRef idx="0">
            <a:schemeClr val="accent1"/>
          </a:effectRef>
          <a:fontRef idx="minor">
            <a:schemeClr val="dk1"/>
          </a:fontRef>
        </p:style>
        <p:txBody>
          <a:bodyPr wrap="square" lIns="95377" tIns="47688" rIns="95377" bIns="47688">
            <a:spAutoFit/>
          </a:bodyPr>
          <a:lstStyle/>
          <a:p>
            <a:pPr defTabSz="953770">
              <a:lnSpc>
                <a:spcPct val="120000"/>
              </a:lnSpc>
              <a:spcBef>
                <a:spcPts val="0"/>
              </a:spcBef>
              <a:spcAft>
                <a:spcPts val="0"/>
              </a:spcAft>
              <a:buClr>
                <a:srgbClr val="000000"/>
              </a:buClr>
              <a:buSzPct val="50000"/>
            </a:pPr>
            <a:r>
              <a:rPr lang="zh-CN" altLang="en-US" sz="16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私有云（</a:t>
            </a:r>
            <a:r>
              <a:rPr lang="en-US" altLang="zh-CN" sz="16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Private cloud</a:t>
            </a:r>
            <a:r>
              <a:rPr lang="zh-CN" altLang="en-US" sz="16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600" dirty="0">
                <a:solidFill>
                  <a:srgbClr val="000000"/>
                </a:solidFill>
                <a:effectLst>
                  <a:outerShdw blurRad="38100" dist="38100" dir="2700000" algn="tl">
                    <a:srgbClr val="FFFFFF"/>
                  </a:outerShdw>
                </a:effectLst>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600" dirty="0">
                <a:solidFill>
                  <a:prstClr val="black"/>
                </a:solidFill>
                <a:effectLst>
                  <a:outerShdw blurRad="38100" dist="38100" dir="2700000" algn="tl">
                    <a:srgbClr val="FFFFFF"/>
                  </a:outerShdw>
                </a:effectLst>
                <a:latin typeface="Huawei Sans" panose="020C0503030203020204" pitchFamily="34" charset="0"/>
                <a:ea typeface="方正兰亭黑简体" panose="02000000000000000000" pitchFamily="2" charset="-122"/>
                <a:cs typeface="+mn-ea"/>
                <a:sym typeface="Huawei Sans" panose="020C0503030203020204" pitchFamily="34" charset="0"/>
              </a:rPr>
              <a:t>云计算的基础设施由单一的组织拥有，并且仅仅为该组织运营</a:t>
            </a:r>
          </a:p>
          <a:p>
            <a:pPr defTabSz="953770">
              <a:lnSpc>
                <a:spcPct val="120000"/>
              </a:lnSpc>
              <a:spcBef>
                <a:spcPts val="0"/>
              </a:spcBef>
              <a:spcAft>
                <a:spcPts val="0"/>
              </a:spcAft>
              <a:buClr>
                <a:srgbClr val="000000"/>
              </a:buClr>
              <a:buSzPct val="50000"/>
            </a:pPr>
            <a:r>
              <a:rPr lang="zh-CN" altLang="en-US" sz="16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公有云（</a:t>
            </a:r>
            <a:r>
              <a:rPr lang="en-US" altLang="zh-CN" sz="16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Public cloud</a:t>
            </a:r>
            <a:r>
              <a:rPr lang="zh-CN" altLang="en-US" sz="16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600" dirty="0">
                <a:solidFill>
                  <a:srgbClr val="000000"/>
                </a:solidFill>
                <a:effectLst>
                  <a:outerShdw blurRad="38100" dist="38100" dir="2700000" algn="tl">
                    <a:srgbClr val="FFFFFF"/>
                  </a:outerShdw>
                </a:effectLst>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云服务运营商拥有云基础设施，并且为公众或者企业用户提供云服务。</a:t>
            </a:r>
            <a:r>
              <a:rPr lang="zh-CN" altLang="en-US" sz="1600" dirty="0">
                <a:solidFill>
                  <a:srgbClr val="000000"/>
                </a:solidFill>
                <a:effectLst>
                  <a:outerShdw blurRad="38100" dist="38100" dir="2700000" algn="tl">
                    <a:srgbClr val="FFFFFF"/>
                  </a:outerShdw>
                </a:effectLst>
                <a:latin typeface="Huawei Sans" panose="020C0503030203020204" pitchFamily="34" charset="0"/>
                <a:ea typeface="方正兰亭黑简体" panose="02000000000000000000" pitchFamily="2" charset="-122"/>
                <a:cs typeface="+mn-ea"/>
                <a:sym typeface="Huawei Sans" panose="020C0503030203020204" pitchFamily="34" charset="0"/>
              </a:rPr>
              <a:t>云计算基础设施由一个组织拥有并且向公众或者大型的工业团体销售云计算服务</a:t>
            </a:r>
          </a:p>
          <a:p>
            <a:pPr defTabSz="953770">
              <a:lnSpc>
                <a:spcPct val="120000"/>
              </a:lnSpc>
              <a:spcBef>
                <a:spcPts val="0"/>
              </a:spcBef>
              <a:spcAft>
                <a:spcPts val="0"/>
              </a:spcAft>
              <a:buClr>
                <a:srgbClr val="000000"/>
              </a:buClr>
              <a:buSzPct val="50000"/>
            </a:pPr>
            <a:r>
              <a:rPr lang="zh-CN" altLang="en-US" sz="16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混合云（</a:t>
            </a:r>
            <a:r>
              <a:rPr lang="en-US" altLang="zh-CN" sz="16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Hybrid cloud</a:t>
            </a:r>
            <a:r>
              <a:rPr lang="zh-CN" altLang="en-US" sz="16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600" dirty="0">
                <a:solidFill>
                  <a:srgbClr val="000000"/>
                </a:solidFill>
                <a:effectLst>
                  <a:outerShdw blurRad="38100" dist="38100" dir="2700000" algn="tl">
                    <a:srgbClr val="FFFFFF"/>
                  </a:outerShdw>
                </a:effectLst>
                <a:latin typeface="Huawei Sans" panose="020C0503030203020204" pitchFamily="34" charset="0"/>
                <a:ea typeface="方正兰亭黑简体" panose="02000000000000000000" pitchFamily="2" charset="-122"/>
                <a:cs typeface="+mn-ea"/>
                <a:sym typeface="Huawei Sans" panose="020C0503030203020204" pitchFamily="34" charset="0"/>
              </a:rPr>
              <a:t>：云计算基础设施由两种或者多种云组成，对外仍然表现为一个整体</a:t>
            </a:r>
            <a:endParaRPr lang="zh-CN" altLang="en-US" sz="1800" dirty="0">
              <a:solidFill>
                <a:srgbClr val="000000"/>
              </a:solidFill>
              <a:effectLst>
                <a:outerShdw blurRad="38100" dist="38100" dir="2700000" algn="tl">
                  <a:srgbClr val="FFFFFF"/>
                </a:outerShdw>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186" name="组合 185">
            <a:extLst>
              <a:ext uri="{FF2B5EF4-FFF2-40B4-BE49-F238E27FC236}">
                <a16:creationId xmlns:a16="http://schemas.microsoft.com/office/drawing/2014/main" id="{60E37138-B378-4D21-8313-ADAE470E01FE}"/>
              </a:ext>
            </a:extLst>
          </p:cNvPr>
          <p:cNvGrpSpPr/>
          <p:nvPr/>
        </p:nvGrpSpPr>
        <p:grpSpPr>
          <a:xfrm>
            <a:off x="2615479" y="1043143"/>
            <a:ext cx="2097155" cy="1365530"/>
            <a:chOff x="1955217" y="1632848"/>
            <a:chExt cx="2592612" cy="1688140"/>
          </a:xfrm>
        </p:grpSpPr>
        <p:sp>
          <p:nvSpPr>
            <p:cNvPr id="191" name="云形 190">
              <a:extLst>
                <a:ext uri="{FF2B5EF4-FFF2-40B4-BE49-F238E27FC236}">
                  <a16:creationId xmlns:a16="http://schemas.microsoft.com/office/drawing/2014/main" id="{DEC76419-BD45-46D9-8DEE-688744D0B0DF}"/>
                </a:ext>
              </a:extLst>
            </p:cNvPr>
            <p:cNvSpPr/>
            <p:nvPr/>
          </p:nvSpPr>
          <p:spPr>
            <a:xfrm>
              <a:off x="1955217" y="1632848"/>
              <a:ext cx="2592612" cy="1688140"/>
            </a:xfrm>
            <a:prstGeom prst="cloud">
              <a:avLst/>
            </a:prstGeom>
            <a:solidFill>
              <a:srgbClr val="94DAE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8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2" name="TextBox 15">
              <a:extLst>
                <a:ext uri="{FF2B5EF4-FFF2-40B4-BE49-F238E27FC236}">
                  <a16:creationId xmlns:a16="http://schemas.microsoft.com/office/drawing/2014/main" id="{99E5378B-655C-4B56-9C0B-59F0ADE9EDA8}"/>
                </a:ext>
              </a:extLst>
            </p:cNvPr>
            <p:cNvSpPr txBox="1"/>
            <p:nvPr/>
          </p:nvSpPr>
          <p:spPr>
            <a:xfrm>
              <a:off x="2317481" y="2223952"/>
              <a:ext cx="1775531" cy="456588"/>
            </a:xfrm>
            <a:prstGeom prst="rect">
              <a:avLst/>
            </a:prstGeom>
            <a:noFill/>
          </p:spPr>
          <p:txBody>
            <a:bodyPr wrap="square" rtlCol="0" anchor="ctr">
              <a:spAutoFit/>
            </a:bodyPr>
            <a:lstStyle/>
            <a:p>
              <a:pPr algn="ctr"/>
              <a:r>
                <a:rPr lang="zh-CN" altLang="en-US" sz="1800" b="1" dirty="0">
                  <a:latin typeface="Huawei Sans" panose="020C0503030203020204" pitchFamily="34" charset="0"/>
                  <a:ea typeface="方正兰亭黑简体" panose="02000000000000000000" pitchFamily="2" charset="-122"/>
                  <a:sym typeface="Huawei Sans" panose="020C0503030203020204" pitchFamily="34" charset="0"/>
                </a:rPr>
                <a:t>公有云</a:t>
              </a:r>
            </a:p>
          </p:txBody>
        </p:sp>
      </p:grpSp>
      <p:grpSp>
        <p:nvGrpSpPr>
          <p:cNvPr id="187" name="组合 186">
            <a:extLst>
              <a:ext uri="{FF2B5EF4-FFF2-40B4-BE49-F238E27FC236}">
                <a16:creationId xmlns:a16="http://schemas.microsoft.com/office/drawing/2014/main" id="{6BAC2B41-9BF6-48D7-B5F0-732FAB58AE22}"/>
              </a:ext>
            </a:extLst>
          </p:cNvPr>
          <p:cNvGrpSpPr/>
          <p:nvPr/>
        </p:nvGrpSpPr>
        <p:grpSpPr>
          <a:xfrm>
            <a:off x="2615479" y="2907047"/>
            <a:ext cx="2097155" cy="1365530"/>
            <a:chOff x="1955217" y="1632848"/>
            <a:chExt cx="2592612" cy="1688140"/>
          </a:xfrm>
        </p:grpSpPr>
        <p:sp>
          <p:nvSpPr>
            <p:cNvPr id="189" name="云形 188">
              <a:extLst>
                <a:ext uri="{FF2B5EF4-FFF2-40B4-BE49-F238E27FC236}">
                  <a16:creationId xmlns:a16="http://schemas.microsoft.com/office/drawing/2014/main" id="{98B27C35-5EEB-455A-BF17-2A2D1E06A46C}"/>
                </a:ext>
              </a:extLst>
            </p:cNvPr>
            <p:cNvSpPr/>
            <p:nvPr/>
          </p:nvSpPr>
          <p:spPr>
            <a:xfrm>
              <a:off x="1955217" y="1632848"/>
              <a:ext cx="2592612" cy="1688140"/>
            </a:xfrm>
            <a:prstGeom prst="cloud">
              <a:avLst/>
            </a:prstGeom>
            <a:solidFill>
              <a:srgbClr val="00B0F0"/>
            </a:solidFill>
            <a:ln w="19050">
              <a:solidFill>
                <a:srgbClr val="00B0F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8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0" name="TextBox 15">
              <a:extLst>
                <a:ext uri="{FF2B5EF4-FFF2-40B4-BE49-F238E27FC236}">
                  <a16:creationId xmlns:a16="http://schemas.microsoft.com/office/drawing/2014/main" id="{061EBA21-1908-4E9E-82E8-7758F28E8AE2}"/>
                </a:ext>
              </a:extLst>
            </p:cNvPr>
            <p:cNvSpPr txBox="1"/>
            <p:nvPr/>
          </p:nvSpPr>
          <p:spPr>
            <a:xfrm>
              <a:off x="2317481" y="2223952"/>
              <a:ext cx="1775531" cy="456588"/>
            </a:xfrm>
            <a:prstGeom prst="rect">
              <a:avLst/>
            </a:prstGeom>
            <a:solidFill>
              <a:srgbClr val="00B0F0"/>
            </a:solidFill>
          </p:spPr>
          <p:txBody>
            <a:bodyPr wrap="square" rtlCol="0" anchor="ctr">
              <a:spAutoFit/>
            </a:bodyPr>
            <a:lstStyle/>
            <a:p>
              <a:pPr algn="ctr"/>
              <a:r>
                <a:rPr lang="zh-CN" altLang="en-US" sz="1800" b="1" dirty="0">
                  <a:latin typeface="Huawei Sans" panose="020C0503030203020204" pitchFamily="34" charset="0"/>
                  <a:ea typeface="方正兰亭黑简体" panose="02000000000000000000" pitchFamily="2" charset="-122"/>
                  <a:sym typeface="Huawei Sans" panose="020C0503030203020204" pitchFamily="34" charset="0"/>
                </a:rPr>
                <a:t>私有云</a:t>
              </a:r>
            </a:p>
          </p:txBody>
        </p:sp>
      </p:grpSp>
      <p:sp>
        <p:nvSpPr>
          <p:cNvPr id="188" name="右箭头 7">
            <a:extLst>
              <a:ext uri="{FF2B5EF4-FFF2-40B4-BE49-F238E27FC236}">
                <a16:creationId xmlns:a16="http://schemas.microsoft.com/office/drawing/2014/main" id="{F847E2F3-2E85-442A-94AF-D4F1BA43CE38}"/>
              </a:ext>
            </a:extLst>
          </p:cNvPr>
          <p:cNvSpPr/>
          <p:nvPr/>
        </p:nvSpPr>
        <p:spPr bwMode="auto">
          <a:xfrm>
            <a:off x="1653935" y="2346649"/>
            <a:ext cx="7717730" cy="465976"/>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企业防火墙</a:t>
            </a:r>
            <a:endParaRPr kumimoji="0" lang="en-US"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4269670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solidFill>
                  <a:schemeClr val="bg1">
                    <a:lumMod val="50000"/>
                  </a:schemeClr>
                </a:solidFill>
                <a:cs typeface="+mn-ea"/>
                <a:sym typeface="Huawei Sans" panose="020C0503030203020204" pitchFamily="34" charset="0"/>
              </a:rPr>
              <a:t>IT</a:t>
            </a:r>
            <a:r>
              <a:rPr lang="zh-CN" altLang="en-US" dirty="0">
                <a:solidFill>
                  <a:schemeClr val="bg1">
                    <a:lumMod val="50000"/>
                  </a:schemeClr>
                </a:solidFill>
                <a:cs typeface="+mn-ea"/>
                <a:sym typeface="Huawei Sans" panose="020C0503030203020204" pitchFamily="34" charset="0"/>
              </a:rPr>
              <a:t>发展趋势</a:t>
            </a:r>
            <a:endParaRPr lang="en-US" altLang="zh-CN" dirty="0">
              <a:solidFill>
                <a:schemeClr val="bg1">
                  <a:lumMod val="50000"/>
                </a:schemeClr>
              </a:solidFill>
              <a:cs typeface="+mn-ea"/>
              <a:sym typeface="Huawei Sans" panose="020C0503030203020204" pitchFamily="34" charset="0"/>
            </a:endParaRPr>
          </a:p>
          <a:p>
            <a:r>
              <a:rPr lang="zh-CN" altLang="en-US" dirty="0">
                <a:solidFill>
                  <a:schemeClr val="bg1">
                    <a:lumMod val="50000"/>
                  </a:schemeClr>
                </a:solidFill>
                <a:cs typeface="+mn-ea"/>
                <a:sym typeface="Huawei Sans" panose="020C0503030203020204" pitchFamily="34" charset="0"/>
              </a:rPr>
              <a:t>云计算简介</a:t>
            </a:r>
            <a:endParaRPr lang="en-US" altLang="zh-CN" dirty="0">
              <a:solidFill>
                <a:schemeClr val="bg1">
                  <a:lumMod val="50000"/>
                </a:schemeClr>
              </a:solidFill>
              <a:cs typeface="+mn-ea"/>
              <a:sym typeface="Huawei Sans" panose="020C0503030203020204" pitchFamily="34" charset="0"/>
            </a:endParaRPr>
          </a:p>
          <a:p>
            <a:r>
              <a:rPr lang="zh-CN" altLang="en-US" b="1" dirty="0">
                <a:cs typeface="+mn-ea"/>
                <a:sym typeface="Huawei Sans" panose="020C0503030203020204" pitchFamily="34" charset="0"/>
              </a:rPr>
              <a:t>主流云计算厂家及代表技术</a:t>
            </a:r>
            <a:endParaRPr lang="en-US" altLang="zh-CN" b="1" dirty="0">
              <a:cs typeface="+mn-ea"/>
              <a:sym typeface="Huawei Sans" panose="020C0503030203020204" pitchFamily="34" charset="0"/>
            </a:endParaRPr>
          </a:p>
          <a:p>
            <a:pPr marL="403039" lvl="1" indent="0">
              <a:buSzPct val="60000"/>
              <a:buNone/>
            </a:pPr>
            <a:endParaRPr lang="en-US" altLang="zh-CN" sz="1600" dirty="0">
              <a:solidFill>
                <a:schemeClr val="bg1">
                  <a:lumMod val="50000"/>
                </a:schemeClr>
              </a:solidFill>
              <a:cs typeface="+mn-ea"/>
              <a:sym typeface="Huawei Sans" panose="020C0503030203020204" pitchFamily="34" charset="0"/>
            </a:endParaRP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3931839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cs typeface="+mn-ea"/>
                <a:sym typeface="Huawei Sans" panose="020C0503030203020204" pitchFamily="34" charset="0"/>
              </a:rPr>
              <a:t>厂家及代表技术</a:t>
            </a:r>
            <a:endParaRPr lang="zh-CN" altLang="en-US" dirty="0">
              <a:sym typeface="Huawei Sans" panose="020C0503030203020204" pitchFamily="34" charset="0"/>
            </a:endParaRPr>
          </a:p>
        </p:txBody>
      </p:sp>
      <p:sp>
        <p:nvSpPr>
          <p:cNvPr id="4" name="文本占位符 3"/>
          <p:cNvSpPr>
            <a:spLocks noGrp="1"/>
          </p:cNvSpPr>
          <p:nvPr>
            <p:ph type="body" sz="quarter" idx="4294967295"/>
          </p:nvPr>
        </p:nvSpPr>
        <p:spPr>
          <a:xfrm>
            <a:off x="898525" y="1047750"/>
            <a:ext cx="11293475" cy="4879975"/>
          </a:xfrm>
        </p:spPr>
        <p:txBody>
          <a:bodyPr/>
          <a:lstStyle/>
          <a:p>
            <a:pPr marL="0" indent="0">
              <a:buNone/>
            </a:pPr>
            <a:endParaRPr lang="zh-CN" altLang="en-US" sz="1800" dirty="0">
              <a:sym typeface="Huawei Sans" panose="020C0503030203020204" pitchFamily="34" charset="0"/>
            </a:endParaRPr>
          </a:p>
          <a:p>
            <a:endParaRPr lang="zh-CN" altLang="en-US" sz="1800" dirty="0">
              <a:sym typeface="Huawei Sans" panose="020C0503030203020204" pitchFamily="34" charset="0"/>
            </a:endParaRPr>
          </a:p>
        </p:txBody>
      </p:sp>
      <p:graphicFrame>
        <p:nvGraphicFramePr>
          <p:cNvPr id="6" name="表格 5">
            <a:extLst>
              <a:ext uri="{FF2B5EF4-FFF2-40B4-BE49-F238E27FC236}">
                <a16:creationId xmlns:a16="http://schemas.microsoft.com/office/drawing/2014/main" id="{C42E15D2-68C3-498D-B4AB-690C4301826E}"/>
              </a:ext>
            </a:extLst>
          </p:cNvPr>
          <p:cNvGraphicFramePr>
            <a:graphicFrameLocks noGrp="1"/>
          </p:cNvGraphicFramePr>
          <p:nvPr>
            <p:extLst>
              <p:ext uri="{D42A27DB-BD31-4B8C-83A1-F6EECF244321}">
                <p14:modId xmlns:p14="http://schemas.microsoft.com/office/powerpoint/2010/main" val="917118407"/>
              </p:ext>
            </p:extLst>
          </p:nvPr>
        </p:nvGraphicFramePr>
        <p:xfrm>
          <a:off x="455614" y="1039880"/>
          <a:ext cx="11293474" cy="5105467"/>
        </p:xfrm>
        <a:graphic>
          <a:graphicData uri="http://schemas.openxmlformats.org/drawingml/2006/table">
            <a:tbl>
              <a:tblPr firstRow="1" bandRow="1">
                <a:tableStyleId>{72833802-FEF1-4C79-8D5D-14CF1EAF98D9}</a:tableStyleId>
              </a:tblPr>
              <a:tblGrid>
                <a:gridCol w="1616266">
                  <a:extLst>
                    <a:ext uri="{9D8B030D-6E8A-4147-A177-3AD203B41FA5}">
                      <a16:colId xmlns:a16="http://schemas.microsoft.com/office/drawing/2014/main" val="18398380"/>
                    </a:ext>
                  </a:extLst>
                </a:gridCol>
                <a:gridCol w="9677208">
                  <a:extLst>
                    <a:ext uri="{9D8B030D-6E8A-4147-A177-3AD203B41FA5}">
                      <a16:colId xmlns:a16="http://schemas.microsoft.com/office/drawing/2014/main" val="1281383448"/>
                    </a:ext>
                  </a:extLst>
                </a:gridCol>
              </a:tblGrid>
              <a:tr h="584096">
                <a:tc>
                  <a:txBody>
                    <a:bodyPr/>
                    <a:lstStyle/>
                    <a:p>
                      <a:pPr algn="ctr">
                        <a:lnSpc>
                          <a:spcPts val="2000"/>
                        </a:lnSpc>
                      </a:pPr>
                      <a:r>
                        <a:rPr lang="en-US" altLang="zh-CN" sz="16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HUAWEI</a:t>
                      </a:r>
                      <a:endParaRPr lang="zh-CN" altLang="en-US" sz="16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ts val="2000"/>
                        </a:lnSpc>
                      </a:pPr>
                      <a:r>
                        <a:rPr lang="en-US" altLang="zh-CN" sz="1400" b="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HUAWEI CLOUD</a:t>
                      </a:r>
                      <a:r>
                        <a:rPr lang="zh-CN" altLang="en-US" sz="14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400" b="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是华为</a:t>
                      </a:r>
                      <a:r>
                        <a:rPr lang="zh-CN" altLang="en-US" sz="1400" b="0"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推出的一站式云服务平台，提供了广泛的云计算产品和解决方案，愿景是成为全球领先的云计算服务提供商，助力客户实现数字化转型和商业成功</a:t>
                      </a:r>
                      <a:endParaRPr lang="en-US" altLang="zh-CN" sz="1400" b="0"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endParaRPr>
                    </a:p>
                    <a:p>
                      <a:pPr>
                        <a:lnSpc>
                          <a:spcPts val="2000"/>
                        </a:lnSpc>
                      </a:pPr>
                      <a:r>
                        <a:rPr lang="zh-CN" altLang="en-US" sz="1400" b="1"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代表技术：包括</a:t>
                      </a:r>
                      <a:r>
                        <a:rPr lang="en-US" altLang="zh-CN" sz="1400" b="1"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ECS</a:t>
                      </a:r>
                      <a:r>
                        <a:rPr lang="zh-CN" altLang="en-US" sz="1400" b="1"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（弹性计算服务）、</a:t>
                      </a:r>
                      <a:r>
                        <a:rPr lang="en-US" altLang="zh-CN" sz="1400" b="1"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OBS</a:t>
                      </a:r>
                      <a:r>
                        <a:rPr lang="zh-CN" altLang="en-US" sz="1400" b="1"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（对象存储服务）、</a:t>
                      </a:r>
                      <a:r>
                        <a:rPr lang="en-US" altLang="zh-CN" sz="1400" b="1"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EVS</a:t>
                      </a:r>
                      <a:r>
                        <a:rPr lang="zh-CN" altLang="en-US" sz="1400" b="1"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（弹性卷服务）、</a:t>
                      </a:r>
                      <a:r>
                        <a:rPr lang="en-US" altLang="zh-CN" sz="1400" b="1"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CCE</a:t>
                      </a:r>
                      <a:r>
                        <a:rPr lang="zh-CN" altLang="en-US" sz="1400" b="1"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（云容器引擎）等</a:t>
                      </a:r>
                      <a:endParaRPr lang="zh-CN" altLang="en-US" sz="14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4DAE2"/>
                    </a:solidFill>
                  </a:tcPr>
                </a:tc>
                <a:extLst>
                  <a:ext uri="{0D108BD9-81ED-4DB2-BD59-A6C34878D82A}">
                    <a16:rowId xmlns:a16="http://schemas.microsoft.com/office/drawing/2014/main" val="413732290"/>
                  </a:ext>
                </a:extLst>
              </a:tr>
              <a:tr h="730379">
                <a:tc>
                  <a:txBody>
                    <a:bodyPr/>
                    <a:lstStyle/>
                    <a:p>
                      <a:pPr algn="ctr">
                        <a:lnSpc>
                          <a:spcPts val="2000"/>
                        </a:lnSpc>
                      </a:pPr>
                      <a:r>
                        <a:rPr lang="en-US" altLang="zh-CN" sz="16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Amazon</a:t>
                      </a:r>
                      <a:endParaRPr lang="zh-CN" altLang="en-US"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ts val="2000"/>
                        </a:lnSpc>
                      </a:pPr>
                      <a:r>
                        <a:rPr lang="en-US" altLang="zh-CN" sz="1400" b="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AWS</a:t>
                      </a:r>
                      <a:r>
                        <a:rPr lang="zh-CN" altLang="en-US" sz="1400" b="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，亚马逊（</a:t>
                      </a:r>
                      <a:r>
                        <a:rPr lang="en-US" altLang="zh-CN" sz="1400" b="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Amazon</a:t>
                      </a:r>
                      <a:r>
                        <a:rPr lang="zh-CN" altLang="en-US" sz="1400" b="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）公司的云计算平台服务。</a:t>
                      </a:r>
                      <a:r>
                        <a:rPr lang="en-US" altLang="zh-CN" sz="1400" b="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AWS</a:t>
                      </a:r>
                      <a:r>
                        <a:rPr lang="zh-CN" altLang="en-US" sz="1400" b="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面向用户提供包括弹性计算、存储、数据库、应用程序在内的一整套云计算服务，能够帮助企业降低</a:t>
                      </a:r>
                      <a:r>
                        <a:rPr lang="en-US" altLang="zh-CN" sz="1400" b="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IT</a:t>
                      </a:r>
                      <a:r>
                        <a:rPr lang="zh-CN" altLang="en-US" sz="1400" b="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投入成本和维护成本</a:t>
                      </a:r>
                      <a:endParaRPr lang="en-US" altLang="zh-CN" sz="1400" b="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pPr>
                        <a:lnSpc>
                          <a:spcPts val="2000"/>
                        </a:lnSpc>
                      </a:pPr>
                      <a:r>
                        <a:rPr lang="zh-CN" altLang="en-US" sz="14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代表技术：包括</a:t>
                      </a:r>
                      <a:r>
                        <a:rPr lang="en-US" altLang="zh-CN" sz="1600" b="1"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EC2</a:t>
                      </a:r>
                      <a:r>
                        <a:rPr lang="zh-CN" altLang="en-US" sz="1600" b="1"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（弹性计算云）、</a:t>
                      </a:r>
                      <a:r>
                        <a:rPr lang="en-US" altLang="zh-CN" sz="1600" b="1"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S3</a:t>
                      </a:r>
                      <a:r>
                        <a:rPr lang="zh-CN" altLang="en-US" sz="1600" b="1"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（简单存储服务）、</a:t>
                      </a:r>
                      <a:r>
                        <a:rPr lang="en-US" altLang="zh-CN" sz="1600" b="1"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RDS</a:t>
                      </a:r>
                      <a:r>
                        <a:rPr lang="zh-CN" altLang="en-US" sz="1600" b="1"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（关系型数据库服务）等</a:t>
                      </a:r>
                      <a:endParaRPr lang="zh-CN" altLang="en-US" sz="14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4DAE2"/>
                    </a:solidFill>
                  </a:tcPr>
                </a:tc>
                <a:extLst>
                  <a:ext uri="{0D108BD9-81ED-4DB2-BD59-A6C34878D82A}">
                    <a16:rowId xmlns:a16="http://schemas.microsoft.com/office/drawing/2014/main" val="2239971083"/>
                  </a:ext>
                </a:extLst>
              </a:tr>
              <a:tr h="421495">
                <a:tc>
                  <a:txBody>
                    <a:bodyPr/>
                    <a:lstStyle/>
                    <a:p>
                      <a:pPr algn="ctr">
                        <a:lnSpc>
                          <a:spcPts val="2000"/>
                        </a:lnSpc>
                      </a:pPr>
                      <a:r>
                        <a:rPr lang="en-US" altLang="zh-CN" sz="16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Microsoft</a:t>
                      </a:r>
                      <a:endParaRPr lang="zh-CN" altLang="en-US"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ts val="2000"/>
                        </a:lnSpc>
                      </a:pPr>
                      <a:r>
                        <a:rPr lang="en-US" altLang="zh-CN" sz="1400" b="0"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Azure</a:t>
                      </a:r>
                      <a:r>
                        <a:rPr lang="zh-CN" altLang="en-US" sz="1400" b="0"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是微软的云计算平台，提供了丰富的云服务，包括计算、存储、数据库、人工智能等</a:t>
                      </a:r>
                      <a:endParaRPr lang="en-US" altLang="zh-CN" sz="1400" b="0"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endParaRPr>
                    </a:p>
                    <a:p>
                      <a:pPr>
                        <a:lnSpc>
                          <a:spcPts val="2000"/>
                        </a:lnSpc>
                      </a:pPr>
                      <a:r>
                        <a:rPr lang="zh-CN" altLang="en-US" sz="1400" b="1"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代表技术：包括虚拟机、</a:t>
                      </a:r>
                      <a:r>
                        <a:rPr lang="en-US" altLang="zh-CN" sz="1400" b="1"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Azure Blob</a:t>
                      </a:r>
                      <a:r>
                        <a:rPr lang="zh-CN" altLang="en-US" sz="1400" b="1"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存储、</a:t>
                      </a:r>
                      <a:r>
                        <a:rPr lang="en-US" altLang="zh-CN" sz="1400" b="1"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Azure SQL</a:t>
                      </a:r>
                      <a:r>
                        <a:rPr lang="zh-CN" altLang="en-US" sz="1400" b="1"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数据库等</a:t>
                      </a:r>
                      <a:endParaRPr lang="zh-CN" altLang="en-US"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4DAE2"/>
                    </a:solidFill>
                  </a:tcPr>
                </a:tc>
                <a:extLst>
                  <a:ext uri="{0D108BD9-81ED-4DB2-BD59-A6C34878D82A}">
                    <a16:rowId xmlns:a16="http://schemas.microsoft.com/office/drawing/2014/main" val="1127776545"/>
                  </a:ext>
                </a:extLst>
              </a:tr>
              <a:tr h="421495">
                <a:tc>
                  <a:txBody>
                    <a:bodyPr/>
                    <a:lstStyle/>
                    <a:p>
                      <a:pPr algn="ctr">
                        <a:lnSpc>
                          <a:spcPts val="2000"/>
                        </a:lnSpc>
                      </a:pPr>
                      <a:r>
                        <a:rPr lang="en-US" altLang="zh-CN"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Google</a:t>
                      </a:r>
                      <a:endParaRPr lang="zh-CN" altLang="en-US" sz="1799"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ts val="2000"/>
                        </a:lnSpc>
                      </a:pPr>
                      <a:r>
                        <a:rPr lang="en-US" altLang="zh-CN" sz="1400" dirty="0">
                          <a:latin typeface="Huawei Sans" panose="020C0503030203020204" pitchFamily="34" charset="0"/>
                          <a:ea typeface="方正兰亭黑简体" panose="02000000000000000000" pitchFamily="2" charset="-122"/>
                          <a:sym typeface="Huawei Sans" panose="020C0503030203020204" pitchFamily="34" charset="0"/>
                        </a:rPr>
                        <a:t>Google Cloud</a:t>
                      </a: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提供全面的云计算服务，包括计算、存储、数据库、人工智能等</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ts val="2000"/>
                        </a:lnSpc>
                      </a:pPr>
                      <a:r>
                        <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rPr>
                        <a:t>代表技术：包括</a:t>
                      </a:r>
                      <a:r>
                        <a:rPr lang="en-US" altLang="zh-CN" sz="1400" b="1" dirty="0">
                          <a:latin typeface="Huawei Sans" panose="020C0503030203020204" pitchFamily="34" charset="0"/>
                          <a:ea typeface="方正兰亭黑简体" panose="02000000000000000000" pitchFamily="2" charset="-122"/>
                          <a:sym typeface="Huawei Sans" panose="020C0503030203020204" pitchFamily="34" charset="0"/>
                        </a:rPr>
                        <a:t>Google Compute Engine</a:t>
                      </a:r>
                      <a:r>
                        <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rPr>
                        <a:t>（谷歌计算引擎）、</a:t>
                      </a:r>
                      <a:r>
                        <a:rPr lang="en-US" altLang="zh-CN" sz="1400" b="1" dirty="0">
                          <a:latin typeface="Huawei Sans" panose="020C0503030203020204" pitchFamily="34" charset="0"/>
                          <a:ea typeface="方正兰亭黑简体" panose="02000000000000000000" pitchFamily="2" charset="-122"/>
                          <a:sym typeface="Huawei Sans" panose="020C0503030203020204" pitchFamily="34" charset="0"/>
                        </a:rPr>
                        <a:t>Google Cloud Storage</a:t>
                      </a:r>
                      <a:r>
                        <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rPr>
                        <a:t>（谷歌云存储）等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4DAE2"/>
                    </a:solidFill>
                  </a:tcPr>
                </a:tc>
                <a:extLst>
                  <a:ext uri="{0D108BD9-81ED-4DB2-BD59-A6C34878D82A}">
                    <a16:rowId xmlns:a16="http://schemas.microsoft.com/office/drawing/2014/main" val="2676663388"/>
                  </a:ext>
                </a:extLst>
              </a:tr>
              <a:tr h="421495">
                <a:tc>
                  <a:txBody>
                    <a:bodyPr/>
                    <a:lstStyle/>
                    <a:p>
                      <a:pPr algn="ctr">
                        <a:lnSpc>
                          <a:spcPts val="2000"/>
                        </a:lnSpc>
                      </a:pPr>
                      <a:r>
                        <a:rPr lang="en-US" altLang="zh-CN" sz="1600" b="1" dirty="0">
                          <a:latin typeface="Huawei Sans" panose="020C0503030203020204" pitchFamily="34" charset="0"/>
                          <a:ea typeface="方正兰亭黑简体" panose="02000000000000000000" pitchFamily="2" charset="-122"/>
                          <a:sym typeface="Huawei Sans" panose="020C0503030203020204" pitchFamily="34" charset="0"/>
                        </a:rPr>
                        <a:t>IBM</a:t>
                      </a:r>
                      <a:endParaRPr lang="zh-CN" altLang="en-US"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ts val="2000"/>
                        </a:lnSpc>
                      </a:pPr>
                      <a:r>
                        <a:rPr lang="en-US" altLang="zh-CN" sz="1400" dirty="0">
                          <a:latin typeface="Huawei Sans" panose="020C0503030203020204" pitchFamily="34" charset="0"/>
                          <a:ea typeface="方正兰亭黑简体" panose="02000000000000000000" pitchFamily="2" charset="-122"/>
                          <a:sym typeface="Huawei Sans" panose="020C0503030203020204" pitchFamily="34" charset="0"/>
                        </a:rPr>
                        <a:t>IBM Cloud</a:t>
                      </a: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提供了多样化的云计算服务，包括计算、存储、数据库、人工智能等</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ts val="2000"/>
                        </a:lnSpc>
                      </a:pPr>
                      <a:r>
                        <a:rPr lang="zh-CN" altLang="en-US" sz="14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代表技术：包括</a:t>
                      </a:r>
                      <a:r>
                        <a:rPr lang="en-US" altLang="zh-CN" sz="14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IBM Cloud Virtual Servers</a:t>
                      </a:r>
                      <a:r>
                        <a:rPr lang="zh-CN" altLang="en-US" sz="14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（虚拟服务器）、</a:t>
                      </a:r>
                      <a:r>
                        <a:rPr lang="en-US" altLang="zh-CN" sz="14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IBM Cloud Object Storage</a:t>
                      </a:r>
                      <a:r>
                        <a:rPr lang="zh-CN" altLang="en-US" sz="14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（对象存储）等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4DAE2"/>
                    </a:solidFill>
                  </a:tcPr>
                </a:tc>
                <a:extLst>
                  <a:ext uri="{0D108BD9-81ED-4DB2-BD59-A6C34878D82A}">
                    <a16:rowId xmlns:a16="http://schemas.microsoft.com/office/drawing/2014/main" val="1176892737"/>
                  </a:ext>
                </a:extLst>
              </a:tr>
              <a:tr h="574206">
                <a:tc>
                  <a:txBody>
                    <a:bodyPr/>
                    <a:lstStyle/>
                    <a:p>
                      <a:pPr algn="ctr">
                        <a:lnSpc>
                          <a:spcPts val="2000"/>
                        </a:lnSpc>
                      </a:pPr>
                      <a:r>
                        <a:rPr lang="en-US" altLang="zh-CN" sz="1600" b="1" dirty="0">
                          <a:latin typeface="Huawei Sans" panose="020C0503030203020204" pitchFamily="34" charset="0"/>
                          <a:ea typeface="方正兰亭黑简体" panose="02000000000000000000" pitchFamily="2" charset="-122"/>
                          <a:sym typeface="Huawei Sans" panose="020C0503030203020204" pitchFamily="34" charset="0"/>
                        </a:rPr>
                        <a:t>Alibaba</a:t>
                      </a:r>
                      <a:endParaRPr lang="zh-CN" altLang="en-US"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ts val="2000"/>
                        </a:lnSpc>
                      </a:pPr>
                      <a:r>
                        <a:rPr lang="en-US" altLang="zh-CN" sz="1400" dirty="0">
                          <a:latin typeface="Huawei Sans" panose="020C0503030203020204" pitchFamily="34" charset="0"/>
                          <a:ea typeface="方正兰亭黑简体" panose="02000000000000000000" pitchFamily="2" charset="-122"/>
                          <a:sym typeface="Huawei Sans" panose="020C0503030203020204" pitchFamily="34" charset="0"/>
                        </a:rPr>
                        <a:t>Alibaba Cloud</a:t>
                      </a: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是阿里巴巴集团旗下的云计算平台，提供全面的云服务，包括计算、存储、数据库、人工智能等</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ts val="2000"/>
                        </a:lnSpc>
                      </a:pPr>
                      <a:r>
                        <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rPr>
                        <a:t>代表技术：包括弹性计算</a:t>
                      </a:r>
                      <a:r>
                        <a:rPr lang="en-US" altLang="zh-CN" sz="1400" b="1" dirty="0">
                          <a:latin typeface="Huawei Sans" panose="020C0503030203020204" pitchFamily="34" charset="0"/>
                          <a:ea typeface="方正兰亭黑简体" panose="02000000000000000000" pitchFamily="2" charset="-122"/>
                          <a:sym typeface="Huawei Sans" panose="020C0503030203020204" pitchFamily="34" charset="0"/>
                        </a:rPr>
                        <a:t>ECS</a:t>
                      </a:r>
                      <a:r>
                        <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400" b="1" dirty="0">
                          <a:latin typeface="Huawei Sans" panose="020C0503030203020204" pitchFamily="34" charset="0"/>
                          <a:ea typeface="方正兰亭黑简体" panose="02000000000000000000" pitchFamily="2" charset="-122"/>
                          <a:sym typeface="Huawei Sans" panose="020C0503030203020204" pitchFamily="34" charset="0"/>
                        </a:rPr>
                        <a:t>Elastic Compute Service</a:t>
                      </a:r>
                      <a:r>
                        <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rPr>
                        <a:t>）、对象存储</a:t>
                      </a:r>
                      <a:r>
                        <a:rPr lang="en-US" altLang="zh-CN" sz="1400" b="1" dirty="0">
                          <a:latin typeface="Huawei Sans" panose="020C0503030203020204" pitchFamily="34" charset="0"/>
                          <a:ea typeface="方正兰亭黑简体" panose="02000000000000000000" pitchFamily="2" charset="-122"/>
                          <a:sym typeface="Huawei Sans" panose="020C0503030203020204" pitchFamily="34" charset="0"/>
                        </a:rPr>
                        <a:t>OSS</a:t>
                      </a:r>
                      <a:r>
                        <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400" b="1" dirty="0">
                          <a:latin typeface="Huawei Sans" panose="020C0503030203020204" pitchFamily="34" charset="0"/>
                          <a:ea typeface="方正兰亭黑简体" panose="02000000000000000000" pitchFamily="2" charset="-122"/>
                          <a:sym typeface="Huawei Sans" panose="020C0503030203020204" pitchFamily="34" charset="0"/>
                        </a:rPr>
                        <a:t>Object Storage Service</a:t>
                      </a:r>
                      <a:r>
                        <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rPr>
                        <a:t>）等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4DAE2"/>
                    </a:solidFill>
                  </a:tcPr>
                </a:tc>
                <a:extLst>
                  <a:ext uri="{0D108BD9-81ED-4DB2-BD59-A6C34878D82A}">
                    <a16:rowId xmlns:a16="http://schemas.microsoft.com/office/drawing/2014/main" val="781246407"/>
                  </a:ext>
                </a:extLst>
              </a:tr>
              <a:tr h="659533">
                <a:tc>
                  <a:txBody>
                    <a:bodyPr/>
                    <a:lstStyle/>
                    <a:p>
                      <a:pPr algn="ctr">
                        <a:lnSpc>
                          <a:spcPts val="2000"/>
                        </a:lnSpc>
                      </a:pPr>
                      <a:r>
                        <a:rPr lang="en-US" altLang="zh-CN" b="1" dirty="0">
                          <a:latin typeface="Huawei Sans" panose="020C0503030203020204" pitchFamily="34" charset="0"/>
                          <a:ea typeface="方正兰亭黑简体" panose="02000000000000000000" pitchFamily="2" charset="-122"/>
                          <a:sym typeface="Huawei Sans" panose="020C0503030203020204" pitchFamily="34" charset="0"/>
                        </a:rPr>
                        <a:t>VMware</a:t>
                      </a:r>
                      <a:endParaRPr lang="zh-CN" altLang="en-US"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ts val="2000"/>
                        </a:lnSpc>
                      </a:pPr>
                      <a:r>
                        <a:rPr lang="en-US" altLang="zh-CN" sz="1400" dirty="0">
                          <a:latin typeface="Huawei Sans" panose="020C0503030203020204" pitchFamily="34" charset="0"/>
                          <a:ea typeface="方正兰亭黑简体" panose="02000000000000000000" pitchFamily="2" charset="-122"/>
                          <a:sym typeface="Huawei Sans" panose="020C0503030203020204" pitchFamily="34" charset="0"/>
                        </a:rPr>
                        <a:t>Vmware Cloud Foundation</a:t>
                      </a: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是一个全栈云基础设施平台，提供了一种快速部署和管理私有云、公有云和边缘云的解决方案</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ts val="2000"/>
                        </a:lnSpc>
                      </a:pPr>
                      <a:r>
                        <a:rPr lang="zh-CN" altLang="en-US" sz="14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代表技术：包括</a:t>
                      </a:r>
                      <a:r>
                        <a:rPr lang="en-US" altLang="zh-CN" sz="14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Vmware vSphere</a:t>
                      </a:r>
                      <a:r>
                        <a:rPr lang="zh-CN" altLang="en-US" sz="14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4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VMware</a:t>
                      </a:r>
                      <a:r>
                        <a:rPr lang="zh-CN" altLang="en-US" sz="14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的核心虚拟化平台）、</a:t>
                      </a:r>
                      <a:r>
                        <a:rPr lang="en-US" altLang="zh-CN" sz="14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VMware NSX</a:t>
                      </a:r>
                      <a:r>
                        <a:rPr lang="zh-CN" altLang="en-US" sz="14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4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VMware</a:t>
                      </a:r>
                      <a:r>
                        <a:rPr lang="zh-CN" altLang="en-US" sz="14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的网络虚拟化和安全性平台）、</a:t>
                      </a:r>
                      <a:r>
                        <a:rPr lang="en-US" altLang="zh-CN" sz="14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VMware </a:t>
                      </a:r>
                      <a:r>
                        <a:rPr lang="en-US" altLang="zh-CN" sz="1400" b="1"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vSAN</a:t>
                      </a:r>
                      <a:r>
                        <a:rPr lang="zh-CN" altLang="en-US" sz="14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4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VMware</a:t>
                      </a:r>
                      <a:r>
                        <a:rPr lang="zh-CN" altLang="en-US" sz="14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的超融合基础设施（</a:t>
                      </a:r>
                      <a:r>
                        <a:rPr lang="en-US" altLang="zh-CN" sz="14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HCI</a:t>
                      </a:r>
                      <a:r>
                        <a:rPr lang="zh-CN" altLang="en-US" sz="14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）解决方案）、</a:t>
                      </a:r>
                      <a:r>
                        <a:rPr lang="en-US" altLang="zh-CN" sz="14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Vmware </a:t>
                      </a:r>
                      <a:r>
                        <a:rPr lang="en-US" altLang="zh-CN" sz="1400" b="1"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Workstation</a:t>
                      </a:r>
                      <a:r>
                        <a:rPr lang="zh-CN" altLang="en-US" sz="1400" b="1"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（一款用于个人电脑的桌面虚拟化软件）等</a:t>
                      </a:r>
                      <a:endParaRPr lang="zh-CN" altLang="en-US" sz="14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4DAE2"/>
                    </a:solidFill>
                  </a:tcPr>
                </a:tc>
                <a:extLst>
                  <a:ext uri="{0D108BD9-81ED-4DB2-BD59-A6C34878D82A}">
                    <a16:rowId xmlns:a16="http://schemas.microsoft.com/office/drawing/2014/main" val="3473883574"/>
                  </a:ext>
                </a:extLst>
              </a:tr>
            </a:tbl>
          </a:graphicData>
        </a:graphic>
      </p:graphicFrame>
    </p:spTree>
    <p:extLst>
      <p:ext uri="{BB962C8B-B14F-4D97-AF65-F5344CB8AC3E}">
        <p14:creationId xmlns:p14="http://schemas.microsoft.com/office/powerpoint/2010/main" val="3294141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cs typeface="+mn-ea"/>
                <a:sym typeface="Huawei Sans" panose="020C0503030203020204" pitchFamily="34" charset="0"/>
              </a:rPr>
              <a:t>华为云一切皆服务</a:t>
            </a:r>
            <a:endParaRPr lang="zh-CN" altLang="en-US" dirty="0">
              <a:sym typeface="Huawei Sans" panose="020C0503030203020204" pitchFamily="34" charset="0"/>
            </a:endParaRPr>
          </a:p>
        </p:txBody>
      </p:sp>
      <p:grpSp>
        <p:nvGrpSpPr>
          <p:cNvPr id="2" name="组合 1">
            <a:extLst>
              <a:ext uri="{FF2B5EF4-FFF2-40B4-BE49-F238E27FC236}">
                <a16:creationId xmlns:a16="http://schemas.microsoft.com/office/drawing/2014/main" id="{CC416C6A-1600-4EA3-904F-3EB9B8B0DE6F}"/>
              </a:ext>
            </a:extLst>
          </p:cNvPr>
          <p:cNvGrpSpPr/>
          <p:nvPr/>
        </p:nvGrpSpPr>
        <p:grpSpPr>
          <a:xfrm>
            <a:off x="522088" y="1493793"/>
            <a:ext cx="11147823" cy="4554209"/>
            <a:chOff x="322549" y="1493614"/>
            <a:chExt cx="11377790" cy="4648157"/>
          </a:xfrm>
        </p:grpSpPr>
        <p:pic>
          <p:nvPicPr>
            <p:cNvPr id="6" name="中间展开 蓝.png" descr="中间展开 蓝.png">
              <a:extLst>
                <a:ext uri="{FF2B5EF4-FFF2-40B4-BE49-F238E27FC236}">
                  <a16:creationId xmlns:a16="http://schemas.microsoft.com/office/drawing/2014/main" id="{C9783E1C-BC2E-4A21-B961-2FF6F5347873}"/>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brightnessContrast bright="-30000"/>
                      </a14:imgEffect>
                    </a14:imgLayer>
                  </a14:imgProps>
                </a:ext>
              </a:extLst>
            </a:blip>
            <a:stretch>
              <a:fillRect/>
            </a:stretch>
          </p:blipFill>
          <p:spPr>
            <a:xfrm>
              <a:off x="1601104" y="2141730"/>
              <a:ext cx="8606998" cy="835508"/>
            </a:xfrm>
            <a:prstGeom prst="rect">
              <a:avLst/>
            </a:prstGeom>
            <a:ln w="12700">
              <a:miter lim="400000"/>
              <a:headEnd/>
              <a:tailEnd/>
            </a:ln>
          </p:spPr>
        </p:pic>
        <p:grpSp>
          <p:nvGrpSpPr>
            <p:cNvPr id="7" name="组合 6">
              <a:extLst>
                <a:ext uri="{FF2B5EF4-FFF2-40B4-BE49-F238E27FC236}">
                  <a16:creationId xmlns:a16="http://schemas.microsoft.com/office/drawing/2014/main" id="{6CB93EE3-58B2-4A42-BC41-353DAC7AAC00}"/>
                </a:ext>
              </a:extLst>
            </p:cNvPr>
            <p:cNvGrpSpPr/>
            <p:nvPr/>
          </p:nvGrpSpPr>
          <p:grpSpPr>
            <a:xfrm>
              <a:off x="742729" y="5739579"/>
              <a:ext cx="10840203" cy="402192"/>
              <a:chOff x="677271" y="5257611"/>
              <a:chExt cx="10948906" cy="561078"/>
            </a:xfrm>
          </p:grpSpPr>
          <p:sp>
            <p:nvSpPr>
              <p:cNvPr id="8" name="梯形 7">
                <a:extLst>
                  <a:ext uri="{FF2B5EF4-FFF2-40B4-BE49-F238E27FC236}">
                    <a16:creationId xmlns:a16="http://schemas.microsoft.com/office/drawing/2014/main" id="{81062669-597B-4A44-B71B-DCEA30F3CA36}"/>
                  </a:ext>
                </a:extLst>
              </p:cNvPr>
              <p:cNvSpPr/>
              <p:nvPr/>
            </p:nvSpPr>
            <p:spPr>
              <a:xfrm>
                <a:off x="677271" y="5257611"/>
                <a:ext cx="10948906" cy="561078"/>
              </a:xfrm>
              <a:prstGeom prst="trapezoid">
                <a:avLst>
                  <a:gd name="adj" fmla="val 127968"/>
                </a:avLst>
              </a:prstGeom>
              <a:gradFill flip="none" rotWithShape="1">
                <a:gsLst>
                  <a:gs pos="0">
                    <a:schemeClr val="bg1">
                      <a:alpha val="17000"/>
                    </a:schemeClr>
                  </a:gs>
                  <a:gs pos="100000">
                    <a:srgbClr val="666666">
                      <a:alpha val="0"/>
                    </a:srgbClr>
                  </a:gs>
                </a:gsLst>
                <a:lin ang="16200000" scaled="1"/>
                <a:tileRect/>
              </a:gra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135863" rtl="0" eaLnBrk="1" fontAlgn="auto" latinLnBrk="0" hangingPunct="1">
                  <a:lnSpc>
                    <a:spcPct val="100000"/>
                  </a:lnSpc>
                  <a:spcBef>
                    <a:spcPts val="0"/>
                  </a:spcBef>
                  <a:spcAft>
                    <a:spcPts val="0"/>
                  </a:spcAft>
                  <a:buClrTx/>
                  <a:buSzTx/>
                  <a:buFontTx/>
                  <a:buNone/>
                  <a:tabLst/>
                  <a:defRPr/>
                </a:pPr>
                <a:endParaRPr kumimoji="0" lang="zh-CN" altLang="en-US" sz="1084" b="0" i="0" u="none" strike="noStrike" kern="120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9" name="直接连接符 8">
                <a:extLst>
                  <a:ext uri="{FF2B5EF4-FFF2-40B4-BE49-F238E27FC236}">
                    <a16:creationId xmlns:a16="http://schemas.microsoft.com/office/drawing/2014/main" id="{811A358D-854B-4111-9EA5-EEE9546A1A90}"/>
                  </a:ext>
                </a:extLst>
              </p:cNvPr>
              <p:cNvCxnSpPr/>
              <p:nvPr/>
            </p:nvCxnSpPr>
            <p:spPr>
              <a:xfrm>
                <a:off x="677271" y="5813575"/>
                <a:ext cx="10948906" cy="0"/>
              </a:xfrm>
              <a:prstGeom prst="line">
                <a:avLst/>
              </a:prstGeom>
              <a:noFill/>
              <a:ln w="19050" cap="flat" cmpd="sng" algn="ctr">
                <a:solidFill>
                  <a:srgbClr val="C7000A"/>
                </a:solidFill>
                <a:prstDash val="solid"/>
                <a:miter lim="800000"/>
              </a:ln>
              <a:effectLst/>
            </p:spPr>
          </p:cxnSp>
        </p:grpSp>
        <p:sp>
          <p:nvSpPr>
            <p:cNvPr id="10" name="Freeform 8">
              <a:extLst>
                <a:ext uri="{FF2B5EF4-FFF2-40B4-BE49-F238E27FC236}">
                  <a16:creationId xmlns:a16="http://schemas.microsoft.com/office/drawing/2014/main" id="{EBF854D6-9875-4A6D-97A4-6B310A2A070F}"/>
                </a:ext>
              </a:extLst>
            </p:cNvPr>
            <p:cNvSpPr/>
            <p:nvPr/>
          </p:nvSpPr>
          <p:spPr>
            <a:xfrm>
              <a:off x="4644803" y="2540968"/>
              <a:ext cx="2916317" cy="1599674"/>
            </a:xfrm>
            <a:custGeom>
              <a:avLst/>
              <a:gdLst/>
              <a:ahLst/>
              <a:cxnLst>
                <a:cxn ang="0">
                  <a:pos x="wd2" y="hd2"/>
                </a:cxn>
                <a:cxn ang="5400000">
                  <a:pos x="wd2" y="hd2"/>
                </a:cxn>
                <a:cxn ang="10800000">
                  <a:pos x="wd2" y="hd2"/>
                </a:cxn>
                <a:cxn ang="16200000">
                  <a:pos x="wd2" y="hd2"/>
                </a:cxn>
              </a:cxnLst>
              <a:rect l="0" t="0" r="r" b="b"/>
              <a:pathLst>
                <a:path w="21600" h="21600" extrusionOk="0">
                  <a:moveTo>
                    <a:pt x="19347" y="12897"/>
                  </a:moveTo>
                  <a:lnTo>
                    <a:pt x="19319" y="12559"/>
                  </a:lnTo>
                  <a:lnTo>
                    <a:pt x="19276" y="12220"/>
                  </a:lnTo>
                  <a:lnTo>
                    <a:pt x="19227" y="11894"/>
                  </a:lnTo>
                  <a:lnTo>
                    <a:pt x="19115" y="11269"/>
                  </a:lnTo>
                  <a:lnTo>
                    <a:pt x="19045" y="10956"/>
                  </a:lnTo>
                  <a:lnTo>
                    <a:pt x="18968" y="10657"/>
                  </a:lnTo>
                  <a:lnTo>
                    <a:pt x="18883" y="10370"/>
                  </a:lnTo>
                  <a:lnTo>
                    <a:pt x="18792" y="10083"/>
                  </a:lnTo>
                  <a:lnTo>
                    <a:pt x="18694" y="9810"/>
                  </a:lnTo>
                  <a:lnTo>
                    <a:pt x="18483" y="9289"/>
                  </a:lnTo>
                  <a:lnTo>
                    <a:pt x="18371" y="9041"/>
                  </a:lnTo>
                  <a:lnTo>
                    <a:pt x="18245" y="8794"/>
                  </a:lnTo>
                  <a:lnTo>
                    <a:pt x="17992" y="8351"/>
                  </a:lnTo>
                  <a:lnTo>
                    <a:pt x="17851" y="8142"/>
                  </a:lnTo>
                  <a:lnTo>
                    <a:pt x="17571" y="7752"/>
                  </a:lnTo>
                  <a:lnTo>
                    <a:pt x="17262" y="7413"/>
                  </a:lnTo>
                  <a:lnTo>
                    <a:pt x="17107" y="7269"/>
                  </a:lnTo>
                  <a:lnTo>
                    <a:pt x="16939" y="7126"/>
                  </a:lnTo>
                  <a:lnTo>
                    <a:pt x="16777" y="6996"/>
                  </a:lnTo>
                  <a:lnTo>
                    <a:pt x="16609" y="6892"/>
                  </a:lnTo>
                  <a:lnTo>
                    <a:pt x="16433" y="6787"/>
                  </a:lnTo>
                  <a:lnTo>
                    <a:pt x="16258" y="6709"/>
                  </a:lnTo>
                  <a:lnTo>
                    <a:pt x="15893" y="6579"/>
                  </a:lnTo>
                  <a:lnTo>
                    <a:pt x="15710" y="6540"/>
                  </a:lnTo>
                  <a:lnTo>
                    <a:pt x="15331" y="6514"/>
                  </a:lnTo>
                  <a:lnTo>
                    <a:pt x="15100" y="6527"/>
                  </a:lnTo>
                  <a:lnTo>
                    <a:pt x="14868" y="6566"/>
                  </a:lnTo>
                  <a:lnTo>
                    <a:pt x="14784" y="6201"/>
                  </a:lnTo>
                  <a:lnTo>
                    <a:pt x="14685" y="5849"/>
                  </a:lnTo>
                  <a:lnTo>
                    <a:pt x="14587" y="5511"/>
                  </a:lnTo>
                  <a:lnTo>
                    <a:pt x="14482" y="5172"/>
                  </a:lnTo>
                  <a:lnTo>
                    <a:pt x="14370" y="4846"/>
                  </a:lnTo>
                  <a:lnTo>
                    <a:pt x="14250" y="4521"/>
                  </a:lnTo>
                  <a:lnTo>
                    <a:pt x="14124" y="4208"/>
                  </a:lnTo>
                  <a:lnTo>
                    <a:pt x="13998" y="3908"/>
                  </a:lnTo>
                  <a:lnTo>
                    <a:pt x="13857" y="3609"/>
                  </a:lnTo>
                  <a:lnTo>
                    <a:pt x="13717" y="3335"/>
                  </a:lnTo>
                  <a:lnTo>
                    <a:pt x="13569" y="3062"/>
                  </a:lnTo>
                  <a:lnTo>
                    <a:pt x="13415" y="2788"/>
                  </a:lnTo>
                  <a:lnTo>
                    <a:pt x="13260" y="2540"/>
                  </a:lnTo>
                  <a:lnTo>
                    <a:pt x="13099" y="2293"/>
                  </a:lnTo>
                  <a:lnTo>
                    <a:pt x="12931" y="2058"/>
                  </a:lnTo>
                  <a:lnTo>
                    <a:pt x="12762" y="1837"/>
                  </a:lnTo>
                  <a:lnTo>
                    <a:pt x="12587" y="1615"/>
                  </a:lnTo>
                  <a:lnTo>
                    <a:pt x="12404" y="1420"/>
                  </a:lnTo>
                  <a:lnTo>
                    <a:pt x="12222" y="1238"/>
                  </a:lnTo>
                  <a:lnTo>
                    <a:pt x="12032" y="1055"/>
                  </a:lnTo>
                  <a:lnTo>
                    <a:pt x="11639" y="743"/>
                  </a:lnTo>
                  <a:lnTo>
                    <a:pt x="11442" y="599"/>
                  </a:lnTo>
                  <a:lnTo>
                    <a:pt x="11035" y="365"/>
                  </a:lnTo>
                  <a:lnTo>
                    <a:pt x="10825" y="274"/>
                  </a:lnTo>
                  <a:lnTo>
                    <a:pt x="10614" y="195"/>
                  </a:lnTo>
                  <a:lnTo>
                    <a:pt x="10396" y="117"/>
                  </a:lnTo>
                  <a:lnTo>
                    <a:pt x="10179" y="65"/>
                  </a:lnTo>
                  <a:lnTo>
                    <a:pt x="9961" y="26"/>
                  </a:lnTo>
                  <a:lnTo>
                    <a:pt x="9736" y="0"/>
                  </a:lnTo>
                  <a:lnTo>
                    <a:pt x="9512" y="0"/>
                  </a:lnTo>
                  <a:lnTo>
                    <a:pt x="9231" y="13"/>
                  </a:lnTo>
                  <a:lnTo>
                    <a:pt x="8950" y="52"/>
                  </a:lnTo>
                  <a:lnTo>
                    <a:pt x="8677" y="104"/>
                  </a:lnTo>
                  <a:lnTo>
                    <a:pt x="8403" y="195"/>
                  </a:lnTo>
                  <a:lnTo>
                    <a:pt x="8136" y="300"/>
                  </a:lnTo>
                  <a:lnTo>
                    <a:pt x="7869" y="430"/>
                  </a:lnTo>
                  <a:lnTo>
                    <a:pt x="7609" y="586"/>
                  </a:lnTo>
                  <a:lnTo>
                    <a:pt x="7357" y="756"/>
                  </a:lnTo>
                  <a:lnTo>
                    <a:pt x="7111" y="951"/>
                  </a:lnTo>
                  <a:lnTo>
                    <a:pt x="6872" y="1172"/>
                  </a:lnTo>
                  <a:lnTo>
                    <a:pt x="6641" y="1407"/>
                  </a:lnTo>
                  <a:lnTo>
                    <a:pt x="6409" y="1668"/>
                  </a:lnTo>
                  <a:lnTo>
                    <a:pt x="6191" y="1928"/>
                  </a:lnTo>
                  <a:lnTo>
                    <a:pt x="5974" y="2228"/>
                  </a:lnTo>
                  <a:lnTo>
                    <a:pt x="5770" y="2527"/>
                  </a:lnTo>
                  <a:lnTo>
                    <a:pt x="5567" y="2853"/>
                  </a:lnTo>
                  <a:lnTo>
                    <a:pt x="5377" y="3192"/>
                  </a:lnTo>
                  <a:lnTo>
                    <a:pt x="5195" y="3557"/>
                  </a:lnTo>
                  <a:lnTo>
                    <a:pt x="5026" y="3921"/>
                  </a:lnTo>
                  <a:lnTo>
                    <a:pt x="4865" y="4312"/>
                  </a:lnTo>
                  <a:lnTo>
                    <a:pt x="4703" y="4716"/>
                  </a:lnTo>
                  <a:lnTo>
                    <a:pt x="4563" y="5120"/>
                  </a:lnTo>
                  <a:lnTo>
                    <a:pt x="4430" y="5550"/>
                  </a:lnTo>
                  <a:lnTo>
                    <a:pt x="4303" y="5993"/>
                  </a:lnTo>
                  <a:lnTo>
                    <a:pt x="4191" y="6436"/>
                  </a:lnTo>
                  <a:lnTo>
                    <a:pt x="4086" y="6892"/>
                  </a:lnTo>
                  <a:lnTo>
                    <a:pt x="3994" y="7374"/>
                  </a:lnTo>
                  <a:lnTo>
                    <a:pt x="3917" y="7843"/>
                  </a:lnTo>
                  <a:lnTo>
                    <a:pt x="3847" y="8338"/>
                  </a:lnTo>
                  <a:lnTo>
                    <a:pt x="3791" y="8833"/>
                  </a:lnTo>
                  <a:lnTo>
                    <a:pt x="3749" y="9341"/>
                  </a:lnTo>
                  <a:lnTo>
                    <a:pt x="3713" y="9862"/>
                  </a:lnTo>
                  <a:lnTo>
                    <a:pt x="3587" y="9823"/>
                  </a:lnTo>
                  <a:lnTo>
                    <a:pt x="3320" y="9771"/>
                  </a:lnTo>
                  <a:lnTo>
                    <a:pt x="3187" y="9771"/>
                  </a:lnTo>
                  <a:lnTo>
                    <a:pt x="3019" y="9784"/>
                  </a:lnTo>
                  <a:lnTo>
                    <a:pt x="2857" y="9797"/>
                  </a:lnTo>
                  <a:lnTo>
                    <a:pt x="2703" y="9836"/>
                  </a:lnTo>
                  <a:lnTo>
                    <a:pt x="2541" y="9888"/>
                  </a:lnTo>
                  <a:lnTo>
                    <a:pt x="2387" y="9953"/>
                  </a:lnTo>
                  <a:lnTo>
                    <a:pt x="2239" y="10031"/>
                  </a:lnTo>
                  <a:lnTo>
                    <a:pt x="1944" y="10240"/>
                  </a:lnTo>
                  <a:lnTo>
                    <a:pt x="1804" y="10357"/>
                  </a:lnTo>
                  <a:lnTo>
                    <a:pt x="1664" y="10487"/>
                  </a:lnTo>
                  <a:lnTo>
                    <a:pt x="1530" y="10631"/>
                  </a:lnTo>
                  <a:lnTo>
                    <a:pt x="1278" y="10943"/>
                  </a:lnTo>
                  <a:lnTo>
                    <a:pt x="1039" y="11308"/>
                  </a:lnTo>
                  <a:lnTo>
                    <a:pt x="934" y="11503"/>
                  </a:lnTo>
                  <a:lnTo>
                    <a:pt x="723" y="11920"/>
                  </a:lnTo>
                  <a:lnTo>
                    <a:pt x="632" y="12142"/>
                  </a:lnTo>
                  <a:lnTo>
                    <a:pt x="541" y="12376"/>
                  </a:lnTo>
                  <a:lnTo>
                    <a:pt x="456" y="12624"/>
                  </a:lnTo>
                  <a:lnTo>
                    <a:pt x="316" y="13119"/>
                  </a:lnTo>
                  <a:lnTo>
                    <a:pt x="246" y="13379"/>
                  </a:lnTo>
                  <a:lnTo>
                    <a:pt x="190" y="13653"/>
                  </a:lnTo>
                  <a:lnTo>
                    <a:pt x="140" y="13927"/>
                  </a:lnTo>
                  <a:lnTo>
                    <a:pt x="98" y="14213"/>
                  </a:lnTo>
                  <a:lnTo>
                    <a:pt x="63" y="14487"/>
                  </a:lnTo>
                  <a:lnTo>
                    <a:pt x="35" y="14786"/>
                  </a:lnTo>
                  <a:lnTo>
                    <a:pt x="14" y="15086"/>
                  </a:lnTo>
                  <a:lnTo>
                    <a:pt x="0" y="15386"/>
                  </a:lnTo>
                  <a:lnTo>
                    <a:pt x="0" y="15985"/>
                  </a:lnTo>
                  <a:lnTo>
                    <a:pt x="14" y="16285"/>
                  </a:lnTo>
                  <a:lnTo>
                    <a:pt x="35" y="16584"/>
                  </a:lnTo>
                  <a:lnTo>
                    <a:pt x="63" y="16871"/>
                  </a:lnTo>
                  <a:lnTo>
                    <a:pt x="98" y="17158"/>
                  </a:lnTo>
                  <a:lnTo>
                    <a:pt x="140" y="17444"/>
                  </a:lnTo>
                  <a:lnTo>
                    <a:pt x="190" y="17718"/>
                  </a:lnTo>
                  <a:lnTo>
                    <a:pt x="246" y="17991"/>
                  </a:lnTo>
                  <a:lnTo>
                    <a:pt x="316" y="18252"/>
                  </a:lnTo>
                  <a:lnTo>
                    <a:pt x="456" y="18747"/>
                  </a:lnTo>
                  <a:lnTo>
                    <a:pt x="541" y="18994"/>
                  </a:lnTo>
                  <a:lnTo>
                    <a:pt x="632" y="19229"/>
                  </a:lnTo>
                  <a:lnTo>
                    <a:pt x="723" y="19450"/>
                  </a:lnTo>
                  <a:lnTo>
                    <a:pt x="934" y="19867"/>
                  </a:lnTo>
                  <a:lnTo>
                    <a:pt x="1039" y="20063"/>
                  </a:lnTo>
                  <a:lnTo>
                    <a:pt x="1278" y="20428"/>
                  </a:lnTo>
                  <a:lnTo>
                    <a:pt x="1530" y="20740"/>
                  </a:lnTo>
                  <a:lnTo>
                    <a:pt x="1664" y="20883"/>
                  </a:lnTo>
                  <a:lnTo>
                    <a:pt x="1804" y="21014"/>
                  </a:lnTo>
                  <a:lnTo>
                    <a:pt x="1944" y="21131"/>
                  </a:lnTo>
                  <a:lnTo>
                    <a:pt x="2239" y="21339"/>
                  </a:lnTo>
                  <a:lnTo>
                    <a:pt x="2387" y="21418"/>
                  </a:lnTo>
                  <a:lnTo>
                    <a:pt x="2541" y="21483"/>
                  </a:lnTo>
                  <a:lnTo>
                    <a:pt x="2703" y="21535"/>
                  </a:lnTo>
                  <a:lnTo>
                    <a:pt x="2857" y="21574"/>
                  </a:lnTo>
                  <a:lnTo>
                    <a:pt x="3019" y="21587"/>
                  </a:lnTo>
                  <a:lnTo>
                    <a:pt x="3187" y="21600"/>
                  </a:lnTo>
                  <a:lnTo>
                    <a:pt x="19375" y="21600"/>
                  </a:lnTo>
                  <a:lnTo>
                    <a:pt x="19613" y="21548"/>
                  </a:lnTo>
                  <a:lnTo>
                    <a:pt x="19726" y="21509"/>
                  </a:lnTo>
                  <a:lnTo>
                    <a:pt x="19950" y="21405"/>
                  </a:lnTo>
                  <a:lnTo>
                    <a:pt x="20063" y="21339"/>
                  </a:lnTo>
                  <a:lnTo>
                    <a:pt x="20168" y="21261"/>
                  </a:lnTo>
                  <a:lnTo>
                    <a:pt x="20273" y="21170"/>
                  </a:lnTo>
                  <a:lnTo>
                    <a:pt x="20372" y="21079"/>
                  </a:lnTo>
                  <a:lnTo>
                    <a:pt x="20470" y="20975"/>
                  </a:lnTo>
                  <a:lnTo>
                    <a:pt x="20568" y="20857"/>
                  </a:lnTo>
                  <a:lnTo>
                    <a:pt x="20659" y="20740"/>
                  </a:lnTo>
                  <a:lnTo>
                    <a:pt x="20744" y="20610"/>
                  </a:lnTo>
                  <a:lnTo>
                    <a:pt x="20912" y="20323"/>
                  </a:lnTo>
                  <a:lnTo>
                    <a:pt x="21066" y="20011"/>
                  </a:lnTo>
                  <a:lnTo>
                    <a:pt x="21137" y="19854"/>
                  </a:lnTo>
                  <a:lnTo>
                    <a:pt x="21200" y="19685"/>
                  </a:lnTo>
                  <a:lnTo>
                    <a:pt x="21263" y="19503"/>
                  </a:lnTo>
                  <a:lnTo>
                    <a:pt x="21319" y="19320"/>
                  </a:lnTo>
                  <a:lnTo>
                    <a:pt x="21368" y="19138"/>
                  </a:lnTo>
                  <a:lnTo>
                    <a:pt x="21417" y="18942"/>
                  </a:lnTo>
                  <a:lnTo>
                    <a:pt x="21460" y="18747"/>
                  </a:lnTo>
                  <a:lnTo>
                    <a:pt x="21530" y="18330"/>
                  </a:lnTo>
                  <a:lnTo>
                    <a:pt x="21551" y="18122"/>
                  </a:lnTo>
                  <a:lnTo>
                    <a:pt x="21572" y="17900"/>
                  </a:lnTo>
                  <a:lnTo>
                    <a:pt x="21586" y="17692"/>
                  </a:lnTo>
                  <a:lnTo>
                    <a:pt x="21600" y="17470"/>
                  </a:lnTo>
                  <a:lnTo>
                    <a:pt x="21600" y="17027"/>
                  </a:lnTo>
                  <a:lnTo>
                    <a:pt x="21586" y="16806"/>
                  </a:lnTo>
                  <a:lnTo>
                    <a:pt x="21558" y="16389"/>
                  </a:lnTo>
                  <a:lnTo>
                    <a:pt x="21502" y="15972"/>
                  </a:lnTo>
                  <a:lnTo>
                    <a:pt x="21467" y="15777"/>
                  </a:lnTo>
                  <a:lnTo>
                    <a:pt x="21425" y="15581"/>
                  </a:lnTo>
                  <a:lnTo>
                    <a:pt x="21382" y="15399"/>
                  </a:lnTo>
                  <a:lnTo>
                    <a:pt x="21333" y="15216"/>
                  </a:lnTo>
                  <a:lnTo>
                    <a:pt x="21277" y="15034"/>
                  </a:lnTo>
                  <a:lnTo>
                    <a:pt x="21221" y="14865"/>
                  </a:lnTo>
                  <a:lnTo>
                    <a:pt x="21158" y="14695"/>
                  </a:lnTo>
                  <a:lnTo>
                    <a:pt x="21088" y="14526"/>
                  </a:lnTo>
                  <a:lnTo>
                    <a:pt x="21017" y="14370"/>
                  </a:lnTo>
                  <a:lnTo>
                    <a:pt x="20947" y="14226"/>
                  </a:lnTo>
                  <a:lnTo>
                    <a:pt x="20870" y="14083"/>
                  </a:lnTo>
                  <a:lnTo>
                    <a:pt x="20786" y="13940"/>
                  </a:lnTo>
                  <a:lnTo>
                    <a:pt x="20701" y="13809"/>
                  </a:lnTo>
                  <a:lnTo>
                    <a:pt x="20519" y="13575"/>
                  </a:lnTo>
                  <a:lnTo>
                    <a:pt x="20428" y="13471"/>
                  </a:lnTo>
                  <a:lnTo>
                    <a:pt x="20231" y="13288"/>
                  </a:lnTo>
                  <a:lnTo>
                    <a:pt x="20126" y="13197"/>
                  </a:lnTo>
                  <a:lnTo>
                    <a:pt x="19915" y="13067"/>
                  </a:lnTo>
                  <a:lnTo>
                    <a:pt x="19803" y="13015"/>
                  </a:lnTo>
                  <a:lnTo>
                    <a:pt x="19698" y="12963"/>
                  </a:lnTo>
                  <a:lnTo>
                    <a:pt x="19578" y="12937"/>
                  </a:lnTo>
                  <a:lnTo>
                    <a:pt x="19466" y="12910"/>
                  </a:lnTo>
                  <a:lnTo>
                    <a:pt x="19347" y="12897"/>
                  </a:lnTo>
                  <a:close/>
                </a:path>
              </a:pathLst>
            </a:custGeom>
            <a:gradFill flip="none" rotWithShape="1">
              <a:gsLst>
                <a:gs pos="41000">
                  <a:srgbClr val="C00000">
                    <a:alpha val="74000"/>
                  </a:srgbClr>
                </a:gs>
                <a:gs pos="100000">
                  <a:srgbClr val="C00000">
                    <a:alpha val="41000"/>
                  </a:srgbClr>
                </a:gs>
                <a:gs pos="72000">
                  <a:srgbClr val="C00000">
                    <a:alpha val="70000"/>
                  </a:srgbClr>
                </a:gs>
                <a:gs pos="13000">
                  <a:srgbClr val="C00000">
                    <a:alpha val="94000"/>
                  </a:srgbClr>
                </a:gs>
              </a:gsLst>
              <a:lin ang="1200000" scaled="0"/>
              <a:tileRect/>
            </a:gradFill>
            <a:ln w="41275">
              <a:noFill/>
            </a:ln>
            <a:effectLst>
              <a:outerShdw blurRad="50800" dist="38100" dir="16200000" rotWithShape="0">
                <a:schemeClr val="tx2">
                  <a:alpha val="40000"/>
                </a:schemeClr>
              </a:outerShdw>
            </a:effectLst>
          </p:spPr>
          <p:txBody>
            <a:bodyPr lIns="36855" tIns="36855" rIns="36855" bIns="36855" anchor="ctr"/>
            <a:lstStyle/>
            <a:p>
              <a:pPr marL="0" marR="0" lvl="0" indent="0" algn="l" defTabSz="442978" rtl="0" eaLnBrk="1" fontAlgn="auto" latinLnBrk="0" hangingPunct="1">
                <a:lnSpc>
                  <a:spcPct val="90000"/>
                </a:lnSpc>
                <a:spcBef>
                  <a:spcPts val="0"/>
                </a:spcBef>
                <a:spcAft>
                  <a:spcPts val="0"/>
                </a:spcAft>
                <a:buClrTx/>
                <a:buSzTx/>
                <a:buFontTx/>
                <a:buNone/>
                <a:tabLst/>
                <a:defRPr sz="2400">
                  <a:effectLst>
                    <a:outerShdw blurRad="38100" dist="38100" dir="2700000" rotWithShape="0">
                      <a:srgbClr val="000000">
                        <a:alpha val="43137"/>
                      </a:srgbClr>
                    </a:outerShdw>
                  </a:effectLst>
                  <a:latin typeface="Arial"/>
                  <a:ea typeface="Arial"/>
                  <a:cs typeface="Arial"/>
                  <a:sym typeface="Arial"/>
                </a:defRPr>
              </a:pPr>
              <a:endParaRPr kumimoji="0" sz="1200" b="0" i="0" u="none" strike="noStrike" kern="0" cap="none" spc="0" normalizeH="0" baseline="0" noProof="0" dirty="0">
                <a:ln>
                  <a:noFill/>
                </a:ln>
                <a:solidFill>
                  <a:srgbClr val="1D1D1A"/>
                </a:solidFill>
                <a:effectLst>
                  <a:outerShdw blurRad="38100" dist="38100" dir="2700000" rotWithShape="0">
                    <a:srgbClr val="000000">
                      <a:alpha val="43137"/>
                    </a:srgbClr>
                  </a:outerShdw>
                </a:effectLst>
                <a:uLnTx/>
                <a:uFillTx/>
                <a:latin typeface="Huawei Sans" panose="020C0503030203020204" pitchFamily="34" charset="0"/>
                <a:ea typeface="方正兰亭黑简体" panose="02000000000000000000" pitchFamily="2" charset="-122"/>
                <a:cs typeface="Arial"/>
                <a:sym typeface="Huawei Sans" panose="020C0503030203020204" pitchFamily="34" charset="0"/>
              </a:endParaRPr>
            </a:p>
          </p:txBody>
        </p:sp>
        <p:pic>
          <p:nvPicPr>
            <p:cNvPr id="11" name="Picture 10" descr="C:\Users\Administrator\Desktop\云2-02.png">
              <a:extLst>
                <a:ext uri="{FF2B5EF4-FFF2-40B4-BE49-F238E27FC236}">
                  <a16:creationId xmlns:a16="http://schemas.microsoft.com/office/drawing/2014/main" id="{575EC123-1067-433B-9E7F-9EF28E5DABD6}"/>
                </a:ext>
              </a:extLst>
            </p:cNvPr>
            <p:cNvPicPr>
              <a:picLocks noChangeAspect="1" noChangeArrowheads="1"/>
            </p:cNvPicPr>
            <p:nvPr/>
          </p:nvPicPr>
          <p:blipFill>
            <a:blip r:embed="rId5" cstate="screen">
              <a:duotone>
                <a:schemeClr val="bg2">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a:fillRect/>
            </a:stretch>
          </p:blipFill>
          <p:spPr bwMode="auto">
            <a:xfrm>
              <a:off x="4467573" y="2578834"/>
              <a:ext cx="3206025" cy="1564830"/>
            </a:xfrm>
            <a:prstGeom prst="rect">
              <a:avLst/>
            </a:prstGeom>
            <a:noFill/>
            <a:ln w="9525">
              <a:noFill/>
              <a:miter lim="800000"/>
              <a:headEnd/>
              <a:tailEnd/>
            </a:ln>
          </p:spPr>
        </p:pic>
        <p:sp>
          <p:nvSpPr>
            <p:cNvPr id="12" name="文本框 11">
              <a:extLst>
                <a:ext uri="{FF2B5EF4-FFF2-40B4-BE49-F238E27FC236}">
                  <a16:creationId xmlns:a16="http://schemas.microsoft.com/office/drawing/2014/main" id="{74267902-035B-4B83-8B41-E0C4C7B05BC1}"/>
                </a:ext>
              </a:extLst>
            </p:cNvPr>
            <p:cNvSpPr txBox="1"/>
            <p:nvPr/>
          </p:nvSpPr>
          <p:spPr>
            <a:xfrm>
              <a:off x="5242650" y="3309415"/>
              <a:ext cx="1680574" cy="596838"/>
            </a:xfrm>
            <a:prstGeom prst="rect">
              <a:avLst/>
            </a:prstGeom>
            <a:noFill/>
          </p:spPr>
          <p:txBody>
            <a:bodyPr wrap="none" rtlCol="0">
              <a:spAutoFit/>
            </a:bodyPr>
            <a:lstStyle/>
            <a:p>
              <a:pPr marL="0" marR="0" lvl="0" indent="0" algn="ctr" defTabSz="914478"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60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华为云</a:t>
              </a:r>
            </a:p>
          </p:txBody>
        </p:sp>
        <p:sp>
          <p:nvSpPr>
            <p:cNvPr id="13" name="矩形 12">
              <a:extLst>
                <a:ext uri="{FF2B5EF4-FFF2-40B4-BE49-F238E27FC236}">
                  <a16:creationId xmlns:a16="http://schemas.microsoft.com/office/drawing/2014/main" id="{EB6EA49F-B2EE-4B9D-AD97-04FF578ADBB9}"/>
                </a:ext>
              </a:extLst>
            </p:cNvPr>
            <p:cNvSpPr/>
            <p:nvPr/>
          </p:nvSpPr>
          <p:spPr>
            <a:xfrm>
              <a:off x="3691094" y="5429026"/>
              <a:ext cx="2213932" cy="471189"/>
            </a:xfrm>
            <a:prstGeom prst="rect">
              <a:avLst/>
            </a:prstGeom>
          </p:spPr>
          <p:txBody>
            <a:bodyPr wrap="none" anchor="ctr">
              <a:spAutoFit/>
            </a:bodyPr>
            <a:lstStyle/>
            <a:p>
              <a:pPr marL="0" marR="0" lvl="0" indent="0" algn="ctr" defTabSz="914478"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41000+ </a:t>
              </a:r>
              <a:r>
                <a:rPr kumimoji="0" lang="zh-CN" altLang="en-US" sz="1600"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合作伙伴</a:t>
              </a:r>
            </a:p>
          </p:txBody>
        </p:sp>
        <p:sp>
          <p:nvSpPr>
            <p:cNvPr id="14" name="矩形 13">
              <a:extLst>
                <a:ext uri="{FF2B5EF4-FFF2-40B4-BE49-F238E27FC236}">
                  <a16:creationId xmlns:a16="http://schemas.microsoft.com/office/drawing/2014/main" id="{118B6016-7B57-4021-AA11-591994716248}"/>
                </a:ext>
              </a:extLst>
            </p:cNvPr>
            <p:cNvSpPr/>
            <p:nvPr/>
          </p:nvSpPr>
          <p:spPr>
            <a:xfrm>
              <a:off x="6520673" y="5423050"/>
              <a:ext cx="1813093" cy="471189"/>
            </a:xfrm>
            <a:prstGeom prst="rect">
              <a:avLst/>
            </a:prstGeom>
          </p:spPr>
          <p:txBody>
            <a:bodyPr wrap="none" anchor="ctr">
              <a:spAutoFit/>
            </a:bodyPr>
            <a:lstStyle/>
            <a:p>
              <a:pPr marL="0" marR="0" lvl="0" indent="0" algn="ctr" defTabSz="914478"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400</a:t>
              </a:r>
              <a:r>
                <a:rPr kumimoji="0" lang="zh-CN" altLang="en-US" sz="2400" b="1" i="0" u="none" strike="noStrike" kern="120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万</a:t>
              </a:r>
              <a:r>
                <a:rPr kumimoji="0" lang="en-US" altLang="zh-CN" sz="1800" b="1" i="0" u="none" strike="noStrike" kern="120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600"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开发者</a:t>
              </a:r>
            </a:p>
          </p:txBody>
        </p:sp>
        <p:sp>
          <p:nvSpPr>
            <p:cNvPr id="15" name="矩形 14">
              <a:extLst>
                <a:ext uri="{FF2B5EF4-FFF2-40B4-BE49-F238E27FC236}">
                  <a16:creationId xmlns:a16="http://schemas.microsoft.com/office/drawing/2014/main" id="{0E2637CF-950F-4A6A-8E34-09E9FF36C213}"/>
                </a:ext>
              </a:extLst>
            </p:cNvPr>
            <p:cNvSpPr/>
            <p:nvPr/>
          </p:nvSpPr>
          <p:spPr>
            <a:xfrm>
              <a:off x="1427596" y="5429026"/>
              <a:ext cx="1641307" cy="471189"/>
            </a:xfrm>
            <a:prstGeom prst="rect">
              <a:avLst/>
            </a:prstGeom>
          </p:spPr>
          <p:txBody>
            <a:bodyPr wrap="none" anchor="ctr">
              <a:spAutoFit/>
            </a:bodyPr>
            <a:lstStyle/>
            <a:p>
              <a:pPr marL="0" marR="0" lvl="0" indent="0" algn="ctr" defTabSz="914478"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240+ </a:t>
              </a:r>
              <a:r>
                <a:rPr kumimoji="0" lang="zh-CN" altLang="en-US" sz="1600"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云服务</a:t>
              </a:r>
              <a:endParaRPr kumimoji="0" lang="zh-CN" altLang="en-US" sz="1100"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文本框 15">
              <a:extLst>
                <a:ext uri="{FF2B5EF4-FFF2-40B4-BE49-F238E27FC236}">
                  <a16:creationId xmlns:a16="http://schemas.microsoft.com/office/drawing/2014/main" id="{56EB5C72-0A76-4BDB-995F-BCE49AAA3B22}"/>
                </a:ext>
              </a:extLst>
            </p:cNvPr>
            <p:cNvSpPr txBox="1"/>
            <p:nvPr/>
          </p:nvSpPr>
          <p:spPr>
            <a:xfrm>
              <a:off x="322549" y="1496667"/>
              <a:ext cx="1079156" cy="565426"/>
            </a:xfrm>
            <a:prstGeom prst="rect">
              <a:avLst/>
            </a:prstGeom>
            <a:noFill/>
          </p:spPr>
          <p:txBody>
            <a:bodyPr vert="horz" wrap="square" lIns="0" tIns="0" rIns="0" bIns="0" rtlCol="0" anchor="ctr">
              <a:spAutoFit/>
            </a:bodyPr>
            <a:lstStyle/>
            <a:p>
              <a:pPr marL="0" marR="0" lvl="0" indent="0" algn="ctr" defTabSz="684138"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800+</a:t>
              </a:r>
            </a:p>
            <a:p>
              <a:pPr marL="0" marR="0" lvl="0" indent="0" algn="ctr" defTabSz="913539" rtl="0" eaLnBrk="1" fontAlgn="ctr"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政务云</a:t>
              </a:r>
            </a:p>
          </p:txBody>
        </p:sp>
        <p:sp>
          <p:nvSpPr>
            <p:cNvPr id="17" name="文本框 16">
              <a:extLst>
                <a:ext uri="{FF2B5EF4-FFF2-40B4-BE49-F238E27FC236}">
                  <a16:creationId xmlns:a16="http://schemas.microsoft.com/office/drawing/2014/main" id="{DC90F708-6889-4DA6-B82B-6A6CB3185CAD}"/>
                </a:ext>
              </a:extLst>
            </p:cNvPr>
            <p:cNvSpPr txBox="1"/>
            <p:nvPr/>
          </p:nvSpPr>
          <p:spPr>
            <a:xfrm>
              <a:off x="1571344" y="1496667"/>
              <a:ext cx="854915" cy="565426"/>
            </a:xfrm>
            <a:prstGeom prst="rect">
              <a:avLst/>
            </a:prstGeom>
            <a:noFill/>
          </p:spPr>
          <p:txBody>
            <a:bodyPr vert="horz" wrap="square" lIns="0" tIns="0" rIns="0" bIns="0" rtlCol="0" anchor="ctr">
              <a:spAutoFit/>
            </a:bodyPr>
            <a:lstStyle/>
            <a:p>
              <a:pPr marL="0" marR="0" lvl="0" indent="0" algn="ctr" defTabSz="684138"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300+</a:t>
              </a:r>
            </a:p>
            <a:p>
              <a:pPr marL="0" marR="0" lvl="0" indent="0" algn="ctr" defTabSz="913539" rtl="0" eaLnBrk="1" fontAlgn="ctr"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金融客户</a:t>
              </a:r>
              <a:endParaRPr kumimoji="0" lang="en-US" altLang="zh-CN" sz="1200"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8" name="文本框 17">
              <a:extLst>
                <a:ext uri="{FF2B5EF4-FFF2-40B4-BE49-F238E27FC236}">
                  <a16:creationId xmlns:a16="http://schemas.microsoft.com/office/drawing/2014/main" id="{1DF675EA-7B69-410F-AA9D-43DD3AC01579}"/>
                </a:ext>
              </a:extLst>
            </p:cNvPr>
            <p:cNvSpPr txBox="1"/>
            <p:nvPr/>
          </p:nvSpPr>
          <p:spPr>
            <a:xfrm>
              <a:off x="6074242" y="1496667"/>
              <a:ext cx="1509623" cy="565426"/>
            </a:xfrm>
            <a:prstGeom prst="rect">
              <a:avLst/>
            </a:prstGeom>
            <a:noFill/>
          </p:spPr>
          <p:txBody>
            <a:bodyPr vert="horz" wrap="square" lIns="0" tIns="0" rIns="0" bIns="0" rtlCol="0" anchor="ctr">
              <a:spAutoFit/>
            </a:bodyPr>
            <a:lstStyle/>
            <a:p>
              <a:pPr marL="0" marR="0" lvl="0" indent="0" algn="ctr" defTabSz="684138"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85%</a:t>
              </a:r>
            </a:p>
            <a:p>
              <a:pPr marL="0" marR="0" lvl="0" indent="0" algn="ctr" defTabSz="913539" rtl="0" eaLnBrk="1" fontAlgn="ctr"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Top50 </a:t>
              </a:r>
              <a:r>
                <a:rPr kumimoji="0" lang="zh-CN" altLang="en-US" sz="1200"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中国游戏企业</a:t>
              </a:r>
            </a:p>
          </p:txBody>
        </p:sp>
        <p:sp>
          <p:nvSpPr>
            <p:cNvPr id="19" name="文本框 18">
              <a:extLst>
                <a:ext uri="{FF2B5EF4-FFF2-40B4-BE49-F238E27FC236}">
                  <a16:creationId xmlns:a16="http://schemas.microsoft.com/office/drawing/2014/main" id="{7EB716F0-29B7-4E7D-B80D-97711E70F0EB}"/>
                </a:ext>
              </a:extLst>
            </p:cNvPr>
            <p:cNvSpPr txBox="1"/>
            <p:nvPr/>
          </p:nvSpPr>
          <p:spPr>
            <a:xfrm>
              <a:off x="2604711" y="1493614"/>
              <a:ext cx="1611151" cy="565426"/>
            </a:xfrm>
            <a:prstGeom prst="rect">
              <a:avLst/>
            </a:prstGeom>
            <a:noFill/>
          </p:spPr>
          <p:txBody>
            <a:bodyPr vert="horz" wrap="square" lIns="0" tIns="0" rIns="0" bIns="0" rtlCol="0" anchor="ctr">
              <a:spAutoFit/>
            </a:bodyPr>
            <a:lstStyle/>
            <a:p>
              <a:pPr marL="0" marR="0" lvl="0" indent="0" algn="ctr" defTabSz="684138"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90%</a:t>
              </a:r>
            </a:p>
            <a:p>
              <a:pPr marL="0" marR="0" lvl="0" indent="0" algn="ctr" defTabSz="913539" rtl="0" eaLnBrk="1" fontAlgn="ctr"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Top30 </a:t>
              </a:r>
              <a:r>
                <a:rPr kumimoji="0" lang="zh-CN" altLang="en-US" sz="1200"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中国汽车制造商</a:t>
              </a:r>
            </a:p>
          </p:txBody>
        </p:sp>
        <p:sp>
          <p:nvSpPr>
            <p:cNvPr id="20" name="文本框 19">
              <a:extLst>
                <a:ext uri="{FF2B5EF4-FFF2-40B4-BE49-F238E27FC236}">
                  <a16:creationId xmlns:a16="http://schemas.microsoft.com/office/drawing/2014/main" id="{0A042F32-8EC3-4B1B-9651-B28B7EECC95C}"/>
                </a:ext>
              </a:extLst>
            </p:cNvPr>
            <p:cNvSpPr txBox="1"/>
            <p:nvPr/>
          </p:nvSpPr>
          <p:spPr>
            <a:xfrm>
              <a:off x="4335070" y="1496667"/>
              <a:ext cx="1569533" cy="565426"/>
            </a:xfrm>
            <a:prstGeom prst="rect">
              <a:avLst/>
            </a:prstGeom>
            <a:noFill/>
          </p:spPr>
          <p:txBody>
            <a:bodyPr vert="horz" wrap="square" lIns="0" tIns="0" rIns="0" bIns="0" rtlCol="0" anchor="ctr">
              <a:spAutoFit/>
            </a:bodyPr>
            <a:lstStyle/>
            <a:p>
              <a:pPr marL="0" marR="0" lvl="0" indent="0" algn="ctr" defTabSz="684138"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90%</a:t>
              </a:r>
            </a:p>
            <a:p>
              <a:pPr marL="0" marR="0" lvl="0" indent="0" algn="ctr" defTabSz="913539" rtl="0" eaLnBrk="1" fontAlgn="ctr"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Top50 </a:t>
              </a:r>
              <a:r>
                <a:rPr kumimoji="0" lang="zh-CN" altLang="en-US" sz="1200"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中国电商公司</a:t>
              </a:r>
            </a:p>
          </p:txBody>
        </p:sp>
        <p:sp>
          <p:nvSpPr>
            <p:cNvPr id="21" name="文本框 20">
              <a:extLst>
                <a:ext uri="{FF2B5EF4-FFF2-40B4-BE49-F238E27FC236}">
                  <a16:creationId xmlns:a16="http://schemas.microsoft.com/office/drawing/2014/main" id="{AF16BF11-B21D-466E-A29E-883DDDB88149}"/>
                </a:ext>
              </a:extLst>
            </p:cNvPr>
            <p:cNvSpPr txBox="1"/>
            <p:nvPr/>
          </p:nvSpPr>
          <p:spPr>
            <a:xfrm>
              <a:off x="7753504" y="1496667"/>
              <a:ext cx="1687600" cy="565426"/>
            </a:xfrm>
            <a:prstGeom prst="rect">
              <a:avLst/>
            </a:prstGeom>
            <a:noFill/>
          </p:spPr>
          <p:txBody>
            <a:bodyPr vert="horz" wrap="square" lIns="0" tIns="0" rIns="0" bIns="0" rtlCol="0" anchor="ctr">
              <a:spAutoFit/>
            </a:bodyPr>
            <a:lstStyle/>
            <a:p>
              <a:pPr marL="0" marR="0" lvl="0" indent="0" algn="ctr" defTabSz="684138"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75%</a:t>
              </a:r>
            </a:p>
            <a:p>
              <a:pPr marL="0" marR="0" lvl="0" indent="0" algn="ctr" defTabSz="913539" rtl="0" eaLnBrk="1" fontAlgn="ctr"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Top50 </a:t>
              </a:r>
              <a:r>
                <a:rPr kumimoji="0" lang="zh-CN" altLang="en-US" sz="1200"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中国音视频企业</a:t>
              </a:r>
            </a:p>
          </p:txBody>
        </p:sp>
        <p:sp>
          <p:nvSpPr>
            <p:cNvPr id="22" name="文本框 21">
              <a:extLst>
                <a:ext uri="{FF2B5EF4-FFF2-40B4-BE49-F238E27FC236}">
                  <a16:creationId xmlns:a16="http://schemas.microsoft.com/office/drawing/2014/main" id="{2CA25EF7-D228-47E7-99AB-0095616FA971}"/>
                </a:ext>
              </a:extLst>
            </p:cNvPr>
            <p:cNvSpPr txBox="1"/>
            <p:nvPr/>
          </p:nvSpPr>
          <p:spPr>
            <a:xfrm>
              <a:off x="9610743" y="1496667"/>
              <a:ext cx="1079156" cy="565426"/>
            </a:xfrm>
            <a:prstGeom prst="rect">
              <a:avLst/>
            </a:prstGeom>
            <a:noFill/>
          </p:spPr>
          <p:txBody>
            <a:bodyPr vert="horz" wrap="square" lIns="0" tIns="0" rIns="0" bIns="0" rtlCol="0" anchor="ctr">
              <a:spAutoFit/>
            </a:bodyPr>
            <a:lstStyle/>
            <a:p>
              <a:pPr marL="0" marR="0" lvl="0" indent="0" algn="ctr" defTabSz="684138"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300+</a:t>
              </a:r>
            </a:p>
            <a:p>
              <a:pPr marL="0" marR="0" lvl="0" indent="0" algn="ctr" defTabSz="913539" rtl="0" eaLnBrk="1" fontAlgn="ctr"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SAP</a:t>
              </a:r>
              <a:r>
                <a:rPr kumimoji="0" lang="zh-CN" altLang="en-US" sz="1200"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上云客户</a:t>
              </a:r>
            </a:p>
          </p:txBody>
        </p:sp>
        <p:sp>
          <p:nvSpPr>
            <p:cNvPr id="23" name="文本框 22">
              <a:extLst>
                <a:ext uri="{FF2B5EF4-FFF2-40B4-BE49-F238E27FC236}">
                  <a16:creationId xmlns:a16="http://schemas.microsoft.com/office/drawing/2014/main" id="{80F40519-28DD-49A2-B256-044BD70B25C9}"/>
                </a:ext>
              </a:extLst>
            </p:cNvPr>
            <p:cNvSpPr txBox="1"/>
            <p:nvPr/>
          </p:nvSpPr>
          <p:spPr>
            <a:xfrm>
              <a:off x="10859541" y="1496667"/>
              <a:ext cx="840798" cy="565426"/>
            </a:xfrm>
            <a:prstGeom prst="rect">
              <a:avLst/>
            </a:prstGeom>
            <a:noFill/>
          </p:spPr>
          <p:txBody>
            <a:bodyPr vert="horz" wrap="square" lIns="0" tIns="0" rIns="0" bIns="0" rtlCol="0" anchor="ctr">
              <a:spAutoFit/>
            </a:bodyPr>
            <a:lstStyle/>
            <a:p>
              <a:pPr marL="0" marR="0" lvl="0" indent="0" algn="ctr" defTabSz="684138"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120+</a:t>
              </a:r>
            </a:p>
            <a:p>
              <a:pPr marL="0" marR="0" lvl="0" indent="0" algn="ctr" defTabSz="913539" rtl="0" eaLnBrk="1" fontAlgn="ctr"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运营商</a:t>
              </a:r>
            </a:p>
          </p:txBody>
        </p:sp>
        <p:sp>
          <p:nvSpPr>
            <p:cNvPr id="24" name="矩形 23">
              <a:extLst>
                <a:ext uri="{FF2B5EF4-FFF2-40B4-BE49-F238E27FC236}">
                  <a16:creationId xmlns:a16="http://schemas.microsoft.com/office/drawing/2014/main" id="{9277FBBF-6AB3-4DD3-A7C0-DA1E45419BD9}"/>
                </a:ext>
              </a:extLst>
            </p:cNvPr>
            <p:cNvSpPr/>
            <p:nvPr/>
          </p:nvSpPr>
          <p:spPr>
            <a:xfrm>
              <a:off x="4768614" y="4561177"/>
              <a:ext cx="2603942" cy="376820"/>
            </a:xfrm>
            <a:prstGeom prst="rect">
              <a:avLst/>
            </a:prstGeom>
          </p:spPr>
          <p:txBody>
            <a:bodyPr wrap="square">
              <a:spAutoFit/>
            </a:bodyPr>
            <a:lstStyle/>
            <a:p>
              <a:pPr marL="0" marR="0" lvl="0" indent="0" algn="ctr" defTabSz="914478" rtl="0" eaLnBrk="1" fontAlgn="auto" latinLnBrk="0" hangingPunct="1">
                <a:lnSpc>
                  <a:spcPct val="100000"/>
                </a:lnSpc>
                <a:spcBef>
                  <a:spcPts val="0"/>
                </a:spcBef>
                <a:spcAft>
                  <a:spcPts val="0"/>
                </a:spcAft>
                <a:buClrTx/>
                <a:buSzTx/>
                <a:buFontTx/>
                <a:buNone/>
                <a:tabLst/>
                <a:defRPr/>
              </a:pPr>
              <a:r>
                <a:rPr kumimoji="0" lang="zh-CN" altLang="en-US" sz="1799" b="1"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基础设施即服务</a:t>
              </a:r>
              <a:endParaRPr kumimoji="0" lang="en-US" altLang="zh-CN" sz="1799" b="1"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矩形 24">
              <a:extLst>
                <a:ext uri="{FF2B5EF4-FFF2-40B4-BE49-F238E27FC236}">
                  <a16:creationId xmlns:a16="http://schemas.microsoft.com/office/drawing/2014/main" id="{9301E16E-6DEE-4C9E-A3B7-8F5FB76DFEA9}"/>
                </a:ext>
              </a:extLst>
            </p:cNvPr>
            <p:cNvSpPr/>
            <p:nvPr/>
          </p:nvSpPr>
          <p:spPr>
            <a:xfrm>
              <a:off x="4557980" y="4891967"/>
              <a:ext cx="3025211" cy="282713"/>
            </a:xfrm>
            <a:prstGeom prst="rect">
              <a:avLst/>
            </a:prstGeom>
          </p:spPr>
          <p:txBody>
            <a:bodyPr wrap="square">
              <a:spAutoFit/>
            </a:bodyPr>
            <a:lstStyle/>
            <a:p>
              <a:pPr marL="0" marR="0" lvl="0" indent="0" algn="ctr" defTabSz="914478"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构建全球存算一张网，让业务全球可到</a:t>
              </a:r>
              <a:endParaRPr kumimoji="0" lang="en-US" altLang="zh-CN" sz="1200" b="0" i="0" u="none" strike="noStrike" kern="1200" cap="none" spc="0" normalizeH="0" baseline="0" noProof="0" dirty="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矩形 25">
              <a:extLst>
                <a:ext uri="{FF2B5EF4-FFF2-40B4-BE49-F238E27FC236}">
                  <a16:creationId xmlns:a16="http://schemas.microsoft.com/office/drawing/2014/main" id="{CCCC6467-7857-4C20-BB29-A567317BCFBE}"/>
                </a:ext>
              </a:extLst>
            </p:cNvPr>
            <p:cNvSpPr/>
            <p:nvPr/>
          </p:nvSpPr>
          <p:spPr>
            <a:xfrm>
              <a:off x="1270268" y="3463685"/>
              <a:ext cx="2172733" cy="376820"/>
            </a:xfrm>
            <a:prstGeom prst="rect">
              <a:avLst/>
            </a:prstGeom>
          </p:spPr>
          <p:txBody>
            <a:bodyPr wrap="square">
              <a:spAutoFit/>
            </a:bodyPr>
            <a:lstStyle/>
            <a:p>
              <a:pPr marL="0" marR="0" lvl="0" indent="0" algn="ctr" defTabSz="914478" rtl="0" eaLnBrk="1" fontAlgn="auto" latinLnBrk="0" hangingPunct="1">
                <a:lnSpc>
                  <a:spcPct val="100000"/>
                </a:lnSpc>
                <a:spcBef>
                  <a:spcPts val="0"/>
                </a:spcBef>
                <a:spcAft>
                  <a:spcPts val="0"/>
                </a:spcAft>
                <a:buClrTx/>
                <a:buSzTx/>
                <a:buFontTx/>
                <a:buNone/>
                <a:tabLst/>
                <a:defRPr/>
              </a:pPr>
              <a:r>
                <a:rPr kumimoji="0" lang="zh-CN" altLang="en-US" sz="1799" b="1"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技术即服务</a:t>
              </a:r>
              <a:endParaRPr kumimoji="0" lang="en-US" altLang="zh-CN" sz="1799" b="1"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矩形 26">
              <a:extLst>
                <a:ext uri="{FF2B5EF4-FFF2-40B4-BE49-F238E27FC236}">
                  <a16:creationId xmlns:a16="http://schemas.microsoft.com/office/drawing/2014/main" id="{71542ED9-41A0-416A-9BC0-88F609A1E753}"/>
                </a:ext>
              </a:extLst>
            </p:cNvPr>
            <p:cNvSpPr/>
            <p:nvPr/>
          </p:nvSpPr>
          <p:spPr>
            <a:xfrm>
              <a:off x="1059635" y="3794475"/>
              <a:ext cx="2524240" cy="282713"/>
            </a:xfrm>
            <a:prstGeom prst="rect">
              <a:avLst/>
            </a:prstGeom>
          </p:spPr>
          <p:txBody>
            <a:bodyPr wrap="square">
              <a:spAutoFit/>
            </a:bodyPr>
            <a:lstStyle/>
            <a:p>
              <a:pPr marL="0" marR="0" lvl="0" indent="0" algn="ctr" defTabSz="914478"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让创新触手可及，加速应用现代化</a:t>
              </a:r>
              <a:endParaRPr kumimoji="0" lang="en-US" altLang="zh-CN" sz="1200" b="0" i="0" u="none" strike="noStrike" kern="1200" cap="none" spc="0" normalizeH="0" baseline="0" noProof="0" dirty="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矩形 27">
              <a:extLst>
                <a:ext uri="{FF2B5EF4-FFF2-40B4-BE49-F238E27FC236}">
                  <a16:creationId xmlns:a16="http://schemas.microsoft.com/office/drawing/2014/main" id="{7BEF4CE6-3876-4E1A-97DF-0C2C81FDF2A1}"/>
                </a:ext>
              </a:extLst>
            </p:cNvPr>
            <p:cNvSpPr/>
            <p:nvPr/>
          </p:nvSpPr>
          <p:spPr>
            <a:xfrm>
              <a:off x="8690029" y="3465463"/>
              <a:ext cx="2079706" cy="376820"/>
            </a:xfrm>
            <a:prstGeom prst="rect">
              <a:avLst/>
            </a:prstGeom>
          </p:spPr>
          <p:txBody>
            <a:bodyPr wrap="square">
              <a:spAutoFit/>
            </a:bodyPr>
            <a:lstStyle/>
            <a:p>
              <a:pPr marL="0" marR="0" lvl="0" indent="0" algn="ctr" defTabSz="914478" rtl="0" eaLnBrk="1" fontAlgn="auto" latinLnBrk="0" hangingPunct="1">
                <a:lnSpc>
                  <a:spcPct val="100000"/>
                </a:lnSpc>
                <a:spcBef>
                  <a:spcPts val="0"/>
                </a:spcBef>
                <a:spcAft>
                  <a:spcPts val="0"/>
                </a:spcAft>
                <a:buClrTx/>
                <a:buSzTx/>
                <a:buFontTx/>
                <a:buNone/>
                <a:tabLst/>
                <a:defRPr/>
              </a:pPr>
              <a:r>
                <a:rPr kumimoji="0" lang="zh-CN" altLang="en-US" sz="1799" b="1"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经验即服务</a:t>
              </a:r>
              <a:endParaRPr kumimoji="0" lang="en-US" altLang="zh-CN" sz="1799" b="1"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矩形 28">
              <a:extLst>
                <a:ext uri="{FF2B5EF4-FFF2-40B4-BE49-F238E27FC236}">
                  <a16:creationId xmlns:a16="http://schemas.microsoft.com/office/drawing/2014/main" id="{9D86965B-432E-4624-9BE0-4583E5A2CEE9}"/>
                </a:ext>
              </a:extLst>
            </p:cNvPr>
            <p:cNvSpPr/>
            <p:nvPr/>
          </p:nvSpPr>
          <p:spPr>
            <a:xfrm>
              <a:off x="8584983" y="3796253"/>
              <a:ext cx="2416163" cy="282713"/>
            </a:xfrm>
            <a:prstGeom prst="rect">
              <a:avLst/>
            </a:prstGeom>
          </p:spPr>
          <p:txBody>
            <a:bodyPr wrap="square">
              <a:spAutoFit/>
            </a:bodyPr>
            <a:lstStyle/>
            <a:p>
              <a:pPr marL="0" marR="0" lvl="0" indent="0" algn="ctr" defTabSz="914478"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让优秀得以复制，使能产业上云</a:t>
              </a:r>
              <a:endParaRPr kumimoji="0" lang="en-US" altLang="zh-CN" sz="1200" b="0" i="0" u="none" strike="noStrike" kern="1200" cap="none" spc="0" normalizeH="0" baseline="0" noProof="0" dirty="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30" name="图像" descr="图像">
              <a:extLst>
                <a:ext uri="{FF2B5EF4-FFF2-40B4-BE49-F238E27FC236}">
                  <a16:creationId xmlns:a16="http://schemas.microsoft.com/office/drawing/2014/main" id="{E5ADDC7F-2333-44E0-9CBB-820765E5714E}"/>
                </a:ext>
              </a:extLst>
            </p:cNvPr>
            <p:cNvPicPr>
              <a:picLocks noChangeAspect="1"/>
            </p:cNvPicPr>
            <p:nvPr/>
          </p:nvPicPr>
          <p:blipFill>
            <a:blip r:embed="rId7">
              <a:duotone>
                <a:prstClr val="black"/>
                <a:schemeClr val="accent6">
                  <a:tint val="45000"/>
                  <a:satMod val="400000"/>
                </a:schemeClr>
              </a:duotone>
            </a:blip>
            <a:stretch>
              <a:fillRect/>
            </a:stretch>
          </p:blipFill>
          <p:spPr>
            <a:xfrm>
              <a:off x="3734251" y="3474795"/>
              <a:ext cx="4672668" cy="1001922"/>
            </a:xfrm>
            <a:prstGeom prst="rect">
              <a:avLst/>
            </a:prstGeom>
            <a:ln w="25400">
              <a:miter lim="400000"/>
            </a:ln>
          </p:spPr>
        </p:pic>
        <p:sp>
          <p:nvSpPr>
            <p:cNvPr id="31" name="椭圆 30">
              <a:extLst>
                <a:ext uri="{FF2B5EF4-FFF2-40B4-BE49-F238E27FC236}">
                  <a16:creationId xmlns:a16="http://schemas.microsoft.com/office/drawing/2014/main" id="{A372BDBE-6E24-426C-996D-831677F944DC}"/>
                </a:ext>
              </a:extLst>
            </p:cNvPr>
            <p:cNvSpPr/>
            <p:nvPr/>
          </p:nvSpPr>
          <p:spPr>
            <a:xfrm>
              <a:off x="3686355" y="3751506"/>
              <a:ext cx="98842" cy="98842"/>
            </a:xfrm>
            <a:prstGeom prst="ellipse">
              <a:avLst/>
            </a:prstGeom>
            <a:solidFill>
              <a:srgbClr val="FFFFFF"/>
            </a:solidFill>
            <a:ln w="25400">
              <a:solidFill>
                <a:srgbClr val="C7000B"/>
              </a:solidFill>
              <a:miter/>
            </a:ln>
          </p:spPr>
          <p:txBody>
            <a:bodyPr tIns="22860" bIns="22860" anchor="ctr"/>
            <a:lstStyle/>
            <a:p>
              <a:pPr marL="0" marR="0" lvl="0" indent="0" algn="ctr" defTabSz="1033935" rtl="0" eaLnBrk="1" fontAlgn="auto" latinLnBrk="0" hangingPunct="0">
                <a:lnSpc>
                  <a:spcPct val="100000"/>
                </a:lnSpc>
                <a:spcBef>
                  <a:spcPts val="0"/>
                </a:spcBef>
                <a:spcAft>
                  <a:spcPts val="0"/>
                </a:spcAft>
                <a:buClrTx/>
                <a:buSzTx/>
                <a:buFontTx/>
                <a:buNone/>
                <a:tabLst/>
                <a:defRPr sz="13200">
                  <a:solidFill>
                    <a:srgbClr val="FFFFFF"/>
                  </a:solidFill>
                  <a:latin typeface="Huawei Sans"/>
                  <a:ea typeface="Huawei Sans"/>
                  <a:cs typeface="Huawei Sans"/>
                  <a:sym typeface="Huawei Sans"/>
                </a:defRPr>
              </a:pPr>
              <a:endParaRPr kumimoji="0" sz="3300" b="0" i="0" u="none" strike="noStrike" kern="0" cap="none" spc="0" normalizeH="0" baseline="0" noProof="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 name="椭圆 31">
              <a:extLst>
                <a:ext uri="{FF2B5EF4-FFF2-40B4-BE49-F238E27FC236}">
                  <a16:creationId xmlns:a16="http://schemas.microsoft.com/office/drawing/2014/main" id="{EAE44241-20A0-489D-B3C8-81F4B9B0007E}"/>
                </a:ext>
              </a:extLst>
            </p:cNvPr>
            <p:cNvSpPr/>
            <p:nvPr/>
          </p:nvSpPr>
          <p:spPr>
            <a:xfrm>
              <a:off x="6021164" y="4414991"/>
              <a:ext cx="98842" cy="98842"/>
            </a:xfrm>
            <a:prstGeom prst="ellipse">
              <a:avLst/>
            </a:prstGeom>
            <a:solidFill>
              <a:srgbClr val="FFFFFF"/>
            </a:solidFill>
            <a:ln w="25400">
              <a:solidFill>
                <a:srgbClr val="C7000B"/>
              </a:solidFill>
              <a:miter/>
            </a:ln>
          </p:spPr>
          <p:txBody>
            <a:bodyPr tIns="22860" bIns="22860" anchor="ctr"/>
            <a:lstStyle/>
            <a:p>
              <a:pPr marL="0" marR="0" lvl="0" indent="0" algn="ctr" defTabSz="1033935" rtl="0" eaLnBrk="1" fontAlgn="auto" latinLnBrk="0" hangingPunct="0">
                <a:lnSpc>
                  <a:spcPct val="100000"/>
                </a:lnSpc>
                <a:spcBef>
                  <a:spcPts val="0"/>
                </a:spcBef>
                <a:spcAft>
                  <a:spcPts val="0"/>
                </a:spcAft>
                <a:buClrTx/>
                <a:buSzTx/>
                <a:buFontTx/>
                <a:buNone/>
                <a:tabLst/>
                <a:defRPr sz="13200">
                  <a:solidFill>
                    <a:srgbClr val="FFFFFF"/>
                  </a:solidFill>
                  <a:latin typeface="Huawei Sans"/>
                  <a:ea typeface="Huawei Sans"/>
                  <a:cs typeface="Huawei Sans"/>
                  <a:sym typeface="Huawei Sans"/>
                </a:defRPr>
              </a:pPr>
              <a:endParaRPr kumimoji="0" sz="3300" b="0" i="0" u="none" strike="noStrike" kern="0" cap="none" spc="0" normalizeH="0" baseline="0" noProof="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椭圆 32">
              <a:extLst>
                <a:ext uri="{FF2B5EF4-FFF2-40B4-BE49-F238E27FC236}">
                  <a16:creationId xmlns:a16="http://schemas.microsoft.com/office/drawing/2014/main" id="{530BDB68-1E78-4FA5-8DFE-ACFB24264C74}"/>
                </a:ext>
              </a:extLst>
            </p:cNvPr>
            <p:cNvSpPr/>
            <p:nvPr/>
          </p:nvSpPr>
          <p:spPr>
            <a:xfrm>
              <a:off x="8360263" y="3751506"/>
              <a:ext cx="98842" cy="98842"/>
            </a:xfrm>
            <a:prstGeom prst="ellipse">
              <a:avLst/>
            </a:prstGeom>
            <a:solidFill>
              <a:srgbClr val="FFFFFF"/>
            </a:solidFill>
            <a:ln w="25400">
              <a:solidFill>
                <a:srgbClr val="C7000B"/>
              </a:solidFill>
              <a:miter/>
            </a:ln>
          </p:spPr>
          <p:txBody>
            <a:bodyPr tIns="22860" bIns="22860" anchor="ctr"/>
            <a:lstStyle/>
            <a:p>
              <a:pPr marL="0" marR="0" lvl="0" indent="0" algn="ctr" defTabSz="1033935" rtl="0" eaLnBrk="1" fontAlgn="auto" latinLnBrk="0" hangingPunct="0">
                <a:lnSpc>
                  <a:spcPct val="100000"/>
                </a:lnSpc>
                <a:spcBef>
                  <a:spcPts val="0"/>
                </a:spcBef>
                <a:spcAft>
                  <a:spcPts val="0"/>
                </a:spcAft>
                <a:buClrTx/>
                <a:buSzTx/>
                <a:buFontTx/>
                <a:buNone/>
                <a:tabLst/>
                <a:defRPr sz="13200">
                  <a:solidFill>
                    <a:srgbClr val="FFFFFF"/>
                  </a:solidFill>
                  <a:latin typeface="Huawei Sans"/>
                  <a:ea typeface="Huawei Sans"/>
                  <a:cs typeface="Huawei Sans"/>
                  <a:sym typeface="Huawei Sans"/>
                </a:defRPr>
              </a:pPr>
              <a:endParaRPr kumimoji="0" sz="3300" b="0" i="0" u="none" strike="noStrike" kern="0" cap="none" spc="0" normalizeH="0" baseline="0" noProof="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矩形 33">
              <a:extLst>
                <a:ext uri="{FF2B5EF4-FFF2-40B4-BE49-F238E27FC236}">
                  <a16:creationId xmlns:a16="http://schemas.microsoft.com/office/drawing/2014/main" id="{06E4F857-C68A-4EDE-B0F2-10D6315C2F03}"/>
                </a:ext>
              </a:extLst>
            </p:cNvPr>
            <p:cNvSpPr/>
            <p:nvPr/>
          </p:nvSpPr>
          <p:spPr>
            <a:xfrm>
              <a:off x="8949224" y="5423050"/>
              <a:ext cx="2153396" cy="471189"/>
            </a:xfrm>
            <a:prstGeom prst="rect">
              <a:avLst/>
            </a:prstGeom>
          </p:spPr>
          <p:txBody>
            <a:bodyPr wrap="none" anchor="ctr">
              <a:spAutoFit/>
            </a:bodyPr>
            <a:lstStyle/>
            <a:p>
              <a:pPr marL="0" marR="0" lvl="0" indent="0" algn="ctr" defTabSz="914478" rtl="0" eaLnBrk="1" fontAlgn="auto" latinLnBrk="0" hangingPunct="1">
                <a:lnSpc>
                  <a:spcPct val="100000"/>
                </a:lnSpc>
                <a:spcBef>
                  <a:spcPts val="0"/>
                </a:spcBef>
                <a:spcAft>
                  <a:spcPts val="0"/>
                </a:spcAft>
                <a:buClrTx/>
                <a:buSzTx/>
                <a:buFontTx/>
                <a:buNone/>
                <a:tabLst/>
                <a:defRPr/>
              </a:pPr>
              <a:r>
                <a:rPr lang="en-US" altLang="zh-CN" sz="2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10,000</a:t>
              </a:r>
              <a:r>
                <a:rPr kumimoji="0" lang="en-US" altLang="zh-CN" sz="1800" b="1" i="0" u="none" strike="noStrike" kern="120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商品数量</a:t>
              </a:r>
              <a:endParaRPr kumimoji="0" lang="zh-CN" altLang="en-US" sz="1600"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extLst>
      <p:ext uri="{BB962C8B-B14F-4D97-AF65-F5344CB8AC3E}">
        <p14:creationId xmlns:p14="http://schemas.microsoft.com/office/powerpoint/2010/main" val="4186397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cs typeface="+mn-ea"/>
                <a:sym typeface="Huawei Sans" panose="020C0503030203020204" pitchFamily="34" charset="0"/>
              </a:rPr>
              <a:t>华为云快速增长，上线</a:t>
            </a:r>
            <a:r>
              <a:rPr lang="en-US" altLang="zh-CN" dirty="0">
                <a:cs typeface="+mn-ea"/>
                <a:sym typeface="Huawei Sans" panose="020C0503030203020204" pitchFamily="34" charset="0"/>
              </a:rPr>
              <a:t>240+</a:t>
            </a:r>
            <a:r>
              <a:rPr lang="zh-CN" altLang="en-US" dirty="0">
                <a:cs typeface="+mn-ea"/>
                <a:sym typeface="Huawei Sans" panose="020C0503030203020204" pitchFamily="34" charset="0"/>
              </a:rPr>
              <a:t>云服务</a:t>
            </a:r>
            <a:endParaRPr lang="zh-CN" altLang="en-US" dirty="0">
              <a:sym typeface="Huawei Sans" panose="020C0503030203020204" pitchFamily="34" charset="0"/>
            </a:endParaRPr>
          </a:p>
        </p:txBody>
      </p:sp>
      <p:grpSp>
        <p:nvGrpSpPr>
          <p:cNvPr id="3" name="组合 2"/>
          <p:cNvGrpSpPr/>
          <p:nvPr/>
        </p:nvGrpSpPr>
        <p:grpSpPr>
          <a:xfrm>
            <a:off x="800483" y="1092035"/>
            <a:ext cx="10297965" cy="5093700"/>
            <a:chOff x="455613" y="1103601"/>
            <a:chExt cx="10297965" cy="5093700"/>
          </a:xfrm>
        </p:grpSpPr>
        <p:sp>
          <p:nvSpPr>
            <p:cNvPr id="4" name="矩形 3"/>
            <p:cNvSpPr/>
            <p:nvPr/>
          </p:nvSpPr>
          <p:spPr>
            <a:xfrm>
              <a:off x="505523" y="1110325"/>
              <a:ext cx="3266639" cy="81153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zh-CN" altLang="en-US" sz="180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 name="文本框 4"/>
            <p:cNvSpPr txBox="1"/>
            <p:nvPr/>
          </p:nvSpPr>
          <p:spPr>
            <a:xfrm>
              <a:off x="1114038" y="1665828"/>
              <a:ext cx="445956"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ECS</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 name="文本框 5"/>
            <p:cNvSpPr txBox="1"/>
            <p:nvPr/>
          </p:nvSpPr>
          <p:spPr>
            <a:xfrm>
              <a:off x="465822" y="1362204"/>
              <a:ext cx="543739" cy="307777"/>
            </a:xfrm>
            <a:prstGeom prst="rect">
              <a:avLst/>
            </a:prstGeom>
            <a:noFill/>
          </p:spPr>
          <p:txBody>
            <a:bodyPr wrap="none" rtlCol="0">
              <a:spAutoFit/>
            </a:bodyPr>
            <a:lstStyle/>
            <a:p>
              <a:pPr defTabSz="914400" fontAlgn="auto">
                <a:spcBef>
                  <a:spcPts val="0"/>
                </a:spcBef>
                <a:spcAft>
                  <a:spcPts val="0"/>
                </a:spcAft>
              </a:pPr>
              <a:r>
                <a:rPr lang="zh-CN" altLang="en-US"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计算</a:t>
              </a:r>
            </a:p>
          </p:txBody>
        </p:sp>
        <p:sp>
          <p:nvSpPr>
            <p:cNvPr id="7" name="文本框 6"/>
            <p:cNvSpPr txBox="1"/>
            <p:nvPr/>
          </p:nvSpPr>
          <p:spPr>
            <a:xfrm>
              <a:off x="1815507" y="1688355"/>
              <a:ext cx="502061"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BMS</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 name="文本框 7"/>
            <p:cNvSpPr txBox="1"/>
            <p:nvPr/>
          </p:nvSpPr>
          <p:spPr>
            <a:xfrm>
              <a:off x="2671534" y="1678849"/>
              <a:ext cx="367408"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AS</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 name="文本框 8"/>
            <p:cNvSpPr txBox="1"/>
            <p:nvPr/>
          </p:nvSpPr>
          <p:spPr>
            <a:xfrm>
              <a:off x="3402350" y="1245728"/>
              <a:ext cx="344966" cy="369332"/>
            </a:xfrm>
            <a:prstGeom prst="rect">
              <a:avLst/>
            </a:prstGeom>
            <a:noFill/>
          </p:spPr>
          <p:txBody>
            <a:bodyPr wrap="none" rtlCol="0">
              <a:spAutoFit/>
            </a:bodyPr>
            <a:lstStyle/>
            <a:p>
              <a:pPr defTabSz="914400" fontAlgn="auto">
                <a:spcBef>
                  <a:spcPts val="0"/>
                </a:spcBef>
                <a:spcAft>
                  <a:spcPts val="0"/>
                </a:spcAft>
              </a:pPr>
              <a:r>
                <a:rPr lang="en-US" altLang="zh-CN"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zh-CN" altLang="en-US"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 name="矩形 9"/>
            <p:cNvSpPr/>
            <p:nvPr/>
          </p:nvSpPr>
          <p:spPr>
            <a:xfrm>
              <a:off x="3976856" y="1110325"/>
              <a:ext cx="3266639" cy="81153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zh-CN" altLang="en-US" sz="180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文本框 10"/>
            <p:cNvSpPr txBox="1"/>
            <p:nvPr/>
          </p:nvSpPr>
          <p:spPr>
            <a:xfrm>
              <a:off x="4783527" y="1675159"/>
              <a:ext cx="453970"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BCS</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文本框 11"/>
            <p:cNvSpPr txBox="1"/>
            <p:nvPr/>
          </p:nvSpPr>
          <p:spPr>
            <a:xfrm>
              <a:off x="3937155" y="1268320"/>
              <a:ext cx="543739" cy="523220"/>
            </a:xfrm>
            <a:prstGeom prst="rect">
              <a:avLst/>
            </a:prstGeom>
            <a:noFill/>
          </p:spPr>
          <p:txBody>
            <a:bodyPr wrap="none" rtlCol="0">
              <a:spAutoFit/>
            </a:bodyPr>
            <a:lstStyle/>
            <a:p>
              <a:pPr defTabSz="914400" fontAlgn="auto">
                <a:spcBef>
                  <a:spcPts val="0"/>
                </a:spcBef>
                <a:spcAft>
                  <a:spcPts val="0"/>
                </a:spcAft>
              </a:pPr>
              <a:r>
                <a:rPr lang="zh-CN" altLang="en-US"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应用</a:t>
              </a:r>
              <a:endParaRPr lang="en-US" altLang="zh-CN"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defTabSz="914400" fontAlgn="auto">
                <a:spcBef>
                  <a:spcPts val="0"/>
                </a:spcBef>
                <a:spcAft>
                  <a:spcPts val="0"/>
                </a:spcAft>
              </a:pPr>
              <a:r>
                <a:rPr lang="zh-CN" altLang="en-US"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服务</a:t>
              </a:r>
            </a:p>
          </p:txBody>
        </p:sp>
        <p:sp>
          <p:nvSpPr>
            <p:cNvPr id="13" name="文本框 12"/>
            <p:cNvSpPr txBox="1"/>
            <p:nvPr/>
          </p:nvSpPr>
          <p:spPr>
            <a:xfrm>
              <a:off x="5508301" y="1668788"/>
              <a:ext cx="526106"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SMN</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 name="文本框 13"/>
            <p:cNvSpPr txBox="1"/>
            <p:nvPr/>
          </p:nvSpPr>
          <p:spPr>
            <a:xfrm>
              <a:off x="6351644" y="1675159"/>
              <a:ext cx="526106"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APIG</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 name="文本框 14"/>
            <p:cNvSpPr txBox="1"/>
            <p:nvPr/>
          </p:nvSpPr>
          <p:spPr>
            <a:xfrm>
              <a:off x="6873683" y="1245728"/>
              <a:ext cx="344966" cy="369332"/>
            </a:xfrm>
            <a:prstGeom prst="rect">
              <a:avLst/>
            </a:prstGeom>
            <a:noFill/>
          </p:spPr>
          <p:txBody>
            <a:bodyPr wrap="none" rtlCol="0">
              <a:spAutoFit/>
            </a:bodyPr>
            <a:lstStyle/>
            <a:p>
              <a:pPr defTabSz="914400" fontAlgn="auto">
                <a:spcBef>
                  <a:spcPts val="0"/>
                </a:spcBef>
                <a:spcAft>
                  <a:spcPts val="0"/>
                </a:spcAft>
              </a:pPr>
              <a:r>
                <a:rPr lang="en-US" altLang="zh-CN"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zh-CN" altLang="en-US"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 name="矩形 15"/>
            <p:cNvSpPr/>
            <p:nvPr/>
          </p:nvSpPr>
          <p:spPr>
            <a:xfrm>
              <a:off x="7485989" y="1103601"/>
              <a:ext cx="3266639" cy="81153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zh-CN" altLang="en-US" sz="180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 name="文本框 16"/>
            <p:cNvSpPr txBox="1"/>
            <p:nvPr/>
          </p:nvSpPr>
          <p:spPr>
            <a:xfrm>
              <a:off x="8012945" y="1668435"/>
              <a:ext cx="955711" cy="276999"/>
            </a:xfrm>
            <a:prstGeom prst="rect">
              <a:avLst/>
            </a:prstGeom>
            <a:noFill/>
          </p:spPr>
          <p:txBody>
            <a:bodyPr wrap="none" rtlCol="0">
              <a:spAutoFit/>
            </a:bodyPr>
            <a:lstStyle/>
            <a:p>
              <a:pPr defTabSz="914400" fontAlgn="auto">
                <a:spcBef>
                  <a:spcPts val="0"/>
                </a:spcBef>
                <a:spcAft>
                  <a:spcPts val="0"/>
                </a:spcAft>
              </a:pPr>
              <a:r>
                <a:rPr lang="en-US" altLang="zh-CN" sz="1200" dirty="0" err="1">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CodeCheck</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 name="文本框 17"/>
            <p:cNvSpPr txBox="1"/>
            <p:nvPr/>
          </p:nvSpPr>
          <p:spPr>
            <a:xfrm>
              <a:off x="7446288" y="1261596"/>
              <a:ext cx="543739" cy="523220"/>
            </a:xfrm>
            <a:prstGeom prst="rect">
              <a:avLst/>
            </a:prstGeom>
            <a:noFill/>
          </p:spPr>
          <p:txBody>
            <a:bodyPr wrap="none" rtlCol="0">
              <a:spAutoFit/>
            </a:bodyPr>
            <a:lstStyle/>
            <a:p>
              <a:pPr defTabSz="914400" fontAlgn="auto">
                <a:spcBef>
                  <a:spcPts val="0"/>
                </a:spcBef>
                <a:spcAft>
                  <a:spcPts val="0"/>
                </a:spcAft>
              </a:pPr>
              <a:r>
                <a:rPr lang="zh-CN" altLang="en-US"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软件</a:t>
              </a:r>
              <a:endParaRPr lang="en-US" altLang="zh-CN"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defTabSz="914400" fontAlgn="auto">
                <a:spcBef>
                  <a:spcPts val="0"/>
                </a:spcBef>
                <a:spcAft>
                  <a:spcPts val="0"/>
                </a:spcAft>
              </a:pPr>
              <a:r>
                <a:rPr lang="zh-CN" altLang="en-US"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开发</a:t>
              </a:r>
            </a:p>
          </p:txBody>
        </p:sp>
        <p:sp>
          <p:nvSpPr>
            <p:cNvPr id="19" name="文本框 18"/>
            <p:cNvSpPr txBox="1"/>
            <p:nvPr/>
          </p:nvSpPr>
          <p:spPr>
            <a:xfrm>
              <a:off x="8932761" y="1668435"/>
              <a:ext cx="792205" cy="276999"/>
            </a:xfrm>
            <a:prstGeom prst="rect">
              <a:avLst/>
            </a:prstGeom>
            <a:noFill/>
          </p:spPr>
          <p:txBody>
            <a:bodyPr wrap="none" rtlCol="0">
              <a:spAutoFit/>
            </a:bodyPr>
            <a:lstStyle/>
            <a:p>
              <a:pPr defTabSz="914400" fontAlgn="auto">
                <a:spcBef>
                  <a:spcPts val="0"/>
                </a:spcBef>
                <a:spcAft>
                  <a:spcPts val="0"/>
                </a:spcAft>
              </a:pPr>
              <a:r>
                <a:rPr lang="en-US" altLang="zh-CN" sz="1200" dirty="0" err="1">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TestMan</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 name="文本框 19"/>
            <p:cNvSpPr txBox="1"/>
            <p:nvPr/>
          </p:nvSpPr>
          <p:spPr>
            <a:xfrm>
              <a:off x="9738106" y="1671565"/>
              <a:ext cx="827471" cy="276999"/>
            </a:xfrm>
            <a:prstGeom prst="rect">
              <a:avLst/>
            </a:prstGeom>
            <a:noFill/>
          </p:spPr>
          <p:txBody>
            <a:bodyPr wrap="none" rtlCol="0">
              <a:spAutoFit/>
            </a:bodyPr>
            <a:lstStyle/>
            <a:p>
              <a:pPr defTabSz="914400" fontAlgn="auto">
                <a:spcBef>
                  <a:spcPts val="0"/>
                </a:spcBef>
                <a:spcAft>
                  <a:spcPts val="0"/>
                </a:spcAft>
              </a:pPr>
              <a:r>
                <a:rPr lang="en-US" altLang="zh-CN" sz="1200" dirty="0" err="1">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CloudIDE</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 name="文本框 20"/>
            <p:cNvSpPr txBox="1"/>
            <p:nvPr/>
          </p:nvSpPr>
          <p:spPr>
            <a:xfrm>
              <a:off x="10382816" y="1239004"/>
              <a:ext cx="344966" cy="369332"/>
            </a:xfrm>
            <a:prstGeom prst="rect">
              <a:avLst/>
            </a:prstGeom>
            <a:noFill/>
          </p:spPr>
          <p:txBody>
            <a:bodyPr wrap="none" rtlCol="0">
              <a:spAutoFit/>
            </a:bodyPr>
            <a:lstStyle/>
            <a:p>
              <a:pPr defTabSz="914400" fontAlgn="auto">
                <a:spcBef>
                  <a:spcPts val="0"/>
                </a:spcBef>
                <a:spcAft>
                  <a:spcPts val="0"/>
                </a:spcAft>
              </a:pPr>
              <a:r>
                <a:rPr lang="en-US" altLang="zh-CN"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zh-CN" altLang="en-US"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 name="矩形 21"/>
            <p:cNvSpPr/>
            <p:nvPr/>
          </p:nvSpPr>
          <p:spPr>
            <a:xfrm>
              <a:off x="505523" y="2167810"/>
              <a:ext cx="3266639" cy="811536"/>
            </a:xfrm>
            <a:prstGeom prst="rect">
              <a:avLst/>
            </a:prstGeom>
            <a:noFill/>
            <a:ln w="28575">
              <a:solidFill>
                <a:srgbClr val="BF11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zh-CN" altLang="en-US" sz="180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 name="文本框 22"/>
            <p:cNvSpPr txBox="1"/>
            <p:nvPr/>
          </p:nvSpPr>
          <p:spPr>
            <a:xfrm>
              <a:off x="1127431" y="2721587"/>
              <a:ext cx="465192"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VPC</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 name="文本框 23"/>
            <p:cNvSpPr txBox="1"/>
            <p:nvPr/>
          </p:nvSpPr>
          <p:spPr>
            <a:xfrm>
              <a:off x="465822" y="2419689"/>
              <a:ext cx="543739" cy="307777"/>
            </a:xfrm>
            <a:prstGeom prst="rect">
              <a:avLst/>
            </a:prstGeom>
            <a:noFill/>
          </p:spPr>
          <p:txBody>
            <a:bodyPr wrap="none" rtlCol="0">
              <a:spAutoFit/>
            </a:bodyPr>
            <a:lstStyle/>
            <a:p>
              <a:pPr defTabSz="914400" fontAlgn="auto">
                <a:spcBef>
                  <a:spcPts val="0"/>
                </a:spcBef>
                <a:spcAft>
                  <a:spcPts val="0"/>
                </a:spcAft>
              </a:pPr>
              <a:r>
                <a:rPr lang="zh-CN" altLang="en-US"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网络</a:t>
              </a:r>
            </a:p>
          </p:txBody>
        </p:sp>
        <p:sp>
          <p:nvSpPr>
            <p:cNvPr id="25" name="文本框 24"/>
            <p:cNvSpPr txBox="1"/>
            <p:nvPr/>
          </p:nvSpPr>
          <p:spPr>
            <a:xfrm>
              <a:off x="1823704" y="2720965"/>
              <a:ext cx="441146"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ELB</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 name="文本框 25"/>
            <p:cNvSpPr txBox="1"/>
            <p:nvPr/>
          </p:nvSpPr>
          <p:spPr>
            <a:xfrm>
              <a:off x="2654702" y="2732644"/>
              <a:ext cx="401072"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EIP</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 name="文本框 26"/>
            <p:cNvSpPr txBox="1"/>
            <p:nvPr/>
          </p:nvSpPr>
          <p:spPr>
            <a:xfrm>
              <a:off x="3402350" y="2303213"/>
              <a:ext cx="344966" cy="369332"/>
            </a:xfrm>
            <a:prstGeom prst="rect">
              <a:avLst/>
            </a:prstGeom>
            <a:noFill/>
          </p:spPr>
          <p:txBody>
            <a:bodyPr wrap="none" rtlCol="0">
              <a:spAutoFit/>
            </a:bodyPr>
            <a:lstStyle/>
            <a:p>
              <a:pPr defTabSz="914400" fontAlgn="auto">
                <a:spcBef>
                  <a:spcPts val="0"/>
                </a:spcBef>
                <a:spcAft>
                  <a:spcPts val="0"/>
                </a:spcAft>
              </a:pPr>
              <a:r>
                <a:rPr lang="en-US" altLang="zh-CN"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zh-CN" altLang="en-US"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28" name="组合 27"/>
            <p:cNvGrpSpPr/>
            <p:nvPr/>
          </p:nvGrpSpPr>
          <p:grpSpPr>
            <a:xfrm>
              <a:off x="3955431" y="2167810"/>
              <a:ext cx="3288064" cy="848198"/>
              <a:chOff x="919868" y="1626864"/>
              <a:chExt cx="3288064" cy="848198"/>
            </a:xfrm>
          </p:grpSpPr>
          <p:sp>
            <p:nvSpPr>
              <p:cNvPr id="175" name="矩形 174"/>
              <p:cNvSpPr/>
              <p:nvPr/>
            </p:nvSpPr>
            <p:spPr>
              <a:xfrm>
                <a:off x="941293" y="1626864"/>
                <a:ext cx="3266639" cy="81153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zh-CN" altLang="en-US" sz="180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6" name="文本框 175"/>
              <p:cNvSpPr txBox="1"/>
              <p:nvPr/>
            </p:nvSpPr>
            <p:spPr>
              <a:xfrm>
                <a:off x="1765855" y="2191698"/>
                <a:ext cx="449162"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EVS</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7" name="文本框 176"/>
              <p:cNvSpPr txBox="1"/>
              <p:nvPr/>
            </p:nvSpPr>
            <p:spPr>
              <a:xfrm>
                <a:off x="919868" y="1881582"/>
                <a:ext cx="543739" cy="307777"/>
              </a:xfrm>
              <a:prstGeom prst="rect">
                <a:avLst/>
              </a:prstGeom>
              <a:noFill/>
            </p:spPr>
            <p:txBody>
              <a:bodyPr wrap="none" rtlCol="0">
                <a:spAutoFit/>
              </a:bodyPr>
              <a:lstStyle/>
              <a:p>
                <a:pPr defTabSz="914400" fontAlgn="auto">
                  <a:spcBef>
                    <a:spcPts val="0"/>
                  </a:spcBef>
                  <a:spcAft>
                    <a:spcPts val="0"/>
                  </a:spcAft>
                </a:pPr>
                <a:r>
                  <a:rPr lang="zh-CN" altLang="en-US"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存储</a:t>
                </a:r>
                <a:endParaRPr lang="en-US" altLang="zh-CN"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8" name="文本框 177"/>
              <p:cNvSpPr txBox="1"/>
              <p:nvPr/>
            </p:nvSpPr>
            <p:spPr>
              <a:xfrm>
                <a:off x="2517233" y="2196568"/>
                <a:ext cx="429926"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SFS</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9" name="文本框 178"/>
              <p:cNvSpPr txBox="1"/>
              <p:nvPr/>
            </p:nvSpPr>
            <p:spPr>
              <a:xfrm>
                <a:off x="3340766" y="2198063"/>
                <a:ext cx="479618"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OBS</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0" name="文本框 179"/>
              <p:cNvSpPr txBox="1"/>
              <p:nvPr/>
            </p:nvSpPr>
            <p:spPr>
              <a:xfrm>
                <a:off x="3838120" y="1762267"/>
                <a:ext cx="344966" cy="369332"/>
              </a:xfrm>
              <a:prstGeom prst="rect">
                <a:avLst/>
              </a:prstGeom>
              <a:noFill/>
            </p:spPr>
            <p:txBody>
              <a:bodyPr wrap="none" rtlCol="0">
                <a:spAutoFit/>
              </a:bodyPr>
              <a:lstStyle/>
              <a:p>
                <a:pPr defTabSz="914400" fontAlgn="auto">
                  <a:spcBef>
                    <a:spcPts val="0"/>
                  </a:spcBef>
                  <a:spcAft>
                    <a:spcPts val="0"/>
                  </a:spcAft>
                </a:pPr>
                <a:r>
                  <a:rPr lang="en-US" altLang="zh-CN"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zh-CN" altLang="en-US"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29" name="组合 28"/>
            <p:cNvGrpSpPr/>
            <p:nvPr/>
          </p:nvGrpSpPr>
          <p:grpSpPr>
            <a:xfrm>
              <a:off x="7446288" y="2165989"/>
              <a:ext cx="3306340" cy="851031"/>
              <a:chOff x="901592" y="1626864"/>
              <a:chExt cx="3306340" cy="851031"/>
            </a:xfrm>
          </p:grpSpPr>
          <p:sp>
            <p:nvSpPr>
              <p:cNvPr id="169" name="矩形 168"/>
              <p:cNvSpPr/>
              <p:nvPr/>
            </p:nvSpPr>
            <p:spPr>
              <a:xfrm>
                <a:off x="941293" y="1626864"/>
                <a:ext cx="3266639" cy="81153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zh-CN" altLang="en-US" sz="180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0" name="文本框 169"/>
              <p:cNvSpPr txBox="1"/>
              <p:nvPr/>
            </p:nvSpPr>
            <p:spPr>
              <a:xfrm>
                <a:off x="1728055" y="2191698"/>
                <a:ext cx="458780"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CCE</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1" name="文本框 170"/>
              <p:cNvSpPr txBox="1"/>
              <p:nvPr/>
            </p:nvSpPr>
            <p:spPr>
              <a:xfrm>
                <a:off x="901592" y="1863026"/>
                <a:ext cx="543739" cy="307777"/>
              </a:xfrm>
              <a:prstGeom prst="rect">
                <a:avLst/>
              </a:prstGeom>
              <a:noFill/>
            </p:spPr>
            <p:txBody>
              <a:bodyPr wrap="none" rtlCol="0">
                <a:spAutoFit/>
              </a:bodyPr>
              <a:lstStyle/>
              <a:p>
                <a:pPr defTabSz="914400" fontAlgn="auto">
                  <a:spcBef>
                    <a:spcPts val="0"/>
                  </a:spcBef>
                  <a:spcAft>
                    <a:spcPts val="0"/>
                  </a:spcAft>
                </a:pPr>
                <a:r>
                  <a:rPr lang="zh-CN" altLang="en-US"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容器</a:t>
                </a:r>
                <a:endParaRPr lang="en-US" altLang="zh-CN"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2" name="文本框 171"/>
              <p:cNvSpPr txBox="1"/>
              <p:nvPr/>
            </p:nvSpPr>
            <p:spPr>
              <a:xfrm>
                <a:off x="2578147" y="2200896"/>
                <a:ext cx="417102"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CCI</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3" name="文本框 172"/>
              <p:cNvSpPr txBox="1"/>
              <p:nvPr/>
            </p:nvSpPr>
            <p:spPr>
              <a:xfrm>
                <a:off x="3012772" y="2196705"/>
                <a:ext cx="1181734" cy="276999"/>
              </a:xfrm>
              <a:prstGeom prst="rect">
                <a:avLst/>
              </a:prstGeom>
              <a:noFill/>
            </p:spPr>
            <p:txBody>
              <a:bodyPr wrap="none" rtlCol="0">
                <a:spAutoFit/>
              </a:bodyPr>
              <a:lstStyle/>
              <a:p>
                <a:pPr defTabSz="914400" fontAlgn="auto">
                  <a:spcBef>
                    <a:spcPts val="0"/>
                  </a:spcBef>
                  <a:spcAft>
                    <a:spcPts val="0"/>
                  </a:spcAft>
                </a:pPr>
                <a:r>
                  <a:rPr lang="en-US" altLang="zh-CN" sz="1200" dirty="0" err="1">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FunctionStage</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4" name="文本框 173"/>
              <p:cNvSpPr txBox="1"/>
              <p:nvPr/>
            </p:nvSpPr>
            <p:spPr>
              <a:xfrm>
                <a:off x="3838120" y="1762267"/>
                <a:ext cx="344966" cy="369332"/>
              </a:xfrm>
              <a:prstGeom prst="rect">
                <a:avLst/>
              </a:prstGeom>
              <a:noFill/>
            </p:spPr>
            <p:txBody>
              <a:bodyPr wrap="none" rtlCol="0">
                <a:spAutoFit/>
              </a:bodyPr>
              <a:lstStyle/>
              <a:p>
                <a:pPr defTabSz="914400" fontAlgn="auto">
                  <a:spcBef>
                    <a:spcPts val="0"/>
                  </a:spcBef>
                  <a:spcAft>
                    <a:spcPts val="0"/>
                  </a:spcAft>
                </a:pPr>
                <a:r>
                  <a:rPr lang="en-US" altLang="zh-CN"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zh-CN" altLang="en-US"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30" name="矩形 29"/>
            <p:cNvSpPr/>
            <p:nvPr/>
          </p:nvSpPr>
          <p:spPr>
            <a:xfrm>
              <a:off x="506473" y="3218226"/>
              <a:ext cx="3266639" cy="81153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zh-CN" altLang="en-US" sz="180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 name="文本框 30"/>
            <p:cNvSpPr txBox="1"/>
            <p:nvPr/>
          </p:nvSpPr>
          <p:spPr>
            <a:xfrm>
              <a:off x="1047860" y="3777011"/>
              <a:ext cx="487634"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MLS</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 name="文本框 31"/>
            <p:cNvSpPr txBox="1"/>
            <p:nvPr/>
          </p:nvSpPr>
          <p:spPr>
            <a:xfrm>
              <a:off x="492121" y="3369215"/>
              <a:ext cx="543739" cy="523220"/>
            </a:xfrm>
            <a:prstGeom prst="rect">
              <a:avLst/>
            </a:prstGeom>
            <a:noFill/>
          </p:spPr>
          <p:txBody>
            <a:bodyPr wrap="none" rtlCol="0">
              <a:spAutoFit/>
            </a:bodyPr>
            <a:lstStyle/>
            <a:p>
              <a:pPr defTabSz="914400" fontAlgn="auto">
                <a:spcBef>
                  <a:spcPts val="0"/>
                </a:spcBef>
                <a:spcAft>
                  <a:spcPts val="0"/>
                </a:spcAft>
              </a:pPr>
              <a:r>
                <a:rPr lang="zh-CN" altLang="en-US"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企业</a:t>
              </a:r>
              <a:endParaRPr lang="en-US" altLang="zh-CN"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defTabSz="914400" fontAlgn="auto">
                <a:spcBef>
                  <a:spcPts val="0"/>
                </a:spcBef>
                <a:spcAft>
                  <a:spcPts val="0"/>
                </a:spcAft>
              </a:pPr>
              <a:r>
                <a:rPr lang="zh-CN" altLang="en-US"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智能</a:t>
              </a:r>
            </a:p>
          </p:txBody>
        </p:sp>
        <p:sp>
          <p:nvSpPr>
            <p:cNvPr id="33" name="文本框 32"/>
            <p:cNvSpPr txBox="1"/>
            <p:nvPr/>
          </p:nvSpPr>
          <p:spPr>
            <a:xfrm>
              <a:off x="1785832" y="3794961"/>
              <a:ext cx="457176"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DLS</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 name="文本框 33"/>
            <p:cNvSpPr txBox="1"/>
            <p:nvPr/>
          </p:nvSpPr>
          <p:spPr>
            <a:xfrm>
              <a:off x="2595214" y="3799319"/>
              <a:ext cx="503664"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MRS</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5" name="文本框 34"/>
            <p:cNvSpPr txBox="1"/>
            <p:nvPr/>
          </p:nvSpPr>
          <p:spPr>
            <a:xfrm>
              <a:off x="3403300" y="3353629"/>
              <a:ext cx="344966" cy="369332"/>
            </a:xfrm>
            <a:prstGeom prst="rect">
              <a:avLst/>
            </a:prstGeom>
            <a:noFill/>
          </p:spPr>
          <p:txBody>
            <a:bodyPr wrap="none" rtlCol="0">
              <a:spAutoFit/>
            </a:bodyPr>
            <a:lstStyle/>
            <a:p>
              <a:pPr defTabSz="914400" fontAlgn="auto">
                <a:spcBef>
                  <a:spcPts val="0"/>
                </a:spcBef>
                <a:spcAft>
                  <a:spcPts val="0"/>
                </a:spcAft>
              </a:pPr>
              <a:r>
                <a:rPr lang="en-US" altLang="zh-CN"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zh-CN" altLang="en-US"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36" name="组合 35"/>
            <p:cNvGrpSpPr/>
            <p:nvPr/>
          </p:nvGrpSpPr>
          <p:grpSpPr>
            <a:xfrm>
              <a:off x="3955430" y="3218226"/>
              <a:ext cx="3289015" cy="841833"/>
              <a:chOff x="918917" y="1626864"/>
              <a:chExt cx="3289015" cy="841833"/>
            </a:xfrm>
          </p:grpSpPr>
          <p:sp>
            <p:nvSpPr>
              <p:cNvPr id="163" name="矩形 162"/>
              <p:cNvSpPr/>
              <p:nvPr/>
            </p:nvSpPr>
            <p:spPr>
              <a:xfrm>
                <a:off x="941293" y="1626864"/>
                <a:ext cx="3266639" cy="81153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zh-CN" altLang="en-US" sz="180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4" name="文本框 163"/>
              <p:cNvSpPr txBox="1"/>
              <p:nvPr/>
            </p:nvSpPr>
            <p:spPr>
              <a:xfrm>
                <a:off x="1710721" y="2191698"/>
                <a:ext cx="516488"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WAF</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5" name="文本框 164"/>
              <p:cNvSpPr txBox="1"/>
              <p:nvPr/>
            </p:nvSpPr>
            <p:spPr>
              <a:xfrm>
                <a:off x="918917" y="1895588"/>
                <a:ext cx="543739" cy="307777"/>
              </a:xfrm>
              <a:prstGeom prst="rect">
                <a:avLst/>
              </a:prstGeom>
              <a:noFill/>
            </p:spPr>
            <p:txBody>
              <a:bodyPr wrap="none" rtlCol="0">
                <a:spAutoFit/>
              </a:bodyPr>
              <a:lstStyle/>
              <a:p>
                <a:pPr defTabSz="914400" fontAlgn="auto">
                  <a:spcBef>
                    <a:spcPts val="0"/>
                  </a:spcBef>
                  <a:spcAft>
                    <a:spcPts val="0"/>
                  </a:spcAft>
                </a:pPr>
                <a:r>
                  <a:rPr lang="zh-CN" altLang="en-US"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安全</a:t>
                </a:r>
                <a:endParaRPr lang="en-US" altLang="zh-CN"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6" name="文本框 165"/>
              <p:cNvSpPr txBox="1"/>
              <p:nvPr/>
            </p:nvSpPr>
            <p:spPr>
              <a:xfrm>
                <a:off x="2471788" y="2191698"/>
                <a:ext cx="530915"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DEW</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7" name="文本框 166"/>
              <p:cNvSpPr txBox="1"/>
              <p:nvPr/>
            </p:nvSpPr>
            <p:spPr>
              <a:xfrm>
                <a:off x="3349168" y="2186520"/>
                <a:ext cx="465192"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HSS</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8" name="文本框 167"/>
              <p:cNvSpPr txBox="1"/>
              <p:nvPr/>
            </p:nvSpPr>
            <p:spPr>
              <a:xfrm>
                <a:off x="3838120" y="1762267"/>
                <a:ext cx="344966" cy="369332"/>
              </a:xfrm>
              <a:prstGeom prst="rect">
                <a:avLst/>
              </a:prstGeom>
              <a:noFill/>
            </p:spPr>
            <p:txBody>
              <a:bodyPr wrap="none" rtlCol="0">
                <a:spAutoFit/>
              </a:bodyPr>
              <a:lstStyle/>
              <a:p>
                <a:pPr defTabSz="914400" fontAlgn="auto">
                  <a:spcBef>
                    <a:spcPts val="0"/>
                  </a:spcBef>
                  <a:spcAft>
                    <a:spcPts val="0"/>
                  </a:spcAft>
                </a:pPr>
                <a:r>
                  <a:rPr lang="en-US" altLang="zh-CN"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zh-CN" altLang="en-US"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37" name="组合 36"/>
            <p:cNvGrpSpPr/>
            <p:nvPr/>
          </p:nvGrpSpPr>
          <p:grpSpPr>
            <a:xfrm>
              <a:off x="7447238" y="3216405"/>
              <a:ext cx="3306340" cy="841833"/>
              <a:chOff x="901592" y="1626864"/>
              <a:chExt cx="3306340" cy="841833"/>
            </a:xfrm>
          </p:grpSpPr>
          <p:sp>
            <p:nvSpPr>
              <p:cNvPr id="157" name="矩形 156"/>
              <p:cNvSpPr/>
              <p:nvPr/>
            </p:nvSpPr>
            <p:spPr>
              <a:xfrm>
                <a:off x="941293" y="1626864"/>
                <a:ext cx="3266639" cy="81153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zh-CN" altLang="en-US" sz="180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8" name="文本框 157"/>
              <p:cNvSpPr txBox="1"/>
              <p:nvPr/>
            </p:nvSpPr>
            <p:spPr>
              <a:xfrm>
                <a:off x="1722175" y="2186520"/>
                <a:ext cx="445956"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LSA</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9" name="文本框 158"/>
              <p:cNvSpPr txBox="1"/>
              <p:nvPr/>
            </p:nvSpPr>
            <p:spPr>
              <a:xfrm>
                <a:off x="901592" y="1919648"/>
                <a:ext cx="543739" cy="307777"/>
              </a:xfrm>
              <a:prstGeom prst="rect">
                <a:avLst/>
              </a:prstGeom>
              <a:noFill/>
            </p:spPr>
            <p:txBody>
              <a:bodyPr wrap="none" rtlCol="0">
                <a:spAutoFit/>
              </a:bodyPr>
              <a:lstStyle/>
              <a:p>
                <a:pPr defTabSz="914400" fontAlgn="auto">
                  <a:spcBef>
                    <a:spcPts val="0"/>
                  </a:spcBef>
                  <a:spcAft>
                    <a:spcPts val="0"/>
                  </a:spcAft>
                </a:pPr>
                <a:r>
                  <a:rPr lang="zh-CN" altLang="en-US"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视频</a:t>
                </a:r>
                <a:endParaRPr lang="en-US" altLang="zh-CN"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0" name="文本框 159"/>
              <p:cNvSpPr txBox="1"/>
              <p:nvPr/>
            </p:nvSpPr>
            <p:spPr>
              <a:xfrm>
                <a:off x="2539945" y="2191698"/>
                <a:ext cx="458780"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Live</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1" name="文本框 160"/>
              <p:cNvSpPr txBox="1"/>
              <p:nvPr/>
            </p:nvSpPr>
            <p:spPr>
              <a:xfrm>
                <a:off x="3349168" y="2186520"/>
                <a:ext cx="510076"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MPC</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2" name="文本框 161"/>
              <p:cNvSpPr txBox="1"/>
              <p:nvPr/>
            </p:nvSpPr>
            <p:spPr>
              <a:xfrm>
                <a:off x="3838120" y="1762267"/>
                <a:ext cx="344966" cy="369332"/>
              </a:xfrm>
              <a:prstGeom prst="rect">
                <a:avLst/>
              </a:prstGeom>
              <a:noFill/>
            </p:spPr>
            <p:txBody>
              <a:bodyPr wrap="none" rtlCol="0">
                <a:spAutoFit/>
              </a:bodyPr>
              <a:lstStyle/>
              <a:p>
                <a:pPr defTabSz="914400" fontAlgn="auto">
                  <a:spcBef>
                    <a:spcPts val="0"/>
                  </a:spcBef>
                  <a:spcAft>
                    <a:spcPts val="0"/>
                  </a:spcAft>
                </a:pPr>
                <a:r>
                  <a:rPr lang="en-US" altLang="zh-CN"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zh-CN" altLang="en-US"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38" name="矩形 37"/>
            <p:cNvSpPr/>
            <p:nvPr/>
          </p:nvSpPr>
          <p:spPr>
            <a:xfrm>
              <a:off x="506473" y="4267720"/>
              <a:ext cx="3266639" cy="81153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zh-CN" altLang="en-US" sz="180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9" name="文本框 38"/>
            <p:cNvSpPr txBox="1"/>
            <p:nvPr/>
          </p:nvSpPr>
          <p:spPr>
            <a:xfrm>
              <a:off x="466772" y="4519599"/>
              <a:ext cx="543739" cy="307777"/>
            </a:xfrm>
            <a:prstGeom prst="rect">
              <a:avLst/>
            </a:prstGeom>
            <a:noFill/>
          </p:spPr>
          <p:txBody>
            <a:bodyPr wrap="none" rtlCol="0">
              <a:spAutoFit/>
            </a:bodyPr>
            <a:lstStyle/>
            <a:p>
              <a:pPr defTabSz="914400" fontAlgn="auto">
                <a:spcBef>
                  <a:spcPts val="0"/>
                </a:spcBef>
                <a:spcAft>
                  <a:spcPts val="0"/>
                </a:spcAft>
              </a:pPr>
              <a:r>
                <a:rPr lang="zh-CN" altLang="en-US"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管理</a:t>
              </a:r>
            </a:p>
          </p:txBody>
        </p:sp>
        <p:sp>
          <p:nvSpPr>
            <p:cNvPr id="40" name="文本框 39"/>
            <p:cNvSpPr txBox="1"/>
            <p:nvPr/>
          </p:nvSpPr>
          <p:spPr>
            <a:xfrm>
              <a:off x="1089039" y="4843091"/>
              <a:ext cx="445956"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CES</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1" name="文本框 40"/>
            <p:cNvSpPr txBox="1"/>
            <p:nvPr/>
          </p:nvSpPr>
          <p:spPr>
            <a:xfrm>
              <a:off x="1808109" y="4853665"/>
              <a:ext cx="447558"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CTS</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 name="文本框 41"/>
            <p:cNvSpPr txBox="1"/>
            <p:nvPr/>
          </p:nvSpPr>
          <p:spPr>
            <a:xfrm>
              <a:off x="2620279" y="4835712"/>
              <a:ext cx="471604"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IAM</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 name="文本框 42"/>
            <p:cNvSpPr txBox="1"/>
            <p:nvPr/>
          </p:nvSpPr>
          <p:spPr>
            <a:xfrm>
              <a:off x="3403300" y="4403123"/>
              <a:ext cx="344966" cy="369332"/>
            </a:xfrm>
            <a:prstGeom prst="rect">
              <a:avLst/>
            </a:prstGeom>
            <a:noFill/>
          </p:spPr>
          <p:txBody>
            <a:bodyPr wrap="none" rtlCol="0">
              <a:spAutoFit/>
            </a:bodyPr>
            <a:lstStyle/>
            <a:p>
              <a:pPr defTabSz="914400" fontAlgn="auto">
                <a:spcBef>
                  <a:spcPts val="0"/>
                </a:spcBef>
                <a:spcAft>
                  <a:spcPts val="0"/>
                </a:spcAft>
              </a:pPr>
              <a:r>
                <a:rPr lang="en-US" altLang="zh-CN"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zh-CN" altLang="en-US"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44" name="组合 43"/>
            <p:cNvGrpSpPr/>
            <p:nvPr/>
          </p:nvGrpSpPr>
          <p:grpSpPr>
            <a:xfrm>
              <a:off x="3938105" y="4267720"/>
              <a:ext cx="3306340" cy="850355"/>
              <a:chOff x="901592" y="1626864"/>
              <a:chExt cx="3306340" cy="850355"/>
            </a:xfrm>
          </p:grpSpPr>
          <p:sp>
            <p:nvSpPr>
              <p:cNvPr id="151" name="矩形 150"/>
              <p:cNvSpPr/>
              <p:nvPr/>
            </p:nvSpPr>
            <p:spPr>
              <a:xfrm>
                <a:off x="941293" y="1626864"/>
                <a:ext cx="3266639" cy="81153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zh-CN" altLang="en-US" sz="180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2" name="文本框 151"/>
              <p:cNvSpPr txBox="1"/>
              <p:nvPr/>
            </p:nvSpPr>
            <p:spPr>
              <a:xfrm>
                <a:off x="901592" y="1875915"/>
                <a:ext cx="723275" cy="307777"/>
              </a:xfrm>
              <a:prstGeom prst="rect">
                <a:avLst/>
              </a:prstGeom>
              <a:noFill/>
            </p:spPr>
            <p:txBody>
              <a:bodyPr wrap="none" rtlCol="0">
                <a:spAutoFit/>
              </a:bodyPr>
              <a:lstStyle/>
              <a:p>
                <a:pPr defTabSz="914400" fontAlgn="auto">
                  <a:spcBef>
                    <a:spcPts val="0"/>
                  </a:spcBef>
                  <a:spcAft>
                    <a:spcPts val="0"/>
                  </a:spcAft>
                </a:pPr>
                <a:r>
                  <a:rPr lang="zh-CN" altLang="en-US"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云会议</a:t>
                </a:r>
                <a:endParaRPr lang="en-US" altLang="zh-CN"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3" name="文本框 152"/>
              <p:cNvSpPr txBox="1"/>
              <p:nvPr/>
            </p:nvSpPr>
            <p:spPr>
              <a:xfrm>
                <a:off x="1668433" y="2200220"/>
                <a:ext cx="646331" cy="276999"/>
              </a:xfrm>
              <a:prstGeom prst="rect">
                <a:avLst/>
              </a:prstGeom>
              <a:noFill/>
            </p:spPr>
            <p:txBody>
              <a:bodyPr wrap="none" rtlCol="0">
                <a:spAutoFit/>
              </a:bodyPr>
              <a:lstStyle/>
              <a:p>
                <a:pPr defTabSz="914400" fontAlgn="auto">
                  <a:spcBef>
                    <a:spcPts val="0"/>
                  </a:spcBef>
                  <a:spcAft>
                    <a:spcPts val="0"/>
                  </a:spcAft>
                </a:pPr>
                <a:r>
                  <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云会议</a:t>
                </a:r>
              </a:p>
            </p:txBody>
          </p:sp>
          <p:sp>
            <p:nvSpPr>
              <p:cNvPr id="154" name="文本框 153"/>
              <p:cNvSpPr txBox="1"/>
              <p:nvPr/>
            </p:nvSpPr>
            <p:spPr>
              <a:xfrm>
                <a:off x="2265640" y="2191698"/>
                <a:ext cx="954107" cy="276999"/>
              </a:xfrm>
              <a:prstGeom prst="rect">
                <a:avLst/>
              </a:prstGeom>
              <a:noFill/>
            </p:spPr>
            <p:txBody>
              <a:bodyPr wrap="none" rtlCol="0">
                <a:spAutoFit/>
              </a:bodyPr>
              <a:lstStyle/>
              <a:p>
                <a:pPr defTabSz="914400" fontAlgn="auto">
                  <a:spcBef>
                    <a:spcPts val="0"/>
                  </a:spcBef>
                  <a:spcAft>
                    <a:spcPts val="0"/>
                  </a:spcAft>
                </a:pPr>
                <a:r>
                  <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网络研讨会</a:t>
                </a:r>
              </a:p>
            </p:txBody>
          </p:sp>
          <p:sp>
            <p:nvSpPr>
              <p:cNvPr id="155" name="文本框 154"/>
              <p:cNvSpPr txBox="1"/>
              <p:nvPr/>
            </p:nvSpPr>
            <p:spPr>
              <a:xfrm>
                <a:off x="3205198" y="2186520"/>
                <a:ext cx="764953"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API/SDK</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6" name="文本框 155"/>
              <p:cNvSpPr txBox="1"/>
              <p:nvPr/>
            </p:nvSpPr>
            <p:spPr>
              <a:xfrm>
                <a:off x="3838120" y="1762267"/>
                <a:ext cx="344966" cy="369332"/>
              </a:xfrm>
              <a:prstGeom prst="rect">
                <a:avLst/>
              </a:prstGeom>
              <a:noFill/>
            </p:spPr>
            <p:txBody>
              <a:bodyPr wrap="none" rtlCol="0">
                <a:spAutoFit/>
              </a:bodyPr>
              <a:lstStyle/>
              <a:p>
                <a:pPr defTabSz="914400" fontAlgn="auto">
                  <a:spcBef>
                    <a:spcPts val="0"/>
                  </a:spcBef>
                  <a:spcAft>
                    <a:spcPts val="0"/>
                  </a:spcAft>
                </a:pPr>
                <a:r>
                  <a:rPr lang="en-US" altLang="zh-CN"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zh-CN" altLang="en-US"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45" name="组合 44"/>
            <p:cNvGrpSpPr/>
            <p:nvPr/>
          </p:nvGrpSpPr>
          <p:grpSpPr>
            <a:xfrm>
              <a:off x="7447238" y="4265899"/>
              <a:ext cx="3306340" cy="864765"/>
              <a:chOff x="901592" y="1626864"/>
              <a:chExt cx="3306340" cy="864765"/>
            </a:xfrm>
          </p:grpSpPr>
          <p:sp>
            <p:nvSpPr>
              <p:cNvPr id="145" name="矩形 144"/>
              <p:cNvSpPr/>
              <p:nvPr/>
            </p:nvSpPr>
            <p:spPr>
              <a:xfrm>
                <a:off x="941293" y="1626864"/>
                <a:ext cx="3266639" cy="81153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zh-CN" altLang="en-US" sz="180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6" name="文本框 145"/>
              <p:cNvSpPr txBox="1"/>
              <p:nvPr/>
            </p:nvSpPr>
            <p:spPr>
              <a:xfrm>
                <a:off x="901592" y="1885742"/>
                <a:ext cx="723275" cy="307777"/>
              </a:xfrm>
              <a:prstGeom prst="rect">
                <a:avLst/>
              </a:prstGeom>
              <a:noFill/>
            </p:spPr>
            <p:txBody>
              <a:bodyPr wrap="none" rtlCol="0">
                <a:spAutoFit/>
              </a:bodyPr>
              <a:lstStyle/>
              <a:p>
                <a:pPr defTabSz="914400" fontAlgn="auto">
                  <a:spcBef>
                    <a:spcPts val="0"/>
                  </a:spcBef>
                  <a:spcAft>
                    <a:spcPts val="0"/>
                  </a:spcAft>
                </a:pPr>
                <a:r>
                  <a:rPr lang="zh-CN" altLang="en-US"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数据库</a:t>
                </a:r>
                <a:endParaRPr lang="en-US" altLang="zh-CN"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7" name="文本框 146"/>
              <p:cNvSpPr txBox="1"/>
              <p:nvPr/>
            </p:nvSpPr>
            <p:spPr>
              <a:xfrm>
                <a:off x="1704851" y="2204214"/>
                <a:ext cx="473206"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RDS</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8" name="文本框 147"/>
              <p:cNvSpPr txBox="1"/>
              <p:nvPr/>
            </p:nvSpPr>
            <p:spPr>
              <a:xfrm>
                <a:off x="2577408" y="2214630"/>
                <a:ext cx="490840"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DDS</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9" name="文本框 148"/>
              <p:cNvSpPr txBox="1"/>
              <p:nvPr/>
            </p:nvSpPr>
            <p:spPr>
              <a:xfrm>
                <a:off x="3388869" y="2211812"/>
                <a:ext cx="473206"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DRS</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0" name="文本框 149"/>
              <p:cNvSpPr txBox="1"/>
              <p:nvPr/>
            </p:nvSpPr>
            <p:spPr>
              <a:xfrm>
                <a:off x="3838120" y="1762267"/>
                <a:ext cx="344966" cy="369332"/>
              </a:xfrm>
              <a:prstGeom prst="rect">
                <a:avLst/>
              </a:prstGeom>
              <a:noFill/>
            </p:spPr>
            <p:txBody>
              <a:bodyPr wrap="none" rtlCol="0">
                <a:spAutoFit/>
              </a:bodyPr>
              <a:lstStyle/>
              <a:p>
                <a:pPr defTabSz="914400" fontAlgn="auto">
                  <a:spcBef>
                    <a:spcPts val="0"/>
                  </a:spcBef>
                  <a:spcAft>
                    <a:spcPts val="0"/>
                  </a:spcAft>
                </a:pPr>
                <a:r>
                  <a:rPr lang="en-US" altLang="zh-CN"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zh-CN" altLang="en-US"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46" name="矩形 45"/>
            <p:cNvSpPr/>
            <p:nvPr/>
          </p:nvSpPr>
          <p:spPr>
            <a:xfrm>
              <a:off x="496901" y="5336313"/>
              <a:ext cx="3266639" cy="81153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zh-CN" altLang="en-US" sz="180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 name="文本框 46"/>
            <p:cNvSpPr txBox="1"/>
            <p:nvPr/>
          </p:nvSpPr>
          <p:spPr>
            <a:xfrm>
              <a:off x="455613" y="5588192"/>
              <a:ext cx="723275" cy="307777"/>
            </a:xfrm>
            <a:prstGeom prst="rect">
              <a:avLst/>
            </a:prstGeom>
            <a:noFill/>
          </p:spPr>
          <p:txBody>
            <a:bodyPr wrap="none" rtlCol="0">
              <a:spAutoFit/>
            </a:bodyPr>
            <a:lstStyle/>
            <a:p>
              <a:pPr defTabSz="914400" fontAlgn="auto">
                <a:spcBef>
                  <a:spcPts val="0"/>
                </a:spcBef>
                <a:spcAft>
                  <a:spcPts val="0"/>
                </a:spcAft>
              </a:pPr>
              <a:r>
                <a:rPr lang="zh-CN" altLang="en-US"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分布式</a:t>
              </a:r>
            </a:p>
          </p:txBody>
        </p:sp>
        <p:sp>
          <p:nvSpPr>
            <p:cNvPr id="48" name="文本框 47"/>
            <p:cNvSpPr txBox="1"/>
            <p:nvPr/>
          </p:nvSpPr>
          <p:spPr>
            <a:xfrm>
              <a:off x="1102133" y="5920302"/>
              <a:ext cx="394660"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IEF</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9" name="文本框 48"/>
            <p:cNvSpPr txBox="1"/>
            <p:nvPr/>
          </p:nvSpPr>
          <p:spPr>
            <a:xfrm>
              <a:off x="2394802" y="5918982"/>
              <a:ext cx="973343" cy="276999"/>
            </a:xfrm>
            <a:prstGeom prst="rect">
              <a:avLst/>
            </a:prstGeom>
            <a:noFill/>
          </p:spPr>
          <p:txBody>
            <a:bodyPr wrap="none" rtlCol="0">
              <a:spAutoFit/>
            </a:bodyPr>
            <a:lstStyle/>
            <a:p>
              <a:pPr defTabSz="914400" fontAlgn="auto">
                <a:spcBef>
                  <a:spcPts val="0"/>
                </a:spcBef>
                <a:spcAft>
                  <a:spcPts val="0"/>
                </a:spcAft>
              </a:pPr>
              <a:r>
                <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专属</a:t>
              </a: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Region</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 name="文本框 49"/>
            <p:cNvSpPr txBox="1"/>
            <p:nvPr/>
          </p:nvSpPr>
          <p:spPr>
            <a:xfrm>
              <a:off x="1821747" y="5920302"/>
              <a:ext cx="394660"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IES</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1" name="文本框 50"/>
            <p:cNvSpPr txBox="1"/>
            <p:nvPr/>
          </p:nvSpPr>
          <p:spPr>
            <a:xfrm>
              <a:off x="3443001" y="5471716"/>
              <a:ext cx="344966" cy="369332"/>
            </a:xfrm>
            <a:prstGeom prst="rect">
              <a:avLst/>
            </a:prstGeom>
            <a:noFill/>
          </p:spPr>
          <p:txBody>
            <a:bodyPr wrap="none" rtlCol="0">
              <a:spAutoFit/>
            </a:bodyPr>
            <a:lstStyle/>
            <a:p>
              <a:pPr defTabSz="914400" fontAlgn="auto">
                <a:spcBef>
                  <a:spcPts val="0"/>
                </a:spcBef>
                <a:spcAft>
                  <a:spcPts val="0"/>
                </a:spcAft>
              </a:pPr>
              <a:r>
                <a:rPr lang="en-US" altLang="zh-CN"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zh-CN" altLang="en-US"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52" name="组合 51"/>
            <p:cNvGrpSpPr/>
            <p:nvPr/>
          </p:nvGrpSpPr>
          <p:grpSpPr>
            <a:xfrm>
              <a:off x="3934524" y="5336313"/>
              <a:ext cx="3306340" cy="832893"/>
              <a:chOff x="901592" y="1626864"/>
              <a:chExt cx="3306340" cy="832893"/>
            </a:xfrm>
          </p:grpSpPr>
          <p:sp>
            <p:nvSpPr>
              <p:cNvPr id="141" name="矩形 140"/>
              <p:cNvSpPr/>
              <p:nvPr/>
            </p:nvSpPr>
            <p:spPr>
              <a:xfrm>
                <a:off x="941293" y="1626864"/>
                <a:ext cx="3266639" cy="81153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zh-CN" altLang="en-US" sz="180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2" name="文本框 141"/>
              <p:cNvSpPr txBox="1"/>
              <p:nvPr/>
            </p:nvSpPr>
            <p:spPr>
              <a:xfrm>
                <a:off x="901592" y="1878743"/>
                <a:ext cx="723275" cy="307777"/>
              </a:xfrm>
              <a:prstGeom prst="rect">
                <a:avLst/>
              </a:prstGeom>
              <a:noFill/>
            </p:spPr>
            <p:txBody>
              <a:bodyPr wrap="none" rtlCol="0">
                <a:spAutoFit/>
              </a:bodyPr>
              <a:lstStyle/>
              <a:p>
                <a:pPr defTabSz="914400" fontAlgn="auto">
                  <a:spcBef>
                    <a:spcPts val="0"/>
                  </a:spcBef>
                  <a:spcAft>
                    <a:spcPts val="0"/>
                  </a:spcAft>
                </a:pPr>
                <a:r>
                  <a:rPr lang="zh-CN" altLang="en-US"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混合云</a:t>
                </a:r>
                <a:endParaRPr lang="en-US" altLang="zh-CN"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3" name="文本框 142"/>
              <p:cNvSpPr txBox="1"/>
              <p:nvPr/>
            </p:nvSpPr>
            <p:spPr>
              <a:xfrm>
                <a:off x="1827660" y="2182758"/>
                <a:ext cx="1822935" cy="276999"/>
              </a:xfrm>
              <a:prstGeom prst="rect">
                <a:avLst/>
              </a:prstGeom>
              <a:noFill/>
            </p:spPr>
            <p:txBody>
              <a:bodyPr wrap="none" rtlCol="0">
                <a:spAutoFit/>
              </a:bodyPr>
              <a:lstStyle/>
              <a:p>
                <a:pPr defTabSz="914400" fontAlgn="auto">
                  <a:spcBef>
                    <a:spcPts val="0"/>
                  </a:spcBef>
                  <a:spcAft>
                    <a:spcPts val="0"/>
                  </a:spcAft>
                </a:pPr>
                <a:r>
                  <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HUAWEI CLOUD Stack</a:t>
                </a:r>
                <a:endPar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4" name="文本框 143"/>
              <p:cNvSpPr txBox="1"/>
              <p:nvPr/>
            </p:nvSpPr>
            <p:spPr>
              <a:xfrm>
                <a:off x="3838120" y="1762267"/>
                <a:ext cx="344966" cy="369332"/>
              </a:xfrm>
              <a:prstGeom prst="rect">
                <a:avLst/>
              </a:prstGeom>
              <a:noFill/>
            </p:spPr>
            <p:txBody>
              <a:bodyPr wrap="none" rtlCol="0">
                <a:spAutoFit/>
              </a:bodyPr>
              <a:lstStyle/>
              <a:p>
                <a:pPr defTabSz="914400" fontAlgn="auto">
                  <a:spcBef>
                    <a:spcPts val="0"/>
                  </a:spcBef>
                  <a:spcAft>
                    <a:spcPts val="0"/>
                  </a:spcAft>
                </a:pPr>
                <a:r>
                  <a:rPr lang="en-US" altLang="zh-CN"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zh-CN" altLang="en-US"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53" name="组合 52"/>
            <p:cNvGrpSpPr/>
            <p:nvPr/>
          </p:nvGrpSpPr>
          <p:grpSpPr>
            <a:xfrm>
              <a:off x="7445428" y="5334492"/>
              <a:ext cx="3306340" cy="851082"/>
              <a:chOff x="901592" y="1626864"/>
              <a:chExt cx="3306340" cy="851082"/>
            </a:xfrm>
          </p:grpSpPr>
          <p:sp>
            <p:nvSpPr>
              <p:cNvPr id="137" name="矩形 136"/>
              <p:cNvSpPr/>
              <p:nvPr/>
            </p:nvSpPr>
            <p:spPr>
              <a:xfrm>
                <a:off x="941293" y="1626864"/>
                <a:ext cx="3266639" cy="81153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zh-CN" altLang="en-US" sz="180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8" name="文本框 137"/>
              <p:cNvSpPr txBox="1"/>
              <p:nvPr/>
            </p:nvSpPr>
            <p:spPr>
              <a:xfrm>
                <a:off x="901592" y="1864668"/>
                <a:ext cx="723275" cy="307777"/>
              </a:xfrm>
              <a:prstGeom prst="rect">
                <a:avLst/>
              </a:prstGeom>
              <a:noFill/>
            </p:spPr>
            <p:txBody>
              <a:bodyPr wrap="none" rtlCol="0">
                <a:spAutoFit/>
              </a:bodyPr>
              <a:lstStyle/>
              <a:p>
                <a:pPr defTabSz="914400" fontAlgn="auto">
                  <a:spcBef>
                    <a:spcPts val="0"/>
                  </a:spcBef>
                  <a:spcAft>
                    <a:spcPts val="0"/>
                  </a:spcAft>
                </a:pPr>
                <a:r>
                  <a:rPr lang="zh-CN" altLang="en-US"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物联网</a:t>
                </a:r>
                <a:endParaRPr lang="en-US" altLang="zh-CN"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9" name="文本框 138"/>
              <p:cNvSpPr txBox="1"/>
              <p:nvPr/>
            </p:nvSpPr>
            <p:spPr>
              <a:xfrm>
                <a:off x="2450817" y="2200947"/>
                <a:ext cx="710451" cy="276999"/>
              </a:xfrm>
              <a:prstGeom prst="rect">
                <a:avLst/>
              </a:prstGeom>
              <a:noFill/>
            </p:spPr>
            <p:txBody>
              <a:bodyPr wrap="none" rtlCol="0">
                <a:spAutoFit/>
              </a:bodyPr>
              <a:lstStyle/>
              <a:p>
                <a:pPr defTabSz="914400" fontAlgn="auto">
                  <a:spcBef>
                    <a:spcPts val="0"/>
                  </a:spcBef>
                  <a:spcAft>
                    <a:spcPts val="0"/>
                  </a:spcAft>
                </a:pPr>
                <a:r>
                  <a:rPr lang="en-US" altLang="zh-CN" sz="1200" dirty="0" err="1">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IoT</a:t>
                </a:r>
                <a:r>
                  <a:rPr lang="zh-CN" altLang="en-US"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平台</a:t>
                </a:r>
              </a:p>
            </p:txBody>
          </p:sp>
          <p:sp>
            <p:nvSpPr>
              <p:cNvPr id="140" name="文本框 139"/>
              <p:cNvSpPr txBox="1"/>
              <p:nvPr/>
            </p:nvSpPr>
            <p:spPr>
              <a:xfrm>
                <a:off x="3838120" y="1762267"/>
                <a:ext cx="344966" cy="369332"/>
              </a:xfrm>
              <a:prstGeom prst="rect">
                <a:avLst/>
              </a:prstGeom>
              <a:noFill/>
            </p:spPr>
            <p:txBody>
              <a:bodyPr wrap="none" rtlCol="0">
                <a:spAutoFit/>
              </a:bodyPr>
              <a:lstStyle/>
              <a:p>
                <a:pPr defTabSz="914400" fontAlgn="auto">
                  <a:spcBef>
                    <a:spcPts val="0"/>
                  </a:spcBef>
                  <a:spcAft>
                    <a:spcPts val="0"/>
                  </a:spcAft>
                </a:pPr>
                <a:r>
                  <a:rPr lang="en-US" altLang="zh-CN"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zh-CN" altLang="en-US"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54" name="组合 53"/>
            <p:cNvGrpSpPr/>
            <p:nvPr/>
          </p:nvGrpSpPr>
          <p:grpSpPr>
            <a:xfrm>
              <a:off x="8326260" y="1301822"/>
              <a:ext cx="344398" cy="349159"/>
              <a:chOff x="5137151" y="1643063"/>
              <a:chExt cx="344488" cy="349250"/>
            </a:xfrm>
          </p:grpSpPr>
          <p:sp>
            <p:nvSpPr>
              <p:cNvPr id="134" name="Oval 29"/>
              <p:cNvSpPr>
                <a:spLocks noChangeArrowheads="1"/>
              </p:cNvSpPr>
              <p:nvPr/>
            </p:nvSpPr>
            <p:spPr bwMode="auto">
              <a:xfrm>
                <a:off x="5230813" y="1728788"/>
                <a:ext cx="28575" cy="28575"/>
              </a:xfrm>
              <a:prstGeom prst="ellipse">
                <a:avLst/>
              </a:prstGeom>
              <a:solidFill>
                <a:srgbClr val="070001"/>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5" name="Freeform 30"/>
              <p:cNvSpPr>
                <a:spLocks noEditPoints="1"/>
              </p:cNvSpPr>
              <p:nvPr/>
            </p:nvSpPr>
            <p:spPr bwMode="auto">
              <a:xfrm>
                <a:off x="5195888" y="1685925"/>
                <a:ext cx="227013" cy="228600"/>
              </a:xfrm>
              <a:custGeom>
                <a:avLst/>
                <a:gdLst>
                  <a:gd name="T0" fmla="*/ 58 w 116"/>
                  <a:gd name="T1" fmla="*/ 0 h 116"/>
                  <a:gd name="T2" fmla="*/ 0 w 116"/>
                  <a:gd name="T3" fmla="*/ 58 h 116"/>
                  <a:gd name="T4" fmla="*/ 58 w 116"/>
                  <a:gd name="T5" fmla="*/ 116 h 116"/>
                  <a:gd name="T6" fmla="*/ 116 w 116"/>
                  <a:gd name="T7" fmla="*/ 58 h 116"/>
                  <a:gd name="T8" fmla="*/ 58 w 116"/>
                  <a:gd name="T9" fmla="*/ 0 h 116"/>
                  <a:gd name="T10" fmla="*/ 111 w 116"/>
                  <a:gd name="T11" fmla="*/ 55 h 116"/>
                  <a:gd name="T12" fmla="*/ 99 w 116"/>
                  <a:gd name="T13" fmla="*/ 55 h 116"/>
                  <a:gd name="T14" fmla="*/ 91 w 116"/>
                  <a:gd name="T15" fmla="*/ 49 h 116"/>
                  <a:gd name="T16" fmla="*/ 60 w 116"/>
                  <a:gd name="T17" fmla="*/ 23 h 116"/>
                  <a:gd name="T18" fmla="*/ 60 w 116"/>
                  <a:gd name="T19" fmla="*/ 5 h 116"/>
                  <a:gd name="T20" fmla="*/ 111 w 116"/>
                  <a:gd name="T21" fmla="*/ 55 h 116"/>
                  <a:gd name="T22" fmla="*/ 28 w 116"/>
                  <a:gd name="T23" fmla="*/ 60 h 116"/>
                  <a:gd name="T24" fmla="*/ 53 w 116"/>
                  <a:gd name="T25" fmla="*/ 60 h 116"/>
                  <a:gd name="T26" fmla="*/ 38 w 116"/>
                  <a:gd name="T27" fmla="*/ 81 h 116"/>
                  <a:gd name="T28" fmla="*/ 28 w 116"/>
                  <a:gd name="T29" fmla="*/ 60 h 116"/>
                  <a:gd name="T30" fmla="*/ 81 w 116"/>
                  <a:gd name="T31" fmla="*/ 55 h 116"/>
                  <a:gd name="T32" fmla="*/ 60 w 116"/>
                  <a:gd name="T33" fmla="*/ 55 h 116"/>
                  <a:gd name="T34" fmla="*/ 60 w 116"/>
                  <a:gd name="T35" fmla="*/ 28 h 116"/>
                  <a:gd name="T36" fmla="*/ 87 w 116"/>
                  <a:gd name="T37" fmla="*/ 49 h 116"/>
                  <a:gd name="T38" fmla="*/ 81 w 116"/>
                  <a:gd name="T39" fmla="*/ 55 h 116"/>
                  <a:gd name="T40" fmla="*/ 55 w 116"/>
                  <a:gd name="T41" fmla="*/ 55 h 116"/>
                  <a:gd name="T42" fmla="*/ 28 w 116"/>
                  <a:gd name="T43" fmla="*/ 55 h 116"/>
                  <a:gd name="T44" fmla="*/ 55 w 116"/>
                  <a:gd name="T45" fmla="*/ 28 h 116"/>
                  <a:gd name="T46" fmla="*/ 55 w 116"/>
                  <a:gd name="T47" fmla="*/ 55 h 116"/>
                  <a:gd name="T48" fmla="*/ 55 w 116"/>
                  <a:gd name="T49" fmla="*/ 65 h 116"/>
                  <a:gd name="T50" fmla="*/ 55 w 116"/>
                  <a:gd name="T51" fmla="*/ 88 h 116"/>
                  <a:gd name="T52" fmla="*/ 42 w 116"/>
                  <a:gd name="T53" fmla="*/ 84 h 116"/>
                  <a:gd name="T54" fmla="*/ 55 w 116"/>
                  <a:gd name="T55" fmla="*/ 65 h 116"/>
                  <a:gd name="T56" fmla="*/ 55 w 116"/>
                  <a:gd name="T57" fmla="*/ 92 h 116"/>
                  <a:gd name="T58" fmla="*/ 55 w 116"/>
                  <a:gd name="T59" fmla="*/ 111 h 116"/>
                  <a:gd name="T60" fmla="*/ 29 w 116"/>
                  <a:gd name="T61" fmla="*/ 102 h 116"/>
                  <a:gd name="T62" fmla="*/ 39 w 116"/>
                  <a:gd name="T63" fmla="*/ 87 h 116"/>
                  <a:gd name="T64" fmla="*/ 55 w 116"/>
                  <a:gd name="T65" fmla="*/ 92 h 116"/>
                  <a:gd name="T66" fmla="*/ 60 w 116"/>
                  <a:gd name="T67" fmla="*/ 60 h 116"/>
                  <a:gd name="T68" fmla="*/ 81 w 116"/>
                  <a:gd name="T69" fmla="*/ 60 h 116"/>
                  <a:gd name="T70" fmla="*/ 87 w 116"/>
                  <a:gd name="T71" fmla="*/ 66 h 116"/>
                  <a:gd name="T72" fmla="*/ 60 w 116"/>
                  <a:gd name="T73" fmla="*/ 88 h 116"/>
                  <a:gd name="T74" fmla="*/ 60 w 116"/>
                  <a:gd name="T75" fmla="*/ 60 h 116"/>
                  <a:gd name="T76" fmla="*/ 55 w 116"/>
                  <a:gd name="T77" fmla="*/ 5 h 116"/>
                  <a:gd name="T78" fmla="*/ 55 w 116"/>
                  <a:gd name="T79" fmla="*/ 23 h 116"/>
                  <a:gd name="T80" fmla="*/ 23 w 116"/>
                  <a:gd name="T81" fmla="*/ 55 h 116"/>
                  <a:gd name="T82" fmla="*/ 5 w 116"/>
                  <a:gd name="T83" fmla="*/ 55 h 116"/>
                  <a:gd name="T84" fmla="*/ 55 w 116"/>
                  <a:gd name="T85" fmla="*/ 5 h 116"/>
                  <a:gd name="T86" fmla="*/ 5 w 116"/>
                  <a:gd name="T87" fmla="*/ 60 h 116"/>
                  <a:gd name="T88" fmla="*/ 23 w 116"/>
                  <a:gd name="T89" fmla="*/ 60 h 116"/>
                  <a:gd name="T90" fmla="*/ 36 w 116"/>
                  <a:gd name="T91" fmla="*/ 85 h 116"/>
                  <a:gd name="T92" fmla="*/ 25 w 116"/>
                  <a:gd name="T93" fmla="*/ 100 h 116"/>
                  <a:gd name="T94" fmla="*/ 5 w 116"/>
                  <a:gd name="T95" fmla="*/ 60 h 116"/>
                  <a:gd name="T96" fmla="*/ 60 w 116"/>
                  <a:gd name="T97" fmla="*/ 111 h 116"/>
                  <a:gd name="T98" fmla="*/ 60 w 116"/>
                  <a:gd name="T99" fmla="*/ 92 h 116"/>
                  <a:gd name="T100" fmla="*/ 91 w 116"/>
                  <a:gd name="T101" fmla="*/ 67 h 116"/>
                  <a:gd name="T102" fmla="*/ 99 w 116"/>
                  <a:gd name="T103" fmla="*/ 60 h 116"/>
                  <a:gd name="T104" fmla="*/ 111 w 116"/>
                  <a:gd name="T105" fmla="*/ 60 h 116"/>
                  <a:gd name="T106" fmla="*/ 60 w 116"/>
                  <a:gd name="T107" fmla="*/ 11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 h="116">
                    <a:moveTo>
                      <a:pt x="58" y="0"/>
                    </a:moveTo>
                    <a:cubicBezTo>
                      <a:pt x="26" y="0"/>
                      <a:pt x="0" y="26"/>
                      <a:pt x="0" y="58"/>
                    </a:cubicBezTo>
                    <a:cubicBezTo>
                      <a:pt x="0" y="90"/>
                      <a:pt x="26" y="116"/>
                      <a:pt x="58" y="116"/>
                    </a:cubicBezTo>
                    <a:cubicBezTo>
                      <a:pt x="90" y="116"/>
                      <a:pt x="116" y="90"/>
                      <a:pt x="116" y="58"/>
                    </a:cubicBezTo>
                    <a:cubicBezTo>
                      <a:pt x="116" y="26"/>
                      <a:pt x="90" y="0"/>
                      <a:pt x="58" y="0"/>
                    </a:cubicBezTo>
                    <a:moveTo>
                      <a:pt x="111" y="55"/>
                    </a:moveTo>
                    <a:cubicBezTo>
                      <a:pt x="99" y="55"/>
                      <a:pt x="99" y="55"/>
                      <a:pt x="99" y="55"/>
                    </a:cubicBezTo>
                    <a:cubicBezTo>
                      <a:pt x="98" y="52"/>
                      <a:pt x="95" y="49"/>
                      <a:pt x="91" y="49"/>
                    </a:cubicBezTo>
                    <a:cubicBezTo>
                      <a:pt x="87" y="35"/>
                      <a:pt x="75" y="24"/>
                      <a:pt x="60" y="23"/>
                    </a:cubicBezTo>
                    <a:cubicBezTo>
                      <a:pt x="60" y="5"/>
                      <a:pt x="60" y="5"/>
                      <a:pt x="60" y="5"/>
                    </a:cubicBezTo>
                    <a:cubicBezTo>
                      <a:pt x="88" y="6"/>
                      <a:pt x="110" y="28"/>
                      <a:pt x="111" y="55"/>
                    </a:cubicBezTo>
                    <a:moveTo>
                      <a:pt x="28" y="60"/>
                    </a:moveTo>
                    <a:cubicBezTo>
                      <a:pt x="53" y="60"/>
                      <a:pt x="53" y="60"/>
                      <a:pt x="53" y="60"/>
                    </a:cubicBezTo>
                    <a:cubicBezTo>
                      <a:pt x="38" y="81"/>
                      <a:pt x="38" y="81"/>
                      <a:pt x="38" y="81"/>
                    </a:cubicBezTo>
                    <a:cubicBezTo>
                      <a:pt x="32" y="76"/>
                      <a:pt x="28" y="68"/>
                      <a:pt x="28" y="60"/>
                    </a:cubicBezTo>
                    <a:moveTo>
                      <a:pt x="81" y="55"/>
                    </a:moveTo>
                    <a:cubicBezTo>
                      <a:pt x="60" y="55"/>
                      <a:pt x="60" y="55"/>
                      <a:pt x="60" y="55"/>
                    </a:cubicBezTo>
                    <a:cubicBezTo>
                      <a:pt x="60" y="28"/>
                      <a:pt x="60" y="28"/>
                      <a:pt x="60" y="28"/>
                    </a:cubicBezTo>
                    <a:cubicBezTo>
                      <a:pt x="73" y="29"/>
                      <a:pt x="83" y="37"/>
                      <a:pt x="87" y="49"/>
                    </a:cubicBezTo>
                    <a:cubicBezTo>
                      <a:pt x="84" y="50"/>
                      <a:pt x="82" y="53"/>
                      <a:pt x="81" y="55"/>
                    </a:cubicBezTo>
                    <a:moveTo>
                      <a:pt x="55" y="55"/>
                    </a:moveTo>
                    <a:cubicBezTo>
                      <a:pt x="28" y="55"/>
                      <a:pt x="28" y="55"/>
                      <a:pt x="28" y="55"/>
                    </a:cubicBezTo>
                    <a:cubicBezTo>
                      <a:pt x="29" y="41"/>
                      <a:pt x="41" y="29"/>
                      <a:pt x="55" y="28"/>
                    </a:cubicBezTo>
                    <a:lnTo>
                      <a:pt x="55" y="55"/>
                    </a:lnTo>
                    <a:close/>
                    <a:moveTo>
                      <a:pt x="55" y="65"/>
                    </a:moveTo>
                    <a:cubicBezTo>
                      <a:pt x="55" y="88"/>
                      <a:pt x="55" y="88"/>
                      <a:pt x="55" y="88"/>
                    </a:cubicBezTo>
                    <a:cubicBezTo>
                      <a:pt x="51" y="87"/>
                      <a:pt x="46" y="86"/>
                      <a:pt x="42" y="84"/>
                    </a:cubicBezTo>
                    <a:lnTo>
                      <a:pt x="55" y="65"/>
                    </a:lnTo>
                    <a:close/>
                    <a:moveTo>
                      <a:pt x="55" y="92"/>
                    </a:moveTo>
                    <a:cubicBezTo>
                      <a:pt x="55" y="111"/>
                      <a:pt x="55" y="111"/>
                      <a:pt x="55" y="111"/>
                    </a:cubicBezTo>
                    <a:cubicBezTo>
                      <a:pt x="46" y="111"/>
                      <a:pt x="36" y="108"/>
                      <a:pt x="29" y="102"/>
                    </a:cubicBezTo>
                    <a:cubicBezTo>
                      <a:pt x="39" y="87"/>
                      <a:pt x="39" y="87"/>
                      <a:pt x="39" y="87"/>
                    </a:cubicBezTo>
                    <a:cubicBezTo>
                      <a:pt x="44" y="90"/>
                      <a:pt x="50" y="92"/>
                      <a:pt x="55" y="92"/>
                    </a:cubicBezTo>
                    <a:moveTo>
                      <a:pt x="60" y="60"/>
                    </a:moveTo>
                    <a:cubicBezTo>
                      <a:pt x="81" y="60"/>
                      <a:pt x="81" y="60"/>
                      <a:pt x="81" y="60"/>
                    </a:cubicBezTo>
                    <a:cubicBezTo>
                      <a:pt x="82" y="63"/>
                      <a:pt x="84" y="65"/>
                      <a:pt x="87" y="66"/>
                    </a:cubicBezTo>
                    <a:cubicBezTo>
                      <a:pt x="83" y="78"/>
                      <a:pt x="73" y="87"/>
                      <a:pt x="60" y="88"/>
                    </a:cubicBezTo>
                    <a:lnTo>
                      <a:pt x="60" y="60"/>
                    </a:lnTo>
                    <a:close/>
                    <a:moveTo>
                      <a:pt x="55" y="5"/>
                    </a:moveTo>
                    <a:cubicBezTo>
                      <a:pt x="55" y="23"/>
                      <a:pt x="55" y="23"/>
                      <a:pt x="55" y="23"/>
                    </a:cubicBezTo>
                    <a:cubicBezTo>
                      <a:pt x="38" y="24"/>
                      <a:pt x="24" y="38"/>
                      <a:pt x="23" y="55"/>
                    </a:cubicBezTo>
                    <a:cubicBezTo>
                      <a:pt x="5" y="55"/>
                      <a:pt x="5" y="55"/>
                      <a:pt x="5" y="55"/>
                    </a:cubicBezTo>
                    <a:cubicBezTo>
                      <a:pt x="6" y="28"/>
                      <a:pt x="28" y="6"/>
                      <a:pt x="55" y="5"/>
                    </a:cubicBezTo>
                    <a:moveTo>
                      <a:pt x="5" y="60"/>
                    </a:moveTo>
                    <a:cubicBezTo>
                      <a:pt x="23" y="60"/>
                      <a:pt x="23" y="60"/>
                      <a:pt x="23" y="60"/>
                    </a:cubicBezTo>
                    <a:cubicBezTo>
                      <a:pt x="24" y="70"/>
                      <a:pt x="29" y="79"/>
                      <a:pt x="36" y="85"/>
                    </a:cubicBezTo>
                    <a:cubicBezTo>
                      <a:pt x="25" y="100"/>
                      <a:pt x="25" y="100"/>
                      <a:pt x="25" y="100"/>
                    </a:cubicBezTo>
                    <a:cubicBezTo>
                      <a:pt x="13" y="90"/>
                      <a:pt x="5" y="76"/>
                      <a:pt x="5" y="60"/>
                    </a:cubicBezTo>
                    <a:moveTo>
                      <a:pt x="60" y="111"/>
                    </a:moveTo>
                    <a:cubicBezTo>
                      <a:pt x="60" y="92"/>
                      <a:pt x="60" y="92"/>
                      <a:pt x="60" y="92"/>
                    </a:cubicBezTo>
                    <a:cubicBezTo>
                      <a:pt x="75" y="91"/>
                      <a:pt x="87" y="81"/>
                      <a:pt x="91" y="67"/>
                    </a:cubicBezTo>
                    <a:cubicBezTo>
                      <a:pt x="95" y="67"/>
                      <a:pt x="98" y="64"/>
                      <a:pt x="99" y="60"/>
                    </a:cubicBezTo>
                    <a:cubicBezTo>
                      <a:pt x="111" y="60"/>
                      <a:pt x="111" y="60"/>
                      <a:pt x="111" y="60"/>
                    </a:cubicBezTo>
                    <a:cubicBezTo>
                      <a:pt x="110" y="88"/>
                      <a:pt x="88" y="110"/>
                      <a:pt x="60" y="111"/>
                    </a:cubicBezTo>
                  </a:path>
                </a:pathLst>
              </a:custGeom>
              <a:solidFill>
                <a:srgbClr val="070001"/>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6" name="Freeform 31"/>
              <p:cNvSpPr>
                <a:spLocks noEditPoints="1"/>
              </p:cNvSpPr>
              <p:nvPr/>
            </p:nvSpPr>
            <p:spPr bwMode="auto">
              <a:xfrm>
                <a:off x="5137151" y="1643063"/>
                <a:ext cx="344488" cy="349250"/>
              </a:xfrm>
              <a:custGeom>
                <a:avLst/>
                <a:gdLst>
                  <a:gd name="T0" fmla="*/ 162 w 176"/>
                  <a:gd name="T1" fmla="*/ 0 h 176"/>
                  <a:gd name="T2" fmla="*/ 14 w 176"/>
                  <a:gd name="T3" fmla="*/ 0 h 176"/>
                  <a:gd name="T4" fmla="*/ 0 w 176"/>
                  <a:gd name="T5" fmla="*/ 14 h 176"/>
                  <a:gd name="T6" fmla="*/ 0 w 176"/>
                  <a:gd name="T7" fmla="*/ 117 h 176"/>
                  <a:gd name="T8" fmla="*/ 10 w 176"/>
                  <a:gd name="T9" fmla="*/ 135 h 176"/>
                  <a:gd name="T10" fmla="*/ 77 w 176"/>
                  <a:gd name="T11" fmla="*/ 173 h 176"/>
                  <a:gd name="T12" fmla="*/ 88 w 176"/>
                  <a:gd name="T13" fmla="*/ 176 h 176"/>
                  <a:gd name="T14" fmla="*/ 98 w 176"/>
                  <a:gd name="T15" fmla="*/ 173 h 176"/>
                  <a:gd name="T16" fmla="*/ 165 w 176"/>
                  <a:gd name="T17" fmla="*/ 135 h 176"/>
                  <a:gd name="T18" fmla="*/ 176 w 176"/>
                  <a:gd name="T19" fmla="*/ 117 h 176"/>
                  <a:gd name="T20" fmla="*/ 176 w 176"/>
                  <a:gd name="T21" fmla="*/ 14 h 176"/>
                  <a:gd name="T22" fmla="*/ 162 w 176"/>
                  <a:gd name="T23" fmla="*/ 0 h 176"/>
                  <a:gd name="T24" fmla="*/ 167 w 176"/>
                  <a:gd name="T25" fmla="*/ 117 h 176"/>
                  <a:gd name="T26" fmla="*/ 161 w 176"/>
                  <a:gd name="T27" fmla="*/ 127 h 176"/>
                  <a:gd name="T28" fmla="*/ 94 w 176"/>
                  <a:gd name="T29" fmla="*/ 165 h 176"/>
                  <a:gd name="T30" fmla="*/ 82 w 176"/>
                  <a:gd name="T31" fmla="*/ 165 h 176"/>
                  <a:gd name="T32" fmla="*/ 15 w 176"/>
                  <a:gd name="T33" fmla="*/ 127 h 176"/>
                  <a:gd name="T34" fmla="*/ 9 w 176"/>
                  <a:gd name="T35" fmla="*/ 117 h 176"/>
                  <a:gd name="T36" fmla="*/ 9 w 176"/>
                  <a:gd name="T37" fmla="*/ 14 h 176"/>
                  <a:gd name="T38" fmla="*/ 14 w 176"/>
                  <a:gd name="T39" fmla="*/ 9 h 176"/>
                  <a:gd name="T40" fmla="*/ 162 w 176"/>
                  <a:gd name="T41" fmla="*/ 9 h 176"/>
                  <a:gd name="T42" fmla="*/ 167 w 176"/>
                  <a:gd name="T43" fmla="*/ 14 h 176"/>
                  <a:gd name="T44" fmla="*/ 167 w 176"/>
                  <a:gd name="T45" fmla="*/ 1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176">
                    <a:moveTo>
                      <a:pt x="162" y="0"/>
                    </a:moveTo>
                    <a:cubicBezTo>
                      <a:pt x="14" y="0"/>
                      <a:pt x="14" y="0"/>
                      <a:pt x="14" y="0"/>
                    </a:cubicBezTo>
                    <a:cubicBezTo>
                      <a:pt x="6" y="0"/>
                      <a:pt x="0" y="6"/>
                      <a:pt x="0" y="14"/>
                    </a:cubicBezTo>
                    <a:cubicBezTo>
                      <a:pt x="0" y="117"/>
                      <a:pt x="0" y="117"/>
                      <a:pt x="0" y="117"/>
                    </a:cubicBezTo>
                    <a:cubicBezTo>
                      <a:pt x="0" y="124"/>
                      <a:pt x="4" y="132"/>
                      <a:pt x="10" y="135"/>
                    </a:cubicBezTo>
                    <a:cubicBezTo>
                      <a:pt x="77" y="173"/>
                      <a:pt x="77" y="173"/>
                      <a:pt x="77" y="173"/>
                    </a:cubicBezTo>
                    <a:cubicBezTo>
                      <a:pt x="80" y="175"/>
                      <a:pt x="84" y="176"/>
                      <a:pt x="88" y="176"/>
                    </a:cubicBezTo>
                    <a:cubicBezTo>
                      <a:pt x="92" y="176"/>
                      <a:pt x="95" y="175"/>
                      <a:pt x="98" y="173"/>
                    </a:cubicBezTo>
                    <a:cubicBezTo>
                      <a:pt x="165" y="135"/>
                      <a:pt x="165" y="135"/>
                      <a:pt x="165" y="135"/>
                    </a:cubicBezTo>
                    <a:cubicBezTo>
                      <a:pt x="171" y="132"/>
                      <a:pt x="176" y="124"/>
                      <a:pt x="176" y="117"/>
                    </a:cubicBezTo>
                    <a:cubicBezTo>
                      <a:pt x="176" y="14"/>
                      <a:pt x="176" y="14"/>
                      <a:pt x="176" y="14"/>
                    </a:cubicBezTo>
                    <a:cubicBezTo>
                      <a:pt x="176" y="6"/>
                      <a:pt x="170" y="0"/>
                      <a:pt x="162" y="0"/>
                    </a:cubicBezTo>
                    <a:moveTo>
                      <a:pt x="167" y="117"/>
                    </a:moveTo>
                    <a:cubicBezTo>
                      <a:pt x="167" y="121"/>
                      <a:pt x="164" y="125"/>
                      <a:pt x="161" y="127"/>
                    </a:cubicBezTo>
                    <a:cubicBezTo>
                      <a:pt x="94" y="165"/>
                      <a:pt x="94" y="165"/>
                      <a:pt x="94" y="165"/>
                    </a:cubicBezTo>
                    <a:cubicBezTo>
                      <a:pt x="91" y="167"/>
                      <a:pt x="85" y="167"/>
                      <a:pt x="82" y="165"/>
                    </a:cubicBezTo>
                    <a:cubicBezTo>
                      <a:pt x="15" y="127"/>
                      <a:pt x="15" y="127"/>
                      <a:pt x="15" y="127"/>
                    </a:cubicBezTo>
                    <a:cubicBezTo>
                      <a:pt x="12" y="125"/>
                      <a:pt x="9" y="121"/>
                      <a:pt x="9" y="117"/>
                    </a:cubicBezTo>
                    <a:cubicBezTo>
                      <a:pt x="9" y="14"/>
                      <a:pt x="9" y="14"/>
                      <a:pt x="9" y="14"/>
                    </a:cubicBezTo>
                    <a:cubicBezTo>
                      <a:pt x="9" y="11"/>
                      <a:pt x="11" y="9"/>
                      <a:pt x="14" y="9"/>
                    </a:cubicBezTo>
                    <a:cubicBezTo>
                      <a:pt x="162" y="9"/>
                      <a:pt x="162" y="9"/>
                      <a:pt x="162" y="9"/>
                    </a:cubicBezTo>
                    <a:cubicBezTo>
                      <a:pt x="164" y="9"/>
                      <a:pt x="167" y="11"/>
                      <a:pt x="167" y="14"/>
                    </a:cubicBezTo>
                    <a:lnTo>
                      <a:pt x="167" y="117"/>
                    </a:lnTo>
                    <a:close/>
                  </a:path>
                </a:pathLst>
              </a:custGeom>
              <a:solidFill>
                <a:srgbClr val="070001"/>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55" name="组合 54"/>
            <p:cNvGrpSpPr/>
            <p:nvPr/>
          </p:nvGrpSpPr>
          <p:grpSpPr>
            <a:xfrm>
              <a:off x="9159959" y="1301822"/>
              <a:ext cx="342811" cy="349159"/>
              <a:chOff x="8228013" y="1641475"/>
              <a:chExt cx="342900" cy="349250"/>
            </a:xfrm>
          </p:grpSpPr>
          <p:sp>
            <p:nvSpPr>
              <p:cNvPr id="132" name="Freeform 39"/>
              <p:cNvSpPr/>
              <p:nvPr/>
            </p:nvSpPr>
            <p:spPr bwMode="auto">
              <a:xfrm>
                <a:off x="8296276" y="1711325"/>
                <a:ext cx="206375" cy="155575"/>
              </a:xfrm>
              <a:custGeom>
                <a:avLst/>
                <a:gdLst>
                  <a:gd name="T0" fmla="*/ 94 w 106"/>
                  <a:gd name="T1" fmla="*/ 3 h 79"/>
                  <a:gd name="T2" fmla="*/ 18 w 106"/>
                  <a:gd name="T3" fmla="*/ 3 h 79"/>
                  <a:gd name="T4" fmla="*/ 12 w 106"/>
                  <a:gd name="T5" fmla="*/ 0 h 79"/>
                  <a:gd name="T6" fmla="*/ 5 w 106"/>
                  <a:gd name="T7" fmla="*/ 7 h 79"/>
                  <a:gd name="T8" fmla="*/ 12 w 106"/>
                  <a:gd name="T9" fmla="*/ 14 h 79"/>
                  <a:gd name="T10" fmla="*/ 19 w 106"/>
                  <a:gd name="T11" fmla="*/ 8 h 79"/>
                  <a:gd name="T12" fmla="*/ 94 w 106"/>
                  <a:gd name="T13" fmla="*/ 8 h 79"/>
                  <a:gd name="T14" fmla="*/ 101 w 106"/>
                  <a:gd name="T15" fmla="*/ 17 h 79"/>
                  <a:gd name="T16" fmla="*/ 101 w 106"/>
                  <a:gd name="T17" fmla="*/ 18 h 79"/>
                  <a:gd name="T18" fmla="*/ 94 w 106"/>
                  <a:gd name="T19" fmla="*/ 28 h 79"/>
                  <a:gd name="T20" fmla="*/ 34 w 106"/>
                  <a:gd name="T21" fmla="*/ 28 h 79"/>
                  <a:gd name="T22" fmla="*/ 28 w 106"/>
                  <a:gd name="T23" fmla="*/ 23 h 79"/>
                  <a:gd name="T24" fmla="*/ 21 w 106"/>
                  <a:gd name="T25" fmla="*/ 28 h 79"/>
                  <a:gd name="T26" fmla="*/ 12 w 106"/>
                  <a:gd name="T27" fmla="*/ 28 h 79"/>
                  <a:gd name="T28" fmla="*/ 0 w 106"/>
                  <a:gd name="T29" fmla="*/ 39 h 79"/>
                  <a:gd name="T30" fmla="*/ 12 w 106"/>
                  <a:gd name="T31" fmla="*/ 51 h 79"/>
                  <a:gd name="T32" fmla="*/ 71 w 106"/>
                  <a:gd name="T33" fmla="*/ 51 h 79"/>
                  <a:gd name="T34" fmla="*/ 78 w 106"/>
                  <a:gd name="T35" fmla="*/ 55 h 79"/>
                  <a:gd name="T36" fmla="*/ 84 w 106"/>
                  <a:gd name="T37" fmla="*/ 51 h 79"/>
                  <a:gd name="T38" fmla="*/ 94 w 106"/>
                  <a:gd name="T39" fmla="*/ 51 h 79"/>
                  <a:gd name="T40" fmla="*/ 101 w 106"/>
                  <a:gd name="T41" fmla="*/ 59 h 79"/>
                  <a:gd name="T42" fmla="*/ 101 w 106"/>
                  <a:gd name="T43" fmla="*/ 61 h 79"/>
                  <a:gd name="T44" fmla="*/ 94 w 106"/>
                  <a:gd name="T45" fmla="*/ 69 h 79"/>
                  <a:gd name="T46" fmla="*/ 19 w 106"/>
                  <a:gd name="T47" fmla="*/ 69 h 79"/>
                  <a:gd name="T48" fmla="*/ 12 w 106"/>
                  <a:gd name="T49" fmla="*/ 65 h 79"/>
                  <a:gd name="T50" fmla="*/ 5 w 106"/>
                  <a:gd name="T51" fmla="*/ 72 h 79"/>
                  <a:gd name="T52" fmla="*/ 12 w 106"/>
                  <a:gd name="T53" fmla="*/ 79 h 79"/>
                  <a:gd name="T54" fmla="*/ 19 w 106"/>
                  <a:gd name="T55" fmla="*/ 74 h 79"/>
                  <a:gd name="T56" fmla="*/ 94 w 106"/>
                  <a:gd name="T57" fmla="*/ 74 h 79"/>
                  <a:gd name="T58" fmla="*/ 106 w 106"/>
                  <a:gd name="T59" fmla="*/ 61 h 79"/>
                  <a:gd name="T60" fmla="*/ 106 w 106"/>
                  <a:gd name="T61" fmla="*/ 59 h 79"/>
                  <a:gd name="T62" fmla="*/ 94 w 106"/>
                  <a:gd name="T63" fmla="*/ 46 h 79"/>
                  <a:gd name="T64" fmla="*/ 84 w 106"/>
                  <a:gd name="T65" fmla="*/ 46 h 79"/>
                  <a:gd name="T66" fmla="*/ 78 w 106"/>
                  <a:gd name="T67" fmla="*/ 42 h 79"/>
                  <a:gd name="T68" fmla="*/ 71 w 106"/>
                  <a:gd name="T69" fmla="*/ 46 h 79"/>
                  <a:gd name="T70" fmla="*/ 12 w 106"/>
                  <a:gd name="T71" fmla="*/ 46 h 79"/>
                  <a:gd name="T72" fmla="*/ 4 w 106"/>
                  <a:gd name="T73" fmla="*/ 39 h 79"/>
                  <a:gd name="T74" fmla="*/ 12 w 106"/>
                  <a:gd name="T75" fmla="*/ 32 h 79"/>
                  <a:gd name="T76" fmla="*/ 21 w 106"/>
                  <a:gd name="T77" fmla="*/ 32 h 79"/>
                  <a:gd name="T78" fmla="*/ 28 w 106"/>
                  <a:gd name="T79" fmla="*/ 37 h 79"/>
                  <a:gd name="T80" fmla="*/ 34 w 106"/>
                  <a:gd name="T81" fmla="*/ 32 h 79"/>
                  <a:gd name="T82" fmla="*/ 94 w 106"/>
                  <a:gd name="T83" fmla="*/ 32 h 79"/>
                  <a:gd name="T84" fmla="*/ 106 w 106"/>
                  <a:gd name="T85" fmla="*/ 18 h 79"/>
                  <a:gd name="T86" fmla="*/ 106 w 106"/>
                  <a:gd name="T87" fmla="*/ 17 h 79"/>
                  <a:gd name="T88" fmla="*/ 94 w 106"/>
                  <a:gd name="T89" fmla="*/ 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79">
                    <a:moveTo>
                      <a:pt x="94" y="3"/>
                    </a:moveTo>
                    <a:cubicBezTo>
                      <a:pt x="18" y="3"/>
                      <a:pt x="18" y="3"/>
                      <a:pt x="18" y="3"/>
                    </a:cubicBezTo>
                    <a:cubicBezTo>
                      <a:pt x="17" y="1"/>
                      <a:pt x="15" y="0"/>
                      <a:pt x="12" y="0"/>
                    </a:cubicBezTo>
                    <a:cubicBezTo>
                      <a:pt x="8" y="0"/>
                      <a:pt x="5" y="3"/>
                      <a:pt x="5" y="7"/>
                    </a:cubicBezTo>
                    <a:cubicBezTo>
                      <a:pt x="5" y="11"/>
                      <a:pt x="8" y="14"/>
                      <a:pt x="12" y="14"/>
                    </a:cubicBezTo>
                    <a:cubicBezTo>
                      <a:pt x="15" y="14"/>
                      <a:pt x="18" y="11"/>
                      <a:pt x="19" y="8"/>
                    </a:cubicBezTo>
                    <a:cubicBezTo>
                      <a:pt x="94" y="8"/>
                      <a:pt x="94" y="8"/>
                      <a:pt x="94" y="8"/>
                    </a:cubicBezTo>
                    <a:cubicBezTo>
                      <a:pt x="98" y="8"/>
                      <a:pt x="101" y="13"/>
                      <a:pt x="101" y="17"/>
                    </a:cubicBezTo>
                    <a:cubicBezTo>
                      <a:pt x="101" y="18"/>
                      <a:pt x="101" y="18"/>
                      <a:pt x="101" y="18"/>
                    </a:cubicBezTo>
                    <a:cubicBezTo>
                      <a:pt x="101" y="22"/>
                      <a:pt x="98" y="28"/>
                      <a:pt x="94" y="28"/>
                    </a:cubicBezTo>
                    <a:cubicBezTo>
                      <a:pt x="34" y="28"/>
                      <a:pt x="34" y="28"/>
                      <a:pt x="34" y="28"/>
                    </a:cubicBezTo>
                    <a:cubicBezTo>
                      <a:pt x="33" y="25"/>
                      <a:pt x="31" y="23"/>
                      <a:pt x="28" y="23"/>
                    </a:cubicBezTo>
                    <a:cubicBezTo>
                      <a:pt x="25" y="23"/>
                      <a:pt x="22" y="25"/>
                      <a:pt x="21" y="28"/>
                    </a:cubicBezTo>
                    <a:cubicBezTo>
                      <a:pt x="12" y="28"/>
                      <a:pt x="12" y="28"/>
                      <a:pt x="12" y="28"/>
                    </a:cubicBezTo>
                    <a:cubicBezTo>
                      <a:pt x="5" y="28"/>
                      <a:pt x="0" y="33"/>
                      <a:pt x="0" y="39"/>
                    </a:cubicBezTo>
                    <a:cubicBezTo>
                      <a:pt x="0" y="46"/>
                      <a:pt x="5" y="51"/>
                      <a:pt x="12" y="51"/>
                    </a:cubicBezTo>
                    <a:cubicBezTo>
                      <a:pt x="71" y="51"/>
                      <a:pt x="71" y="51"/>
                      <a:pt x="71" y="51"/>
                    </a:cubicBezTo>
                    <a:cubicBezTo>
                      <a:pt x="72" y="54"/>
                      <a:pt x="75" y="55"/>
                      <a:pt x="78" y="55"/>
                    </a:cubicBezTo>
                    <a:cubicBezTo>
                      <a:pt x="81" y="55"/>
                      <a:pt x="83" y="54"/>
                      <a:pt x="84" y="51"/>
                    </a:cubicBezTo>
                    <a:cubicBezTo>
                      <a:pt x="94" y="51"/>
                      <a:pt x="94" y="51"/>
                      <a:pt x="94" y="51"/>
                    </a:cubicBezTo>
                    <a:cubicBezTo>
                      <a:pt x="98" y="51"/>
                      <a:pt x="101" y="55"/>
                      <a:pt x="101" y="59"/>
                    </a:cubicBezTo>
                    <a:cubicBezTo>
                      <a:pt x="101" y="61"/>
                      <a:pt x="101" y="61"/>
                      <a:pt x="101" y="61"/>
                    </a:cubicBezTo>
                    <a:cubicBezTo>
                      <a:pt x="101" y="65"/>
                      <a:pt x="98" y="69"/>
                      <a:pt x="94" y="69"/>
                    </a:cubicBezTo>
                    <a:cubicBezTo>
                      <a:pt x="19" y="69"/>
                      <a:pt x="19" y="69"/>
                      <a:pt x="19" y="69"/>
                    </a:cubicBezTo>
                    <a:cubicBezTo>
                      <a:pt x="18" y="67"/>
                      <a:pt x="15" y="65"/>
                      <a:pt x="12" y="65"/>
                    </a:cubicBezTo>
                    <a:cubicBezTo>
                      <a:pt x="8" y="65"/>
                      <a:pt x="5" y="68"/>
                      <a:pt x="5" y="72"/>
                    </a:cubicBezTo>
                    <a:cubicBezTo>
                      <a:pt x="5" y="76"/>
                      <a:pt x="8" y="79"/>
                      <a:pt x="12" y="79"/>
                    </a:cubicBezTo>
                    <a:cubicBezTo>
                      <a:pt x="15" y="79"/>
                      <a:pt x="18" y="77"/>
                      <a:pt x="19" y="74"/>
                    </a:cubicBezTo>
                    <a:cubicBezTo>
                      <a:pt x="94" y="74"/>
                      <a:pt x="94" y="74"/>
                      <a:pt x="94" y="74"/>
                    </a:cubicBezTo>
                    <a:cubicBezTo>
                      <a:pt x="101" y="74"/>
                      <a:pt x="106" y="67"/>
                      <a:pt x="106" y="61"/>
                    </a:cubicBezTo>
                    <a:cubicBezTo>
                      <a:pt x="106" y="59"/>
                      <a:pt x="106" y="59"/>
                      <a:pt x="106" y="59"/>
                    </a:cubicBezTo>
                    <a:cubicBezTo>
                      <a:pt x="106" y="53"/>
                      <a:pt x="101" y="46"/>
                      <a:pt x="94" y="46"/>
                    </a:cubicBezTo>
                    <a:cubicBezTo>
                      <a:pt x="84" y="46"/>
                      <a:pt x="84" y="46"/>
                      <a:pt x="84" y="46"/>
                    </a:cubicBezTo>
                    <a:cubicBezTo>
                      <a:pt x="83" y="44"/>
                      <a:pt x="81" y="42"/>
                      <a:pt x="78" y="42"/>
                    </a:cubicBezTo>
                    <a:cubicBezTo>
                      <a:pt x="75" y="42"/>
                      <a:pt x="72" y="44"/>
                      <a:pt x="71" y="46"/>
                    </a:cubicBezTo>
                    <a:cubicBezTo>
                      <a:pt x="12" y="46"/>
                      <a:pt x="12" y="46"/>
                      <a:pt x="12" y="46"/>
                    </a:cubicBezTo>
                    <a:cubicBezTo>
                      <a:pt x="8" y="46"/>
                      <a:pt x="4" y="43"/>
                      <a:pt x="4" y="39"/>
                    </a:cubicBezTo>
                    <a:cubicBezTo>
                      <a:pt x="4" y="35"/>
                      <a:pt x="8" y="32"/>
                      <a:pt x="12" y="32"/>
                    </a:cubicBezTo>
                    <a:cubicBezTo>
                      <a:pt x="21" y="32"/>
                      <a:pt x="21" y="32"/>
                      <a:pt x="21" y="32"/>
                    </a:cubicBezTo>
                    <a:cubicBezTo>
                      <a:pt x="22" y="35"/>
                      <a:pt x="25" y="37"/>
                      <a:pt x="28" y="37"/>
                    </a:cubicBezTo>
                    <a:cubicBezTo>
                      <a:pt x="31" y="37"/>
                      <a:pt x="33" y="35"/>
                      <a:pt x="34" y="32"/>
                    </a:cubicBezTo>
                    <a:cubicBezTo>
                      <a:pt x="94" y="32"/>
                      <a:pt x="94" y="32"/>
                      <a:pt x="94" y="32"/>
                    </a:cubicBezTo>
                    <a:cubicBezTo>
                      <a:pt x="100" y="32"/>
                      <a:pt x="106" y="25"/>
                      <a:pt x="106" y="18"/>
                    </a:cubicBezTo>
                    <a:cubicBezTo>
                      <a:pt x="106" y="17"/>
                      <a:pt x="106" y="17"/>
                      <a:pt x="106" y="17"/>
                    </a:cubicBezTo>
                    <a:cubicBezTo>
                      <a:pt x="106" y="11"/>
                      <a:pt x="100" y="3"/>
                      <a:pt x="94" y="3"/>
                    </a:cubicBezTo>
                  </a:path>
                </a:pathLst>
              </a:custGeom>
              <a:solidFill>
                <a:srgbClr val="070001"/>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3" name="Freeform 40"/>
              <p:cNvSpPr>
                <a:spLocks noEditPoints="1"/>
              </p:cNvSpPr>
              <p:nvPr/>
            </p:nvSpPr>
            <p:spPr bwMode="auto">
              <a:xfrm>
                <a:off x="8228013" y="1641475"/>
                <a:ext cx="342900" cy="349250"/>
              </a:xfrm>
              <a:custGeom>
                <a:avLst/>
                <a:gdLst>
                  <a:gd name="T0" fmla="*/ 162 w 176"/>
                  <a:gd name="T1" fmla="*/ 0 h 176"/>
                  <a:gd name="T2" fmla="*/ 14 w 176"/>
                  <a:gd name="T3" fmla="*/ 0 h 176"/>
                  <a:gd name="T4" fmla="*/ 0 w 176"/>
                  <a:gd name="T5" fmla="*/ 14 h 176"/>
                  <a:gd name="T6" fmla="*/ 0 w 176"/>
                  <a:gd name="T7" fmla="*/ 117 h 176"/>
                  <a:gd name="T8" fmla="*/ 10 w 176"/>
                  <a:gd name="T9" fmla="*/ 135 h 176"/>
                  <a:gd name="T10" fmla="*/ 77 w 176"/>
                  <a:gd name="T11" fmla="*/ 173 h 176"/>
                  <a:gd name="T12" fmla="*/ 88 w 176"/>
                  <a:gd name="T13" fmla="*/ 176 h 176"/>
                  <a:gd name="T14" fmla="*/ 98 w 176"/>
                  <a:gd name="T15" fmla="*/ 173 h 176"/>
                  <a:gd name="T16" fmla="*/ 165 w 176"/>
                  <a:gd name="T17" fmla="*/ 135 h 176"/>
                  <a:gd name="T18" fmla="*/ 176 w 176"/>
                  <a:gd name="T19" fmla="*/ 117 h 176"/>
                  <a:gd name="T20" fmla="*/ 176 w 176"/>
                  <a:gd name="T21" fmla="*/ 14 h 176"/>
                  <a:gd name="T22" fmla="*/ 162 w 176"/>
                  <a:gd name="T23" fmla="*/ 0 h 176"/>
                  <a:gd name="T24" fmla="*/ 167 w 176"/>
                  <a:gd name="T25" fmla="*/ 117 h 176"/>
                  <a:gd name="T26" fmla="*/ 161 w 176"/>
                  <a:gd name="T27" fmla="*/ 127 h 176"/>
                  <a:gd name="T28" fmla="*/ 94 w 176"/>
                  <a:gd name="T29" fmla="*/ 165 h 176"/>
                  <a:gd name="T30" fmla="*/ 82 w 176"/>
                  <a:gd name="T31" fmla="*/ 165 h 176"/>
                  <a:gd name="T32" fmla="*/ 15 w 176"/>
                  <a:gd name="T33" fmla="*/ 127 h 176"/>
                  <a:gd name="T34" fmla="*/ 9 w 176"/>
                  <a:gd name="T35" fmla="*/ 117 h 176"/>
                  <a:gd name="T36" fmla="*/ 9 w 176"/>
                  <a:gd name="T37" fmla="*/ 14 h 176"/>
                  <a:gd name="T38" fmla="*/ 14 w 176"/>
                  <a:gd name="T39" fmla="*/ 9 h 176"/>
                  <a:gd name="T40" fmla="*/ 162 w 176"/>
                  <a:gd name="T41" fmla="*/ 9 h 176"/>
                  <a:gd name="T42" fmla="*/ 167 w 176"/>
                  <a:gd name="T43" fmla="*/ 14 h 176"/>
                  <a:gd name="T44" fmla="*/ 167 w 176"/>
                  <a:gd name="T45" fmla="*/ 1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176">
                    <a:moveTo>
                      <a:pt x="162" y="0"/>
                    </a:moveTo>
                    <a:cubicBezTo>
                      <a:pt x="14" y="0"/>
                      <a:pt x="14" y="0"/>
                      <a:pt x="14" y="0"/>
                    </a:cubicBezTo>
                    <a:cubicBezTo>
                      <a:pt x="6" y="0"/>
                      <a:pt x="0" y="6"/>
                      <a:pt x="0" y="14"/>
                    </a:cubicBezTo>
                    <a:cubicBezTo>
                      <a:pt x="0" y="117"/>
                      <a:pt x="0" y="117"/>
                      <a:pt x="0" y="117"/>
                    </a:cubicBezTo>
                    <a:cubicBezTo>
                      <a:pt x="0" y="124"/>
                      <a:pt x="4" y="132"/>
                      <a:pt x="10" y="135"/>
                    </a:cubicBezTo>
                    <a:cubicBezTo>
                      <a:pt x="77" y="173"/>
                      <a:pt x="77" y="173"/>
                      <a:pt x="77" y="173"/>
                    </a:cubicBezTo>
                    <a:cubicBezTo>
                      <a:pt x="80" y="175"/>
                      <a:pt x="84" y="176"/>
                      <a:pt x="88" y="176"/>
                    </a:cubicBezTo>
                    <a:cubicBezTo>
                      <a:pt x="92" y="176"/>
                      <a:pt x="95" y="175"/>
                      <a:pt x="98" y="173"/>
                    </a:cubicBezTo>
                    <a:cubicBezTo>
                      <a:pt x="165" y="135"/>
                      <a:pt x="165" y="135"/>
                      <a:pt x="165" y="135"/>
                    </a:cubicBezTo>
                    <a:cubicBezTo>
                      <a:pt x="171" y="132"/>
                      <a:pt x="176" y="124"/>
                      <a:pt x="176" y="117"/>
                    </a:cubicBezTo>
                    <a:cubicBezTo>
                      <a:pt x="176" y="14"/>
                      <a:pt x="176" y="14"/>
                      <a:pt x="176" y="14"/>
                    </a:cubicBezTo>
                    <a:cubicBezTo>
                      <a:pt x="176" y="6"/>
                      <a:pt x="170" y="0"/>
                      <a:pt x="162" y="0"/>
                    </a:cubicBezTo>
                    <a:moveTo>
                      <a:pt x="167" y="117"/>
                    </a:moveTo>
                    <a:cubicBezTo>
                      <a:pt x="167" y="121"/>
                      <a:pt x="164" y="125"/>
                      <a:pt x="161" y="127"/>
                    </a:cubicBezTo>
                    <a:cubicBezTo>
                      <a:pt x="94" y="165"/>
                      <a:pt x="94" y="165"/>
                      <a:pt x="94" y="165"/>
                    </a:cubicBezTo>
                    <a:cubicBezTo>
                      <a:pt x="91" y="167"/>
                      <a:pt x="85" y="167"/>
                      <a:pt x="82" y="165"/>
                    </a:cubicBezTo>
                    <a:cubicBezTo>
                      <a:pt x="15" y="127"/>
                      <a:pt x="15" y="127"/>
                      <a:pt x="15" y="127"/>
                    </a:cubicBezTo>
                    <a:cubicBezTo>
                      <a:pt x="12" y="125"/>
                      <a:pt x="9" y="121"/>
                      <a:pt x="9" y="117"/>
                    </a:cubicBezTo>
                    <a:cubicBezTo>
                      <a:pt x="9" y="14"/>
                      <a:pt x="9" y="14"/>
                      <a:pt x="9" y="14"/>
                    </a:cubicBezTo>
                    <a:cubicBezTo>
                      <a:pt x="9" y="11"/>
                      <a:pt x="11" y="9"/>
                      <a:pt x="14" y="9"/>
                    </a:cubicBezTo>
                    <a:cubicBezTo>
                      <a:pt x="162" y="9"/>
                      <a:pt x="162" y="9"/>
                      <a:pt x="162" y="9"/>
                    </a:cubicBezTo>
                    <a:cubicBezTo>
                      <a:pt x="164" y="9"/>
                      <a:pt x="167" y="11"/>
                      <a:pt x="167" y="14"/>
                    </a:cubicBezTo>
                    <a:lnTo>
                      <a:pt x="167" y="117"/>
                    </a:lnTo>
                    <a:close/>
                  </a:path>
                </a:pathLst>
              </a:custGeom>
              <a:solidFill>
                <a:srgbClr val="070001"/>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56" name="Freeform 44"/>
            <p:cNvSpPr>
              <a:spLocks noEditPoints="1"/>
            </p:cNvSpPr>
            <p:nvPr/>
          </p:nvSpPr>
          <p:spPr bwMode="auto">
            <a:xfrm>
              <a:off x="9985072" y="1317349"/>
              <a:ext cx="344398" cy="253934"/>
            </a:xfrm>
            <a:custGeom>
              <a:avLst/>
              <a:gdLst>
                <a:gd name="T0" fmla="*/ 128 w 176"/>
                <a:gd name="T1" fmla="*/ 92 h 128"/>
                <a:gd name="T2" fmla="*/ 126 w 176"/>
                <a:gd name="T3" fmla="*/ 94 h 128"/>
                <a:gd name="T4" fmla="*/ 126 w 176"/>
                <a:gd name="T5" fmla="*/ 98 h 128"/>
                <a:gd name="T6" fmla="*/ 124 w 176"/>
                <a:gd name="T7" fmla="*/ 100 h 128"/>
                <a:gd name="T8" fmla="*/ 52 w 176"/>
                <a:gd name="T9" fmla="*/ 100 h 128"/>
                <a:gd name="T10" fmla="*/ 50 w 176"/>
                <a:gd name="T11" fmla="*/ 98 h 128"/>
                <a:gd name="T12" fmla="*/ 50 w 176"/>
                <a:gd name="T13" fmla="*/ 94 h 128"/>
                <a:gd name="T14" fmla="*/ 48 w 176"/>
                <a:gd name="T15" fmla="*/ 92 h 128"/>
                <a:gd name="T16" fmla="*/ 46 w 176"/>
                <a:gd name="T17" fmla="*/ 94 h 128"/>
                <a:gd name="T18" fmla="*/ 46 w 176"/>
                <a:gd name="T19" fmla="*/ 98 h 128"/>
                <a:gd name="T20" fmla="*/ 52 w 176"/>
                <a:gd name="T21" fmla="*/ 104 h 128"/>
                <a:gd name="T22" fmla="*/ 124 w 176"/>
                <a:gd name="T23" fmla="*/ 104 h 128"/>
                <a:gd name="T24" fmla="*/ 130 w 176"/>
                <a:gd name="T25" fmla="*/ 98 h 128"/>
                <a:gd name="T26" fmla="*/ 130 w 176"/>
                <a:gd name="T27" fmla="*/ 94 h 128"/>
                <a:gd name="T28" fmla="*/ 128 w 176"/>
                <a:gd name="T29" fmla="*/ 92 h 128"/>
                <a:gd name="T30" fmla="*/ 124 w 176"/>
                <a:gd name="T31" fmla="*/ 56 h 128"/>
                <a:gd name="T32" fmla="*/ 52 w 176"/>
                <a:gd name="T33" fmla="*/ 56 h 128"/>
                <a:gd name="T34" fmla="*/ 46 w 176"/>
                <a:gd name="T35" fmla="*/ 62 h 128"/>
                <a:gd name="T36" fmla="*/ 46 w 176"/>
                <a:gd name="T37" fmla="*/ 66 h 128"/>
                <a:gd name="T38" fmla="*/ 48 w 176"/>
                <a:gd name="T39" fmla="*/ 68 h 128"/>
                <a:gd name="T40" fmla="*/ 50 w 176"/>
                <a:gd name="T41" fmla="*/ 66 h 128"/>
                <a:gd name="T42" fmla="*/ 50 w 176"/>
                <a:gd name="T43" fmla="*/ 62 h 128"/>
                <a:gd name="T44" fmla="*/ 52 w 176"/>
                <a:gd name="T45" fmla="*/ 60 h 128"/>
                <a:gd name="T46" fmla="*/ 124 w 176"/>
                <a:gd name="T47" fmla="*/ 60 h 128"/>
                <a:gd name="T48" fmla="*/ 126 w 176"/>
                <a:gd name="T49" fmla="*/ 62 h 128"/>
                <a:gd name="T50" fmla="*/ 126 w 176"/>
                <a:gd name="T51" fmla="*/ 66 h 128"/>
                <a:gd name="T52" fmla="*/ 128 w 176"/>
                <a:gd name="T53" fmla="*/ 68 h 128"/>
                <a:gd name="T54" fmla="*/ 130 w 176"/>
                <a:gd name="T55" fmla="*/ 66 h 128"/>
                <a:gd name="T56" fmla="*/ 130 w 176"/>
                <a:gd name="T57" fmla="*/ 62 h 128"/>
                <a:gd name="T58" fmla="*/ 124 w 176"/>
                <a:gd name="T59" fmla="*/ 56 h 128"/>
                <a:gd name="T60" fmla="*/ 133 w 176"/>
                <a:gd name="T61" fmla="*/ 32 h 128"/>
                <a:gd name="T62" fmla="*/ 88 w 176"/>
                <a:gd name="T63" fmla="*/ 0 h 128"/>
                <a:gd name="T64" fmla="*/ 42 w 176"/>
                <a:gd name="T65" fmla="*/ 32 h 128"/>
                <a:gd name="T66" fmla="*/ 0 w 176"/>
                <a:gd name="T67" fmla="*/ 80 h 128"/>
                <a:gd name="T68" fmla="*/ 48 w 176"/>
                <a:gd name="T69" fmla="*/ 128 h 128"/>
                <a:gd name="T70" fmla="*/ 128 w 176"/>
                <a:gd name="T71" fmla="*/ 128 h 128"/>
                <a:gd name="T72" fmla="*/ 176 w 176"/>
                <a:gd name="T73" fmla="*/ 80 h 128"/>
                <a:gd name="T74" fmla="*/ 133 w 176"/>
                <a:gd name="T75" fmla="*/ 32 h 128"/>
                <a:gd name="T76" fmla="*/ 128 w 176"/>
                <a:gd name="T77" fmla="*/ 120 h 128"/>
                <a:gd name="T78" fmla="*/ 48 w 176"/>
                <a:gd name="T79" fmla="*/ 120 h 128"/>
                <a:gd name="T80" fmla="*/ 8 w 176"/>
                <a:gd name="T81" fmla="*/ 80 h 128"/>
                <a:gd name="T82" fmla="*/ 43 w 176"/>
                <a:gd name="T83" fmla="*/ 40 h 128"/>
                <a:gd name="T84" fmla="*/ 50 w 176"/>
                <a:gd name="T85" fmla="*/ 35 h 128"/>
                <a:gd name="T86" fmla="*/ 88 w 176"/>
                <a:gd name="T87" fmla="*/ 8 h 128"/>
                <a:gd name="T88" fmla="*/ 126 w 176"/>
                <a:gd name="T89" fmla="*/ 35 h 128"/>
                <a:gd name="T90" fmla="*/ 132 w 176"/>
                <a:gd name="T91" fmla="*/ 40 h 128"/>
                <a:gd name="T92" fmla="*/ 168 w 176"/>
                <a:gd name="T93" fmla="*/ 80 h 128"/>
                <a:gd name="T94" fmla="*/ 128 w 176"/>
                <a:gd name="T9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28">
                  <a:moveTo>
                    <a:pt x="128" y="92"/>
                  </a:moveTo>
                  <a:cubicBezTo>
                    <a:pt x="127" y="92"/>
                    <a:pt x="126" y="93"/>
                    <a:pt x="126" y="94"/>
                  </a:cubicBezTo>
                  <a:cubicBezTo>
                    <a:pt x="126" y="98"/>
                    <a:pt x="126" y="98"/>
                    <a:pt x="126" y="98"/>
                  </a:cubicBezTo>
                  <a:cubicBezTo>
                    <a:pt x="126" y="99"/>
                    <a:pt x="125" y="100"/>
                    <a:pt x="124" y="100"/>
                  </a:cubicBezTo>
                  <a:cubicBezTo>
                    <a:pt x="52" y="100"/>
                    <a:pt x="52" y="100"/>
                    <a:pt x="52" y="100"/>
                  </a:cubicBezTo>
                  <a:cubicBezTo>
                    <a:pt x="51" y="100"/>
                    <a:pt x="50" y="99"/>
                    <a:pt x="50" y="98"/>
                  </a:cubicBezTo>
                  <a:cubicBezTo>
                    <a:pt x="50" y="94"/>
                    <a:pt x="50" y="94"/>
                    <a:pt x="50" y="94"/>
                  </a:cubicBezTo>
                  <a:cubicBezTo>
                    <a:pt x="50" y="93"/>
                    <a:pt x="49" y="92"/>
                    <a:pt x="48" y="92"/>
                  </a:cubicBezTo>
                  <a:cubicBezTo>
                    <a:pt x="47" y="92"/>
                    <a:pt x="46" y="93"/>
                    <a:pt x="46" y="94"/>
                  </a:cubicBezTo>
                  <a:cubicBezTo>
                    <a:pt x="46" y="98"/>
                    <a:pt x="46" y="98"/>
                    <a:pt x="46" y="98"/>
                  </a:cubicBezTo>
                  <a:cubicBezTo>
                    <a:pt x="46" y="101"/>
                    <a:pt x="48" y="104"/>
                    <a:pt x="52" y="104"/>
                  </a:cubicBezTo>
                  <a:cubicBezTo>
                    <a:pt x="124" y="104"/>
                    <a:pt x="124" y="104"/>
                    <a:pt x="124" y="104"/>
                  </a:cubicBezTo>
                  <a:cubicBezTo>
                    <a:pt x="127" y="104"/>
                    <a:pt x="130" y="101"/>
                    <a:pt x="130" y="98"/>
                  </a:cubicBezTo>
                  <a:cubicBezTo>
                    <a:pt x="130" y="94"/>
                    <a:pt x="130" y="94"/>
                    <a:pt x="130" y="94"/>
                  </a:cubicBezTo>
                  <a:cubicBezTo>
                    <a:pt x="130" y="93"/>
                    <a:pt x="129" y="92"/>
                    <a:pt x="128" y="92"/>
                  </a:cubicBezTo>
                  <a:moveTo>
                    <a:pt x="124" y="56"/>
                  </a:moveTo>
                  <a:cubicBezTo>
                    <a:pt x="52" y="56"/>
                    <a:pt x="52" y="56"/>
                    <a:pt x="52" y="56"/>
                  </a:cubicBezTo>
                  <a:cubicBezTo>
                    <a:pt x="48" y="56"/>
                    <a:pt x="46" y="59"/>
                    <a:pt x="46" y="62"/>
                  </a:cubicBezTo>
                  <a:cubicBezTo>
                    <a:pt x="46" y="66"/>
                    <a:pt x="46" y="66"/>
                    <a:pt x="46" y="66"/>
                  </a:cubicBezTo>
                  <a:cubicBezTo>
                    <a:pt x="46" y="67"/>
                    <a:pt x="47" y="68"/>
                    <a:pt x="48" y="68"/>
                  </a:cubicBezTo>
                  <a:cubicBezTo>
                    <a:pt x="49" y="68"/>
                    <a:pt x="50" y="67"/>
                    <a:pt x="50" y="66"/>
                  </a:cubicBezTo>
                  <a:cubicBezTo>
                    <a:pt x="50" y="62"/>
                    <a:pt x="50" y="62"/>
                    <a:pt x="50" y="62"/>
                  </a:cubicBezTo>
                  <a:cubicBezTo>
                    <a:pt x="50" y="61"/>
                    <a:pt x="51" y="60"/>
                    <a:pt x="52" y="60"/>
                  </a:cubicBezTo>
                  <a:cubicBezTo>
                    <a:pt x="124" y="60"/>
                    <a:pt x="124" y="60"/>
                    <a:pt x="124" y="60"/>
                  </a:cubicBezTo>
                  <a:cubicBezTo>
                    <a:pt x="125" y="60"/>
                    <a:pt x="126" y="61"/>
                    <a:pt x="126" y="62"/>
                  </a:cubicBezTo>
                  <a:cubicBezTo>
                    <a:pt x="126" y="66"/>
                    <a:pt x="126" y="66"/>
                    <a:pt x="126" y="66"/>
                  </a:cubicBezTo>
                  <a:cubicBezTo>
                    <a:pt x="126" y="67"/>
                    <a:pt x="127" y="68"/>
                    <a:pt x="128" y="68"/>
                  </a:cubicBezTo>
                  <a:cubicBezTo>
                    <a:pt x="129" y="68"/>
                    <a:pt x="130" y="67"/>
                    <a:pt x="130" y="66"/>
                  </a:cubicBezTo>
                  <a:cubicBezTo>
                    <a:pt x="130" y="62"/>
                    <a:pt x="130" y="62"/>
                    <a:pt x="130" y="62"/>
                  </a:cubicBezTo>
                  <a:cubicBezTo>
                    <a:pt x="130" y="59"/>
                    <a:pt x="127" y="56"/>
                    <a:pt x="124" y="56"/>
                  </a:cubicBezTo>
                  <a:moveTo>
                    <a:pt x="133" y="32"/>
                  </a:moveTo>
                  <a:cubicBezTo>
                    <a:pt x="127" y="13"/>
                    <a:pt x="109" y="0"/>
                    <a:pt x="88" y="0"/>
                  </a:cubicBezTo>
                  <a:cubicBezTo>
                    <a:pt x="67" y="0"/>
                    <a:pt x="49" y="13"/>
                    <a:pt x="42" y="32"/>
                  </a:cubicBezTo>
                  <a:cubicBezTo>
                    <a:pt x="18" y="35"/>
                    <a:pt x="0" y="55"/>
                    <a:pt x="0" y="80"/>
                  </a:cubicBezTo>
                  <a:cubicBezTo>
                    <a:pt x="0" y="106"/>
                    <a:pt x="21" y="128"/>
                    <a:pt x="48" y="128"/>
                  </a:cubicBezTo>
                  <a:cubicBezTo>
                    <a:pt x="128" y="128"/>
                    <a:pt x="128" y="128"/>
                    <a:pt x="128" y="128"/>
                  </a:cubicBezTo>
                  <a:cubicBezTo>
                    <a:pt x="154" y="128"/>
                    <a:pt x="176" y="106"/>
                    <a:pt x="176" y="80"/>
                  </a:cubicBezTo>
                  <a:cubicBezTo>
                    <a:pt x="176" y="55"/>
                    <a:pt x="157" y="35"/>
                    <a:pt x="133" y="32"/>
                  </a:cubicBezTo>
                  <a:moveTo>
                    <a:pt x="128" y="120"/>
                  </a:moveTo>
                  <a:cubicBezTo>
                    <a:pt x="48" y="120"/>
                    <a:pt x="48" y="120"/>
                    <a:pt x="48" y="120"/>
                  </a:cubicBezTo>
                  <a:cubicBezTo>
                    <a:pt x="26" y="120"/>
                    <a:pt x="8" y="102"/>
                    <a:pt x="8" y="80"/>
                  </a:cubicBezTo>
                  <a:cubicBezTo>
                    <a:pt x="8" y="59"/>
                    <a:pt x="23" y="42"/>
                    <a:pt x="43" y="40"/>
                  </a:cubicBezTo>
                  <a:cubicBezTo>
                    <a:pt x="46" y="40"/>
                    <a:pt x="49" y="38"/>
                    <a:pt x="50" y="35"/>
                  </a:cubicBezTo>
                  <a:cubicBezTo>
                    <a:pt x="56" y="19"/>
                    <a:pt x="71" y="8"/>
                    <a:pt x="88" y="8"/>
                  </a:cubicBezTo>
                  <a:cubicBezTo>
                    <a:pt x="105" y="8"/>
                    <a:pt x="120" y="19"/>
                    <a:pt x="126" y="35"/>
                  </a:cubicBezTo>
                  <a:cubicBezTo>
                    <a:pt x="127" y="38"/>
                    <a:pt x="129" y="40"/>
                    <a:pt x="132" y="40"/>
                  </a:cubicBezTo>
                  <a:cubicBezTo>
                    <a:pt x="152" y="42"/>
                    <a:pt x="168" y="59"/>
                    <a:pt x="168" y="80"/>
                  </a:cubicBezTo>
                  <a:cubicBezTo>
                    <a:pt x="168" y="102"/>
                    <a:pt x="150" y="120"/>
                    <a:pt x="128" y="120"/>
                  </a:cubicBezTo>
                </a:path>
              </a:pathLst>
            </a:custGeom>
            <a:solidFill>
              <a:srgbClr val="090103"/>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7" name="Freeform 40"/>
            <p:cNvSpPr>
              <a:spLocks noEditPoints="1"/>
            </p:cNvSpPr>
            <p:nvPr/>
          </p:nvSpPr>
          <p:spPr bwMode="auto">
            <a:xfrm>
              <a:off x="4853800" y="1301189"/>
              <a:ext cx="344398" cy="299960"/>
            </a:xfrm>
            <a:custGeom>
              <a:avLst/>
              <a:gdLst>
                <a:gd name="T0" fmla="*/ 75 w 176"/>
                <a:gd name="T1" fmla="*/ 129 h 153"/>
                <a:gd name="T2" fmla="*/ 74 w 176"/>
                <a:gd name="T3" fmla="*/ 133 h 153"/>
                <a:gd name="T4" fmla="*/ 103 w 176"/>
                <a:gd name="T5" fmla="*/ 130 h 153"/>
                <a:gd name="T6" fmla="*/ 69 w 176"/>
                <a:gd name="T7" fmla="*/ 57 h 153"/>
                <a:gd name="T8" fmla="*/ 103 w 176"/>
                <a:gd name="T9" fmla="*/ 59 h 153"/>
                <a:gd name="T10" fmla="*/ 122 w 176"/>
                <a:gd name="T11" fmla="*/ 32 h 153"/>
                <a:gd name="T12" fmla="*/ 107 w 176"/>
                <a:gd name="T13" fmla="*/ 2 h 153"/>
                <a:gd name="T14" fmla="*/ 72 w 176"/>
                <a:gd name="T15" fmla="*/ 0 h 153"/>
                <a:gd name="T16" fmla="*/ 54 w 176"/>
                <a:gd name="T17" fmla="*/ 27 h 153"/>
                <a:gd name="T18" fmla="*/ 69 w 176"/>
                <a:gd name="T19" fmla="*/ 57 h 153"/>
                <a:gd name="T20" fmla="*/ 101 w 176"/>
                <a:gd name="T21" fmla="*/ 8 h 153"/>
                <a:gd name="T22" fmla="*/ 101 w 176"/>
                <a:gd name="T23" fmla="*/ 51 h 153"/>
                <a:gd name="T24" fmla="*/ 62 w 176"/>
                <a:gd name="T25" fmla="*/ 30 h 153"/>
                <a:gd name="T26" fmla="*/ 151 w 176"/>
                <a:gd name="T27" fmla="*/ 75 h 153"/>
                <a:gd name="T28" fmla="*/ 154 w 176"/>
                <a:gd name="T29" fmla="*/ 77 h 153"/>
                <a:gd name="T30" fmla="*/ 135 w 176"/>
                <a:gd name="T31" fmla="*/ 42 h 153"/>
                <a:gd name="T32" fmla="*/ 133 w 176"/>
                <a:gd name="T33" fmla="*/ 45 h 153"/>
                <a:gd name="T34" fmla="*/ 120 w 176"/>
                <a:gd name="T35" fmla="*/ 54 h 153"/>
                <a:gd name="T36" fmla="*/ 120 w 176"/>
                <a:gd name="T37" fmla="*/ 57 h 153"/>
                <a:gd name="T38" fmla="*/ 135 w 176"/>
                <a:gd name="T39" fmla="*/ 81 h 153"/>
                <a:gd name="T40" fmla="*/ 137 w 176"/>
                <a:gd name="T41" fmla="*/ 78 h 153"/>
                <a:gd name="T42" fmla="*/ 120 w 176"/>
                <a:gd name="T43" fmla="*/ 54 h 153"/>
                <a:gd name="T44" fmla="*/ 40 w 176"/>
                <a:gd name="T45" fmla="*/ 80 h 153"/>
                <a:gd name="T46" fmla="*/ 55 w 176"/>
                <a:gd name="T47" fmla="*/ 57 h 153"/>
                <a:gd name="T48" fmla="*/ 52 w 176"/>
                <a:gd name="T49" fmla="*/ 54 h 153"/>
                <a:gd name="T50" fmla="*/ 39 w 176"/>
                <a:gd name="T51" fmla="*/ 80 h 153"/>
                <a:gd name="T52" fmla="*/ 70 w 176"/>
                <a:gd name="T53" fmla="*/ 145 h 153"/>
                <a:gd name="T54" fmla="*/ 68 w 176"/>
                <a:gd name="T55" fmla="*/ 149 h 153"/>
                <a:gd name="T56" fmla="*/ 108 w 176"/>
                <a:gd name="T57" fmla="*/ 146 h 153"/>
                <a:gd name="T58" fmla="*/ 20 w 176"/>
                <a:gd name="T59" fmla="*/ 75 h 153"/>
                <a:gd name="T60" fmla="*/ 22 w 176"/>
                <a:gd name="T61" fmla="*/ 74 h 153"/>
                <a:gd name="T62" fmla="*/ 42 w 176"/>
                <a:gd name="T63" fmla="*/ 41 h 153"/>
                <a:gd name="T64" fmla="*/ 18 w 176"/>
                <a:gd name="T65" fmla="*/ 73 h 153"/>
                <a:gd name="T66" fmla="*/ 20 w 176"/>
                <a:gd name="T67" fmla="*/ 75 h 153"/>
                <a:gd name="T68" fmla="*/ 159 w 176"/>
                <a:gd name="T69" fmla="*/ 88 h 153"/>
                <a:gd name="T70" fmla="*/ 123 w 176"/>
                <a:gd name="T71" fmla="*/ 86 h 153"/>
                <a:gd name="T72" fmla="*/ 104 w 176"/>
                <a:gd name="T73" fmla="*/ 115 h 153"/>
                <a:gd name="T74" fmla="*/ 120 w 176"/>
                <a:gd name="T75" fmla="*/ 145 h 153"/>
                <a:gd name="T76" fmla="*/ 156 w 176"/>
                <a:gd name="T77" fmla="*/ 147 h 153"/>
                <a:gd name="T78" fmla="*/ 175 w 176"/>
                <a:gd name="T79" fmla="*/ 119 h 153"/>
                <a:gd name="T80" fmla="*/ 153 w 176"/>
                <a:gd name="T81" fmla="*/ 140 h 153"/>
                <a:gd name="T82" fmla="*/ 112 w 176"/>
                <a:gd name="T83" fmla="*/ 117 h 153"/>
                <a:gd name="T84" fmla="*/ 153 w 176"/>
                <a:gd name="T85" fmla="*/ 94 h 153"/>
                <a:gd name="T86" fmla="*/ 153 w 176"/>
                <a:gd name="T87" fmla="*/ 140 h 153"/>
                <a:gd name="T88" fmla="*/ 55 w 176"/>
                <a:gd name="T89" fmla="*/ 88 h 153"/>
                <a:gd name="T90" fmla="*/ 20 w 176"/>
                <a:gd name="T91" fmla="*/ 86 h 153"/>
                <a:gd name="T92" fmla="*/ 0 w 176"/>
                <a:gd name="T93" fmla="*/ 115 h 153"/>
                <a:gd name="T94" fmla="*/ 16 w 176"/>
                <a:gd name="T95" fmla="*/ 145 h 153"/>
                <a:gd name="T96" fmla="*/ 52 w 176"/>
                <a:gd name="T97" fmla="*/ 147 h 153"/>
                <a:gd name="T98" fmla="*/ 72 w 176"/>
                <a:gd name="T99" fmla="*/ 119 h 153"/>
                <a:gd name="T100" fmla="*/ 50 w 176"/>
                <a:gd name="T101" fmla="*/ 140 h 153"/>
                <a:gd name="T102" fmla="*/ 9 w 176"/>
                <a:gd name="T103" fmla="*/ 117 h 153"/>
                <a:gd name="T104" fmla="*/ 50 w 176"/>
                <a:gd name="T105" fmla="*/ 94 h 153"/>
                <a:gd name="T106" fmla="*/ 50 w 176"/>
                <a:gd name="T107" fmla="*/ 14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53">
                  <a:moveTo>
                    <a:pt x="101" y="129"/>
                  </a:moveTo>
                  <a:cubicBezTo>
                    <a:pt x="92" y="131"/>
                    <a:pt x="83" y="132"/>
                    <a:pt x="75" y="129"/>
                  </a:cubicBezTo>
                  <a:cubicBezTo>
                    <a:pt x="74" y="129"/>
                    <a:pt x="72" y="130"/>
                    <a:pt x="72" y="131"/>
                  </a:cubicBezTo>
                  <a:cubicBezTo>
                    <a:pt x="72" y="132"/>
                    <a:pt x="73" y="133"/>
                    <a:pt x="74" y="133"/>
                  </a:cubicBezTo>
                  <a:cubicBezTo>
                    <a:pt x="83" y="136"/>
                    <a:pt x="93" y="136"/>
                    <a:pt x="102" y="133"/>
                  </a:cubicBezTo>
                  <a:cubicBezTo>
                    <a:pt x="103" y="132"/>
                    <a:pt x="104" y="131"/>
                    <a:pt x="103" y="130"/>
                  </a:cubicBezTo>
                  <a:cubicBezTo>
                    <a:pt x="103" y="129"/>
                    <a:pt x="102" y="128"/>
                    <a:pt x="101" y="129"/>
                  </a:cubicBezTo>
                  <a:close/>
                  <a:moveTo>
                    <a:pt x="69" y="57"/>
                  </a:moveTo>
                  <a:cubicBezTo>
                    <a:pt x="70" y="58"/>
                    <a:pt x="71" y="59"/>
                    <a:pt x="72" y="59"/>
                  </a:cubicBezTo>
                  <a:cubicBezTo>
                    <a:pt x="103" y="59"/>
                    <a:pt x="103" y="59"/>
                    <a:pt x="103" y="59"/>
                  </a:cubicBezTo>
                  <a:cubicBezTo>
                    <a:pt x="105" y="59"/>
                    <a:pt x="106" y="58"/>
                    <a:pt x="107" y="57"/>
                  </a:cubicBezTo>
                  <a:cubicBezTo>
                    <a:pt x="122" y="32"/>
                    <a:pt x="122" y="32"/>
                    <a:pt x="122" y="32"/>
                  </a:cubicBezTo>
                  <a:cubicBezTo>
                    <a:pt x="123" y="30"/>
                    <a:pt x="123" y="29"/>
                    <a:pt x="122" y="27"/>
                  </a:cubicBezTo>
                  <a:cubicBezTo>
                    <a:pt x="107" y="2"/>
                    <a:pt x="107" y="2"/>
                    <a:pt x="107" y="2"/>
                  </a:cubicBezTo>
                  <a:cubicBezTo>
                    <a:pt x="106" y="1"/>
                    <a:pt x="105" y="0"/>
                    <a:pt x="103" y="0"/>
                  </a:cubicBezTo>
                  <a:cubicBezTo>
                    <a:pt x="72" y="0"/>
                    <a:pt x="72" y="0"/>
                    <a:pt x="72" y="0"/>
                  </a:cubicBezTo>
                  <a:cubicBezTo>
                    <a:pt x="71" y="0"/>
                    <a:pt x="70" y="1"/>
                    <a:pt x="69" y="2"/>
                  </a:cubicBezTo>
                  <a:cubicBezTo>
                    <a:pt x="54" y="27"/>
                    <a:pt x="54" y="27"/>
                    <a:pt x="54" y="27"/>
                  </a:cubicBezTo>
                  <a:cubicBezTo>
                    <a:pt x="53" y="29"/>
                    <a:pt x="53" y="30"/>
                    <a:pt x="54" y="31"/>
                  </a:cubicBezTo>
                  <a:lnTo>
                    <a:pt x="69" y="57"/>
                  </a:lnTo>
                  <a:close/>
                  <a:moveTo>
                    <a:pt x="75" y="8"/>
                  </a:moveTo>
                  <a:cubicBezTo>
                    <a:pt x="101" y="8"/>
                    <a:pt x="101" y="8"/>
                    <a:pt x="101" y="8"/>
                  </a:cubicBezTo>
                  <a:cubicBezTo>
                    <a:pt x="114" y="30"/>
                    <a:pt x="114" y="30"/>
                    <a:pt x="114" y="30"/>
                  </a:cubicBezTo>
                  <a:cubicBezTo>
                    <a:pt x="101" y="51"/>
                    <a:pt x="101" y="51"/>
                    <a:pt x="101" y="51"/>
                  </a:cubicBezTo>
                  <a:cubicBezTo>
                    <a:pt x="75" y="51"/>
                    <a:pt x="75" y="51"/>
                    <a:pt x="75" y="51"/>
                  </a:cubicBezTo>
                  <a:cubicBezTo>
                    <a:pt x="62" y="30"/>
                    <a:pt x="62" y="30"/>
                    <a:pt x="62" y="30"/>
                  </a:cubicBezTo>
                  <a:lnTo>
                    <a:pt x="75" y="8"/>
                  </a:lnTo>
                  <a:close/>
                  <a:moveTo>
                    <a:pt x="151" y="75"/>
                  </a:moveTo>
                  <a:cubicBezTo>
                    <a:pt x="151" y="76"/>
                    <a:pt x="152" y="77"/>
                    <a:pt x="153" y="77"/>
                  </a:cubicBezTo>
                  <a:cubicBezTo>
                    <a:pt x="154" y="77"/>
                    <a:pt x="154" y="77"/>
                    <a:pt x="154" y="77"/>
                  </a:cubicBezTo>
                  <a:cubicBezTo>
                    <a:pt x="155" y="76"/>
                    <a:pt x="155" y="75"/>
                    <a:pt x="155" y="74"/>
                  </a:cubicBezTo>
                  <a:cubicBezTo>
                    <a:pt x="152" y="62"/>
                    <a:pt x="145" y="50"/>
                    <a:pt x="135" y="42"/>
                  </a:cubicBezTo>
                  <a:cubicBezTo>
                    <a:pt x="135" y="41"/>
                    <a:pt x="133" y="41"/>
                    <a:pt x="133" y="42"/>
                  </a:cubicBezTo>
                  <a:cubicBezTo>
                    <a:pt x="132" y="43"/>
                    <a:pt x="132" y="44"/>
                    <a:pt x="133" y="45"/>
                  </a:cubicBezTo>
                  <a:cubicBezTo>
                    <a:pt x="142" y="53"/>
                    <a:pt x="148" y="63"/>
                    <a:pt x="151" y="75"/>
                  </a:cubicBezTo>
                  <a:moveTo>
                    <a:pt x="120" y="54"/>
                  </a:moveTo>
                  <a:cubicBezTo>
                    <a:pt x="119" y="55"/>
                    <a:pt x="119" y="56"/>
                    <a:pt x="120" y="57"/>
                  </a:cubicBezTo>
                  <a:cubicBezTo>
                    <a:pt x="120" y="57"/>
                    <a:pt x="120" y="57"/>
                    <a:pt x="120" y="57"/>
                  </a:cubicBezTo>
                  <a:cubicBezTo>
                    <a:pt x="127" y="63"/>
                    <a:pt x="131" y="71"/>
                    <a:pt x="133" y="79"/>
                  </a:cubicBezTo>
                  <a:cubicBezTo>
                    <a:pt x="133" y="80"/>
                    <a:pt x="134" y="81"/>
                    <a:pt x="135" y="81"/>
                  </a:cubicBezTo>
                  <a:cubicBezTo>
                    <a:pt x="136" y="81"/>
                    <a:pt x="136" y="81"/>
                    <a:pt x="136" y="81"/>
                  </a:cubicBezTo>
                  <a:cubicBezTo>
                    <a:pt x="137" y="80"/>
                    <a:pt x="137" y="79"/>
                    <a:pt x="137" y="78"/>
                  </a:cubicBezTo>
                  <a:cubicBezTo>
                    <a:pt x="135" y="69"/>
                    <a:pt x="130" y="61"/>
                    <a:pt x="123" y="54"/>
                  </a:cubicBezTo>
                  <a:cubicBezTo>
                    <a:pt x="122" y="54"/>
                    <a:pt x="121" y="54"/>
                    <a:pt x="120" y="54"/>
                  </a:cubicBezTo>
                  <a:close/>
                  <a:moveTo>
                    <a:pt x="39" y="80"/>
                  </a:moveTo>
                  <a:cubicBezTo>
                    <a:pt x="40" y="80"/>
                    <a:pt x="40" y="80"/>
                    <a:pt x="40" y="80"/>
                  </a:cubicBezTo>
                  <a:cubicBezTo>
                    <a:pt x="40" y="80"/>
                    <a:pt x="41" y="79"/>
                    <a:pt x="41" y="79"/>
                  </a:cubicBezTo>
                  <a:cubicBezTo>
                    <a:pt x="44" y="70"/>
                    <a:pt x="48" y="63"/>
                    <a:pt x="55" y="57"/>
                  </a:cubicBezTo>
                  <a:cubicBezTo>
                    <a:pt x="56" y="56"/>
                    <a:pt x="56" y="55"/>
                    <a:pt x="55" y="54"/>
                  </a:cubicBezTo>
                  <a:cubicBezTo>
                    <a:pt x="55" y="53"/>
                    <a:pt x="53" y="53"/>
                    <a:pt x="52" y="54"/>
                  </a:cubicBezTo>
                  <a:cubicBezTo>
                    <a:pt x="45" y="60"/>
                    <a:pt x="40" y="68"/>
                    <a:pt x="37" y="78"/>
                  </a:cubicBezTo>
                  <a:cubicBezTo>
                    <a:pt x="37" y="79"/>
                    <a:pt x="38" y="80"/>
                    <a:pt x="39" y="80"/>
                  </a:cubicBezTo>
                  <a:close/>
                  <a:moveTo>
                    <a:pt x="106" y="145"/>
                  </a:moveTo>
                  <a:cubicBezTo>
                    <a:pt x="94" y="148"/>
                    <a:pt x="81" y="149"/>
                    <a:pt x="70" y="145"/>
                  </a:cubicBezTo>
                  <a:cubicBezTo>
                    <a:pt x="68" y="145"/>
                    <a:pt x="67" y="146"/>
                    <a:pt x="67" y="147"/>
                  </a:cubicBezTo>
                  <a:cubicBezTo>
                    <a:pt x="67" y="148"/>
                    <a:pt x="67" y="149"/>
                    <a:pt x="68" y="149"/>
                  </a:cubicBezTo>
                  <a:cubicBezTo>
                    <a:pt x="81" y="153"/>
                    <a:pt x="94" y="153"/>
                    <a:pt x="107" y="149"/>
                  </a:cubicBezTo>
                  <a:cubicBezTo>
                    <a:pt x="108" y="148"/>
                    <a:pt x="109" y="147"/>
                    <a:pt x="108" y="146"/>
                  </a:cubicBezTo>
                  <a:cubicBezTo>
                    <a:pt x="108" y="145"/>
                    <a:pt x="107" y="144"/>
                    <a:pt x="106" y="145"/>
                  </a:cubicBezTo>
                  <a:close/>
                  <a:moveTo>
                    <a:pt x="20" y="75"/>
                  </a:moveTo>
                  <a:cubicBezTo>
                    <a:pt x="20" y="75"/>
                    <a:pt x="20" y="75"/>
                    <a:pt x="20" y="75"/>
                  </a:cubicBezTo>
                  <a:cubicBezTo>
                    <a:pt x="21" y="75"/>
                    <a:pt x="22" y="75"/>
                    <a:pt x="22" y="74"/>
                  </a:cubicBezTo>
                  <a:cubicBezTo>
                    <a:pt x="25" y="62"/>
                    <a:pt x="32" y="52"/>
                    <a:pt x="41" y="44"/>
                  </a:cubicBezTo>
                  <a:cubicBezTo>
                    <a:pt x="42" y="43"/>
                    <a:pt x="42" y="42"/>
                    <a:pt x="42" y="41"/>
                  </a:cubicBezTo>
                  <a:cubicBezTo>
                    <a:pt x="41" y="40"/>
                    <a:pt x="40" y="40"/>
                    <a:pt x="39" y="41"/>
                  </a:cubicBezTo>
                  <a:cubicBezTo>
                    <a:pt x="29" y="49"/>
                    <a:pt x="22" y="60"/>
                    <a:pt x="18" y="73"/>
                  </a:cubicBezTo>
                  <a:cubicBezTo>
                    <a:pt x="18" y="74"/>
                    <a:pt x="19" y="75"/>
                    <a:pt x="20" y="75"/>
                  </a:cubicBezTo>
                  <a:cubicBezTo>
                    <a:pt x="20" y="75"/>
                    <a:pt x="20" y="75"/>
                    <a:pt x="20" y="75"/>
                  </a:cubicBezTo>
                  <a:moveTo>
                    <a:pt x="175" y="115"/>
                  </a:moveTo>
                  <a:cubicBezTo>
                    <a:pt x="159" y="88"/>
                    <a:pt x="159" y="88"/>
                    <a:pt x="159" y="88"/>
                  </a:cubicBezTo>
                  <a:cubicBezTo>
                    <a:pt x="158" y="87"/>
                    <a:pt x="157" y="86"/>
                    <a:pt x="156" y="86"/>
                  </a:cubicBezTo>
                  <a:cubicBezTo>
                    <a:pt x="123" y="86"/>
                    <a:pt x="123" y="86"/>
                    <a:pt x="123" y="86"/>
                  </a:cubicBezTo>
                  <a:cubicBezTo>
                    <a:pt x="122" y="86"/>
                    <a:pt x="121" y="87"/>
                    <a:pt x="120" y="88"/>
                  </a:cubicBezTo>
                  <a:cubicBezTo>
                    <a:pt x="104" y="115"/>
                    <a:pt x="104" y="115"/>
                    <a:pt x="104" y="115"/>
                  </a:cubicBezTo>
                  <a:cubicBezTo>
                    <a:pt x="103" y="116"/>
                    <a:pt x="103" y="118"/>
                    <a:pt x="104" y="119"/>
                  </a:cubicBezTo>
                  <a:cubicBezTo>
                    <a:pt x="120" y="145"/>
                    <a:pt x="120" y="145"/>
                    <a:pt x="120" y="145"/>
                  </a:cubicBezTo>
                  <a:cubicBezTo>
                    <a:pt x="121" y="147"/>
                    <a:pt x="122" y="147"/>
                    <a:pt x="123" y="147"/>
                  </a:cubicBezTo>
                  <a:cubicBezTo>
                    <a:pt x="156" y="147"/>
                    <a:pt x="156" y="147"/>
                    <a:pt x="156" y="147"/>
                  </a:cubicBezTo>
                  <a:cubicBezTo>
                    <a:pt x="157" y="147"/>
                    <a:pt x="158" y="147"/>
                    <a:pt x="159" y="145"/>
                  </a:cubicBezTo>
                  <a:cubicBezTo>
                    <a:pt x="175" y="119"/>
                    <a:pt x="175" y="119"/>
                    <a:pt x="175" y="119"/>
                  </a:cubicBezTo>
                  <a:cubicBezTo>
                    <a:pt x="176" y="118"/>
                    <a:pt x="176" y="116"/>
                    <a:pt x="175" y="115"/>
                  </a:cubicBezTo>
                  <a:moveTo>
                    <a:pt x="153" y="140"/>
                  </a:moveTo>
                  <a:cubicBezTo>
                    <a:pt x="126" y="140"/>
                    <a:pt x="126" y="140"/>
                    <a:pt x="126" y="140"/>
                  </a:cubicBezTo>
                  <a:cubicBezTo>
                    <a:pt x="112" y="117"/>
                    <a:pt x="112" y="117"/>
                    <a:pt x="112" y="117"/>
                  </a:cubicBezTo>
                  <a:cubicBezTo>
                    <a:pt x="126" y="94"/>
                    <a:pt x="126" y="94"/>
                    <a:pt x="126" y="94"/>
                  </a:cubicBezTo>
                  <a:cubicBezTo>
                    <a:pt x="153" y="94"/>
                    <a:pt x="153" y="94"/>
                    <a:pt x="153" y="94"/>
                  </a:cubicBezTo>
                  <a:cubicBezTo>
                    <a:pt x="167" y="117"/>
                    <a:pt x="167" y="117"/>
                    <a:pt x="167" y="117"/>
                  </a:cubicBezTo>
                  <a:lnTo>
                    <a:pt x="153" y="140"/>
                  </a:lnTo>
                  <a:close/>
                  <a:moveTo>
                    <a:pt x="72" y="115"/>
                  </a:moveTo>
                  <a:cubicBezTo>
                    <a:pt x="55" y="88"/>
                    <a:pt x="55" y="88"/>
                    <a:pt x="55" y="88"/>
                  </a:cubicBezTo>
                  <a:cubicBezTo>
                    <a:pt x="55" y="87"/>
                    <a:pt x="53" y="86"/>
                    <a:pt x="52" y="86"/>
                  </a:cubicBezTo>
                  <a:cubicBezTo>
                    <a:pt x="20" y="86"/>
                    <a:pt x="20" y="86"/>
                    <a:pt x="20" y="86"/>
                  </a:cubicBezTo>
                  <a:cubicBezTo>
                    <a:pt x="18" y="86"/>
                    <a:pt x="17" y="87"/>
                    <a:pt x="16" y="88"/>
                  </a:cubicBezTo>
                  <a:cubicBezTo>
                    <a:pt x="0" y="115"/>
                    <a:pt x="0" y="115"/>
                    <a:pt x="0" y="115"/>
                  </a:cubicBezTo>
                  <a:cubicBezTo>
                    <a:pt x="0" y="116"/>
                    <a:pt x="0" y="118"/>
                    <a:pt x="0" y="119"/>
                  </a:cubicBezTo>
                  <a:cubicBezTo>
                    <a:pt x="16" y="145"/>
                    <a:pt x="16" y="145"/>
                    <a:pt x="16" y="145"/>
                  </a:cubicBezTo>
                  <a:cubicBezTo>
                    <a:pt x="17" y="147"/>
                    <a:pt x="18" y="147"/>
                    <a:pt x="20" y="147"/>
                  </a:cubicBezTo>
                  <a:cubicBezTo>
                    <a:pt x="52" y="147"/>
                    <a:pt x="52" y="147"/>
                    <a:pt x="52" y="147"/>
                  </a:cubicBezTo>
                  <a:cubicBezTo>
                    <a:pt x="54" y="147"/>
                    <a:pt x="55" y="147"/>
                    <a:pt x="56" y="145"/>
                  </a:cubicBezTo>
                  <a:cubicBezTo>
                    <a:pt x="72" y="119"/>
                    <a:pt x="72" y="119"/>
                    <a:pt x="72" y="119"/>
                  </a:cubicBezTo>
                  <a:cubicBezTo>
                    <a:pt x="72" y="118"/>
                    <a:pt x="72" y="116"/>
                    <a:pt x="72" y="115"/>
                  </a:cubicBezTo>
                  <a:moveTo>
                    <a:pt x="50" y="140"/>
                  </a:moveTo>
                  <a:cubicBezTo>
                    <a:pt x="22" y="140"/>
                    <a:pt x="22" y="140"/>
                    <a:pt x="22" y="140"/>
                  </a:cubicBezTo>
                  <a:cubicBezTo>
                    <a:pt x="9" y="117"/>
                    <a:pt x="9" y="117"/>
                    <a:pt x="9" y="117"/>
                  </a:cubicBezTo>
                  <a:cubicBezTo>
                    <a:pt x="22" y="94"/>
                    <a:pt x="22" y="94"/>
                    <a:pt x="22" y="94"/>
                  </a:cubicBezTo>
                  <a:cubicBezTo>
                    <a:pt x="50" y="94"/>
                    <a:pt x="50" y="94"/>
                    <a:pt x="50" y="94"/>
                  </a:cubicBezTo>
                  <a:cubicBezTo>
                    <a:pt x="63" y="117"/>
                    <a:pt x="63" y="117"/>
                    <a:pt x="63" y="117"/>
                  </a:cubicBezTo>
                  <a:lnTo>
                    <a:pt x="50" y="140"/>
                  </a:lnTo>
                  <a:close/>
                </a:path>
              </a:pathLst>
            </a:custGeom>
            <a:solidFill>
              <a:srgbClr val="231815"/>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 name="Freeform 27"/>
            <p:cNvSpPr>
              <a:spLocks noEditPoints="1"/>
            </p:cNvSpPr>
            <p:nvPr/>
          </p:nvSpPr>
          <p:spPr bwMode="auto">
            <a:xfrm>
              <a:off x="5600797" y="1295612"/>
              <a:ext cx="344398" cy="298372"/>
            </a:xfrm>
            <a:custGeom>
              <a:avLst/>
              <a:gdLst>
                <a:gd name="T0" fmla="*/ 28 w 176"/>
                <a:gd name="T1" fmla="*/ 80 h 152"/>
                <a:gd name="T2" fmla="*/ 148 w 176"/>
                <a:gd name="T3" fmla="*/ 80 h 152"/>
                <a:gd name="T4" fmla="*/ 148 w 176"/>
                <a:gd name="T5" fmla="*/ 76 h 152"/>
                <a:gd name="T6" fmla="*/ 28 w 176"/>
                <a:gd name="T7" fmla="*/ 76 h 152"/>
                <a:gd name="T8" fmla="*/ 28 w 176"/>
                <a:gd name="T9" fmla="*/ 80 h 152"/>
                <a:gd name="T10" fmla="*/ 160 w 176"/>
                <a:gd name="T11" fmla="*/ 0 h 152"/>
                <a:gd name="T12" fmla="*/ 16 w 176"/>
                <a:gd name="T13" fmla="*/ 0 h 152"/>
                <a:gd name="T14" fmla="*/ 0 w 176"/>
                <a:gd name="T15" fmla="*/ 16 h 152"/>
                <a:gd name="T16" fmla="*/ 0 w 176"/>
                <a:gd name="T17" fmla="*/ 115 h 152"/>
                <a:gd name="T18" fmla="*/ 16 w 176"/>
                <a:gd name="T19" fmla="*/ 132 h 152"/>
                <a:gd name="T20" fmla="*/ 68 w 176"/>
                <a:gd name="T21" fmla="*/ 132 h 152"/>
                <a:gd name="T22" fmla="*/ 82 w 176"/>
                <a:gd name="T23" fmla="*/ 149 h 152"/>
                <a:gd name="T24" fmla="*/ 88 w 176"/>
                <a:gd name="T25" fmla="*/ 152 h 152"/>
                <a:gd name="T26" fmla="*/ 94 w 176"/>
                <a:gd name="T27" fmla="*/ 149 h 152"/>
                <a:gd name="T28" fmla="*/ 108 w 176"/>
                <a:gd name="T29" fmla="*/ 132 h 152"/>
                <a:gd name="T30" fmla="*/ 160 w 176"/>
                <a:gd name="T31" fmla="*/ 132 h 152"/>
                <a:gd name="T32" fmla="*/ 176 w 176"/>
                <a:gd name="T33" fmla="*/ 115 h 152"/>
                <a:gd name="T34" fmla="*/ 176 w 176"/>
                <a:gd name="T35" fmla="*/ 16 h 152"/>
                <a:gd name="T36" fmla="*/ 160 w 176"/>
                <a:gd name="T37" fmla="*/ 0 h 152"/>
                <a:gd name="T38" fmla="*/ 168 w 176"/>
                <a:gd name="T39" fmla="*/ 115 h 152"/>
                <a:gd name="T40" fmla="*/ 160 w 176"/>
                <a:gd name="T41" fmla="*/ 124 h 152"/>
                <a:gd name="T42" fmla="*/ 108 w 176"/>
                <a:gd name="T43" fmla="*/ 124 h 152"/>
                <a:gd name="T44" fmla="*/ 101 w 176"/>
                <a:gd name="T45" fmla="*/ 127 h 152"/>
                <a:gd name="T46" fmla="*/ 88 w 176"/>
                <a:gd name="T47" fmla="*/ 144 h 152"/>
                <a:gd name="T48" fmla="*/ 74 w 176"/>
                <a:gd name="T49" fmla="*/ 127 h 152"/>
                <a:gd name="T50" fmla="*/ 68 w 176"/>
                <a:gd name="T51" fmla="*/ 124 h 152"/>
                <a:gd name="T52" fmla="*/ 16 w 176"/>
                <a:gd name="T53" fmla="*/ 124 h 152"/>
                <a:gd name="T54" fmla="*/ 8 w 176"/>
                <a:gd name="T55" fmla="*/ 115 h 152"/>
                <a:gd name="T56" fmla="*/ 8 w 176"/>
                <a:gd name="T57" fmla="*/ 16 h 152"/>
                <a:gd name="T58" fmla="*/ 16 w 176"/>
                <a:gd name="T59" fmla="*/ 8 h 152"/>
                <a:gd name="T60" fmla="*/ 160 w 176"/>
                <a:gd name="T61" fmla="*/ 8 h 152"/>
                <a:gd name="T62" fmla="*/ 168 w 176"/>
                <a:gd name="T63" fmla="*/ 16 h 152"/>
                <a:gd name="T64" fmla="*/ 168 w 176"/>
                <a:gd name="T65" fmla="*/ 115 h 152"/>
                <a:gd name="T66" fmla="*/ 28 w 176"/>
                <a:gd name="T67" fmla="*/ 48 h 152"/>
                <a:gd name="T68" fmla="*/ 148 w 176"/>
                <a:gd name="T69" fmla="*/ 48 h 152"/>
                <a:gd name="T70" fmla="*/ 148 w 176"/>
                <a:gd name="T71" fmla="*/ 44 h 152"/>
                <a:gd name="T72" fmla="*/ 28 w 176"/>
                <a:gd name="T73" fmla="*/ 44 h 152"/>
                <a:gd name="T74" fmla="*/ 28 w 176"/>
                <a:gd name="T75" fmla="*/ 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52">
                  <a:moveTo>
                    <a:pt x="28" y="80"/>
                  </a:moveTo>
                  <a:cubicBezTo>
                    <a:pt x="148" y="80"/>
                    <a:pt x="148" y="80"/>
                    <a:pt x="148" y="80"/>
                  </a:cubicBezTo>
                  <a:cubicBezTo>
                    <a:pt x="148" y="76"/>
                    <a:pt x="148" y="76"/>
                    <a:pt x="148" y="76"/>
                  </a:cubicBezTo>
                  <a:cubicBezTo>
                    <a:pt x="28" y="76"/>
                    <a:pt x="28" y="76"/>
                    <a:pt x="28" y="76"/>
                  </a:cubicBezTo>
                  <a:lnTo>
                    <a:pt x="28" y="80"/>
                  </a:lnTo>
                  <a:close/>
                  <a:moveTo>
                    <a:pt x="160" y="0"/>
                  </a:moveTo>
                  <a:cubicBezTo>
                    <a:pt x="16" y="0"/>
                    <a:pt x="16" y="0"/>
                    <a:pt x="16" y="0"/>
                  </a:cubicBezTo>
                  <a:cubicBezTo>
                    <a:pt x="7" y="0"/>
                    <a:pt x="0" y="7"/>
                    <a:pt x="0" y="16"/>
                  </a:cubicBezTo>
                  <a:cubicBezTo>
                    <a:pt x="0" y="115"/>
                    <a:pt x="0" y="115"/>
                    <a:pt x="0" y="115"/>
                  </a:cubicBezTo>
                  <a:cubicBezTo>
                    <a:pt x="0" y="124"/>
                    <a:pt x="7" y="132"/>
                    <a:pt x="16" y="132"/>
                  </a:cubicBezTo>
                  <a:cubicBezTo>
                    <a:pt x="68" y="132"/>
                    <a:pt x="68" y="132"/>
                    <a:pt x="68" y="132"/>
                  </a:cubicBezTo>
                  <a:cubicBezTo>
                    <a:pt x="82" y="149"/>
                    <a:pt x="82" y="149"/>
                    <a:pt x="82" y="149"/>
                  </a:cubicBezTo>
                  <a:cubicBezTo>
                    <a:pt x="83" y="151"/>
                    <a:pt x="85" y="152"/>
                    <a:pt x="88" y="152"/>
                  </a:cubicBezTo>
                  <a:cubicBezTo>
                    <a:pt x="90" y="152"/>
                    <a:pt x="92" y="151"/>
                    <a:pt x="94" y="149"/>
                  </a:cubicBezTo>
                  <a:cubicBezTo>
                    <a:pt x="108" y="132"/>
                    <a:pt x="108" y="132"/>
                    <a:pt x="108" y="132"/>
                  </a:cubicBezTo>
                  <a:cubicBezTo>
                    <a:pt x="160" y="132"/>
                    <a:pt x="160" y="132"/>
                    <a:pt x="160" y="132"/>
                  </a:cubicBezTo>
                  <a:cubicBezTo>
                    <a:pt x="169" y="132"/>
                    <a:pt x="176" y="124"/>
                    <a:pt x="176" y="115"/>
                  </a:cubicBezTo>
                  <a:cubicBezTo>
                    <a:pt x="176" y="16"/>
                    <a:pt x="176" y="16"/>
                    <a:pt x="176" y="16"/>
                  </a:cubicBezTo>
                  <a:cubicBezTo>
                    <a:pt x="176" y="7"/>
                    <a:pt x="169" y="0"/>
                    <a:pt x="160" y="0"/>
                  </a:cubicBezTo>
                  <a:moveTo>
                    <a:pt x="168" y="115"/>
                  </a:moveTo>
                  <a:cubicBezTo>
                    <a:pt x="168" y="120"/>
                    <a:pt x="164" y="124"/>
                    <a:pt x="160" y="124"/>
                  </a:cubicBezTo>
                  <a:cubicBezTo>
                    <a:pt x="108" y="124"/>
                    <a:pt x="108" y="124"/>
                    <a:pt x="108" y="124"/>
                  </a:cubicBezTo>
                  <a:cubicBezTo>
                    <a:pt x="105" y="124"/>
                    <a:pt x="103" y="125"/>
                    <a:pt x="101" y="127"/>
                  </a:cubicBezTo>
                  <a:cubicBezTo>
                    <a:pt x="88" y="144"/>
                    <a:pt x="88" y="144"/>
                    <a:pt x="88" y="144"/>
                  </a:cubicBezTo>
                  <a:cubicBezTo>
                    <a:pt x="74" y="127"/>
                    <a:pt x="74" y="127"/>
                    <a:pt x="74" y="127"/>
                  </a:cubicBezTo>
                  <a:cubicBezTo>
                    <a:pt x="72" y="125"/>
                    <a:pt x="70" y="124"/>
                    <a:pt x="68" y="124"/>
                  </a:cubicBezTo>
                  <a:cubicBezTo>
                    <a:pt x="16" y="124"/>
                    <a:pt x="16" y="124"/>
                    <a:pt x="16" y="124"/>
                  </a:cubicBezTo>
                  <a:cubicBezTo>
                    <a:pt x="11" y="124"/>
                    <a:pt x="8" y="120"/>
                    <a:pt x="8" y="115"/>
                  </a:cubicBezTo>
                  <a:cubicBezTo>
                    <a:pt x="8" y="16"/>
                    <a:pt x="8" y="16"/>
                    <a:pt x="8" y="16"/>
                  </a:cubicBezTo>
                  <a:cubicBezTo>
                    <a:pt x="8" y="12"/>
                    <a:pt x="11" y="8"/>
                    <a:pt x="16" y="8"/>
                  </a:cubicBezTo>
                  <a:cubicBezTo>
                    <a:pt x="160" y="8"/>
                    <a:pt x="160" y="8"/>
                    <a:pt x="160" y="8"/>
                  </a:cubicBezTo>
                  <a:cubicBezTo>
                    <a:pt x="164" y="8"/>
                    <a:pt x="168" y="12"/>
                    <a:pt x="168" y="16"/>
                  </a:cubicBezTo>
                  <a:lnTo>
                    <a:pt x="168" y="115"/>
                  </a:lnTo>
                  <a:close/>
                  <a:moveTo>
                    <a:pt x="28" y="48"/>
                  </a:moveTo>
                  <a:cubicBezTo>
                    <a:pt x="148" y="48"/>
                    <a:pt x="148" y="48"/>
                    <a:pt x="148" y="48"/>
                  </a:cubicBezTo>
                  <a:cubicBezTo>
                    <a:pt x="148" y="44"/>
                    <a:pt x="148" y="44"/>
                    <a:pt x="148" y="44"/>
                  </a:cubicBezTo>
                  <a:cubicBezTo>
                    <a:pt x="28" y="44"/>
                    <a:pt x="28" y="44"/>
                    <a:pt x="28" y="44"/>
                  </a:cubicBezTo>
                  <a:lnTo>
                    <a:pt x="28" y="48"/>
                  </a:lnTo>
                  <a:close/>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59" name="组合 58"/>
            <p:cNvGrpSpPr/>
            <p:nvPr/>
          </p:nvGrpSpPr>
          <p:grpSpPr>
            <a:xfrm>
              <a:off x="6422663" y="1301575"/>
              <a:ext cx="415684" cy="377274"/>
              <a:chOff x="10284323" y="2496534"/>
              <a:chExt cx="344398" cy="314244"/>
            </a:xfrm>
          </p:grpSpPr>
          <p:sp>
            <p:nvSpPr>
              <p:cNvPr id="127" name="Freeform 34"/>
              <p:cNvSpPr>
                <a:spLocks noEditPoints="1"/>
              </p:cNvSpPr>
              <p:nvPr/>
            </p:nvSpPr>
            <p:spPr bwMode="auto">
              <a:xfrm>
                <a:off x="10297019" y="2647308"/>
                <a:ext cx="331702" cy="163470"/>
              </a:xfrm>
              <a:custGeom>
                <a:avLst/>
                <a:gdLst>
                  <a:gd name="T0" fmla="*/ 169 w 169"/>
                  <a:gd name="T1" fmla="*/ 38 h 83"/>
                  <a:gd name="T2" fmla="*/ 157 w 169"/>
                  <a:gd name="T3" fmla="*/ 27 h 83"/>
                  <a:gd name="T4" fmla="*/ 146 w 169"/>
                  <a:gd name="T5" fmla="*/ 38 h 83"/>
                  <a:gd name="T6" fmla="*/ 154 w 169"/>
                  <a:gd name="T7" fmla="*/ 49 h 83"/>
                  <a:gd name="T8" fmla="*/ 153 w 169"/>
                  <a:gd name="T9" fmla="*/ 49 h 83"/>
                  <a:gd name="T10" fmla="*/ 153 w 169"/>
                  <a:gd name="T11" fmla="*/ 68 h 83"/>
                  <a:gd name="T12" fmla="*/ 146 w 169"/>
                  <a:gd name="T13" fmla="*/ 75 h 83"/>
                  <a:gd name="T14" fmla="*/ 16 w 169"/>
                  <a:gd name="T15" fmla="*/ 75 h 83"/>
                  <a:gd name="T16" fmla="*/ 8 w 169"/>
                  <a:gd name="T17" fmla="*/ 68 h 83"/>
                  <a:gd name="T18" fmla="*/ 8 w 169"/>
                  <a:gd name="T19" fmla="*/ 3 h 83"/>
                  <a:gd name="T20" fmla="*/ 8 w 169"/>
                  <a:gd name="T21" fmla="*/ 3 h 83"/>
                  <a:gd name="T22" fmla="*/ 4 w 169"/>
                  <a:gd name="T23" fmla="*/ 0 h 83"/>
                  <a:gd name="T24" fmla="*/ 0 w 169"/>
                  <a:gd name="T25" fmla="*/ 3 h 83"/>
                  <a:gd name="T26" fmla="*/ 0 w 169"/>
                  <a:gd name="T27" fmla="*/ 3 h 83"/>
                  <a:gd name="T28" fmla="*/ 0 w 169"/>
                  <a:gd name="T29" fmla="*/ 68 h 83"/>
                  <a:gd name="T30" fmla="*/ 16 w 169"/>
                  <a:gd name="T31" fmla="*/ 83 h 83"/>
                  <a:gd name="T32" fmla="*/ 146 w 169"/>
                  <a:gd name="T33" fmla="*/ 83 h 83"/>
                  <a:gd name="T34" fmla="*/ 161 w 169"/>
                  <a:gd name="T35" fmla="*/ 68 h 83"/>
                  <a:gd name="T36" fmla="*/ 161 w 169"/>
                  <a:gd name="T37" fmla="*/ 49 h 83"/>
                  <a:gd name="T38" fmla="*/ 161 w 169"/>
                  <a:gd name="T39" fmla="*/ 49 h 83"/>
                  <a:gd name="T40" fmla="*/ 169 w 169"/>
                  <a:gd name="T41" fmla="*/ 38 h 83"/>
                  <a:gd name="T42" fmla="*/ 157 w 169"/>
                  <a:gd name="T43" fmla="*/ 46 h 83"/>
                  <a:gd name="T44" fmla="*/ 150 w 169"/>
                  <a:gd name="T45" fmla="*/ 38 h 83"/>
                  <a:gd name="T46" fmla="*/ 157 w 169"/>
                  <a:gd name="T47" fmla="*/ 30 h 83"/>
                  <a:gd name="T48" fmla="*/ 165 w 169"/>
                  <a:gd name="T49" fmla="*/ 38 h 83"/>
                  <a:gd name="T50" fmla="*/ 157 w 169"/>
                  <a:gd name="T51" fmla="*/ 4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83">
                    <a:moveTo>
                      <a:pt x="169" y="38"/>
                    </a:moveTo>
                    <a:cubicBezTo>
                      <a:pt x="169" y="32"/>
                      <a:pt x="164" y="27"/>
                      <a:pt x="157" y="27"/>
                    </a:cubicBezTo>
                    <a:cubicBezTo>
                      <a:pt x="151" y="27"/>
                      <a:pt x="146" y="32"/>
                      <a:pt x="146" y="38"/>
                    </a:cubicBezTo>
                    <a:cubicBezTo>
                      <a:pt x="146" y="43"/>
                      <a:pt x="149" y="47"/>
                      <a:pt x="154" y="49"/>
                    </a:cubicBezTo>
                    <a:cubicBezTo>
                      <a:pt x="153" y="49"/>
                      <a:pt x="153" y="49"/>
                      <a:pt x="153" y="49"/>
                    </a:cubicBezTo>
                    <a:cubicBezTo>
                      <a:pt x="153" y="68"/>
                      <a:pt x="153" y="68"/>
                      <a:pt x="153" y="68"/>
                    </a:cubicBezTo>
                    <a:cubicBezTo>
                      <a:pt x="153" y="73"/>
                      <a:pt x="150" y="75"/>
                      <a:pt x="146" y="75"/>
                    </a:cubicBezTo>
                    <a:cubicBezTo>
                      <a:pt x="16" y="75"/>
                      <a:pt x="16" y="75"/>
                      <a:pt x="16" y="75"/>
                    </a:cubicBezTo>
                    <a:cubicBezTo>
                      <a:pt x="11" y="75"/>
                      <a:pt x="8" y="73"/>
                      <a:pt x="8" y="68"/>
                    </a:cubicBezTo>
                    <a:cubicBezTo>
                      <a:pt x="8" y="3"/>
                      <a:pt x="8" y="3"/>
                      <a:pt x="8" y="3"/>
                    </a:cubicBezTo>
                    <a:cubicBezTo>
                      <a:pt x="8" y="3"/>
                      <a:pt x="8" y="3"/>
                      <a:pt x="8" y="3"/>
                    </a:cubicBezTo>
                    <a:cubicBezTo>
                      <a:pt x="8" y="1"/>
                      <a:pt x="6" y="0"/>
                      <a:pt x="4" y="0"/>
                    </a:cubicBezTo>
                    <a:cubicBezTo>
                      <a:pt x="2" y="0"/>
                      <a:pt x="0" y="1"/>
                      <a:pt x="0" y="3"/>
                    </a:cubicBezTo>
                    <a:cubicBezTo>
                      <a:pt x="0" y="3"/>
                      <a:pt x="0" y="3"/>
                      <a:pt x="0" y="3"/>
                    </a:cubicBezTo>
                    <a:cubicBezTo>
                      <a:pt x="0" y="68"/>
                      <a:pt x="0" y="68"/>
                      <a:pt x="0" y="68"/>
                    </a:cubicBezTo>
                    <a:cubicBezTo>
                      <a:pt x="0" y="77"/>
                      <a:pt x="7" y="83"/>
                      <a:pt x="16" y="83"/>
                    </a:cubicBezTo>
                    <a:cubicBezTo>
                      <a:pt x="146" y="83"/>
                      <a:pt x="146" y="83"/>
                      <a:pt x="146" y="83"/>
                    </a:cubicBezTo>
                    <a:cubicBezTo>
                      <a:pt x="154" y="83"/>
                      <a:pt x="161" y="77"/>
                      <a:pt x="161" y="68"/>
                    </a:cubicBezTo>
                    <a:cubicBezTo>
                      <a:pt x="161" y="49"/>
                      <a:pt x="161" y="49"/>
                      <a:pt x="161" y="49"/>
                    </a:cubicBezTo>
                    <a:cubicBezTo>
                      <a:pt x="161" y="49"/>
                      <a:pt x="161" y="49"/>
                      <a:pt x="161" y="49"/>
                    </a:cubicBezTo>
                    <a:cubicBezTo>
                      <a:pt x="165" y="47"/>
                      <a:pt x="169" y="43"/>
                      <a:pt x="169" y="38"/>
                    </a:cubicBezTo>
                    <a:moveTo>
                      <a:pt x="157" y="46"/>
                    </a:moveTo>
                    <a:cubicBezTo>
                      <a:pt x="153" y="46"/>
                      <a:pt x="150" y="42"/>
                      <a:pt x="150" y="38"/>
                    </a:cubicBezTo>
                    <a:cubicBezTo>
                      <a:pt x="150" y="34"/>
                      <a:pt x="153" y="30"/>
                      <a:pt x="157" y="30"/>
                    </a:cubicBezTo>
                    <a:cubicBezTo>
                      <a:pt x="161" y="30"/>
                      <a:pt x="165" y="34"/>
                      <a:pt x="165" y="38"/>
                    </a:cubicBezTo>
                    <a:cubicBezTo>
                      <a:pt x="165" y="42"/>
                      <a:pt x="161" y="46"/>
                      <a:pt x="157" y="46"/>
                    </a:cubicBezTo>
                  </a:path>
                </a:pathLst>
              </a:custGeom>
              <a:solidFill>
                <a:srgbClr val="070001"/>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8" name="Freeform 35"/>
              <p:cNvSpPr>
                <a:spLocks noEditPoints="1"/>
              </p:cNvSpPr>
              <p:nvPr/>
            </p:nvSpPr>
            <p:spPr bwMode="auto">
              <a:xfrm>
                <a:off x="10284323" y="2496534"/>
                <a:ext cx="328527" cy="165057"/>
              </a:xfrm>
              <a:custGeom>
                <a:avLst/>
                <a:gdLst>
                  <a:gd name="T0" fmla="*/ 22 w 168"/>
                  <a:gd name="T1" fmla="*/ 43 h 84"/>
                  <a:gd name="T2" fmla="*/ 15 w 168"/>
                  <a:gd name="T3" fmla="*/ 32 h 84"/>
                  <a:gd name="T4" fmla="*/ 15 w 168"/>
                  <a:gd name="T5" fmla="*/ 16 h 84"/>
                  <a:gd name="T6" fmla="*/ 23 w 168"/>
                  <a:gd name="T7" fmla="*/ 8 h 84"/>
                  <a:gd name="T8" fmla="*/ 153 w 168"/>
                  <a:gd name="T9" fmla="*/ 8 h 84"/>
                  <a:gd name="T10" fmla="*/ 160 w 168"/>
                  <a:gd name="T11" fmla="*/ 16 h 84"/>
                  <a:gd name="T12" fmla="*/ 160 w 168"/>
                  <a:gd name="T13" fmla="*/ 80 h 84"/>
                  <a:gd name="T14" fmla="*/ 160 w 168"/>
                  <a:gd name="T15" fmla="*/ 80 h 84"/>
                  <a:gd name="T16" fmla="*/ 164 w 168"/>
                  <a:gd name="T17" fmla="*/ 84 h 84"/>
                  <a:gd name="T18" fmla="*/ 168 w 168"/>
                  <a:gd name="T19" fmla="*/ 80 h 84"/>
                  <a:gd name="T20" fmla="*/ 168 w 168"/>
                  <a:gd name="T21" fmla="*/ 80 h 84"/>
                  <a:gd name="T22" fmla="*/ 168 w 168"/>
                  <a:gd name="T23" fmla="*/ 16 h 84"/>
                  <a:gd name="T24" fmla="*/ 153 w 168"/>
                  <a:gd name="T25" fmla="*/ 0 h 84"/>
                  <a:gd name="T26" fmla="*/ 23 w 168"/>
                  <a:gd name="T27" fmla="*/ 0 h 84"/>
                  <a:gd name="T28" fmla="*/ 7 w 168"/>
                  <a:gd name="T29" fmla="*/ 16 h 84"/>
                  <a:gd name="T30" fmla="*/ 7 w 168"/>
                  <a:gd name="T31" fmla="*/ 32 h 84"/>
                  <a:gd name="T32" fmla="*/ 0 w 168"/>
                  <a:gd name="T33" fmla="*/ 43 h 84"/>
                  <a:gd name="T34" fmla="*/ 11 w 168"/>
                  <a:gd name="T35" fmla="*/ 54 h 84"/>
                  <a:gd name="T36" fmla="*/ 22 w 168"/>
                  <a:gd name="T37" fmla="*/ 43 h 84"/>
                  <a:gd name="T38" fmla="*/ 4 w 168"/>
                  <a:gd name="T39" fmla="*/ 43 h 84"/>
                  <a:gd name="T40" fmla="*/ 11 w 168"/>
                  <a:gd name="T41" fmla="*/ 35 h 84"/>
                  <a:gd name="T42" fmla="*/ 19 w 168"/>
                  <a:gd name="T43" fmla="*/ 43 h 84"/>
                  <a:gd name="T44" fmla="*/ 11 w 168"/>
                  <a:gd name="T45" fmla="*/ 50 h 84"/>
                  <a:gd name="T46" fmla="*/ 4 w 168"/>
                  <a:gd name="T47"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84">
                    <a:moveTo>
                      <a:pt x="22" y="43"/>
                    </a:moveTo>
                    <a:cubicBezTo>
                      <a:pt x="22" y="38"/>
                      <a:pt x="19" y="33"/>
                      <a:pt x="15" y="32"/>
                    </a:cubicBezTo>
                    <a:cubicBezTo>
                      <a:pt x="15" y="16"/>
                      <a:pt x="15" y="16"/>
                      <a:pt x="15" y="16"/>
                    </a:cubicBezTo>
                    <a:cubicBezTo>
                      <a:pt x="15" y="12"/>
                      <a:pt x="18" y="8"/>
                      <a:pt x="23" y="8"/>
                    </a:cubicBezTo>
                    <a:cubicBezTo>
                      <a:pt x="153" y="8"/>
                      <a:pt x="153" y="8"/>
                      <a:pt x="153" y="8"/>
                    </a:cubicBezTo>
                    <a:cubicBezTo>
                      <a:pt x="157" y="8"/>
                      <a:pt x="160" y="12"/>
                      <a:pt x="160" y="16"/>
                    </a:cubicBezTo>
                    <a:cubicBezTo>
                      <a:pt x="160" y="80"/>
                      <a:pt x="160" y="80"/>
                      <a:pt x="160" y="80"/>
                    </a:cubicBezTo>
                    <a:cubicBezTo>
                      <a:pt x="160" y="80"/>
                      <a:pt x="160" y="80"/>
                      <a:pt x="160" y="80"/>
                    </a:cubicBezTo>
                    <a:cubicBezTo>
                      <a:pt x="160" y="83"/>
                      <a:pt x="162" y="84"/>
                      <a:pt x="164" y="84"/>
                    </a:cubicBezTo>
                    <a:cubicBezTo>
                      <a:pt x="167" y="84"/>
                      <a:pt x="168" y="83"/>
                      <a:pt x="168" y="80"/>
                    </a:cubicBezTo>
                    <a:cubicBezTo>
                      <a:pt x="168" y="80"/>
                      <a:pt x="168" y="80"/>
                      <a:pt x="168" y="80"/>
                    </a:cubicBezTo>
                    <a:cubicBezTo>
                      <a:pt x="168" y="16"/>
                      <a:pt x="168" y="16"/>
                      <a:pt x="168" y="16"/>
                    </a:cubicBezTo>
                    <a:cubicBezTo>
                      <a:pt x="168" y="8"/>
                      <a:pt x="161" y="0"/>
                      <a:pt x="153" y="0"/>
                    </a:cubicBezTo>
                    <a:cubicBezTo>
                      <a:pt x="23" y="0"/>
                      <a:pt x="23" y="0"/>
                      <a:pt x="23" y="0"/>
                    </a:cubicBezTo>
                    <a:cubicBezTo>
                      <a:pt x="14" y="0"/>
                      <a:pt x="7" y="8"/>
                      <a:pt x="7" y="16"/>
                    </a:cubicBezTo>
                    <a:cubicBezTo>
                      <a:pt x="7" y="32"/>
                      <a:pt x="7" y="32"/>
                      <a:pt x="7" y="32"/>
                    </a:cubicBezTo>
                    <a:cubicBezTo>
                      <a:pt x="3" y="33"/>
                      <a:pt x="0" y="38"/>
                      <a:pt x="0" y="43"/>
                    </a:cubicBezTo>
                    <a:cubicBezTo>
                      <a:pt x="0" y="49"/>
                      <a:pt x="5" y="54"/>
                      <a:pt x="11" y="54"/>
                    </a:cubicBezTo>
                    <a:cubicBezTo>
                      <a:pt x="18" y="54"/>
                      <a:pt x="22" y="49"/>
                      <a:pt x="22" y="43"/>
                    </a:cubicBezTo>
                    <a:moveTo>
                      <a:pt x="4" y="43"/>
                    </a:moveTo>
                    <a:cubicBezTo>
                      <a:pt x="4" y="38"/>
                      <a:pt x="7" y="35"/>
                      <a:pt x="11" y="35"/>
                    </a:cubicBezTo>
                    <a:cubicBezTo>
                      <a:pt x="15" y="35"/>
                      <a:pt x="19" y="38"/>
                      <a:pt x="19" y="43"/>
                    </a:cubicBezTo>
                    <a:cubicBezTo>
                      <a:pt x="19" y="47"/>
                      <a:pt x="15" y="50"/>
                      <a:pt x="11" y="50"/>
                    </a:cubicBezTo>
                    <a:cubicBezTo>
                      <a:pt x="7" y="50"/>
                      <a:pt x="4" y="46"/>
                      <a:pt x="4" y="43"/>
                    </a:cubicBezTo>
                  </a:path>
                </a:pathLst>
              </a:custGeom>
              <a:solidFill>
                <a:srgbClr val="070001"/>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9" name="Freeform 36"/>
              <p:cNvSpPr/>
              <p:nvPr/>
            </p:nvSpPr>
            <p:spPr bwMode="auto">
              <a:xfrm>
                <a:off x="10546192" y="2601282"/>
                <a:ext cx="6348" cy="96813"/>
              </a:xfrm>
              <a:custGeom>
                <a:avLst/>
                <a:gdLst>
                  <a:gd name="T0" fmla="*/ 0 w 4"/>
                  <a:gd name="T1" fmla="*/ 61 h 61"/>
                  <a:gd name="T2" fmla="*/ 4 w 4"/>
                  <a:gd name="T3" fmla="*/ 61 h 61"/>
                  <a:gd name="T4" fmla="*/ 4 w 4"/>
                  <a:gd name="T5" fmla="*/ 30 h 61"/>
                  <a:gd name="T6" fmla="*/ 4 w 4"/>
                  <a:gd name="T7" fmla="*/ 26 h 61"/>
                  <a:gd name="T8" fmla="*/ 4 w 4"/>
                  <a:gd name="T9" fmla="*/ 4 h 61"/>
                  <a:gd name="T10" fmla="*/ 4 w 4"/>
                  <a:gd name="T11" fmla="*/ 0 h 61"/>
                  <a:gd name="T12" fmla="*/ 3 w 4"/>
                  <a:gd name="T13" fmla="*/ 0 h 61"/>
                  <a:gd name="T14" fmla="*/ 0 w 4"/>
                  <a:gd name="T15" fmla="*/ 0 h 61"/>
                  <a:gd name="T16" fmla="*/ 0 w 4"/>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1">
                    <a:moveTo>
                      <a:pt x="0" y="61"/>
                    </a:moveTo>
                    <a:lnTo>
                      <a:pt x="4" y="61"/>
                    </a:lnTo>
                    <a:lnTo>
                      <a:pt x="4" y="30"/>
                    </a:lnTo>
                    <a:lnTo>
                      <a:pt x="4" y="26"/>
                    </a:lnTo>
                    <a:lnTo>
                      <a:pt x="4" y="4"/>
                    </a:lnTo>
                    <a:lnTo>
                      <a:pt x="4" y="0"/>
                    </a:lnTo>
                    <a:lnTo>
                      <a:pt x="3" y="0"/>
                    </a:lnTo>
                    <a:lnTo>
                      <a:pt x="0" y="0"/>
                    </a:lnTo>
                    <a:lnTo>
                      <a:pt x="0" y="61"/>
                    </a:lnTo>
                    <a:close/>
                  </a:path>
                </a:pathLst>
              </a:custGeom>
              <a:solidFill>
                <a:srgbClr val="070001"/>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0" name="Freeform 37"/>
              <p:cNvSpPr>
                <a:spLocks noEditPoints="1"/>
              </p:cNvSpPr>
              <p:nvPr/>
            </p:nvSpPr>
            <p:spPr bwMode="auto">
              <a:xfrm>
                <a:off x="10455728" y="2601282"/>
                <a:ext cx="74594" cy="96813"/>
              </a:xfrm>
              <a:custGeom>
                <a:avLst/>
                <a:gdLst>
                  <a:gd name="T0" fmla="*/ 5 w 38"/>
                  <a:gd name="T1" fmla="*/ 0 h 50"/>
                  <a:gd name="T2" fmla="*/ 3 w 38"/>
                  <a:gd name="T3" fmla="*/ 0 h 50"/>
                  <a:gd name="T4" fmla="*/ 0 w 38"/>
                  <a:gd name="T5" fmla="*/ 0 h 50"/>
                  <a:gd name="T6" fmla="*/ 0 w 38"/>
                  <a:gd name="T7" fmla="*/ 50 h 50"/>
                  <a:gd name="T8" fmla="*/ 4 w 38"/>
                  <a:gd name="T9" fmla="*/ 50 h 50"/>
                  <a:gd name="T10" fmla="*/ 4 w 38"/>
                  <a:gd name="T11" fmla="*/ 27 h 50"/>
                  <a:gd name="T12" fmla="*/ 29 w 38"/>
                  <a:gd name="T13" fmla="*/ 27 h 50"/>
                  <a:gd name="T14" fmla="*/ 38 w 38"/>
                  <a:gd name="T15" fmla="*/ 16 h 50"/>
                  <a:gd name="T16" fmla="*/ 38 w 38"/>
                  <a:gd name="T17" fmla="*/ 10 h 50"/>
                  <a:gd name="T18" fmla="*/ 29 w 38"/>
                  <a:gd name="T19" fmla="*/ 0 h 50"/>
                  <a:gd name="T20" fmla="*/ 5 w 38"/>
                  <a:gd name="T21" fmla="*/ 0 h 50"/>
                  <a:gd name="T22" fmla="*/ 34 w 38"/>
                  <a:gd name="T23" fmla="*/ 10 h 50"/>
                  <a:gd name="T24" fmla="*/ 34 w 38"/>
                  <a:gd name="T25" fmla="*/ 16 h 50"/>
                  <a:gd name="T26" fmla="*/ 29 w 38"/>
                  <a:gd name="T27" fmla="*/ 23 h 50"/>
                  <a:gd name="T28" fmla="*/ 4 w 38"/>
                  <a:gd name="T29" fmla="*/ 23 h 50"/>
                  <a:gd name="T30" fmla="*/ 4 w 38"/>
                  <a:gd name="T31" fmla="*/ 4 h 50"/>
                  <a:gd name="T32" fmla="*/ 29 w 38"/>
                  <a:gd name="T33" fmla="*/ 4 h 50"/>
                  <a:gd name="T34" fmla="*/ 34 w 38"/>
                  <a:gd name="T3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50">
                    <a:moveTo>
                      <a:pt x="5" y="0"/>
                    </a:moveTo>
                    <a:cubicBezTo>
                      <a:pt x="3" y="0"/>
                      <a:pt x="3" y="0"/>
                      <a:pt x="3" y="0"/>
                    </a:cubicBezTo>
                    <a:cubicBezTo>
                      <a:pt x="0" y="0"/>
                      <a:pt x="0" y="0"/>
                      <a:pt x="0" y="0"/>
                    </a:cubicBezTo>
                    <a:cubicBezTo>
                      <a:pt x="0" y="50"/>
                      <a:pt x="0" y="50"/>
                      <a:pt x="0" y="50"/>
                    </a:cubicBezTo>
                    <a:cubicBezTo>
                      <a:pt x="4" y="50"/>
                      <a:pt x="4" y="50"/>
                      <a:pt x="4" y="50"/>
                    </a:cubicBezTo>
                    <a:cubicBezTo>
                      <a:pt x="4" y="27"/>
                      <a:pt x="4" y="27"/>
                      <a:pt x="4" y="27"/>
                    </a:cubicBezTo>
                    <a:cubicBezTo>
                      <a:pt x="29" y="27"/>
                      <a:pt x="29" y="27"/>
                      <a:pt x="29" y="27"/>
                    </a:cubicBezTo>
                    <a:cubicBezTo>
                      <a:pt x="34" y="27"/>
                      <a:pt x="38" y="21"/>
                      <a:pt x="38" y="16"/>
                    </a:cubicBezTo>
                    <a:cubicBezTo>
                      <a:pt x="38" y="10"/>
                      <a:pt x="38" y="10"/>
                      <a:pt x="38" y="10"/>
                    </a:cubicBezTo>
                    <a:cubicBezTo>
                      <a:pt x="38" y="5"/>
                      <a:pt x="34" y="0"/>
                      <a:pt x="29" y="0"/>
                    </a:cubicBezTo>
                    <a:lnTo>
                      <a:pt x="5" y="0"/>
                    </a:lnTo>
                    <a:close/>
                    <a:moveTo>
                      <a:pt x="34" y="10"/>
                    </a:moveTo>
                    <a:cubicBezTo>
                      <a:pt x="34" y="16"/>
                      <a:pt x="34" y="16"/>
                      <a:pt x="34" y="16"/>
                    </a:cubicBezTo>
                    <a:cubicBezTo>
                      <a:pt x="34" y="19"/>
                      <a:pt x="31" y="23"/>
                      <a:pt x="29" y="23"/>
                    </a:cubicBezTo>
                    <a:cubicBezTo>
                      <a:pt x="4" y="23"/>
                      <a:pt x="4" y="23"/>
                      <a:pt x="4" y="23"/>
                    </a:cubicBezTo>
                    <a:cubicBezTo>
                      <a:pt x="4" y="4"/>
                      <a:pt x="4" y="4"/>
                      <a:pt x="4" y="4"/>
                    </a:cubicBezTo>
                    <a:cubicBezTo>
                      <a:pt x="29" y="4"/>
                      <a:pt x="29" y="4"/>
                      <a:pt x="29" y="4"/>
                    </a:cubicBezTo>
                    <a:cubicBezTo>
                      <a:pt x="31" y="4"/>
                      <a:pt x="34" y="7"/>
                      <a:pt x="34" y="10"/>
                    </a:cubicBezTo>
                  </a:path>
                </a:pathLst>
              </a:custGeom>
              <a:solidFill>
                <a:srgbClr val="070001"/>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1" name="Freeform 38"/>
              <p:cNvSpPr>
                <a:spLocks noEditPoints="1"/>
              </p:cNvSpPr>
              <p:nvPr/>
            </p:nvSpPr>
            <p:spPr bwMode="auto">
              <a:xfrm>
                <a:off x="10358916" y="2601282"/>
                <a:ext cx="85703" cy="96813"/>
              </a:xfrm>
              <a:custGeom>
                <a:avLst/>
                <a:gdLst>
                  <a:gd name="T0" fmla="*/ 24 w 44"/>
                  <a:gd name="T1" fmla="*/ 0 h 50"/>
                  <a:gd name="T2" fmla="*/ 20 w 44"/>
                  <a:gd name="T3" fmla="*/ 0 h 50"/>
                  <a:gd name="T4" fmla="*/ 9 w 44"/>
                  <a:gd name="T5" fmla="*/ 9 h 50"/>
                  <a:gd name="T6" fmla="*/ 0 w 44"/>
                  <a:gd name="T7" fmla="*/ 50 h 50"/>
                  <a:gd name="T8" fmla="*/ 4 w 44"/>
                  <a:gd name="T9" fmla="*/ 50 h 50"/>
                  <a:gd name="T10" fmla="*/ 10 w 44"/>
                  <a:gd name="T11" fmla="*/ 27 h 50"/>
                  <a:gd name="T12" fmla="*/ 34 w 44"/>
                  <a:gd name="T13" fmla="*/ 27 h 50"/>
                  <a:gd name="T14" fmla="*/ 40 w 44"/>
                  <a:gd name="T15" fmla="*/ 50 h 50"/>
                  <a:gd name="T16" fmla="*/ 44 w 44"/>
                  <a:gd name="T17" fmla="*/ 50 h 50"/>
                  <a:gd name="T18" fmla="*/ 35 w 44"/>
                  <a:gd name="T19" fmla="*/ 9 h 50"/>
                  <a:gd name="T20" fmla="*/ 24 w 44"/>
                  <a:gd name="T21" fmla="*/ 0 h 50"/>
                  <a:gd name="T22" fmla="*/ 34 w 44"/>
                  <a:gd name="T23" fmla="*/ 23 h 50"/>
                  <a:gd name="T24" fmla="*/ 10 w 44"/>
                  <a:gd name="T25" fmla="*/ 23 h 50"/>
                  <a:gd name="T26" fmla="*/ 13 w 44"/>
                  <a:gd name="T27" fmla="*/ 11 h 50"/>
                  <a:gd name="T28" fmla="*/ 21 w 44"/>
                  <a:gd name="T29" fmla="*/ 4 h 50"/>
                  <a:gd name="T30" fmla="*/ 23 w 44"/>
                  <a:gd name="T31" fmla="*/ 4 h 50"/>
                  <a:gd name="T32" fmla="*/ 31 w 44"/>
                  <a:gd name="T33" fmla="*/ 11 h 50"/>
                  <a:gd name="T34" fmla="*/ 34 w 44"/>
                  <a:gd name="T35"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50">
                    <a:moveTo>
                      <a:pt x="24" y="0"/>
                    </a:moveTo>
                    <a:cubicBezTo>
                      <a:pt x="20" y="0"/>
                      <a:pt x="20" y="0"/>
                      <a:pt x="20" y="0"/>
                    </a:cubicBezTo>
                    <a:cubicBezTo>
                      <a:pt x="12" y="0"/>
                      <a:pt x="10" y="7"/>
                      <a:pt x="9" y="9"/>
                    </a:cubicBezTo>
                    <a:cubicBezTo>
                      <a:pt x="0" y="50"/>
                      <a:pt x="0" y="50"/>
                      <a:pt x="0" y="50"/>
                    </a:cubicBezTo>
                    <a:cubicBezTo>
                      <a:pt x="4" y="50"/>
                      <a:pt x="4" y="50"/>
                      <a:pt x="4" y="50"/>
                    </a:cubicBezTo>
                    <a:cubicBezTo>
                      <a:pt x="10" y="27"/>
                      <a:pt x="10" y="27"/>
                      <a:pt x="10" y="27"/>
                    </a:cubicBezTo>
                    <a:cubicBezTo>
                      <a:pt x="34" y="27"/>
                      <a:pt x="34" y="27"/>
                      <a:pt x="34" y="27"/>
                    </a:cubicBezTo>
                    <a:cubicBezTo>
                      <a:pt x="40" y="50"/>
                      <a:pt x="40" y="50"/>
                      <a:pt x="40" y="50"/>
                    </a:cubicBezTo>
                    <a:cubicBezTo>
                      <a:pt x="44" y="50"/>
                      <a:pt x="44" y="50"/>
                      <a:pt x="44" y="50"/>
                    </a:cubicBezTo>
                    <a:cubicBezTo>
                      <a:pt x="35" y="9"/>
                      <a:pt x="35" y="9"/>
                      <a:pt x="35" y="9"/>
                    </a:cubicBezTo>
                    <a:cubicBezTo>
                      <a:pt x="34" y="7"/>
                      <a:pt x="32" y="0"/>
                      <a:pt x="24" y="0"/>
                    </a:cubicBezTo>
                    <a:moveTo>
                      <a:pt x="34" y="23"/>
                    </a:moveTo>
                    <a:cubicBezTo>
                      <a:pt x="10" y="23"/>
                      <a:pt x="10" y="23"/>
                      <a:pt x="10" y="23"/>
                    </a:cubicBezTo>
                    <a:cubicBezTo>
                      <a:pt x="13" y="11"/>
                      <a:pt x="13" y="11"/>
                      <a:pt x="13" y="11"/>
                    </a:cubicBezTo>
                    <a:cubicBezTo>
                      <a:pt x="15" y="6"/>
                      <a:pt x="17" y="4"/>
                      <a:pt x="21" y="4"/>
                    </a:cubicBezTo>
                    <a:cubicBezTo>
                      <a:pt x="23" y="4"/>
                      <a:pt x="23" y="4"/>
                      <a:pt x="23" y="4"/>
                    </a:cubicBezTo>
                    <a:cubicBezTo>
                      <a:pt x="27" y="4"/>
                      <a:pt x="29" y="6"/>
                      <a:pt x="31" y="11"/>
                    </a:cubicBezTo>
                    <a:lnTo>
                      <a:pt x="34" y="23"/>
                    </a:lnTo>
                    <a:close/>
                  </a:path>
                </a:pathLst>
              </a:custGeom>
              <a:solidFill>
                <a:srgbClr val="070001"/>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60" name="组合 59"/>
            <p:cNvGrpSpPr/>
            <p:nvPr/>
          </p:nvGrpSpPr>
          <p:grpSpPr>
            <a:xfrm>
              <a:off x="1168785" y="1320148"/>
              <a:ext cx="342811" cy="253934"/>
              <a:chOff x="2046288" y="1676561"/>
              <a:chExt cx="342900" cy="254000"/>
            </a:xfrm>
          </p:grpSpPr>
          <p:sp>
            <p:nvSpPr>
              <p:cNvPr id="123" name="Oval 5"/>
              <p:cNvSpPr>
                <a:spLocks noChangeArrowheads="1"/>
              </p:cNvSpPr>
              <p:nvPr/>
            </p:nvSpPr>
            <p:spPr bwMode="auto">
              <a:xfrm>
                <a:off x="2263775" y="1811499"/>
                <a:ext cx="23812" cy="23813"/>
              </a:xfrm>
              <a:prstGeom prst="ellipse">
                <a:avLst/>
              </a:prstGeom>
              <a:solidFill>
                <a:srgbClr val="080103"/>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4" name="Freeform 6"/>
              <p:cNvSpPr/>
              <p:nvPr/>
            </p:nvSpPr>
            <p:spPr bwMode="auto">
              <a:xfrm>
                <a:off x="2132013" y="1882936"/>
                <a:ext cx="165100" cy="7938"/>
              </a:xfrm>
              <a:custGeom>
                <a:avLst/>
                <a:gdLst>
                  <a:gd name="T0" fmla="*/ 83 w 85"/>
                  <a:gd name="T1" fmla="*/ 0 h 4"/>
                  <a:gd name="T2" fmla="*/ 2 w 85"/>
                  <a:gd name="T3" fmla="*/ 0 h 4"/>
                  <a:gd name="T4" fmla="*/ 0 w 85"/>
                  <a:gd name="T5" fmla="*/ 2 h 4"/>
                  <a:gd name="T6" fmla="*/ 2 w 85"/>
                  <a:gd name="T7" fmla="*/ 4 h 4"/>
                  <a:gd name="T8" fmla="*/ 83 w 85"/>
                  <a:gd name="T9" fmla="*/ 4 h 4"/>
                  <a:gd name="T10" fmla="*/ 85 w 85"/>
                  <a:gd name="T11" fmla="*/ 2 h 4"/>
                  <a:gd name="T12" fmla="*/ 83 w 8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5" h="4">
                    <a:moveTo>
                      <a:pt x="83" y="0"/>
                    </a:moveTo>
                    <a:cubicBezTo>
                      <a:pt x="2" y="0"/>
                      <a:pt x="2" y="0"/>
                      <a:pt x="2" y="0"/>
                    </a:cubicBezTo>
                    <a:cubicBezTo>
                      <a:pt x="0" y="0"/>
                      <a:pt x="0" y="1"/>
                      <a:pt x="0" y="2"/>
                    </a:cubicBezTo>
                    <a:cubicBezTo>
                      <a:pt x="0" y="3"/>
                      <a:pt x="0" y="4"/>
                      <a:pt x="2" y="4"/>
                    </a:cubicBezTo>
                    <a:cubicBezTo>
                      <a:pt x="83" y="4"/>
                      <a:pt x="83" y="4"/>
                      <a:pt x="83" y="4"/>
                    </a:cubicBezTo>
                    <a:cubicBezTo>
                      <a:pt x="84" y="4"/>
                      <a:pt x="85" y="3"/>
                      <a:pt x="85" y="2"/>
                    </a:cubicBezTo>
                    <a:cubicBezTo>
                      <a:pt x="85" y="1"/>
                      <a:pt x="84" y="0"/>
                      <a:pt x="83" y="0"/>
                    </a:cubicBezTo>
                  </a:path>
                </a:pathLst>
              </a:custGeom>
              <a:solidFill>
                <a:srgbClr val="080103"/>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5" name="Freeform 7"/>
              <p:cNvSpPr>
                <a:spLocks noEditPoints="1"/>
              </p:cNvSpPr>
              <p:nvPr/>
            </p:nvSpPr>
            <p:spPr bwMode="auto">
              <a:xfrm>
                <a:off x="2124075" y="1787686"/>
                <a:ext cx="187325" cy="71438"/>
              </a:xfrm>
              <a:custGeom>
                <a:avLst/>
                <a:gdLst>
                  <a:gd name="T0" fmla="*/ 78 w 96"/>
                  <a:gd name="T1" fmla="*/ 0 h 36"/>
                  <a:gd name="T2" fmla="*/ 18 w 96"/>
                  <a:gd name="T3" fmla="*/ 0 h 36"/>
                  <a:gd name="T4" fmla="*/ 0 w 96"/>
                  <a:gd name="T5" fmla="*/ 18 h 36"/>
                  <a:gd name="T6" fmla="*/ 18 w 96"/>
                  <a:gd name="T7" fmla="*/ 36 h 36"/>
                  <a:gd name="T8" fmla="*/ 78 w 96"/>
                  <a:gd name="T9" fmla="*/ 36 h 36"/>
                  <a:gd name="T10" fmla="*/ 96 w 96"/>
                  <a:gd name="T11" fmla="*/ 18 h 36"/>
                  <a:gd name="T12" fmla="*/ 78 w 96"/>
                  <a:gd name="T13" fmla="*/ 0 h 36"/>
                  <a:gd name="T14" fmla="*/ 78 w 96"/>
                  <a:gd name="T15" fmla="*/ 32 h 36"/>
                  <a:gd name="T16" fmla="*/ 18 w 96"/>
                  <a:gd name="T17" fmla="*/ 32 h 36"/>
                  <a:gd name="T18" fmla="*/ 4 w 96"/>
                  <a:gd name="T19" fmla="*/ 18 h 36"/>
                  <a:gd name="T20" fmla="*/ 18 w 96"/>
                  <a:gd name="T21" fmla="*/ 4 h 36"/>
                  <a:gd name="T22" fmla="*/ 78 w 96"/>
                  <a:gd name="T23" fmla="*/ 4 h 36"/>
                  <a:gd name="T24" fmla="*/ 92 w 96"/>
                  <a:gd name="T25" fmla="*/ 18 h 36"/>
                  <a:gd name="T26" fmla="*/ 78 w 96"/>
                  <a:gd name="T2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36">
                    <a:moveTo>
                      <a:pt x="78" y="0"/>
                    </a:moveTo>
                    <a:cubicBezTo>
                      <a:pt x="18" y="0"/>
                      <a:pt x="18" y="0"/>
                      <a:pt x="18" y="0"/>
                    </a:cubicBezTo>
                    <a:cubicBezTo>
                      <a:pt x="8" y="0"/>
                      <a:pt x="0" y="8"/>
                      <a:pt x="0" y="18"/>
                    </a:cubicBezTo>
                    <a:cubicBezTo>
                      <a:pt x="0" y="28"/>
                      <a:pt x="8" y="36"/>
                      <a:pt x="18" y="36"/>
                    </a:cubicBezTo>
                    <a:cubicBezTo>
                      <a:pt x="78" y="36"/>
                      <a:pt x="78" y="36"/>
                      <a:pt x="78" y="36"/>
                    </a:cubicBezTo>
                    <a:cubicBezTo>
                      <a:pt x="88" y="36"/>
                      <a:pt x="96" y="28"/>
                      <a:pt x="96" y="18"/>
                    </a:cubicBezTo>
                    <a:cubicBezTo>
                      <a:pt x="96" y="8"/>
                      <a:pt x="88" y="0"/>
                      <a:pt x="78" y="0"/>
                    </a:cubicBezTo>
                    <a:moveTo>
                      <a:pt x="78" y="32"/>
                    </a:moveTo>
                    <a:cubicBezTo>
                      <a:pt x="18" y="32"/>
                      <a:pt x="18" y="32"/>
                      <a:pt x="18" y="32"/>
                    </a:cubicBezTo>
                    <a:cubicBezTo>
                      <a:pt x="10" y="32"/>
                      <a:pt x="4" y="26"/>
                      <a:pt x="4" y="18"/>
                    </a:cubicBezTo>
                    <a:cubicBezTo>
                      <a:pt x="4" y="10"/>
                      <a:pt x="10" y="4"/>
                      <a:pt x="18" y="4"/>
                    </a:cubicBezTo>
                    <a:cubicBezTo>
                      <a:pt x="78" y="4"/>
                      <a:pt x="78" y="4"/>
                      <a:pt x="78" y="4"/>
                    </a:cubicBezTo>
                    <a:cubicBezTo>
                      <a:pt x="86" y="4"/>
                      <a:pt x="92" y="10"/>
                      <a:pt x="92" y="18"/>
                    </a:cubicBezTo>
                    <a:cubicBezTo>
                      <a:pt x="92" y="26"/>
                      <a:pt x="86" y="32"/>
                      <a:pt x="78" y="32"/>
                    </a:cubicBezTo>
                  </a:path>
                </a:pathLst>
              </a:custGeom>
              <a:solidFill>
                <a:srgbClr val="080103"/>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6" name="Freeform 8"/>
              <p:cNvSpPr>
                <a:spLocks noEditPoints="1"/>
              </p:cNvSpPr>
              <p:nvPr/>
            </p:nvSpPr>
            <p:spPr bwMode="auto">
              <a:xfrm>
                <a:off x="2046288" y="1676561"/>
                <a:ext cx="342900" cy="254000"/>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128 w 176"/>
                  <a:gd name="T17" fmla="*/ 120 h 128"/>
                  <a:gd name="T18" fmla="*/ 48 w 176"/>
                  <a:gd name="T19" fmla="*/ 120 h 128"/>
                  <a:gd name="T20" fmla="*/ 8 w 176"/>
                  <a:gd name="T21" fmla="*/ 80 h 128"/>
                  <a:gd name="T22" fmla="*/ 44 w 176"/>
                  <a:gd name="T23" fmla="*/ 40 h 128"/>
                  <a:gd name="T24" fmla="*/ 50 w 176"/>
                  <a:gd name="T25" fmla="*/ 35 h 128"/>
                  <a:gd name="T26" fmla="*/ 88 w 176"/>
                  <a:gd name="T27" fmla="*/ 8 h 128"/>
                  <a:gd name="T28" fmla="*/ 126 w 176"/>
                  <a:gd name="T29" fmla="*/ 35 h 128"/>
                  <a:gd name="T30" fmla="*/ 132 w 176"/>
                  <a:gd name="T31" fmla="*/ 40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3" y="32"/>
                    </a:moveTo>
                    <a:cubicBezTo>
                      <a:pt x="127" y="14"/>
                      <a:pt x="109" y="0"/>
                      <a:pt x="88" y="0"/>
                    </a:cubicBezTo>
                    <a:cubicBezTo>
                      <a:pt x="67" y="0"/>
                      <a:pt x="49" y="14"/>
                      <a:pt x="43" y="32"/>
                    </a:cubicBezTo>
                    <a:cubicBezTo>
                      <a:pt x="19" y="35"/>
                      <a:pt x="0" y="55"/>
                      <a:pt x="0" y="80"/>
                    </a:cubicBezTo>
                    <a:cubicBezTo>
                      <a:pt x="0" y="107"/>
                      <a:pt x="21" y="128"/>
                      <a:pt x="48" y="128"/>
                    </a:cubicBezTo>
                    <a:cubicBezTo>
                      <a:pt x="128" y="128"/>
                      <a:pt x="128" y="128"/>
                      <a:pt x="128" y="128"/>
                    </a:cubicBezTo>
                    <a:cubicBezTo>
                      <a:pt x="155" y="128"/>
                      <a:pt x="176" y="107"/>
                      <a:pt x="176" y="80"/>
                    </a:cubicBezTo>
                    <a:cubicBezTo>
                      <a:pt x="176" y="55"/>
                      <a:pt x="157" y="35"/>
                      <a:pt x="133" y="32"/>
                    </a:cubicBezTo>
                    <a:moveTo>
                      <a:pt x="128" y="120"/>
                    </a:moveTo>
                    <a:cubicBezTo>
                      <a:pt x="48" y="120"/>
                      <a:pt x="48" y="120"/>
                      <a:pt x="48" y="120"/>
                    </a:cubicBezTo>
                    <a:cubicBezTo>
                      <a:pt x="26" y="120"/>
                      <a:pt x="8" y="102"/>
                      <a:pt x="8" y="80"/>
                    </a:cubicBezTo>
                    <a:cubicBezTo>
                      <a:pt x="8" y="60"/>
                      <a:pt x="23" y="43"/>
                      <a:pt x="44" y="40"/>
                    </a:cubicBezTo>
                    <a:cubicBezTo>
                      <a:pt x="47" y="40"/>
                      <a:pt x="49" y="38"/>
                      <a:pt x="50" y="35"/>
                    </a:cubicBezTo>
                    <a:cubicBezTo>
                      <a:pt x="56" y="19"/>
                      <a:pt x="71" y="8"/>
                      <a:pt x="88" y="8"/>
                    </a:cubicBezTo>
                    <a:cubicBezTo>
                      <a:pt x="105" y="8"/>
                      <a:pt x="120" y="19"/>
                      <a:pt x="126" y="35"/>
                    </a:cubicBezTo>
                    <a:cubicBezTo>
                      <a:pt x="127" y="38"/>
                      <a:pt x="129" y="40"/>
                      <a:pt x="132" y="40"/>
                    </a:cubicBezTo>
                    <a:cubicBezTo>
                      <a:pt x="153" y="43"/>
                      <a:pt x="168" y="60"/>
                      <a:pt x="168" y="80"/>
                    </a:cubicBezTo>
                    <a:cubicBezTo>
                      <a:pt x="168" y="102"/>
                      <a:pt x="150" y="120"/>
                      <a:pt x="128" y="120"/>
                    </a:cubicBezTo>
                  </a:path>
                </a:pathLst>
              </a:custGeom>
              <a:solidFill>
                <a:srgbClr val="080103"/>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61" name="组合 60"/>
            <p:cNvGrpSpPr/>
            <p:nvPr/>
          </p:nvGrpSpPr>
          <p:grpSpPr>
            <a:xfrm>
              <a:off x="1889607" y="1320148"/>
              <a:ext cx="342811" cy="253934"/>
              <a:chOff x="5132639" y="1456621"/>
              <a:chExt cx="342811" cy="253934"/>
            </a:xfrm>
          </p:grpSpPr>
          <p:sp>
            <p:nvSpPr>
              <p:cNvPr id="118" name="Freeform 11"/>
              <p:cNvSpPr>
                <a:spLocks noEditPoints="1"/>
              </p:cNvSpPr>
              <p:nvPr/>
            </p:nvSpPr>
            <p:spPr bwMode="auto">
              <a:xfrm>
                <a:off x="5132639" y="1456621"/>
                <a:ext cx="342811" cy="253934"/>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128 w 176"/>
                  <a:gd name="T17" fmla="*/ 120 h 128"/>
                  <a:gd name="T18" fmla="*/ 48 w 176"/>
                  <a:gd name="T19" fmla="*/ 120 h 128"/>
                  <a:gd name="T20" fmla="*/ 8 w 176"/>
                  <a:gd name="T21" fmla="*/ 80 h 128"/>
                  <a:gd name="T22" fmla="*/ 44 w 176"/>
                  <a:gd name="T23" fmla="*/ 40 h 128"/>
                  <a:gd name="T24" fmla="*/ 50 w 176"/>
                  <a:gd name="T25" fmla="*/ 35 h 128"/>
                  <a:gd name="T26" fmla="*/ 88 w 176"/>
                  <a:gd name="T27" fmla="*/ 8 h 128"/>
                  <a:gd name="T28" fmla="*/ 126 w 176"/>
                  <a:gd name="T29" fmla="*/ 35 h 128"/>
                  <a:gd name="T30" fmla="*/ 132 w 176"/>
                  <a:gd name="T31" fmla="*/ 40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3" y="32"/>
                    </a:moveTo>
                    <a:cubicBezTo>
                      <a:pt x="127" y="14"/>
                      <a:pt x="109" y="0"/>
                      <a:pt x="88" y="0"/>
                    </a:cubicBezTo>
                    <a:cubicBezTo>
                      <a:pt x="67" y="0"/>
                      <a:pt x="49" y="14"/>
                      <a:pt x="43" y="32"/>
                    </a:cubicBezTo>
                    <a:cubicBezTo>
                      <a:pt x="19" y="35"/>
                      <a:pt x="0" y="55"/>
                      <a:pt x="0" y="80"/>
                    </a:cubicBezTo>
                    <a:cubicBezTo>
                      <a:pt x="0" y="107"/>
                      <a:pt x="21" y="128"/>
                      <a:pt x="48" y="128"/>
                    </a:cubicBezTo>
                    <a:cubicBezTo>
                      <a:pt x="128" y="128"/>
                      <a:pt x="128" y="128"/>
                      <a:pt x="128" y="128"/>
                    </a:cubicBezTo>
                    <a:cubicBezTo>
                      <a:pt x="155" y="128"/>
                      <a:pt x="176" y="107"/>
                      <a:pt x="176" y="80"/>
                    </a:cubicBezTo>
                    <a:cubicBezTo>
                      <a:pt x="176" y="55"/>
                      <a:pt x="157" y="35"/>
                      <a:pt x="133" y="32"/>
                    </a:cubicBezTo>
                    <a:moveTo>
                      <a:pt x="128" y="120"/>
                    </a:moveTo>
                    <a:cubicBezTo>
                      <a:pt x="48" y="120"/>
                      <a:pt x="48" y="120"/>
                      <a:pt x="48" y="120"/>
                    </a:cubicBezTo>
                    <a:cubicBezTo>
                      <a:pt x="26" y="120"/>
                      <a:pt x="8" y="102"/>
                      <a:pt x="8" y="80"/>
                    </a:cubicBezTo>
                    <a:cubicBezTo>
                      <a:pt x="8" y="60"/>
                      <a:pt x="23" y="43"/>
                      <a:pt x="44" y="40"/>
                    </a:cubicBezTo>
                    <a:cubicBezTo>
                      <a:pt x="47" y="40"/>
                      <a:pt x="49" y="38"/>
                      <a:pt x="50" y="35"/>
                    </a:cubicBezTo>
                    <a:cubicBezTo>
                      <a:pt x="56" y="19"/>
                      <a:pt x="71" y="8"/>
                      <a:pt x="88" y="8"/>
                    </a:cubicBezTo>
                    <a:cubicBezTo>
                      <a:pt x="105" y="8"/>
                      <a:pt x="120" y="19"/>
                      <a:pt x="126" y="35"/>
                    </a:cubicBezTo>
                    <a:cubicBezTo>
                      <a:pt x="127" y="38"/>
                      <a:pt x="129" y="40"/>
                      <a:pt x="132" y="40"/>
                    </a:cubicBezTo>
                    <a:cubicBezTo>
                      <a:pt x="153" y="43"/>
                      <a:pt x="168" y="60"/>
                      <a:pt x="168" y="80"/>
                    </a:cubicBezTo>
                    <a:cubicBezTo>
                      <a:pt x="168" y="102"/>
                      <a:pt x="150" y="120"/>
                      <a:pt x="128" y="120"/>
                    </a:cubicBezTo>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9" name="Freeform 12"/>
              <p:cNvSpPr/>
              <p:nvPr/>
            </p:nvSpPr>
            <p:spPr bwMode="auto">
              <a:xfrm>
                <a:off x="5227864" y="1602633"/>
                <a:ext cx="99986" cy="7936"/>
              </a:xfrm>
              <a:custGeom>
                <a:avLst/>
                <a:gdLst>
                  <a:gd name="T0" fmla="*/ 49 w 51"/>
                  <a:gd name="T1" fmla="*/ 0 h 4"/>
                  <a:gd name="T2" fmla="*/ 2 w 51"/>
                  <a:gd name="T3" fmla="*/ 0 h 4"/>
                  <a:gd name="T4" fmla="*/ 0 w 51"/>
                  <a:gd name="T5" fmla="*/ 2 h 4"/>
                  <a:gd name="T6" fmla="*/ 2 w 51"/>
                  <a:gd name="T7" fmla="*/ 4 h 4"/>
                  <a:gd name="T8" fmla="*/ 49 w 51"/>
                  <a:gd name="T9" fmla="*/ 4 h 4"/>
                  <a:gd name="T10" fmla="*/ 51 w 51"/>
                  <a:gd name="T11" fmla="*/ 2 h 4"/>
                  <a:gd name="T12" fmla="*/ 49 w 5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1" h="4">
                    <a:moveTo>
                      <a:pt x="49" y="0"/>
                    </a:moveTo>
                    <a:cubicBezTo>
                      <a:pt x="2" y="0"/>
                      <a:pt x="2" y="0"/>
                      <a:pt x="2" y="0"/>
                    </a:cubicBezTo>
                    <a:cubicBezTo>
                      <a:pt x="1" y="0"/>
                      <a:pt x="0" y="1"/>
                      <a:pt x="0" y="2"/>
                    </a:cubicBezTo>
                    <a:cubicBezTo>
                      <a:pt x="0" y="3"/>
                      <a:pt x="1" y="4"/>
                      <a:pt x="2" y="4"/>
                    </a:cubicBezTo>
                    <a:cubicBezTo>
                      <a:pt x="49" y="4"/>
                      <a:pt x="49" y="4"/>
                      <a:pt x="49" y="4"/>
                    </a:cubicBezTo>
                    <a:cubicBezTo>
                      <a:pt x="50" y="4"/>
                      <a:pt x="51" y="3"/>
                      <a:pt x="51" y="2"/>
                    </a:cubicBezTo>
                    <a:cubicBezTo>
                      <a:pt x="51" y="1"/>
                      <a:pt x="50" y="0"/>
                      <a:pt x="49" y="0"/>
                    </a:cubicBezTo>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0" name="Freeform 13"/>
              <p:cNvSpPr/>
              <p:nvPr/>
            </p:nvSpPr>
            <p:spPr bwMode="auto">
              <a:xfrm>
                <a:off x="5227864" y="1626439"/>
                <a:ext cx="99986" cy="7936"/>
              </a:xfrm>
              <a:custGeom>
                <a:avLst/>
                <a:gdLst>
                  <a:gd name="T0" fmla="*/ 49 w 51"/>
                  <a:gd name="T1" fmla="*/ 0 h 4"/>
                  <a:gd name="T2" fmla="*/ 2 w 51"/>
                  <a:gd name="T3" fmla="*/ 0 h 4"/>
                  <a:gd name="T4" fmla="*/ 0 w 51"/>
                  <a:gd name="T5" fmla="*/ 2 h 4"/>
                  <a:gd name="T6" fmla="*/ 2 w 51"/>
                  <a:gd name="T7" fmla="*/ 4 h 4"/>
                  <a:gd name="T8" fmla="*/ 49 w 51"/>
                  <a:gd name="T9" fmla="*/ 4 h 4"/>
                  <a:gd name="T10" fmla="*/ 51 w 51"/>
                  <a:gd name="T11" fmla="*/ 2 h 4"/>
                  <a:gd name="T12" fmla="*/ 49 w 5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1" h="4">
                    <a:moveTo>
                      <a:pt x="49" y="0"/>
                    </a:moveTo>
                    <a:cubicBezTo>
                      <a:pt x="2" y="0"/>
                      <a:pt x="2" y="0"/>
                      <a:pt x="2" y="0"/>
                    </a:cubicBezTo>
                    <a:cubicBezTo>
                      <a:pt x="1" y="0"/>
                      <a:pt x="0" y="1"/>
                      <a:pt x="0" y="2"/>
                    </a:cubicBezTo>
                    <a:cubicBezTo>
                      <a:pt x="0" y="3"/>
                      <a:pt x="1" y="4"/>
                      <a:pt x="2" y="4"/>
                    </a:cubicBezTo>
                    <a:cubicBezTo>
                      <a:pt x="49" y="4"/>
                      <a:pt x="49" y="4"/>
                      <a:pt x="49" y="4"/>
                    </a:cubicBezTo>
                    <a:cubicBezTo>
                      <a:pt x="50" y="4"/>
                      <a:pt x="51" y="3"/>
                      <a:pt x="51" y="2"/>
                    </a:cubicBezTo>
                    <a:cubicBezTo>
                      <a:pt x="51" y="1"/>
                      <a:pt x="50" y="0"/>
                      <a:pt x="49" y="0"/>
                    </a:cubicBezTo>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1" name="Freeform 14"/>
              <p:cNvSpPr>
                <a:spLocks noEditPoints="1"/>
              </p:cNvSpPr>
              <p:nvPr/>
            </p:nvSpPr>
            <p:spPr bwMode="auto">
              <a:xfrm>
                <a:off x="5346896" y="1599459"/>
                <a:ext cx="39677" cy="39678"/>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moveTo>
                      <a:pt x="10" y="16"/>
                    </a:moveTo>
                    <a:cubicBezTo>
                      <a:pt x="7" y="16"/>
                      <a:pt x="4" y="13"/>
                      <a:pt x="4" y="10"/>
                    </a:cubicBezTo>
                    <a:cubicBezTo>
                      <a:pt x="4" y="7"/>
                      <a:pt x="7" y="4"/>
                      <a:pt x="10" y="4"/>
                    </a:cubicBezTo>
                    <a:cubicBezTo>
                      <a:pt x="13" y="4"/>
                      <a:pt x="16" y="7"/>
                      <a:pt x="16" y="10"/>
                    </a:cubicBezTo>
                    <a:cubicBezTo>
                      <a:pt x="16" y="13"/>
                      <a:pt x="13" y="16"/>
                      <a:pt x="10" y="16"/>
                    </a:cubicBezTo>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2" name="Freeform 15"/>
              <p:cNvSpPr>
                <a:spLocks noEditPoints="1"/>
              </p:cNvSpPr>
              <p:nvPr/>
            </p:nvSpPr>
            <p:spPr bwMode="auto">
              <a:xfrm>
                <a:off x="5191362" y="1567718"/>
                <a:ext cx="225366" cy="103161"/>
              </a:xfrm>
              <a:custGeom>
                <a:avLst/>
                <a:gdLst>
                  <a:gd name="T0" fmla="*/ 90 w 116"/>
                  <a:gd name="T1" fmla="*/ 0 h 52"/>
                  <a:gd name="T2" fmla="*/ 26 w 116"/>
                  <a:gd name="T3" fmla="*/ 0 h 52"/>
                  <a:gd name="T4" fmla="*/ 0 w 116"/>
                  <a:gd name="T5" fmla="*/ 26 h 52"/>
                  <a:gd name="T6" fmla="*/ 26 w 116"/>
                  <a:gd name="T7" fmla="*/ 52 h 52"/>
                  <a:gd name="T8" fmla="*/ 90 w 116"/>
                  <a:gd name="T9" fmla="*/ 52 h 52"/>
                  <a:gd name="T10" fmla="*/ 116 w 116"/>
                  <a:gd name="T11" fmla="*/ 26 h 52"/>
                  <a:gd name="T12" fmla="*/ 90 w 116"/>
                  <a:gd name="T13" fmla="*/ 0 h 52"/>
                  <a:gd name="T14" fmla="*/ 90 w 116"/>
                  <a:gd name="T15" fmla="*/ 48 h 52"/>
                  <a:gd name="T16" fmla="*/ 26 w 116"/>
                  <a:gd name="T17" fmla="*/ 48 h 52"/>
                  <a:gd name="T18" fmla="*/ 4 w 116"/>
                  <a:gd name="T19" fmla="*/ 26 h 52"/>
                  <a:gd name="T20" fmla="*/ 26 w 116"/>
                  <a:gd name="T21" fmla="*/ 4 h 52"/>
                  <a:gd name="T22" fmla="*/ 90 w 116"/>
                  <a:gd name="T23" fmla="*/ 4 h 52"/>
                  <a:gd name="T24" fmla="*/ 112 w 116"/>
                  <a:gd name="T25" fmla="*/ 26 h 52"/>
                  <a:gd name="T26" fmla="*/ 90 w 116"/>
                  <a:gd name="T2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52">
                    <a:moveTo>
                      <a:pt x="90" y="0"/>
                    </a:moveTo>
                    <a:cubicBezTo>
                      <a:pt x="26" y="0"/>
                      <a:pt x="26" y="0"/>
                      <a:pt x="26" y="0"/>
                    </a:cubicBezTo>
                    <a:cubicBezTo>
                      <a:pt x="12" y="0"/>
                      <a:pt x="0" y="12"/>
                      <a:pt x="0" y="26"/>
                    </a:cubicBezTo>
                    <a:cubicBezTo>
                      <a:pt x="0" y="40"/>
                      <a:pt x="12" y="52"/>
                      <a:pt x="26" y="52"/>
                    </a:cubicBezTo>
                    <a:cubicBezTo>
                      <a:pt x="90" y="52"/>
                      <a:pt x="90" y="52"/>
                      <a:pt x="90" y="52"/>
                    </a:cubicBezTo>
                    <a:cubicBezTo>
                      <a:pt x="104" y="52"/>
                      <a:pt x="116" y="40"/>
                      <a:pt x="116" y="26"/>
                    </a:cubicBezTo>
                    <a:cubicBezTo>
                      <a:pt x="116" y="12"/>
                      <a:pt x="104" y="0"/>
                      <a:pt x="90" y="0"/>
                    </a:cubicBezTo>
                    <a:moveTo>
                      <a:pt x="90" y="48"/>
                    </a:moveTo>
                    <a:cubicBezTo>
                      <a:pt x="26" y="48"/>
                      <a:pt x="26" y="48"/>
                      <a:pt x="26" y="48"/>
                    </a:cubicBezTo>
                    <a:cubicBezTo>
                      <a:pt x="14" y="48"/>
                      <a:pt x="4" y="38"/>
                      <a:pt x="4" y="26"/>
                    </a:cubicBezTo>
                    <a:cubicBezTo>
                      <a:pt x="4" y="14"/>
                      <a:pt x="14" y="4"/>
                      <a:pt x="26" y="4"/>
                    </a:cubicBezTo>
                    <a:cubicBezTo>
                      <a:pt x="90" y="4"/>
                      <a:pt x="90" y="4"/>
                      <a:pt x="90" y="4"/>
                    </a:cubicBezTo>
                    <a:cubicBezTo>
                      <a:pt x="102" y="4"/>
                      <a:pt x="112" y="14"/>
                      <a:pt x="112" y="26"/>
                    </a:cubicBezTo>
                    <a:cubicBezTo>
                      <a:pt x="112" y="38"/>
                      <a:pt x="102" y="48"/>
                      <a:pt x="90" y="48"/>
                    </a:cubicBezTo>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62" name="Freeform 19"/>
            <p:cNvSpPr>
              <a:spLocks noEditPoints="1"/>
            </p:cNvSpPr>
            <p:nvPr/>
          </p:nvSpPr>
          <p:spPr bwMode="auto">
            <a:xfrm>
              <a:off x="2678021" y="1320203"/>
              <a:ext cx="342811" cy="253934"/>
            </a:xfrm>
            <a:custGeom>
              <a:avLst/>
              <a:gdLst>
                <a:gd name="T0" fmla="*/ 172 w 176"/>
                <a:gd name="T1" fmla="*/ 120 h 128"/>
                <a:gd name="T2" fmla="*/ 155 w 176"/>
                <a:gd name="T3" fmla="*/ 63 h 128"/>
                <a:gd name="T4" fmla="*/ 154 w 176"/>
                <a:gd name="T5" fmla="*/ 59 h 128"/>
                <a:gd name="T6" fmla="*/ 160 w 176"/>
                <a:gd name="T7" fmla="*/ 32 h 128"/>
                <a:gd name="T8" fmla="*/ 158 w 176"/>
                <a:gd name="T9" fmla="*/ 30 h 128"/>
                <a:gd name="T10" fmla="*/ 156 w 176"/>
                <a:gd name="T11" fmla="*/ 31 h 128"/>
                <a:gd name="T12" fmla="*/ 152 w 176"/>
                <a:gd name="T13" fmla="*/ 48 h 128"/>
                <a:gd name="T14" fmla="*/ 130 w 176"/>
                <a:gd name="T15" fmla="*/ 0 h 128"/>
                <a:gd name="T16" fmla="*/ 109 w 176"/>
                <a:gd name="T17" fmla="*/ 43 h 128"/>
                <a:gd name="T18" fmla="*/ 89 w 176"/>
                <a:gd name="T19" fmla="*/ 4 h 128"/>
                <a:gd name="T20" fmla="*/ 68 w 176"/>
                <a:gd name="T21" fmla="*/ 49 h 128"/>
                <a:gd name="T22" fmla="*/ 46 w 176"/>
                <a:gd name="T23" fmla="*/ 0 h 128"/>
                <a:gd name="T24" fmla="*/ 24 w 176"/>
                <a:gd name="T25" fmla="*/ 48 h 128"/>
                <a:gd name="T26" fmla="*/ 20 w 176"/>
                <a:gd name="T27" fmla="*/ 31 h 128"/>
                <a:gd name="T28" fmla="*/ 17 w 176"/>
                <a:gd name="T29" fmla="*/ 30 h 128"/>
                <a:gd name="T30" fmla="*/ 16 w 176"/>
                <a:gd name="T31" fmla="*/ 32 h 128"/>
                <a:gd name="T32" fmla="*/ 22 w 176"/>
                <a:gd name="T33" fmla="*/ 59 h 128"/>
                <a:gd name="T34" fmla="*/ 21 w 176"/>
                <a:gd name="T35" fmla="*/ 63 h 128"/>
                <a:gd name="T36" fmla="*/ 4 w 176"/>
                <a:gd name="T37" fmla="*/ 120 h 128"/>
                <a:gd name="T38" fmla="*/ 0 w 176"/>
                <a:gd name="T39" fmla="*/ 124 h 128"/>
                <a:gd name="T40" fmla="*/ 4 w 176"/>
                <a:gd name="T41" fmla="*/ 128 h 128"/>
                <a:gd name="T42" fmla="*/ 26 w 176"/>
                <a:gd name="T43" fmla="*/ 81 h 128"/>
                <a:gd name="T44" fmla="*/ 46 w 176"/>
                <a:gd name="T45" fmla="*/ 124 h 128"/>
                <a:gd name="T46" fmla="*/ 66 w 176"/>
                <a:gd name="T47" fmla="*/ 82 h 128"/>
                <a:gd name="T48" fmla="*/ 88 w 176"/>
                <a:gd name="T49" fmla="*/ 128 h 128"/>
                <a:gd name="T50" fmla="*/ 111 w 176"/>
                <a:gd name="T51" fmla="*/ 78 h 128"/>
                <a:gd name="T52" fmla="*/ 131 w 176"/>
                <a:gd name="T53" fmla="*/ 124 h 128"/>
                <a:gd name="T54" fmla="*/ 150 w 176"/>
                <a:gd name="T55" fmla="*/ 82 h 128"/>
                <a:gd name="T56" fmla="*/ 172 w 176"/>
                <a:gd name="T57" fmla="*/ 128 h 128"/>
                <a:gd name="T58" fmla="*/ 176 w 176"/>
                <a:gd name="T59" fmla="*/ 124 h 128"/>
                <a:gd name="T60" fmla="*/ 172 w 176"/>
                <a:gd name="T61" fmla="*/ 120 h 128"/>
                <a:gd name="T62" fmla="*/ 46 w 176"/>
                <a:gd name="T63" fmla="*/ 120 h 128"/>
                <a:gd name="T64" fmla="*/ 28 w 176"/>
                <a:gd name="T65" fmla="*/ 71 h 128"/>
                <a:gd name="T66" fmla="*/ 29 w 176"/>
                <a:gd name="T67" fmla="*/ 65 h 128"/>
                <a:gd name="T68" fmla="*/ 46 w 176"/>
                <a:gd name="T69" fmla="*/ 8 h 128"/>
                <a:gd name="T70" fmla="*/ 63 w 176"/>
                <a:gd name="T71" fmla="*/ 65 h 128"/>
                <a:gd name="T72" fmla="*/ 64 w 176"/>
                <a:gd name="T73" fmla="*/ 71 h 128"/>
                <a:gd name="T74" fmla="*/ 46 w 176"/>
                <a:gd name="T75" fmla="*/ 120 h 128"/>
                <a:gd name="T76" fmla="*/ 88 w 176"/>
                <a:gd name="T77" fmla="*/ 120 h 128"/>
                <a:gd name="T78" fmla="*/ 71 w 176"/>
                <a:gd name="T79" fmla="*/ 63 h 128"/>
                <a:gd name="T80" fmla="*/ 71 w 176"/>
                <a:gd name="T81" fmla="*/ 61 h 128"/>
                <a:gd name="T82" fmla="*/ 89 w 176"/>
                <a:gd name="T83" fmla="*/ 9 h 128"/>
                <a:gd name="T84" fmla="*/ 106 w 176"/>
                <a:gd name="T85" fmla="*/ 55 h 128"/>
                <a:gd name="T86" fmla="*/ 105 w 176"/>
                <a:gd name="T87" fmla="*/ 63 h 128"/>
                <a:gd name="T88" fmla="*/ 88 w 176"/>
                <a:gd name="T89" fmla="*/ 120 h 128"/>
                <a:gd name="T90" fmla="*/ 131 w 176"/>
                <a:gd name="T91" fmla="*/ 120 h 128"/>
                <a:gd name="T92" fmla="*/ 112 w 176"/>
                <a:gd name="T93" fmla="*/ 67 h 128"/>
                <a:gd name="T94" fmla="*/ 113 w 176"/>
                <a:gd name="T95" fmla="*/ 65 h 128"/>
                <a:gd name="T96" fmla="*/ 130 w 176"/>
                <a:gd name="T97" fmla="*/ 8 h 128"/>
                <a:gd name="T98" fmla="*/ 147 w 176"/>
                <a:gd name="T99" fmla="*/ 65 h 128"/>
                <a:gd name="T100" fmla="*/ 148 w 176"/>
                <a:gd name="T101" fmla="*/ 71 h 128"/>
                <a:gd name="T102" fmla="*/ 131 w 176"/>
                <a:gd name="T10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128">
                  <a:moveTo>
                    <a:pt x="172" y="120"/>
                  </a:moveTo>
                  <a:cubicBezTo>
                    <a:pt x="167" y="119"/>
                    <a:pt x="159" y="92"/>
                    <a:pt x="155" y="63"/>
                  </a:cubicBezTo>
                  <a:cubicBezTo>
                    <a:pt x="155" y="62"/>
                    <a:pt x="154" y="61"/>
                    <a:pt x="154" y="59"/>
                  </a:cubicBezTo>
                  <a:cubicBezTo>
                    <a:pt x="155" y="53"/>
                    <a:pt x="157" y="43"/>
                    <a:pt x="160" y="32"/>
                  </a:cubicBezTo>
                  <a:cubicBezTo>
                    <a:pt x="160" y="31"/>
                    <a:pt x="160" y="30"/>
                    <a:pt x="158" y="30"/>
                  </a:cubicBezTo>
                  <a:cubicBezTo>
                    <a:pt x="157" y="30"/>
                    <a:pt x="156" y="30"/>
                    <a:pt x="156" y="31"/>
                  </a:cubicBezTo>
                  <a:cubicBezTo>
                    <a:pt x="155" y="37"/>
                    <a:pt x="153" y="43"/>
                    <a:pt x="152" y="48"/>
                  </a:cubicBezTo>
                  <a:cubicBezTo>
                    <a:pt x="148" y="26"/>
                    <a:pt x="140" y="0"/>
                    <a:pt x="130" y="0"/>
                  </a:cubicBezTo>
                  <a:cubicBezTo>
                    <a:pt x="120" y="0"/>
                    <a:pt x="113" y="22"/>
                    <a:pt x="109" y="43"/>
                  </a:cubicBezTo>
                  <a:cubicBezTo>
                    <a:pt x="105" y="26"/>
                    <a:pt x="98" y="4"/>
                    <a:pt x="89" y="4"/>
                  </a:cubicBezTo>
                  <a:cubicBezTo>
                    <a:pt x="80" y="4"/>
                    <a:pt x="72" y="31"/>
                    <a:pt x="68" y="49"/>
                  </a:cubicBezTo>
                  <a:cubicBezTo>
                    <a:pt x="64" y="26"/>
                    <a:pt x="57" y="0"/>
                    <a:pt x="46" y="0"/>
                  </a:cubicBezTo>
                  <a:cubicBezTo>
                    <a:pt x="36" y="0"/>
                    <a:pt x="28" y="26"/>
                    <a:pt x="24" y="48"/>
                  </a:cubicBezTo>
                  <a:cubicBezTo>
                    <a:pt x="23" y="43"/>
                    <a:pt x="21" y="37"/>
                    <a:pt x="20" y="31"/>
                  </a:cubicBezTo>
                  <a:cubicBezTo>
                    <a:pt x="20" y="30"/>
                    <a:pt x="19" y="30"/>
                    <a:pt x="17" y="30"/>
                  </a:cubicBezTo>
                  <a:cubicBezTo>
                    <a:pt x="16" y="30"/>
                    <a:pt x="16" y="31"/>
                    <a:pt x="16" y="32"/>
                  </a:cubicBezTo>
                  <a:cubicBezTo>
                    <a:pt x="19" y="42"/>
                    <a:pt x="21" y="53"/>
                    <a:pt x="22" y="59"/>
                  </a:cubicBezTo>
                  <a:cubicBezTo>
                    <a:pt x="22" y="60"/>
                    <a:pt x="21" y="62"/>
                    <a:pt x="21" y="63"/>
                  </a:cubicBezTo>
                  <a:cubicBezTo>
                    <a:pt x="17" y="92"/>
                    <a:pt x="9" y="118"/>
                    <a:pt x="4" y="120"/>
                  </a:cubicBezTo>
                  <a:cubicBezTo>
                    <a:pt x="2" y="120"/>
                    <a:pt x="0" y="122"/>
                    <a:pt x="0" y="124"/>
                  </a:cubicBezTo>
                  <a:cubicBezTo>
                    <a:pt x="0" y="126"/>
                    <a:pt x="2" y="128"/>
                    <a:pt x="4" y="128"/>
                  </a:cubicBezTo>
                  <a:cubicBezTo>
                    <a:pt x="14" y="128"/>
                    <a:pt x="22" y="103"/>
                    <a:pt x="26" y="81"/>
                  </a:cubicBezTo>
                  <a:cubicBezTo>
                    <a:pt x="30" y="99"/>
                    <a:pt x="37" y="124"/>
                    <a:pt x="46" y="124"/>
                  </a:cubicBezTo>
                  <a:cubicBezTo>
                    <a:pt x="55" y="124"/>
                    <a:pt x="62" y="100"/>
                    <a:pt x="66" y="82"/>
                  </a:cubicBezTo>
                  <a:cubicBezTo>
                    <a:pt x="71" y="104"/>
                    <a:pt x="78" y="128"/>
                    <a:pt x="88" y="128"/>
                  </a:cubicBezTo>
                  <a:cubicBezTo>
                    <a:pt x="99" y="128"/>
                    <a:pt x="106" y="101"/>
                    <a:pt x="111" y="78"/>
                  </a:cubicBezTo>
                  <a:cubicBezTo>
                    <a:pt x="114" y="98"/>
                    <a:pt x="121" y="124"/>
                    <a:pt x="131" y="124"/>
                  </a:cubicBezTo>
                  <a:cubicBezTo>
                    <a:pt x="139" y="124"/>
                    <a:pt x="146" y="101"/>
                    <a:pt x="150" y="82"/>
                  </a:cubicBezTo>
                  <a:cubicBezTo>
                    <a:pt x="155" y="104"/>
                    <a:pt x="162" y="128"/>
                    <a:pt x="172" y="128"/>
                  </a:cubicBezTo>
                  <a:cubicBezTo>
                    <a:pt x="174" y="128"/>
                    <a:pt x="176" y="126"/>
                    <a:pt x="176" y="124"/>
                  </a:cubicBezTo>
                  <a:cubicBezTo>
                    <a:pt x="176" y="122"/>
                    <a:pt x="174" y="120"/>
                    <a:pt x="172" y="120"/>
                  </a:cubicBezTo>
                  <a:moveTo>
                    <a:pt x="46" y="120"/>
                  </a:moveTo>
                  <a:cubicBezTo>
                    <a:pt x="40" y="120"/>
                    <a:pt x="33" y="96"/>
                    <a:pt x="28" y="71"/>
                  </a:cubicBezTo>
                  <a:cubicBezTo>
                    <a:pt x="28" y="69"/>
                    <a:pt x="29" y="67"/>
                    <a:pt x="29" y="65"/>
                  </a:cubicBezTo>
                  <a:cubicBezTo>
                    <a:pt x="33" y="36"/>
                    <a:pt x="41" y="9"/>
                    <a:pt x="46" y="8"/>
                  </a:cubicBezTo>
                  <a:cubicBezTo>
                    <a:pt x="51" y="9"/>
                    <a:pt x="59" y="36"/>
                    <a:pt x="63" y="65"/>
                  </a:cubicBezTo>
                  <a:cubicBezTo>
                    <a:pt x="63" y="67"/>
                    <a:pt x="64" y="69"/>
                    <a:pt x="64" y="71"/>
                  </a:cubicBezTo>
                  <a:cubicBezTo>
                    <a:pt x="59" y="96"/>
                    <a:pt x="52" y="120"/>
                    <a:pt x="46" y="120"/>
                  </a:cubicBezTo>
                  <a:moveTo>
                    <a:pt x="88" y="120"/>
                  </a:moveTo>
                  <a:cubicBezTo>
                    <a:pt x="83" y="119"/>
                    <a:pt x="75" y="92"/>
                    <a:pt x="71" y="63"/>
                  </a:cubicBezTo>
                  <a:cubicBezTo>
                    <a:pt x="71" y="63"/>
                    <a:pt x="71" y="62"/>
                    <a:pt x="71" y="61"/>
                  </a:cubicBezTo>
                  <a:cubicBezTo>
                    <a:pt x="75" y="36"/>
                    <a:pt x="83" y="9"/>
                    <a:pt x="89" y="9"/>
                  </a:cubicBezTo>
                  <a:cubicBezTo>
                    <a:pt x="94" y="9"/>
                    <a:pt x="102" y="32"/>
                    <a:pt x="106" y="55"/>
                  </a:cubicBezTo>
                  <a:cubicBezTo>
                    <a:pt x="106" y="58"/>
                    <a:pt x="105" y="61"/>
                    <a:pt x="105" y="63"/>
                  </a:cubicBezTo>
                  <a:cubicBezTo>
                    <a:pt x="101" y="92"/>
                    <a:pt x="92" y="119"/>
                    <a:pt x="88" y="120"/>
                  </a:cubicBezTo>
                  <a:moveTo>
                    <a:pt x="131" y="120"/>
                  </a:moveTo>
                  <a:cubicBezTo>
                    <a:pt x="125" y="120"/>
                    <a:pt x="117" y="93"/>
                    <a:pt x="112" y="67"/>
                  </a:cubicBezTo>
                  <a:cubicBezTo>
                    <a:pt x="113" y="66"/>
                    <a:pt x="113" y="65"/>
                    <a:pt x="113" y="65"/>
                  </a:cubicBezTo>
                  <a:cubicBezTo>
                    <a:pt x="117" y="36"/>
                    <a:pt x="125" y="9"/>
                    <a:pt x="130" y="8"/>
                  </a:cubicBezTo>
                  <a:cubicBezTo>
                    <a:pt x="134" y="9"/>
                    <a:pt x="143" y="36"/>
                    <a:pt x="147" y="65"/>
                  </a:cubicBezTo>
                  <a:cubicBezTo>
                    <a:pt x="147" y="67"/>
                    <a:pt x="148" y="69"/>
                    <a:pt x="148" y="71"/>
                  </a:cubicBezTo>
                  <a:cubicBezTo>
                    <a:pt x="143" y="96"/>
                    <a:pt x="136" y="120"/>
                    <a:pt x="131" y="120"/>
                  </a:cubicBezTo>
                </a:path>
              </a:pathLst>
            </a:custGeom>
            <a:solidFill>
              <a:srgbClr val="070001"/>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3" name="Freeform 51"/>
            <p:cNvSpPr>
              <a:spLocks noEditPoints="1"/>
            </p:cNvSpPr>
            <p:nvPr/>
          </p:nvSpPr>
          <p:spPr bwMode="auto">
            <a:xfrm>
              <a:off x="1181962" y="2355146"/>
              <a:ext cx="345985" cy="257108"/>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86 w 176"/>
                <a:gd name="T17" fmla="*/ 47 h 128"/>
                <a:gd name="T18" fmla="*/ 87 w 176"/>
                <a:gd name="T19" fmla="*/ 50 h 128"/>
                <a:gd name="T20" fmla="*/ 61 w 176"/>
                <a:gd name="T21" fmla="*/ 77 h 128"/>
                <a:gd name="T22" fmla="*/ 59 w 176"/>
                <a:gd name="T23" fmla="*/ 77 h 128"/>
                <a:gd name="T24" fmla="*/ 49 w 176"/>
                <a:gd name="T25" fmla="*/ 38 h 128"/>
                <a:gd name="T26" fmla="*/ 86 w 176"/>
                <a:gd name="T27" fmla="*/ 47 h 128"/>
                <a:gd name="T28" fmla="*/ 128 w 176"/>
                <a:gd name="T29" fmla="*/ 120 h 128"/>
                <a:gd name="T30" fmla="*/ 48 w 176"/>
                <a:gd name="T31" fmla="*/ 120 h 128"/>
                <a:gd name="T32" fmla="*/ 8 w 176"/>
                <a:gd name="T33" fmla="*/ 80 h 128"/>
                <a:gd name="T34" fmla="*/ 44 w 176"/>
                <a:gd name="T35" fmla="*/ 40 h 128"/>
                <a:gd name="T36" fmla="*/ 45 w 176"/>
                <a:gd name="T37" fmla="*/ 40 h 128"/>
                <a:gd name="T38" fmla="*/ 55 w 176"/>
                <a:gd name="T39" fmla="*/ 78 h 128"/>
                <a:gd name="T40" fmla="*/ 52 w 176"/>
                <a:gd name="T41" fmla="*/ 83 h 128"/>
                <a:gd name="T42" fmla="*/ 58 w 176"/>
                <a:gd name="T43" fmla="*/ 89 h 128"/>
                <a:gd name="T44" fmla="*/ 64 w 176"/>
                <a:gd name="T45" fmla="*/ 83 h 128"/>
                <a:gd name="T46" fmla="*/ 63 w 176"/>
                <a:gd name="T47" fmla="*/ 80 h 128"/>
                <a:gd name="T48" fmla="*/ 90 w 176"/>
                <a:gd name="T49" fmla="*/ 52 h 128"/>
                <a:gd name="T50" fmla="*/ 92 w 176"/>
                <a:gd name="T51" fmla="*/ 53 h 128"/>
                <a:gd name="T52" fmla="*/ 98 w 176"/>
                <a:gd name="T53" fmla="*/ 47 h 128"/>
                <a:gd name="T54" fmla="*/ 92 w 176"/>
                <a:gd name="T55" fmla="*/ 41 h 128"/>
                <a:gd name="T56" fmla="*/ 87 w 176"/>
                <a:gd name="T57" fmla="*/ 43 h 128"/>
                <a:gd name="T58" fmla="*/ 51 w 176"/>
                <a:gd name="T59" fmla="*/ 34 h 128"/>
                <a:gd name="T60" fmla="*/ 88 w 176"/>
                <a:gd name="T61" fmla="*/ 8 h 128"/>
                <a:gd name="T62" fmla="*/ 126 w 176"/>
                <a:gd name="T63" fmla="*/ 35 h 128"/>
                <a:gd name="T64" fmla="*/ 133 w 176"/>
                <a:gd name="T65" fmla="*/ 40 h 128"/>
                <a:gd name="T66" fmla="*/ 168 w 176"/>
                <a:gd name="T67" fmla="*/ 80 h 128"/>
                <a:gd name="T68" fmla="*/ 128 w 176"/>
                <a:gd name="T6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6" h="128">
                  <a:moveTo>
                    <a:pt x="133" y="32"/>
                  </a:moveTo>
                  <a:cubicBezTo>
                    <a:pt x="127" y="13"/>
                    <a:pt x="109" y="0"/>
                    <a:pt x="88" y="0"/>
                  </a:cubicBezTo>
                  <a:cubicBezTo>
                    <a:pt x="67" y="0"/>
                    <a:pt x="49" y="13"/>
                    <a:pt x="43" y="32"/>
                  </a:cubicBezTo>
                  <a:cubicBezTo>
                    <a:pt x="19" y="35"/>
                    <a:pt x="0" y="55"/>
                    <a:pt x="0" y="80"/>
                  </a:cubicBezTo>
                  <a:cubicBezTo>
                    <a:pt x="0" y="106"/>
                    <a:pt x="22" y="128"/>
                    <a:pt x="48" y="128"/>
                  </a:cubicBezTo>
                  <a:cubicBezTo>
                    <a:pt x="128" y="128"/>
                    <a:pt x="128" y="128"/>
                    <a:pt x="128" y="128"/>
                  </a:cubicBezTo>
                  <a:cubicBezTo>
                    <a:pt x="155" y="128"/>
                    <a:pt x="176" y="106"/>
                    <a:pt x="176" y="80"/>
                  </a:cubicBezTo>
                  <a:cubicBezTo>
                    <a:pt x="176" y="55"/>
                    <a:pt x="157" y="35"/>
                    <a:pt x="133" y="32"/>
                  </a:cubicBezTo>
                  <a:moveTo>
                    <a:pt x="86" y="47"/>
                  </a:moveTo>
                  <a:cubicBezTo>
                    <a:pt x="86" y="48"/>
                    <a:pt x="86" y="49"/>
                    <a:pt x="87" y="50"/>
                  </a:cubicBezTo>
                  <a:cubicBezTo>
                    <a:pt x="61" y="77"/>
                    <a:pt x="61" y="77"/>
                    <a:pt x="61" y="77"/>
                  </a:cubicBezTo>
                  <a:cubicBezTo>
                    <a:pt x="60" y="77"/>
                    <a:pt x="59" y="77"/>
                    <a:pt x="59" y="77"/>
                  </a:cubicBezTo>
                  <a:cubicBezTo>
                    <a:pt x="49" y="38"/>
                    <a:pt x="49" y="38"/>
                    <a:pt x="49" y="38"/>
                  </a:cubicBezTo>
                  <a:lnTo>
                    <a:pt x="86" y="47"/>
                  </a:lnTo>
                  <a:close/>
                  <a:moveTo>
                    <a:pt x="128" y="120"/>
                  </a:moveTo>
                  <a:cubicBezTo>
                    <a:pt x="48" y="120"/>
                    <a:pt x="48" y="120"/>
                    <a:pt x="48" y="120"/>
                  </a:cubicBezTo>
                  <a:cubicBezTo>
                    <a:pt x="26" y="120"/>
                    <a:pt x="8" y="102"/>
                    <a:pt x="8" y="80"/>
                  </a:cubicBezTo>
                  <a:cubicBezTo>
                    <a:pt x="8" y="59"/>
                    <a:pt x="23" y="42"/>
                    <a:pt x="44" y="40"/>
                  </a:cubicBezTo>
                  <a:cubicBezTo>
                    <a:pt x="44" y="40"/>
                    <a:pt x="45" y="40"/>
                    <a:pt x="45" y="40"/>
                  </a:cubicBezTo>
                  <a:cubicBezTo>
                    <a:pt x="55" y="78"/>
                    <a:pt x="55" y="78"/>
                    <a:pt x="55" y="78"/>
                  </a:cubicBezTo>
                  <a:cubicBezTo>
                    <a:pt x="53" y="79"/>
                    <a:pt x="52" y="81"/>
                    <a:pt x="52" y="83"/>
                  </a:cubicBezTo>
                  <a:cubicBezTo>
                    <a:pt x="52" y="86"/>
                    <a:pt x="55" y="89"/>
                    <a:pt x="58" y="89"/>
                  </a:cubicBezTo>
                  <a:cubicBezTo>
                    <a:pt x="61" y="89"/>
                    <a:pt x="64" y="86"/>
                    <a:pt x="64" y="83"/>
                  </a:cubicBezTo>
                  <a:cubicBezTo>
                    <a:pt x="64" y="82"/>
                    <a:pt x="64" y="81"/>
                    <a:pt x="63" y="80"/>
                  </a:cubicBezTo>
                  <a:cubicBezTo>
                    <a:pt x="90" y="52"/>
                    <a:pt x="90" y="52"/>
                    <a:pt x="90" y="52"/>
                  </a:cubicBezTo>
                  <a:cubicBezTo>
                    <a:pt x="90" y="53"/>
                    <a:pt x="91" y="53"/>
                    <a:pt x="92" y="53"/>
                  </a:cubicBezTo>
                  <a:cubicBezTo>
                    <a:pt x="95" y="53"/>
                    <a:pt x="98" y="50"/>
                    <a:pt x="98" y="47"/>
                  </a:cubicBezTo>
                  <a:cubicBezTo>
                    <a:pt x="98" y="44"/>
                    <a:pt x="95" y="41"/>
                    <a:pt x="92" y="41"/>
                  </a:cubicBezTo>
                  <a:cubicBezTo>
                    <a:pt x="90" y="41"/>
                    <a:pt x="88" y="42"/>
                    <a:pt x="87" y="43"/>
                  </a:cubicBezTo>
                  <a:cubicBezTo>
                    <a:pt x="51" y="34"/>
                    <a:pt x="51" y="34"/>
                    <a:pt x="51" y="34"/>
                  </a:cubicBezTo>
                  <a:cubicBezTo>
                    <a:pt x="56" y="18"/>
                    <a:pt x="71" y="8"/>
                    <a:pt x="88" y="8"/>
                  </a:cubicBezTo>
                  <a:cubicBezTo>
                    <a:pt x="105" y="8"/>
                    <a:pt x="120" y="19"/>
                    <a:pt x="126" y="35"/>
                  </a:cubicBezTo>
                  <a:cubicBezTo>
                    <a:pt x="127" y="38"/>
                    <a:pt x="129" y="40"/>
                    <a:pt x="133" y="40"/>
                  </a:cubicBezTo>
                  <a:cubicBezTo>
                    <a:pt x="153" y="42"/>
                    <a:pt x="168" y="59"/>
                    <a:pt x="168" y="80"/>
                  </a:cubicBezTo>
                  <a:cubicBezTo>
                    <a:pt x="168" y="102"/>
                    <a:pt x="150" y="120"/>
                    <a:pt x="128" y="120"/>
                  </a:cubicBezTo>
                </a:path>
              </a:pathLst>
            </a:custGeom>
            <a:solidFill>
              <a:srgbClr val="070001"/>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4" name="Freeform 52"/>
            <p:cNvSpPr>
              <a:spLocks noEditPoints="1"/>
            </p:cNvSpPr>
            <p:nvPr/>
          </p:nvSpPr>
          <p:spPr bwMode="auto">
            <a:xfrm>
              <a:off x="1863812" y="2349097"/>
              <a:ext cx="345985" cy="352333"/>
            </a:xfrm>
            <a:custGeom>
              <a:avLst/>
              <a:gdLst>
                <a:gd name="T0" fmla="*/ 164 w 176"/>
                <a:gd name="T1" fmla="*/ 113 h 176"/>
                <a:gd name="T2" fmla="*/ 161 w 176"/>
                <a:gd name="T3" fmla="*/ 114 h 176"/>
                <a:gd name="T4" fmla="*/ 99 w 176"/>
                <a:gd name="T5" fmla="*/ 23 h 176"/>
                <a:gd name="T6" fmla="*/ 102 w 176"/>
                <a:gd name="T7" fmla="*/ 14 h 176"/>
                <a:gd name="T8" fmla="*/ 88 w 176"/>
                <a:gd name="T9" fmla="*/ 0 h 176"/>
                <a:gd name="T10" fmla="*/ 74 w 176"/>
                <a:gd name="T11" fmla="*/ 14 h 176"/>
                <a:gd name="T12" fmla="*/ 78 w 176"/>
                <a:gd name="T13" fmla="*/ 23 h 176"/>
                <a:gd name="T14" fmla="*/ 15 w 176"/>
                <a:gd name="T15" fmla="*/ 114 h 176"/>
                <a:gd name="T16" fmla="*/ 12 w 176"/>
                <a:gd name="T17" fmla="*/ 113 h 176"/>
                <a:gd name="T18" fmla="*/ 0 w 176"/>
                <a:gd name="T19" fmla="*/ 125 h 176"/>
                <a:gd name="T20" fmla="*/ 12 w 176"/>
                <a:gd name="T21" fmla="*/ 136 h 176"/>
                <a:gd name="T22" fmla="*/ 17 w 176"/>
                <a:gd name="T23" fmla="*/ 135 h 176"/>
                <a:gd name="T24" fmla="*/ 74 w 176"/>
                <a:gd name="T25" fmla="*/ 163 h 176"/>
                <a:gd name="T26" fmla="*/ 88 w 176"/>
                <a:gd name="T27" fmla="*/ 176 h 176"/>
                <a:gd name="T28" fmla="*/ 102 w 176"/>
                <a:gd name="T29" fmla="*/ 163 h 176"/>
                <a:gd name="T30" fmla="*/ 159 w 176"/>
                <a:gd name="T31" fmla="*/ 136 h 176"/>
                <a:gd name="T32" fmla="*/ 164 w 176"/>
                <a:gd name="T33" fmla="*/ 136 h 176"/>
                <a:gd name="T34" fmla="*/ 176 w 176"/>
                <a:gd name="T35" fmla="*/ 125 h 176"/>
                <a:gd name="T36" fmla="*/ 164 w 176"/>
                <a:gd name="T37" fmla="*/ 113 h 176"/>
                <a:gd name="T38" fmla="*/ 152 w 176"/>
                <a:gd name="T39" fmla="*/ 125 h 176"/>
                <a:gd name="T40" fmla="*/ 153 w 176"/>
                <a:gd name="T41" fmla="*/ 128 h 176"/>
                <a:gd name="T42" fmla="*/ 99 w 176"/>
                <a:gd name="T43" fmla="*/ 154 h 176"/>
                <a:gd name="T44" fmla="*/ 93 w 176"/>
                <a:gd name="T45" fmla="*/ 149 h 176"/>
                <a:gd name="T46" fmla="*/ 93 w 176"/>
                <a:gd name="T47" fmla="*/ 27 h 176"/>
                <a:gd name="T48" fmla="*/ 95 w 176"/>
                <a:gd name="T49" fmla="*/ 26 h 176"/>
                <a:gd name="T50" fmla="*/ 157 w 176"/>
                <a:gd name="T51" fmla="*/ 116 h 176"/>
                <a:gd name="T52" fmla="*/ 152 w 176"/>
                <a:gd name="T53" fmla="*/ 125 h 176"/>
                <a:gd name="T54" fmla="*/ 81 w 176"/>
                <a:gd name="T55" fmla="*/ 26 h 176"/>
                <a:gd name="T56" fmla="*/ 83 w 176"/>
                <a:gd name="T57" fmla="*/ 27 h 176"/>
                <a:gd name="T58" fmla="*/ 83 w 176"/>
                <a:gd name="T59" fmla="*/ 149 h 176"/>
                <a:gd name="T60" fmla="*/ 77 w 176"/>
                <a:gd name="T61" fmla="*/ 154 h 176"/>
                <a:gd name="T62" fmla="*/ 23 w 176"/>
                <a:gd name="T63" fmla="*/ 128 h 176"/>
                <a:gd name="T64" fmla="*/ 24 w 176"/>
                <a:gd name="T65" fmla="*/ 125 h 176"/>
                <a:gd name="T66" fmla="*/ 20 w 176"/>
                <a:gd name="T67" fmla="*/ 116 h 176"/>
                <a:gd name="T68" fmla="*/ 81 w 176"/>
                <a:gd name="T69" fmla="*/ 26 h 176"/>
                <a:gd name="T70" fmla="*/ 5 w 176"/>
                <a:gd name="T71" fmla="*/ 125 h 176"/>
                <a:gd name="T72" fmla="*/ 12 w 176"/>
                <a:gd name="T73" fmla="*/ 118 h 176"/>
                <a:gd name="T74" fmla="*/ 19 w 176"/>
                <a:gd name="T75" fmla="*/ 125 h 176"/>
                <a:gd name="T76" fmla="*/ 12 w 176"/>
                <a:gd name="T77" fmla="*/ 132 h 176"/>
                <a:gd name="T78" fmla="*/ 5 w 176"/>
                <a:gd name="T79" fmla="*/ 125 h 176"/>
                <a:gd name="T80" fmla="*/ 88 w 176"/>
                <a:gd name="T81" fmla="*/ 171 h 176"/>
                <a:gd name="T82" fmla="*/ 79 w 176"/>
                <a:gd name="T83" fmla="*/ 162 h 176"/>
                <a:gd name="T84" fmla="*/ 88 w 176"/>
                <a:gd name="T85" fmla="*/ 153 h 176"/>
                <a:gd name="T86" fmla="*/ 98 w 176"/>
                <a:gd name="T87" fmla="*/ 162 h 176"/>
                <a:gd name="T88" fmla="*/ 88 w 176"/>
                <a:gd name="T89" fmla="*/ 171 h 176"/>
                <a:gd name="T90" fmla="*/ 164 w 176"/>
                <a:gd name="T91" fmla="*/ 132 h 176"/>
                <a:gd name="T92" fmla="*/ 157 w 176"/>
                <a:gd name="T93" fmla="*/ 125 h 176"/>
                <a:gd name="T94" fmla="*/ 164 w 176"/>
                <a:gd name="T95" fmla="*/ 118 h 176"/>
                <a:gd name="T96" fmla="*/ 171 w 176"/>
                <a:gd name="T97" fmla="*/ 125 h 176"/>
                <a:gd name="T98" fmla="*/ 164 w 176"/>
                <a:gd name="T99"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176">
                  <a:moveTo>
                    <a:pt x="164" y="113"/>
                  </a:moveTo>
                  <a:cubicBezTo>
                    <a:pt x="163" y="113"/>
                    <a:pt x="162" y="114"/>
                    <a:pt x="161" y="114"/>
                  </a:cubicBezTo>
                  <a:cubicBezTo>
                    <a:pt x="99" y="23"/>
                    <a:pt x="99" y="23"/>
                    <a:pt x="99" y="23"/>
                  </a:cubicBezTo>
                  <a:cubicBezTo>
                    <a:pt x="101" y="20"/>
                    <a:pt x="102" y="17"/>
                    <a:pt x="102" y="14"/>
                  </a:cubicBezTo>
                  <a:cubicBezTo>
                    <a:pt x="102" y="6"/>
                    <a:pt x="96" y="0"/>
                    <a:pt x="88" y="0"/>
                  </a:cubicBezTo>
                  <a:cubicBezTo>
                    <a:pt x="80" y="0"/>
                    <a:pt x="74" y="6"/>
                    <a:pt x="74" y="14"/>
                  </a:cubicBezTo>
                  <a:cubicBezTo>
                    <a:pt x="74" y="17"/>
                    <a:pt x="75" y="21"/>
                    <a:pt x="78" y="23"/>
                  </a:cubicBezTo>
                  <a:cubicBezTo>
                    <a:pt x="15" y="114"/>
                    <a:pt x="15" y="114"/>
                    <a:pt x="15" y="114"/>
                  </a:cubicBezTo>
                  <a:cubicBezTo>
                    <a:pt x="14" y="114"/>
                    <a:pt x="13" y="113"/>
                    <a:pt x="12" y="113"/>
                  </a:cubicBezTo>
                  <a:cubicBezTo>
                    <a:pt x="5" y="113"/>
                    <a:pt x="0" y="119"/>
                    <a:pt x="0" y="125"/>
                  </a:cubicBezTo>
                  <a:cubicBezTo>
                    <a:pt x="0" y="131"/>
                    <a:pt x="5" y="136"/>
                    <a:pt x="12" y="136"/>
                  </a:cubicBezTo>
                  <a:cubicBezTo>
                    <a:pt x="14" y="136"/>
                    <a:pt x="15" y="136"/>
                    <a:pt x="17" y="135"/>
                  </a:cubicBezTo>
                  <a:cubicBezTo>
                    <a:pt x="74" y="163"/>
                    <a:pt x="74" y="163"/>
                    <a:pt x="74" y="163"/>
                  </a:cubicBezTo>
                  <a:cubicBezTo>
                    <a:pt x="74" y="170"/>
                    <a:pt x="80" y="176"/>
                    <a:pt x="88" y="176"/>
                  </a:cubicBezTo>
                  <a:cubicBezTo>
                    <a:pt x="96" y="176"/>
                    <a:pt x="102" y="170"/>
                    <a:pt x="102" y="163"/>
                  </a:cubicBezTo>
                  <a:cubicBezTo>
                    <a:pt x="159" y="136"/>
                    <a:pt x="159" y="136"/>
                    <a:pt x="159" y="136"/>
                  </a:cubicBezTo>
                  <a:cubicBezTo>
                    <a:pt x="161" y="136"/>
                    <a:pt x="163" y="136"/>
                    <a:pt x="164" y="136"/>
                  </a:cubicBezTo>
                  <a:cubicBezTo>
                    <a:pt x="171" y="136"/>
                    <a:pt x="176" y="131"/>
                    <a:pt x="176" y="125"/>
                  </a:cubicBezTo>
                  <a:cubicBezTo>
                    <a:pt x="176" y="119"/>
                    <a:pt x="171" y="113"/>
                    <a:pt x="164" y="113"/>
                  </a:cubicBezTo>
                  <a:moveTo>
                    <a:pt x="152" y="125"/>
                  </a:moveTo>
                  <a:cubicBezTo>
                    <a:pt x="152" y="126"/>
                    <a:pt x="153" y="127"/>
                    <a:pt x="153" y="128"/>
                  </a:cubicBezTo>
                  <a:cubicBezTo>
                    <a:pt x="99" y="154"/>
                    <a:pt x="99" y="154"/>
                    <a:pt x="99" y="154"/>
                  </a:cubicBezTo>
                  <a:cubicBezTo>
                    <a:pt x="98" y="152"/>
                    <a:pt x="96" y="150"/>
                    <a:pt x="93" y="149"/>
                  </a:cubicBezTo>
                  <a:cubicBezTo>
                    <a:pt x="93" y="27"/>
                    <a:pt x="93" y="27"/>
                    <a:pt x="93" y="27"/>
                  </a:cubicBezTo>
                  <a:cubicBezTo>
                    <a:pt x="94" y="27"/>
                    <a:pt x="94" y="26"/>
                    <a:pt x="95" y="26"/>
                  </a:cubicBezTo>
                  <a:cubicBezTo>
                    <a:pt x="157" y="116"/>
                    <a:pt x="157" y="116"/>
                    <a:pt x="157" y="116"/>
                  </a:cubicBezTo>
                  <a:cubicBezTo>
                    <a:pt x="154" y="118"/>
                    <a:pt x="152" y="121"/>
                    <a:pt x="152" y="125"/>
                  </a:cubicBezTo>
                  <a:moveTo>
                    <a:pt x="81" y="26"/>
                  </a:moveTo>
                  <a:cubicBezTo>
                    <a:pt x="82" y="26"/>
                    <a:pt x="83" y="27"/>
                    <a:pt x="83" y="27"/>
                  </a:cubicBezTo>
                  <a:cubicBezTo>
                    <a:pt x="83" y="149"/>
                    <a:pt x="83" y="149"/>
                    <a:pt x="83" y="149"/>
                  </a:cubicBezTo>
                  <a:cubicBezTo>
                    <a:pt x="81" y="150"/>
                    <a:pt x="78" y="152"/>
                    <a:pt x="77" y="154"/>
                  </a:cubicBezTo>
                  <a:cubicBezTo>
                    <a:pt x="23" y="128"/>
                    <a:pt x="23" y="128"/>
                    <a:pt x="23" y="128"/>
                  </a:cubicBezTo>
                  <a:cubicBezTo>
                    <a:pt x="24" y="127"/>
                    <a:pt x="24" y="126"/>
                    <a:pt x="24" y="125"/>
                  </a:cubicBezTo>
                  <a:cubicBezTo>
                    <a:pt x="24" y="121"/>
                    <a:pt x="22" y="118"/>
                    <a:pt x="20" y="116"/>
                  </a:cubicBezTo>
                  <a:lnTo>
                    <a:pt x="81" y="26"/>
                  </a:lnTo>
                  <a:close/>
                  <a:moveTo>
                    <a:pt x="5" y="125"/>
                  </a:moveTo>
                  <a:cubicBezTo>
                    <a:pt x="5" y="121"/>
                    <a:pt x="8" y="118"/>
                    <a:pt x="12" y="118"/>
                  </a:cubicBezTo>
                  <a:cubicBezTo>
                    <a:pt x="16" y="118"/>
                    <a:pt x="19" y="121"/>
                    <a:pt x="19" y="125"/>
                  </a:cubicBezTo>
                  <a:cubicBezTo>
                    <a:pt x="19" y="129"/>
                    <a:pt x="16" y="132"/>
                    <a:pt x="12" y="132"/>
                  </a:cubicBezTo>
                  <a:cubicBezTo>
                    <a:pt x="8" y="132"/>
                    <a:pt x="5" y="129"/>
                    <a:pt x="5" y="125"/>
                  </a:cubicBezTo>
                  <a:moveTo>
                    <a:pt x="88" y="171"/>
                  </a:moveTo>
                  <a:cubicBezTo>
                    <a:pt x="83" y="171"/>
                    <a:pt x="79" y="167"/>
                    <a:pt x="79" y="162"/>
                  </a:cubicBezTo>
                  <a:cubicBezTo>
                    <a:pt x="79" y="157"/>
                    <a:pt x="83" y="153"/>
                    <a:pt x="88" y="153"/>
                  </a:cubicBezTo>
                  <a:cubicBezTo>
                    <a:pt x="93" y="153"/>
                    <a:pt x="98" y="157"/>
                    <a:pt x="98" y="162"/>
                  </a:cubicBezTo>
                  <a:cubicBezTo>
                    <a:pt x="98" y="167"/>
                    <a:pt x="93" y="171"/>
                    <a:pt x="88" y="171"/>
                  </a:cubicBezTo>
                  <a:moveTo>
                    <a:pt x="164" y="132"/>
                  </a:moveTo>
                  <a:cubicBezTo>
                    <a:pt x="160" y="132"/>
                    <a:pt x="157" y="129"/>
                    <a:pt x="157" y="125"/>
                  </a:cubicBezTo>
                  <a:cubicBezTo>
                    <a:pt x="157" y="121"/>
                    <a:pt x="160" y="118"/>
                    <a:pt x="164" y="118"/>
                  </a:cubicBezTo>
                  <a:cubicBezTo>
                    <a:pt x="168" y="118"/>
                    <a:pt x="171" y="121"/>
                    <a:pt x="171" y="125"/>
                  </a:cubicBezTo>
                  <a:cubicBezTo>
                    <a:pt x="171" y="129"/>
                    <a:pt x="168" y="132"/>
                    <a:pt x="164" y="132"/>
                  </a:cubicBezTo>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5" name="Freeform 57"/>
            <p:cNvSpPr>
              <a:spLocks noEditPoints="1"/>
            </p:cNvSpPr>
            <p:nvPr/>
          </p:nvSpPr>
          <p:spPr bwMode="auto">
            <a:xfrm>
              <a:off x="2673261" y="2358671"/>
              <a:ext cx="347571" cy="352333"/>
            </a:xfrm>
            <a:custGeom>
              <a:avLst/>
              <a:gdLst>
                <a:gd name="T0" fmla="*/ 88 w 176"/>
                <a:gd name="T1" fmla="*/ 88 h 176"/>
                <a:gd name="T2" fmla="*/ 114 w 176"/>
                <a:gd name="T3" fmla="*/ 88 h 176"/>
                <a:gd name="T4" fmla="*/ 132 w 176"/>
                <a:gd name="T5" fmla="*/ 70 h 176"/>
                <a:gd name="T6" fmla="*/ 114 w 176"/>
                <a:gd name="T7" fmla="*/ 52 h 176"/>
                <a:gd name="T8" fmla="*/ 84 w 176"/>
                <a:gd name="T9" fmla="*/ 52 h 176"/>
                <a:gd name="T10" fmla="*/ 84 w 176"/>
                <a:gd name="T11" fmla="*/ 116 h 176"/>
                <a:gd name="T12" fmla="*/ 88 w 176"/>
                <a:gd name="T13" fmla="*/ 116 h 176"/>
                <a:gd name="T14" fmla="*/ 88 w 176"/>
                <a:gd name="T15" fmla="*/ 88 h 176"/>
                <a:gd name="T16" fmla="*/ 88 w 176"/>
                <a:gd name="T17" fmla="*/ 56 h 176"/>
                <a:gd name="T18" fmla="*/ 114 w 176"/>
                <a:gd name="T19" fmla="*/ 56 h 176"/>
                <a:gd name="T20" fmla="*/ 128 w 176"/>
                <a:gd name="T21" fmla="*/ 70 h 176"/>
                <a:gd name="T22" fmla="*/ 114 w 176"/>
                <a:gd name="T23" fmla="*/ 84 h 176"/>
                <a:gd name="T24" fmla="*/ 88 w 176"/>
                <a:gd name="T25" fmla="*/ 84 h 176"/>
                <a:gd name="T26" fmla="*/ 88 w 176"/>
                <a:gd name="T27" fmla="*/ 56 h 176"/>
                <a:gd name="T28" fmla="*/ 88 w 176"/>
                <a:gd name="T29" fmla="*/ 0 h 176"/>
                <a:gd name="T30" fmla="*/ 0 w 176"/>
                <a:gd name="T31" fmla="*/ 88 h 176"/>
                <a:gd name="T32" fmla="*/ 88 w 176"/>
                <a:gd name="T33" fmla="*/ 176 h 176"/>
                <a:gd name="T34" fmla="*/ 176 w 176"/>
                <a:gd name="T35" fmla="*/ 88 h 176"/>
                <a:gd name="T36" fmla="*/ 88 w 176"/>
                <a:gd name="T37" fmla="*/ 0 h 176"/>
                <a:gd name="T38" fmla="*/ 88 w 176"/>
                <a:gd name="T39" fmla="*/ 168 h 176"/>
                <a:gd name="T40" fmla="*/ 8 w 176"/>
                <a:gd name="T41" fmla="*/ 88 h 176"/>
                <a:gd name="T42" fmla="*/ 88 w 176"/>
                <a:gd name="T43" fmla="*/ 8 h 176"/>
                <a:gd name="T44" fmla="*/ 168 w 176"/>
                <a:gd name="T45" fmla="*/ 88 h 176"/>
                <a:gd name="T46" fmla="*/ 88 w 176"/>
                <a:gd name="T47" fmla="*/ 168 h 176"/>
                <a:gd name="T48" fmla="*/ 64 w 176"/>
                <a:gd name="T49" fmla="*/ 52 h 176"/>
                <a:gd name="T50" fmla="*/ 60 w 176"/>
                <a:gd name="T51" fmla="*/ 52 h 176"/>
                <a:gd name="T52" fmla="*/ 60 w 176"/>
                <a:gd name="T53" fmla="*/ 116 h 176"/>
                <a:gd name="T54" fmla="*/ 64 w 176"/>
                <a:gd name="T55" fmla="*/ 116 h 176"/>
                <a:gd name="T56" fmla="*/ 64 w 176"/>
                <a:gd name="T57" fmla="*/ 52 h 176"/>
                <a:gd name="T58" fmla="*/ 88 w 176"/>
                <a:gd name="T59" fmla="*/ 148 h 176"/>
                <a:gd name="T60" fmla="*/ 46 w 176"/>
                <a:gd name="T61" fmla="*/ 130 h 176"/>
                <a:gd name="T62" fmla="*/ 43 w 176"/>
                <a:gd name="T63" fmla="*/ 133 h 176"/>
                <a:gd name="T64" fmla="*/ 88 w 176"/>
                <a:gd name="T65" fmla="*/ 152 h 176"/>
                <a:gd name="T66" fmla="*/ 134 w 176"/>
                <a:gd name="T67" fmla="*/ 133 h 176"/>
                <a:gd name="T68" fmla="*/ 131 w 176"/>
                <a:gd name="T69" fmla="*/ 130 h 176"/>
                <a:gd name="T70" fmla="*/ 88 w 176"/>
                <a:gd name="T71" fmla="*/ 1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88" y="88"/>
                  </a:moveTo>
                  <a:cubicBezTo>
                    <a:pt x="114" y="88"/>
                    <a:pt x="114" y="88"/>
                    <a:pt x="114" y="88"/>
                  </a:cubicBezTo>
                  <a:cubicBezTo>
                    <a:pt x="124" y="88"/>
                    <a:pt x="132" y="80"/>
                    <a:pt x="132" y="70"/>
                  </a:cubicBezTo>
                  <a:cubicBezTo>
                    <a:pt x="132" y="60"/>
                    <a:pt x="124" y="52"/>
                    <a:pt x="114" y="52"/>
                  </a:cubicBezTo>
                  <a:cubicBezTo>
                    <a:pt x="84" y="52"/>
                    <a:pt x="84" y="52"/>
                    <a:pt x="84" y="52"/>
                  </a:cubicBezTo>
                  <a:cubicBezTo>
                    <a:pt x="84" y="116"/>
                    <a:pt x="84" y="116"/>
                    <a:pt x="84" y="116"/>
                  </a:cubicBezTo>
                  <a:cubicBezTo>
                    <a:pt x="88" y="116"/>
                    <a:pt x="88" y="116"/>
                    <a:pt x="88" y="116"/>
                  </a:cubicBezTo>
                  <a:lnTo>
                    <a:pt x="88" y="88"/>
                  </a:lnTo>
                  <a:close/>
                  <a:moveTo>
                    <a:pt x="88" y="56"/>
                  </a:moveTo>
                  <a:cubicBezTo>
                    <a:pt x="114" y="56"/>
                    <a:pt x="114" y="56"/>
                    <a:pt x="114" y="56"/>
                  </a:cubicBezTo>
                  <a:cubicBezTo>
                    <a:pt x="122" y="56"/>
                    <a:pt x="128" y="62"/>
                    <a:pt x="128" y="70"/>
                  </a:cubicBezTo>
                  <a:cubicBezTo>
                    <a:pt x="128" y="78"/>
                    <a:pt x="122" y="84"/>
                    <a:pt x="114" y="84"/>
                  </a:cubicBezTo>
                  <a:cubicBezTo>
                    <a:pt x="88" y="84"/>
                    <a:pt x="88" y="84"/>
                    <a:pt x="88" y="84"/>
                  </a:cubicBezTo>
                  <a:lnTo>
                    <a:pt x="88" y="56"/>
                  </a:lnTo>
                  <a:close/>
                  <a:moveTo>
                    <a:pt x="88" y="0"/>
                  </a:moveTo>
                  <a:cubicBezTo>
                    <a:pt x="39" y="0"/>
                    <a:pt x="0" y="39"/>
                    <a:pt x="0" y="88"/>
                  </a:cubicBezTo>
                  <a:cubicBezTo>
                    <a:pt x="0" y="136"/>
                    <a:pt x="39" y="176"/>
                    <a:pt x="88" y="176"/>
                  </a:cubicBezTo>
                  <a:cubicBezTo>
                    <a:pt x="137" y="176"/>
                    <a:pt x="176" y="136"/>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64" y="52"/>
                  </a:moveTo>
                  <a:cubicBezTo>
                    <a:pt x="60" y="52"/>
                    <a:pt x="60" y="52"/>
                    <a:pt x="60" y="52"/>
                  </a:cubicBezTo>
                  <a:cubicBezTo>
                    <a:pt x="60" y="116"/>
                    <a:pt x="60" y="116"/>
                    <a:pt x="60" y="116"/>
                  </a:cubicBezTo>
                  <a:cubicBezTo>
                    <a:pt x="64" y="116"/>
                    <a:pt x="64" y="116"/>
                    <a:pt x="64" y="116"/>
                  </a:cubicBezTo>
                  <a:lnTo>
                    <a:pt x="64" y="52"/>
                  </a:lnTo>
                  <a:close/>
                  <a:moveTo>
                    <a:pt x="88" y="148"/>
                  </a:moveTo>
                  <a:cubicBezTo>
                    <a:pt x="72" y="148"/>
                    <a:pt x="57" y="142"/>
                    <a:pt x="46" y="130"/>
                  </a:cubicBezTo>
                  <a:cubicBezTo>
                    <a:pt x="43" y="133"/>
                    <a:pt x="43" y="133"/>
                    <a:pt x="43" y="133"/>
                  </a:cubicBezTo>
                  <a:cubicBezTo>
                    <a:pt x="55" y="145"/>
                    <a:pt x="71" y="152"/>
                    <a:pt x="88" y="152"/>
                  </a:cubicBezTo>
                  <a:cubicBezTo>
                    <a:pt x="105" y="152"/>
                    <a:pt x="122" y="145"/>
                    <a:pt x="134" y="133"/>
                  </a:cubicBezTo>
                  <a:cubicBezTo>
                    <a:pt x="131" y="130"/>
                    <a:pt x="131" y="130"/>
                    <a:pt x="131" y="130"/>
                  </a:cubicBezTo>
                  <a:cubicBezTo>
                    <a:pt x="119" y="142"/>
                    <a:pt x="104" y="148"/>
                    <a:pt x="88" y="148"/>
                  </a:cubicBezTo>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66" name="组合 65"/>
            <p:cNvGrpSpPr/>
            <p:nvPr/>
          </p:nvGrpSpPr>
          <p:grpSpPr>
            <a:xfrm>
              <a:off x="4889448" y="2337408"/>
              <a:ext cx="249173" cy="349159"/>
              <a:chOff x="3111500" y="3181350"/>
              <a:chExt cx="249238" cy="349250"/>
            </a:xfrm>
          </p:grpSpPr>
          <p:sp>
            <p:nvSpPr>
              <p:cNvPr id="116" name="Freeform 31"/>
              <p:cNvSpPr>
                <a:spLocks noEditPoints="1"/>
              </p:cNvSpPr>
              <p:nvPr/>
            </p:nvSpPr>
            <p:spPr bwMode="auto">
              <a:xfrm>
                <a:off x="3170238" y="3308350"/>
                <a:ext cx="131763" cy="100012"/>
              </a:xfrm>
              <a:custGeom>
                <a:avLst/>
                <a:gdLst>
                  <a:gd name="T0" fmla="*/ 52 w 68"/>
                  <a:gd name="T1" fmla="*/ 13 h 50"/>
                  <a:gd name="T2" fmla="*/ 34 w 68"/>
                  <a:gd name="T3" fmla="*/ 0 h 50"/>
                  <a:gd name="T4" fmla="*/ 17 w 68"/>
                  <a:gd name="T5" fmla="*/ 13 h 50"/>
                  <a:gd name="T6" fmla="*/ 0 w 68"/>
                  <a:gd name="T7" fmla="*/ 31 h 50"/>
                  <a:gd name="T8" fmla="*/ 19 w 68"/>
                  <a:gd name="T9" fmla="*/ 50 h 50"/>
                  <a:gd name="T10" fmla="*/ 50 w 68"/>
                  <a:gd name="T11" fmla="*/ 50 h 50"/>
                  <a:gd name="T12" fmla="*/ 68 w 68"/>
                  <a:gd name="T13" fmla="*/ 31 h 50"/>
                  <a:gd name="T14" fmla="*/ 52 w 68"/>
                  <a:gd name="T15" fmla="*/ 13 h 50"/>
                  <a:gd name="T16" fmla="*/ 50 w 68"/>
                  <a:gd name="T17" fmla="*/ 46 h 50"/>
                  <a:gd name="T18" fmla="*/ 19 w 68"/>
                  <a:gd name="T19" fmla="*/ 46 h 50"/>
                  <a:gd name="T20" fmla="*/ 4 w 68"/>
                  <a:gd name="T21" fmla="*/ 31 h 50"/>
                  <a:gd name="T22" fmla="*/ 17 w 68"/>
                  <a:gd name="T23" fmla="*/ 17 h 50"/>
                  <a:gd name="T24" fmla="*/ 21 w 68"/>
                  <a:gd name="T25" fmla="*/ 14 h 50"/>
                  <a:gd name="T26" fmla="*/ 34 w 68"/>
                  <a:gd name="T27" fmla="*/ 4 h 50"/>
                  <a:gd name="T28" fmla="*/ 48 w 68"/>
                  <a:gd name="T29" fmla="*/ 14 h 50"/>
                  <a:gd name="T30" fmla="*/ 51 w 68"/>
                  <a:gd name="T31" fmla="*/ 17 h 50"/>
                  <a:gd name="T32" fmla="*/ 64 w 68"/>
                  <a:gd name="T33" fmla="*/ 31 h 50"/>
                  <a:gd name="T34" fmla="*/ 50 w 68"/>
                  <a:gd name="T35"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50">
                    <a:moveTo>
                      <a:pt x="52" y="13"/>
                    </a:moveTo>
                    <a:cubicBezTo>
                      <a:pt x="49" y="5"/>
                      <a:pt x="42" y="0"/>
                      <a:pt x="34" y="0"/>
                    </a:cubicBezTo>
                    <a:cubicBezTo>
                      <a:pt x="26" y="0"/>
                      <a:pt x="19" y="5"/>
                      <a:pt x="17" y="13"/>
                    </a:cubicBezTo>
                    <a:cubicBezTo>
                      <a:pt x="8" y="14"/>
                      <a:pt x="0" y="22"/>
                      <a:pt x="0" y="31"/>
                    </a:cubicBezTo>
                    <a:cubicBezTo>
                      <a:pt x="0" y="41"/>
                      <a:pt x="9" y="50"/>
                      <a:pt x="19" y="50"/>
                    </a:cubicBezTo>
                    <a:cubicBezTo>
                      <a:pt x="50" y="50"/>
                      <a:pt x="50" y="50"/>
                      <a:pt x="50" y="50"/>
                    </a:cubicBezTo>
                    <a:cubicBezTo>
                      <a:pt x="60" y="50"/>
                      <a:pt x="68" y="41"/>
                      <a:pt x="68" y="31"/>
                    </a:cubicBezTo>
                    <a:cubicBezTo>
                      <a:pt x="68" y="22"/>
                      <a:pt x="61" y="14"/>
                      <a:pt x="52" y="13"/>
                    </a:cubicBezTo>
                    <a:moveTo>
                      <a:pt x="50" y="46"/>
                    </a:moveTo>
                    <a:cubicBezTo>
                      <a:pt x="19" y="46"/>
                      <a:pt x="19" y="46"/>
                      <a:pt x="19" y="46"/>
                    </a:cubicBezTo>
                    <a:cubicBezTo>
                      <a:pt x="11" y="46"/>
                      <a:pt x="4" y="39"/>
                      <a:pt x="4" y="31"/>
                    </a:cubicBezTo>
                    <a:cubicBezTo>
                      <a:pt x="4" y="24"/>
                      <a:pt x="10" y="17"/>
                      <a:pt x="17" y="17"/>
                    </a:cubicBezTo>
                    <a:cubicBezTo>
                      <a:pt x="19" y="16"/>
                      <a:pt x="20" y="15"/>
                      <a:pt x="21" y="14"/>
                    </a:cubicBezTo>
                    <a:cubicBezTo>
                      <a:pt x="23" y="8"/>
                      <a:pt x="28" y="4"/>
                      <a:pt x="34" y="4"/>
                    </a:cubicBezTo>
                    <a:cubicBezTo>
                      <a:pt x="41" y="4"/>
                      <a:pt x="46" y="8"/>
                      <a:pt x="48" y="14"/>
                    </a:cubicBezTo>
                    <a:cubicBezTo>
                      <a:pt x="49" y="15"/>
                      <a:pt x="50" y="16"/>
                      <a:pt x="51" y="17"/>
                    </a:cubicBezTo>
                    <a:cubicBezTo>
                      <a:pt x="59" y="17"/>
                      <a:pt x="64" y="24"/>
                      <a:pt x="64" y="31"/>
                    </a:cubicBezTo>
                    <a:cubicBezTo>
                      <a:pt x="64" y="39"/>
                      <a:pt x="58" y="46"/>
                      <a:pt x="50" y="46"/>
                    </a:cubicBezTo>
                  </a:path>
                </a:pathLst>
              </a:custGeom>
              <a:solidFill>
                <a:srgbClr val="080103"/>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7" name="Freeform 32"/>
              <p:cNvSpPr>
                <a:spLocks noEditPoints="1"/>
              </p:cNvSpPr>
              <p:nvPr/>
            </p:nvSpPr>
            <p:spPr bwMode="auto">
              <a:xfrm>
                <a:off x="3111500" y="3181350"/>
                <a:ext cx="249238" cy="349250"/>
              </a:xfrm>
              <a:custGeom>
                <a:avLst/>
                <a:gdLst>
                  <a:gd name="T0" fmla="*/ 104 w 128"/>
                  <a:gd name="T1" fmla="*/ 0 h 176"/>
                  <a:gd name="T2" fmla="*/ 24 w 128"/>
                  <a:gd name="T3" fmla="*/ 0 h 176"/>
                  <a:gd name="T4" fmla="*/ 0 w 128"/>
                  <a:gd name="T5" fmla="*/ 24 h 176"/>
                  <a:gd name="T6" fmla="*/ 0 w 128"/>
                  <a:gd name="T7" fmla="*/ 152 h 176"/>
                  <a:gd name="T8" fmla="*/ 24 w 128"/>
                  <a:gd name="T9" fmla="*/ 176 h 176"/>
                  <a:gd name="T10" fmla="*/ 104 w 128"/>
                  <a:gd name="T11" fmla="*/ 176 h 176"/>
                  <a:gd name="T12" fmla="*/ 128 w 128"/>
                  <a:gd name="T13" fmla="*/ 152 h 176"/>
                  <a:gd name="T14" fmla="*/ 128 w 128"/>
                  <a:gd name="T15" fmla="*/ 24 h 176"/>
                  <a:gd name="T16" fmla="*/ 104 w 128"/>
                  <a:gd name="T17" fmla="*/ 0 h 176"/>
                  <a:gd name="T18" fmla="*/ 120 w 128"/>
                  <a:gd name="T19" fmla="*/ 152 h 176"/>
                  <a:gd name="T20" fmla="*/ 104 w 128"/>
                  <a:gd name="T21" fmla="*/ 168 h 176"/>
                  <a:gd name="T22" fmla="*/ 24 w 128"/>
                  <a:gd name="T23" fmla="*/ 168 h 176"/>
                  <a:gd name="T24" fmla="*/ 8 w 128"/>
                  <a:gd name="T25" fmla="*/ 152 h 176"/>
                  <a:gd name="T26" fmla="*/ 8 w 128"/>
                  <a:gd name="T27" fmla="*/ 24 h 176"/>
                  <a:gd name="T28" fmla="*/ 24 w 128"/>
                  <a:gd name="T29" fmla="*/ 8 h 176"/>
                  <a:gd name="T30" fmla="*/ 104 w 128"/>
                  <a:gd name="T31" fmla="*/ 8 h 176"/>
                  <a:gd name="T32" fmla="*/ 120 w 128"/>
                  <a:gd name="T33" fmla="*/ 24 h 176"/>
                  <a:gd name="T34" fmla="*/ 120 w 128"/>
                  <a:gd name="T35" fmla="*/ 15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76">
                    <a:moveTo>
                      <a:pt x="104" y="0"/>
                    </a:moveTo>
                    <a:cubicBezTo>
                      <a:pt x="24" y="0"/>
                      <a:pt x="24" y="0"/>
                      <a:pt x="24" y="0"/>
                    </a:cubicBezTo>
                    <a:cubicBezTo>
                      <a:pt x="11" y="0"/>
                      <a:pt x="0" y="11"/>
                      <a:pt x="0" y="24"/>
                    </a:cubicBezTo>
                    <a:cubicBezTo>
                      <a:pt x="0" y="152"/>
                      <a:pt x="0" y="152"/>
                      <a:pt x="0" y="152"/>
                    </a:cubicBezTo>
                    <a:cubicBezTo>
                      <a:pt x="0" y="165"/>
                      <a:pt x="11" y="176"/>
                      <a:pt x="24" y="176"/>
                    </a:cubicBezTo>
                    <a:cubicBezTo>
                      <a:pt x="104" y="176"/>
                      <a:pt x="104" y="176"/>
                      <a:pt x="104" y="176"/>
                    </a:cubicBezTo>
                    <a:cubicBezTo>
                      <a:pt x="118" y="176"/>
                      <a:pt x="128" y="165"/>
                      <a:pt x="128" y="152"/>
                    </a:cubicBezTo>
                    <a:cubicBezTo>
                      <a:pt x="128" y="24"/>
                      <a:pt x="128" y="24"/>
                      <a:pt x="128" y="24"/>
                    </a:cubicBezTo>
                    <a:cubicBezTo>
                      <a:pt x="128" y="11"/>
                      <a:pt x="118" y="0"/>
                      <a:pt x="104" y="0"/>
                    </a:cubicBezTo>
                    <a:moveTo>
                      <a:pt x="120" y="152"/>
                    </a:moveTo>
                    <a:cubicBezTo>
                      <a:pt x="120" y="161"/>
                      <a:pt x="113" y="168"/>
                      <a:pt x="104" y="168"/>
                    </a:cubicBezTo>
                    <a:cubicBezTo>
                      <a:pt x="24" y="168"/>
                      <a:pt x="24" y="168"/>
                      <a:pt x="24" y="168"/>
                    </a:cubicBezTo>
                    <a:cubicBezTo>
                      <a:pt x="16" y="168"/>
                      <a:pt x="8" y="161"/>
                      <a:pt x="8" y="152"/>
                    </a:cubicBezTo>
                    <a:cubicBezTo>
                      <a:pt x="8" y="24"/>
                      <a:pt x="8" y="24"/>
                      <a:pt x="8" y="24"/>
                    </a:cubicBezTo>
                    <a:cubicBezTo>
                      <a:pt x="8" y="15"/>
                      <a:pt x="16" y="8"/>
                      <a:pt x="24" y="8"/>
                    </a:cubicBezTo>
                    <a:cubicBezTo>
                      <a:pt x="104" y="8"/>
                      <a:pt x="104" y="8"/>
                      <a:pt x="104" y="8"/>
                    </a:cubicBezTo>
                    <a:cubicBezTo>
                      <a:pt x="113" y="8"/>
                      <a:pt x="120" y="15"/>
                      <a:pt x="120" y="24"/>
                    </a:cubicBezTo>
                    <a:lnTo>
                      <a:pt x="120" y="152"/>
                    </a:lnTo>
                    <a:close/>
                  </a:path>
                </a:pathLst>
              </a:custGeom>
              <a:solidFill>
                <a:srgbClr val="080103"/>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67" name="Freeform 44"/>
            <p:cNvSpPr>
              <a:spLocks noEditPoints="1"/>
            </p:cNvSpPr>
            <p:nvPr/>
          </p:nvSpPr>
          <p:spPr bwMode="auto">
            <a:xfrm>
              <a:off x="5603945" y="2372063"/>
              <a:ext cx="342811" cy="285676"/>
            </a:xfrm>
            <a:custGeom>
              <a:avLst/>
              <a:gdLst>
                <a:gd name="T0" fmla="*/ 160 w 176"/>
                <a:gd name="T1" fmla="*/ 16 h 144"/>
                <a:gd name="T2" fmla="*/ 72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50 h 144"/>
                <a:gd name="T32" fmla="*/ 168 w 176"/>
                <a:gd name="T33" fmla="*/ 50 h 144"/>
                <a:gd name="T34" fmla="*/ 168 w 176"/>
                <a:gd name="T35" fmla="*/ 128 h 144"/>
                <a:gd name="T36" fmla="*/ 168 w 176"/>
                <a:gd name="T37" fmla="*/ 46 h 144"/>
                <a:gd name="T38" fmla="*/ 8 w 176"/>
                <a:gd name="T39" fmla="*/ 46 h 144"/>
                <a:gd name="T40" fmla="*/ 8 w 176"/>
                <a:gd name="T41" fmla="*/ 16 h 144"/>
                <a:gd name="T42" fmla="*/ 16 w 176"/>
                <a:gd name="T43" fmla="*/ 8 h 144"/>
                <a:gd name="T44" fmla="*/ 53 w 176"/>
                <a:gd name="T45" fmla="*/ 8 h 144"/>
                <a:gd name="T46" fmla="*/ 67 w 176"/>
                <a:gd name="T47" fmla="*/ 22 h 144"/>
                <a:gd name="T48" fmla="*/ 69 w 176"/>
                <a:gd name="T49" fmla="*/ 24 h 144"/>
                <a:gd name="T50" fmla="*/ 160 w 176"/>
                <a:gd name="T51" fmla="*/ 24 h 144"/>
                <a:gd name="T52" fmla="*/ 168 w 176"/>
                <a:gd name="T53" fmla="*/ 32 h 144"/>
                <a:gd name="T54" fmla="*/ 168 w 176"/>
                <a:gd name="T55" fmla="*/ 4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6" h="144">
                  <a:moveTo>
                    <a:pt x="160" y="16"/>
                  </a:moveTo>
                  <a:cubicBezTo>
                    <a:pt x="72" y="16"/>
                    <a:pt x="72" y="16"/>
                    <a:pt x="72" y="16"/>
                  </a:cubicBezTo>
                  <a:cubicBezTo>
                    <a:pt x="56" y="0"/>
                    <a:pt x="56" y="0"/>
                    <a:pt x="56" y="0"/>
                  </a:cubicBezTo>
                  <a:cubicBezTo>
                    <a:pt x="16" y="0"/>
                    <a:pt x="16" y="0"/>
                    <a:pt x="16" y="0"/>
                  </a:cubicBezTo>
                  <a:cubicBezTo>
                    <a:pt x="8" y="0"/>
                    <a:pt x="0" y="7"/>
                    <a:pt x="0" y="16"/>
                  </a:cubicBezTo>
                  <a:cubicBezTo>
                    <a:pt x="0" y="128"/>
                    <a:pt x="0" y="128"/>
                    <a:pt x="0" y="128"/>
                  </a:cubicBezTo>
                  <a:cubicBezTo>
                    <a:pt x="0" y="137"/>
                    <a:pt x="8"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3"/>
                    <a:pt x="165" y="136"/>
                    <a:pt x="160" y="136"/>
                  </a:cubicBezTo>
                  <a:cubicBezTo>
                    <a:pt x="16" y="136"/>
                    <a:pt x="16" y="136"/>
                    <a:pt x="16" y="136"/>
                  </a:cubicBezTo>
                  <a:cubicBezTo>
                    <a:pt x="12" y="136"/>
                    <a:pt x="8" y="133"/>
                    <a:pt x="8" y="128"/>
                  </a:cubicBezTo>
                  <a:cubicBezTo>
                    <a:pt x="8" y="50"/>
                    <a:pt x="8" y="50"/>
                    <a:pt x="8" y="50"/>
                  </a:cubicBezTo>
                  <a:cubicBezTo>
                    <a:pt x="168" y="50"/>
                    <a:pt x="168" y="50"/>
                    <a:pt x="168" y="50"/>
                  </a:cubicBezTo>
                  <a:lnTo>
                    <a:pt x="168" y="128"/>
                  </a:lnTo>
                  <a:close/>
                  <a:moveTo>
                    <a:pt x="168" y="46"/>
                  </a:moveTo>
                  <a:cubicBezTo>
                    <a:pt x="8" y="46"/>
                    <a:pt x="8" y="46"/>
                    <a:pt x="8" y="46"/>
                  </a:cubicBezTo>
                  <a:cubicBezTo>
                    <a:pt x="8" y="16"/>
                    <a:pt x="8" y="16"/>
                    <a:pt x="8" y="16"/>
                  </a:cubicBezTo>
                  <a:cubicBezTo>
                    <a:pt x="8" y="12"/>
                    <a:pt x="12" y="8"/>
                    <a:pt x="16" y="8"/>
                  </a:cubicBezTo>
                  <a:cubicBezTo>
                    <a:pt x="53" y="8"/>
                    <a:pt x="53" y="8"/>
                    <a:pt x="53" y="8"/>
                  </a:cubicBezTo>
                  <a:cubicBezTo>
                    <a:pt x="67" y="22"/>
                    <a:pt x="67" y="22"/>
                    <a:pt x="67" y="22"/>
                  </a:cubicBezTo>
                  <a:cubicBezTo>
                    <a:pt x="69" y="24"/>
                    <a:pt x="69" y="24"/>
                    <a:pt x="69" y="24"/>
                  </a:cubicBezTo>
                  <a:cubicBezTo>
                    <a:pt x="160" y="24"/>
                    <a:pt x="160" y="24"/>
                    <a:pt x="160" y="24"/>
                  </a:cubicBezTo>
                  <a:cubicBezTo>
                    <a:pt x="165" y="24"/>
                    <a:pt x="168" y="28"/>
                    <a:pt x="168" y="32"/>
                  </a:cubicBezTo>
                  <a:lnTo>
                    <a:pt x="168" y="46"/>
                  </a:lnTo>
                  <a:close/>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8" name="Freeform 30"/>
            <p:cNvSpPr>
              <a:spLocks noEditPoints="1"/>
            </p:cNvSpPr>
            <p:nvPr/>
          </p:nvSpPr>
          <p:spPr bwMode="auto">
            <a:xfrm>
              <a:off x="6437987" y="2393104"/>
              <a:ext cx="342811" cy="253934"/>
            </a:xfrm>
            <a:custGeom>
              <a:avLst/>
              <a:gdLst>
                <a:gd name="T0" fmla="*/ 134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4 w 176"/>
                <a:gd name="T15" fmla="*/ 32 h 128"/>
                <a:gd name="T16" fmla="*/ 74 w 176"/>
                <a:gd name="T17" fmla="*/ 88 h 128"/>
                <a:gd name="T18" fmla="*/ 74 w 176"/>
                <a:gd name="T19" fmla="*/ 86 h 128"/>
                <a:gd name="T20" fmla="*/ 52 w 176"/>
                <a:gd name="T21" fmla="*/ 86 h 128"/>
                <a:gd name="T22" fmla="*/ 50 w 176"/>
                <a:gd name="T23" fmla="*/ 85 h 128"/>
                <a:gd name="T24" fmla="*/ 51 w 176"/>
                <a:gd name="T25" fmla="*/ 83 h 128"/>
                <a:gd name="T26" fmla="*/ 84 w 176"/>
                <a:gd name="T27" fmla="*/ 51 h 128"/>
                <a:gd name="T28" fmla="*/ 88 w 176"/>
                <a:gd name="T29" fmla="*/ 49 h 128"/>
                <a:gd name="T30" fmla="*/ 92 w 176"/>
                <a:gd name="T31" fmla="*/ 51 h 128"/>
                <a:gd name="T32" fmla="*/ 124 w 176"/>
                <a:gd name="T33" fmla="*/ 83 h 128"/>
                <a:gd name="T34" fmla="*/ 126 w 176"/>
                <a:gd name="T35" fmla="*/ 85 h 128"/>
                <a:gd name="T36" fmla="*/ 123 w 176"/>
                <a:gd name="T37" fmla="*/ 86 h 128"/>
                <a:gd name="T38" fmla="*/ 102 w 176"/>
                <a:gd name="T39" fmla="*/ 86 h 128"/>
                <a:gd name="T40" fmla="*/ 102 w 176"/>
                <a:gd name="T41" fmla="*/ 88 h 128"/>
                <a:gd name="T42" fmla="*/ 102 w 176"/>
                <a:gd name="T43" fmla="*/ 90 h 128"/>
                <a:gd name="T44" fmla="*/ 102 w 176"/>
                <a:gd name="T45" fmla="*/ 120 h 128"/>
                <a:gd name="T46" fmla="*/ 74 w 176"/>
                <a:gd name="T47" fmla="*/ 120 h 128"/>
                <a:gd name="T48" fmla="*/ 74 w 176"/>
                <a:gd name="T49" fmla="*/ 90 h 128"/>
                <a:gd name="T50" fmla="*/ 74 w 176"/>
                <a:gd name="T51" fmla="*/ 88 h 128"/>
                <a:gd name="T52" fmla="*/ 128 w 176"/>
                <a:gd name="T53" fmla="*/ 120 h 128"/>
                <a:gd name="T54" fmla="*/ 106 w 176"/>
                <a:gd name="T55" fmla="*/ 120 h 128"/>
                <a:gd name="T56" fmla="*/ 106 w 176"/>
                <a:gd name="T57" fmla="*/ 90 h 128"/>
                <a:gd name="T58" fmla="*/ 123 w 176"/>
                <a:gd name="T59" fmla="*/ 90 h 128"/>
                <a:gd name="T60" fmla="*/ 129 w 176"/>
                <a:gd name="T61" fmla="*/ 87 h 128"/>
                <a:gd name="T62" fmla="*/ 127 w 176"/>
                <a:gd name="T63" fmla="*/ 81 h 128"/>
                <a:gd name="T64" fmla="*/ 95 w 176"/>
                <a:gd name="T65" fmla="*/ 48 h 128"/>
                <a:gd name="T66" fmla="*/ 88 w 176"/>
                <a:gd name="T67" fmla="*/ 45 h 128"/>
                <a:gd name="T68" fmla="*/ 88 w 176"/>
                <a:gd name="T69" fmla="*/ 45 h 128"/>
                <a:gd name="T70" fmla="*/ 81 w 176"/>
                <a:gd name="T71" fmla="*/ 48 h 128"/>
                <a:gd name="T72" fmla="*/ 49 w 176"/>
                <a:gd name="T73" fmla="*/ 81 h 128"/>
                <a:gd name="T74" fmla="*/ 46 w 176"/>
                <a:gd name="T75" fmla="*/ 87 h 128"/>
                <a:gd name="T76" fmla="*/ 52 w 176"/>
                <a:gd name="T77" fmla="*/ 90 h 128"/>
                <a:gd name="T78" fmla="*/ 70 w 176"/>
                <a:gd name="T79" fmla="*/ 90 h 128"/>
                <a:gd name="T80" fmla="*/ 70 w 176"/>
                <a:gd name="T81" fmla="*/ 120 h 128"/>
                <a:gd name="T82" fmla="*/ 48 w 176"/>
                <a:gd name="T83" fmla="*/ 120 h 128"/>
                <a:gd name="T84" fmla="*/ 8 w 176"/>
                <a:gd name="T85" fmla="*/ 80 h 128"/>
                <a:gd name="T86" fmla="*/ 44 w 176"/>
                <a:gd name="T87" fmla="*/ 40 h 128"/>
                <a:gd name="T88" fmla="*/ 51 w 176"/>
                <a:gd name="T89" fmla="*/ 35 h 128"/>
                <a:gd name="T90" fmla="*/ 88 w 176"/>
                <a:gd name="T91" fmla="*/ 8 h 128"/>
                <a:gd name="T92" fmla="*/ 126 w 176"/>
                <a:gd name="T93" fmla="*/ 35 h 128"/>
                <a:gd name="T94" fmla="*/ 133 w 176"/>
                <a:gd name="T95" fmla="*/ 40 h 128"/>
                <a:gd name="T96" fmla="*/ 168 w 176"/>
                <a:gd name="T97" fmla="*/ 80 h 128"/>
                <a:gd name="T98" fmla="*/ 128 w 176"/>
                <a:gd name="T9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128">
                  <a:moveTo>
                    <a:pt x="134" y="32"/>
                  </a:moveTo>
                  <a:cubicBezTo>
                    <a:pt x="127" y="13"/>
                    <a:pt x="109" y="0"/>
                    <a:pt x="88" y="0"/>
                  </a:cubicBezTo>
                  <a:cubicBezTo>
                    <a:pt x="67" y="0"/>
                    <a:pt x="50" y="13"/>
                    <a:pt x="43" y="32"/>
                  </a:cubicBezTo>
                  <a:cubicBezTo>
                    <a:pt x="19" y="35"/>
                    <a:pt x="0" y="55"/>
                    <a:pt x="0" y="80"/>
                  </a:cubicBezTo>
                  <a:cubicBezTo>
                    <a:pt x="0" y="106"/>
                    <a:pt x="22" y="128"/>
                    <a:pt x="48" y="128"/>
                  </a:cubicBezTo>
                  <a:cubicBezTo>
                    <a:pt x="128" y="128"/>
                    <a:pt x="128" y="128"/>
                    <a:pt x="128" y="128"/>
                  </a:cubicBezTo>
                  <a:cubicBezTo>
                    <a:pt x="155" y="128"/>
                    <a:pt x="176" y="106"/>
                    <a:pt x="176" y="80"/>
                  </a:cubicBezTo>
                  <a:cubicBezTo>
                    <a:pt x="176" y="55"/>
                    <a:pt x="158" y="35"/>
                    <a:pt x="134" y="32"/>
                  </a:cubicBezTo>
                  <a:moveTo>
                    <a:pt x="74" y="88"/>
                  </a:moveTo>
                  <a:cubicBezTo>
                    <a:pt x="74" y="86"/>
                    <a:pt x="74" y="86"/>
                    <a:pt x="74" y="86"/>
                  </a:cubicBezTo>
                  <a:cubicBezTo>
                    <a:pt x="52" y="86"/>
                    <a:pt x="52" y="86"/>
                    <a:pt x="52" y="86"/>
                  </a:cubicBezTo>
                  <a:cubicBezTo>
                    <a:pt x="51" y="86"/>
                    <a:pt x="50" y="85"/>
                    <a:pt x="50" y="85"/>
                  </a:cubicBezTo>
                  <a:cubicBezTo>
                    <a:pt x="50" y="85"/>
                    <a:pt x="50" y="84"/>
                    <a:pt x="51" y="83"/>
                  </a:cubicBezTo>
                  <a:cubicBezTo>
                    <a:pt x="84" y="51"/>
                    <a:pt x="84" y="51"/>
                    <a:pt x="84" y="51"/>
                  </a:cubicBezTo>
                  <a:cubicBezTo>
                    <a:pt x="85" y="50"/>
                    <a:pt x="87" y="49"/>
                    <a:pt x="88" y="49"/>
                  </a:cubicBezTo>
                  <a:cubicBezTo>
                    <a:pt x="90" y="49"/>
                    <a:pt x="91" y="50"/>
                    <a:pt x="92" y="51"/>
                  </a:cubicBezTo>
                  <a:cubicBezTo>
                    <a:pt x="124" y="83"/>
                    <a:pt x="124" y="83"/>
                    <a:pt x="124" y="83"/>
                  </a:cubicBezTo>
                  <a:cubicBezTo>
                    <a:pt x="125" y="84"/>
                    <a:pt x="126" y="85"/>
                    <a:pt x="126" y="85"/>
                  </a:cubicBezTo>
                  <a:cubicBezTo>
                    <a:pt x="125" y="85"/>
                    <a:pt x="125" y="86"/>
                    <a:pt x="123" y="86"/>
                  </a:cubicBezTo>
                  <a:cubicBezTo>
                    <a:pt x="102" y="86"/>
                    <a:pt x="102" y="86"/>
                    <a:pt x="102" y="86"/>
                  </a:cubicBezTo>
                  <a:cubicBezTo>
                    <a:pt x="102" y="88"/>
                    <a:pt x="102" y="88"/>
                    <a:pt x="102" y="88"/>
                  </a:cubicBezTo>
                  <a:cubicBezTo>
                    <a:pt x="102" y="90"/>
                    <a:pt x="102" y="90"/>
                    <a:pt x="102" y="90"/>
                  </a:cubicBezTo>
                  <a:cubicBezTo>
                    <a:pt x="102" y="120"/>
                    <a:pt x="102" y="120"/>
                    <a:pt x="102" y="120"/>
                  </a:cubicBezTo>
                  <a:cubicBezTo>
                    <a:pt x="74" y="120"/>
                    <a:pt x="74" y="120"/>
                    <a:pt x="74" y="120"/>
                  </a:cubicBezTo>
                  <a:cubicBezTo>
                    <a:pt x="74" y="90"/>
                    <a:pt x="74" y="90"/>
                    <a:pt x="74" y="90"/>
                  </a:cubicBezTo>
                  <a:lnTo>
                    <a:pt x="74" y="88"/>
                  </a:lnTo>
                  <a:close/>
                  <a:moveTo>
                    <a:pt x="128" y="120"/>
                  </a:moveTo>
                  <a:cubicBezTo>
                    <a:pt x="106" y="120"/>
                    <a:pt x="106" y="120"/>
                    <a:pt x="106" y="120"/>
                  </a:cubicBezTo>
                  <a:cubicBezTo>
                    <a:pt x="106" y="90"/>
                    <a:pt x="106" y="90"/>
                    <a:pt x="106" y="90"/>
                  </a:cubicBezTo>
                  <a:cubicBezTo>
                    <a:pt x="123" y="90"/>
                    <a:pt x="123" y="90"/>
                    <a:pt x="123" y="90"/>
                  </a:cubicBezTo>
                  <a:cubicBezTo>
                    <a:pt x="127" y="90"/>
                    <a:pt x="129" y="88"/>
                    <a:pt x="129" y="87"/>
                  </a:cubicBezTo>
                  <a:cubicBezTo>
                    <a:pt x="130" y="86"/>
                    <a:pt x="130" y="83"/>
                    <a:pt x="127" y="81"/>
                  </a:cubicBezTo>
                  <a:cubicBezTo>
                    <a:pt x="95" y="48"/>
                    <a:pt x="95" y="48"/>
                    <a:pt x="95" y="48"/>
                  </a:cubicBezTo>
                  <a:cubicBezTo>
                    <a:pt x="93" y="46"/>
                    <a:pt x="91" y="45"/>
                    <a:pt x="88" y="45"/>
                  </a:cubicBezTo>
                  <a:cubicBezTo>
                    <a:pt x="88" y="45"/>
                    <a:pt x="88" y="45"/>
                    <a:pt x="88" y="45"/>
                  </a:cubicBezTo>
                  <a:cubicBezTo>
                    <a:pt x="86" y="45"/>
                    <a:pt x="83" y="46"/>
                    <a:pt x="81" y="48"/>
                  </a:cubicBezTo>
                  <a:cubicBezTo>
                    <a:pt x="49" y="81"/>
                    <a:pt x="49" y="81"/>
                    <a:pt x="49" y="81"/>
                  </a:cubicBezTo>
                  <a:cubicBezTo>
                    <a:pt x="46" y="83"/>
                    <a:pt x="46" y="86"/>
                    <a:pt x="46" y="87"/>
                  </a:cubicBezTo>
                  <a:cubicBezTo>
                    <a:pt x="47" y="88"/>
                    <a:pt x="48" y="90"/>
                    <a:pt x="52" y="90"/>
                  </a:cubicBezTo>
                  <a:cubicBezTo>
                    <a:pt x="70" y="90"/>
                    <a:pt x="70" y="90"/>
                    <a:pt x="70" y="90"/>
                  </a:cubicBezTo>
                  <a:cubicBezTo>
                    <a:pt x="70" y="120"/>
                    <a:pt x="70" y="120"/>
                    <a:pt x="70" y="120"/>
                  </a:cubicBezTo>
                  <a:cubicBezTo>
                    <a:pt x="48" y="120"/>
                    <a:pt x="48" y="120"/>
                    <a:pt x="48" y="120"/>
                  </a:cubicBezTo>
                  <a:cubicBezTo>
                    <a:pt x="26" y="120"/>
                    <a:pt x="8" y="102"/>
                    <a:pt x="8" y="80"/>
                  </a:cubicBezTo>
                  <a:cubicBezTo>
                    <a:pt x="8" y="59"/>
                    <a:pt x="24" y="42"/>
                    <a:pt x="44" y="40"/>
                  </a:cubicBezTo>
                  <a:cubicBezTo>
                    <a:pt x="47" y="40"/>
                    <a:pt x="50" y="38"/>
                    <a:pt x="51" y="35"/>
                  </a:cubicBezTo>
                  <a:cubicBezTo>
                    <a:pt x="56" y="19"/>
                    <a:pt x="71" y="8"/>
                    <a:pt x="88" y="8"/>
                  </a:cubicBezTo>
                  <a:cubicBezTo>
                    <a:pt x="105" y="8"/>
                    <a:pt x="121" y="19"/>
                    <a:pt x="126" y="35"/>
                  </a:cubicBezTo>
                  <a:cubicBezTo>
                    <a:pt x="127" y="38"/>
                    <a:pt x="130" y="40"/>
                    <a:pt x="133" y="40"/>
                  </a:cubicBezTo>
                  <a:cubicBezTo>
                    <a:pt x="153" y="42"/>
                    <a:pt x="168" y="59"/>
                    <a:pt x="168" y="80"/>
                  </a:cubicBezTo>
                  <a:cubicBezTo>
                    <a:pt x="168" y="102"/>
                    <a:pt x="150" y="120"/>
                    <a:pt x="128" y="120"/>
                  </a:cubicBezTo>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69" name="组合 68"/>
            <p:cNvGrpSpPr/>
            <p:nvPr/>
          </p:nvGrpSpPr>
          <p:grpSpPr>
            <a:xfrm>
              <a:off x="8319394" y="2302889"/>
              <a:ext cx="342811" cy="349159"/>
              <a:chOff x="9250363" y="1628936"/>
              <a:chExt cx="342900" cy="349250"/>
            </a:xfrm>
          </p:grpSpPr>
          <p:sp>
            <p:nvSpPr>
              <p:cNvPr id="114" name="Freeform 21"/>
              <p:cNvSpPr>
                <a:spLocks noEditPoints="1"/>
              </p:cNvSpPr>
              <p:nvPr/>
            </p:nvSpPr>
            <p:spPr bwMode="auto">
              <a:xfrm>
                <a:off x="9291638" y="1671799"/>
                <a:ext cx="261937" cy="261938"/>
              </a:xfrm>
              <a:custGeom>
                <a:avLst/>
                <a:gdLst>
                  <a:gd name="T0" fmla="*/ 130 w 134"/>
                  <a:gd name="T1" fmla="*/ 58 h 132"/>
                  <a:gd name="T2" fmla="*/ 75 w 134"/>
                  <a:gd name="T3" fmla="*/ 4 h 132"/>
                  <a:gd name="T4" fmla="*/ 67 w 134"/>
                  <a:gd name="T5" fmla="*/ 0 h 132"/>
                  <a:gd name="T6" fmla="*/ 59 w 134"/>
                  <a:gd name="T7" fmla="*/ 4 h 132"/>
                  <a:gd name="T8" fmla="*/ 4 w 134"/>
                  <a:gd name="T9" fmla="*/ 58 h 132"/>
                  <a:gd name="T10" fmla="*/ 4 w 134"/>
                  <a:gd name="T11" fmla="*/ 73 h 132"/>
                  <a:gd name="T12" fmla="*/ 60 w 134"/>
                  <a:gd name="T13" fmla="*/ 129 h 132"/>
                  <a:gd name="T14" fmla="*/ 67 w 134"/>
                  <a:gd name="T15" fmla="*/ 132 h 132"/>
                  <a:gd name="T16" fmla="*/ 74 w 134"/>
                  <a:gd name="T17" fmla="*/ 129 h 132"/>
                  <a:gd name="T18" fmla="*/ 130 w 134"/>
                  <a:gd name="T19" fmla="*/ 73 h 132"/>
                  <a:gd name="T20" fmla="*/ 130 w 134"/>
                  <a:gd name="T21" fmla="*/ 58 h 132"/>
                  <a:gd name="T22" fmla="*/ 126 w 134"/>
                  <a:gd name="T23" fmla="*/ 69 h 132"/>
                  <a:gd name="T24" fmla="*/ 70 w 134"/>
                  <a:gd name="T25" fmla="*/ 125 h 132"/>
                  <a:gd name="T26" fmla="*/ 67 w 134"/>
                  <a:gd name="T27" fmla="*/ 126 h 132"/>
                  <a:gd name="T28" fmla="*/ 64 w 134"/>
                  <a:gd name="T29" fmla="*/ 125 h 132"/>
                  <a:gd name="T30" fmla="*/ 8 w 134"/>
                  <a:gd name="T31" fmla="*/ 69 h 132"/>
                  <a:gd name="T32" fmla="*/ 8 w 134"/>
                  <a:gd name="T33" fmla="*/ 62 h 132"/>
                  <a:gd name="T34" fmla="*/ 63 w 134"/>
                  <a:gd name="T35" fmla="*/ 8 h 132"/>
                  <a:gd name="T36" fmla="*/ 67 w 134"/>
                  <a:gd name="T37" fmla="*/ 6 h 132"/>
                  <a:gd name="T38" fmla="*/ 71 w 134"/>
                  <a:gd name="T39" fmla="*/ 8 h 132"/>
                  <a:gd name="T40" fmla="*/ 126 w 134"/>
                  <a:gd name="T41" fmla="*/ 62 h 132"/>
                  <a:gd name="T42" fmla="*/ 126 w 134"/>
                  <a:gd name="T43" fmla="*/ 6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132">
                    <a:moveTo>
                      <a:pt x="130" y="58"/>
                    </a:moveTo>
                    <a:cubicBezTo>
                      <a:pt x="75" y="4"/>
                      <a:pt x="75" y="4"/>
                      <a:pt x="75" y="4"/>
                    </a:cubicBezTo>
                    <a:cubicBezTo>
                      <a:pt x="73" y="1"/>
                      <a:pt x="70" y="0"/>
                      <a:pt x="67" y="0"/>
                    </a:cubicBezTo>
                    <a:cubicBezTo>
                      <a:pt x="64" y="0"/>
                      <a:pt x="61" y="1"/>
                      <a:pt x="59" y="4"/>
                    </a:cubicBezTo>
                    <a:cubicBezTo>
                      <a:pt x="4" y="58"/>
                      <a:pt x="4" y="58"/>
                      <a:pt x="4" y="58"/>
                    </a:cubicBezTo>
                    <a:cubicBezTo>
                      <a:pt x="0" y="62"/>
                      <a:pt x="0" y="69"/>
                      <a:pt x="4" y="73"/>
                    </a:cubicBezTo>
                    <a:cubicBezTo>
                      <a:pt x="60" y="129"/>
                      <a:pt x="60" y="129"/>
                      <a:pt x="60" y="129"/>
                    </a:cubicBezTo>
                    <a:cubicBezTo>
                      <a:pt x="62" y="131"/>
                      <a:pt x="64" y="132"/>
                      <a:pt x="67" y="132"/>
                    </a:cubicBezTo>
                    <a:cubicBezTo>
                      <a:pt x="70" y="132"/>
                      <a:pt x="72" y="131"/>
                      <a:pt x="74" y="129"/>
                    </a:cubicBezTo>
                    <a:cubicBezTo>
                      <a:pt x="130" y="73"/>
                      <a:pt x="130" y="73"/>
                      <a:pt x="130" y="73"/>
                    </a:cubicBezTo>
                    <a:cubicBezTo>
                      <a:pt x="134" y="69"/>
                      <a:pt x="134" y="62"/>
                      <a:pt x="130" y="58"/>
                    </a:cubicBezTo>
                    <a:moveTo>
                      <a:pt x="126" y="69"/>
                    </a:moveTo>
                    <a:cubicBezTo>
                      <a:pt x="70" y="125"/>
                      <a:pt x="70" y="125"/>
                      <a:pt x="70" y="125"/>
                    </a:cubicBezTo>
                    <a:cubicBezTo>
                      <a:pt x="69" y="126"/>
                      <a:pt x="68" y="126"/>
                      <a:pt x="67" y="126"/>
                    </a:cubicBezTo>
                    <a:cubicBezTo>
                      <a:pt x="66" y="126"/>
                      <a:pt x="65" y="126"/>
                      <a:pt x="64" y="125"/>
                    </a:cubicBezTo>
                    <a:cubicBezTo>
                      <a:pt x="8" y="69"/>
                      <a:pt x="8" y="69"/>
                      <a:pt x="8" y="69"/>
                    </a:cubicBezTo>
                    <a:cubicBezTo>
                      <a:pt x="6" y="67"/>
                      <a:pt x="6" y="64"/>
                      <a:pt x="8" y="62"/>
                    </a:cubicBezTo>
                    <a:cubicBezTo>
                      <a:pt x="63" y="8"/>
                      <a:pt x="63" y="8"/>
                      <a:pt x="63" y="8"/>
                    </a:cubicBezTo>
                    <a:cubicBezTo>
                      <a:pt x="64" y="6"/>
                      <a:pt x="65" y="6"/>
                      <a:pt x="67" y="6"/>
                    </a:cubicBezTo>
                    <a:cubicBezTo>
                      <a:pt x="69" y="6"/>
                      <a:pt x="70" y="6"/>
                      <a:pt x="71" y="8"/>
                    </a:cubicBezTo>
                    <a:cubicBezTo>
                      <a:pt x="126" y="62"/>
                      <a:pt x="126" y="62"/>
                      <a:pt x="126" y="62"/>
                    </a:cubicBezTo>
                    <a:cubicBezTo>
                      <a:pt x="128" y="64"/>
                      <a:pt x="128" y="67"/>
                      <a:pt x="126" y="69"/>
                    </a:cubicBezTo>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5" name="Freeform 22"/>
              <p:cNvSpPr>
                <a:spLocks noEditPoints="1"/>
              </p:cNvSpPr>
              <p:nvPr/>
            </p:nvSpPr>
            <p:spPr bwMode="auto">
              <a:xfrm>
                <a:off x="9250363" y="1628936"/>
                <a:ext cx="342900" cy="349250"/>
              </a:xfrm>
              <a:custGeom>
                <a:avLst/>
                <a:gdLst>
                  <a:gd name="T0" fmla="*/ 4 w 176"/>
                  <a:gd name="T1" fmla="*/ 60 h 176"/>
                  <a:gd name="T2" fmla="*/ 8 w 176"/>
                  <a:gd name="T3" fmla="*/ 56 h 176"/>
                  <a:gd name="T4" fmla="*/ 8 w 176"/>
                  <a:gd name="T5" fmla="*/ 20 h 176"/>
                  <a:gd name="T6" fmla="*/ 20 w 176"/>
                  <a:gd name="T7" fmla="*/ 8 h 176"/>
                  <a:gd name="T8" fmla="*/ 56 w 176"/>
                  <a:gd name="T9" fmla="*/ 8 h 176"/>
                  <a:gd name="T10" fmla="*/ 60 w 176"/>
                  <a:gd name="T11" fmla="*/ 4 h 176"/>
                  <a:gd name="T12" fmla="*/ 56 w 176"/>
                  <a:gd name="T13" fmla="*/ 0 h 176"/>
                  <a:gd name="T14" fmla="*/ 20 w 176"/>
                  <a:gd name="T15" fmla="*/ 0 h 176"/>
                  <a:gd name="T16" fmla="*/ 0 w 176"/>
                  <a:gd name="T17" fmla="*/ 20 h 176"/>
                  <a:gd name="T18" fmla="*/ 0 w 176"/>
                  <a:gd name="T19" fmla="*/ 56 h 176"/>
                  <a:gd name="T20" fmla="*/ 4 w 176"/>
                  <a:gd name="T21" fmla="*/ 60 h 176"/>
                  <a:gd name="T22" fmla="*/ 156 w 176"/>
                  <a:gd name="T23" fmla="*/ 0 h 176"/>
                  <a:gd name="T24" fmla="*/ 120 w 176"/>
                  <a:gd name="T25" fmla="*/ 0 h 176"/>
                  <a:gd name="T26" fmla="*/ 116 w 176"/>
                  <a:gd name="T27" fmla="*/ 4 h 176"/>
                  <a:gd name="T28" fmla="*/ 120 w 176"/>
                  <a:gd name="T29" fmla="*/ 8 h 176"/>
                  <a:gd name="T30" fmla="*/ 156 w 176"/>
                  <a:gd name="T31" fmla="*/ 8 h 176"/>
                  <a:gd name="T32" fmla="*/ 168 w 176"/>
                  <a:gd name="T33" fmla="*/ 20 h 176"/>
                  <a:gd name="T34" fmla="*/ 168 w 176"/>
                  <a:gd name="T35" fmla="*/ 56 h 176"/>
                  <a:gd name="T36" fmla="*/ 172 w 176"/>
                  <a:gd name="T37" fmla="*/ 60 h 176"/>
                  <a:gd name="T38" fmla="*/ 176 w 176"/>
                  <a:gd name="T39" fmla="*/ 56 h 176"/>
                  <a:gd name="T40" fmla="*/ 176 w 176"/>
                  <a:gd name="T41" fmla="*/ 20 h 176"/>
                  <a:gd name="T42" fmla="*/ 156 w 176"/>
                  <a:gd name="T43" fmla="*/ 0 h 176"/>
                  <a:gd name="T44" fmla="*/ 172 w 176"/>
                  <a:gd name="T45" fmla="*/ 116 h 176"/>
                  <a:gd name="T46" fmla="*/ 168 w 176"/>
                  <a:gd name="T47" fmla="*/ 120 h 176"/>
                  <a:gd name="T48" fmla="*/ 168 w 176"/>
                  <a:gd name="T49" fmla="*/ 156 h 176"/>
                  <a:gd name="T50" fmla="*/ 156 w 176"/>
                  <a:gd name="T51" fmla="*/ 168 h 176"/>
                  <a:gd name="T52" fmla="*/ 120 w 176"/>
                  <a:gd name="T53" fmla="*/ 168 h 176"/>
                  <a:gd name="T54" fmla="*/ 116 w 176"/>
                  <a:gd name="T55" fmla="*/ 172 h 176"/>
                  <a:gd name="T56" fmla="*/ 120 w 176"/>
                  <a:gd name="T57" fmla="*/ 176 h 176"/>
                  <a:gd name="T58" fmla="*/ 156 w 176"/>
                  <a:gd name="T59" fmla="*/ 176 h 176"/>
                  <a:gd name="T60" fmla="*/ 176 w 176"/>
                  <a:gd name="T61" fmla="*/ 156 h 176"/>
                  <a:gd name="T62" fmla="*/ 176 w 176"/>
                  <a:gd name="T63" fmla="*/ 120 h 176"/>
                  <a:gd name="T64" fmla="*/ 172 w 176"/>
                  <a:gd name="T65" fmla="*/ 116 h 176"/>
                  <a:gd name="T66" fmla="*/ 56 w 176"/>
                  <a:gd name="T67" fmla="*/ 168 h 176"/>
                  <a:gd name="T68" fmla="*/ 20 w 176"/>
                  <a:gd name="T69" fmla="*/ 168 h 176"/>
                  <a:gd name="T70" fmla="*/ 8 w 176"/>
                  <a:gd name="T71" fmla="*/ 156 h 176"/>
                  <a:gd name="T72" fmla="*/ 8 w 176"/>
                  <a:gd name="T73" fmla="*/ 120 h 176"/>
                  <a:gd name="T74" fmla="*/ 4 w 176"/>
                  <a:gd name="T75" fmla="*/ 116 h 176"/>
                  <a:gd name="T76" fmla="*/ 0 w 176"/>
                  <a:gd name="T77" fmla="*/ 120 h 176"/>
                  <a:gd name="T78" fmla="*/ 0 w 176"/>
                  <a:gd name="T79" fmla="*/ 156 h 176"/>
                  <a:gd name="T80" fmla="*/ 20 w 176"/>
                  <a:gd name="T81" fmla="*/ 176 h 176"/>
                  <a:gd name="T82" fmla="*/ 56 w 176"/>
                  <a:gd name="T83" fmla="*/ 176 h 176"/>
                  <a:gd name="T84" fmla="*/ 60 w 176"/>
                  <a:gd name="T85" fmla="*/ 172 h 176"/>
                  <a:gd name="T86" fmla="*/ 56 w 176"/>
                  <a:gd name="T8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76">
                    <a:moveTo>
                      <a:pt x="4" y="60"/>
                    </a:moveTo>
                    <a:cubicBezTo>
                      <a:pt x="6" y="60"/>
                      <a:pt x="8" y="58"/>
                      <a:pt x="8" y="56"/>
                    </a:cubicBezTo>
                    <a:cubicBezTo>
                      <a:pt x="8" y="20"/>
                      <a:pt x="8" y="20"/>
                      <a:pt x="8" y="20"/>
                    </a:cubicBezTo>
                    <a:cubicBezTo>
                      <a:pt x="8" y="13"/>
                      <a:pt x="13" y="8"/>
                      <a:pt x="20" y="8"/>
                    </a:cubicBezTo>
                    <a:cubicBezTo>
                      <a:pt x="56" y="8"/>
                      <a:pt x="56" y="8"/>
                      <a:pt x="56" y="8"/>
                    </a:cubicBezTo>
                    <a:cubicBezTo>
                      <a:pt x="58" y="8"/>
                      <a:pt x="60" y="6"/>
                      <a:pt x="60" y="4"/>
                    </a:cubicBezTo>
                    <a:cubicBezTo>
                      <a:pt x="60" y="2"/>
                      <a:pt x="58" y="0"/>
                      <a:pt x="56" y="0"/>
                    </a:cubicBezTo>
                    <a:cubicBezTo>
                      <a:pt x="20" y="0"/>
                      <a:pt x="20" y="0"/>
                      <a:pt x="20" y="0"/>
                    </a:cubicBezTo>
                    <a:cubicBezTo>
                      <a:pt x="9" y="0"/>
                      <a:pt x="0" y="9"/>
                      <a:pt x="0" y="20"/>
                    </a:cubicBezTo>
                    <a:cubicBezTo>
                      <a:pt x="0" y="56"/>
                      <a:pt x="0" y="56"/>
                      <a:pt x="0" y="56"/>
                    </a:cubicBezTo>
                    <a:cubicBezTo>
                      <a:pt x="0" y="58"/>
                      <a:pt x="2" y="60"/>
                      <a:pt x="4" y="60"/>
                    </a:cubicBezTo>
                    <a:moveTo>
                      <a:pt x="156" y="0"/>
                    </a:moveTo>
                    <a:cubicBezTo>
                      <a:pt x="120" y="0"/>
                      <a:pt x="120" y="0"/>
                      <a:pt x="120" y="0"/>
                    </a:cubicBezTo>
                    <a:cubicBezTo>
                      <a:pt x="118" y="0"/>
                      <a:pt x="116" y="2"/>
                      <a:pt x="116" y="4"/>
                    </a:cubicBezTo>
                    <a:cubicBezTo>
                      <a:pt x="116" y="6"/>
                      <a:pt x="118" y="8"/>
                      <a:pt x="120" y="8"/>
                    </a:cubicBezTo>
                    <a:cubicBezTo>
                      <a:pt x="156" y="8"/>
                      <a:pt x="156" y="8"/>
                      <a:pt x="156" y="8"/>
                    </a:cubicBezTo>
                    <a:cubicBezTo>
                      <a:pt x="163" y="8"/>
                      <a:pt x="168" y="13"/>
                      <a:pt x="168" y="20"/>
                    </a:cubicBezTo>
                    <a:cubicBezTo>
                      <a:pt x="168" y="56"/>
                      <a:pt x="168" y="56"/>
                      <a:pt x="168" y="56"/>
                    </a:cubicBezTo>
                    <a:cubicBezTo>
                      <a:pt x="168" y="58"/>
                      <a:pt x="170" y="60"/>
                      <a:pt x="172" y="60"/>
                    </a:cubicBezTo>
                    <a:cubicBezTo>
                      <a:pt x="174" y="60"/>
                      <a:pt x="176" y="58"/>
                      <a:pt x="176" y="56"/>
                    </a:cubicBezTo>
                    <a:cubicBezTo>
                      <a:pt x="176" y="20"/>
                      <a:pt x="176" y="20"/>
                      <a:pt x="176" y="20"/>
                    </a:cubicBezTo>
                    <a:cubicBezTo>
                      <a:pt x="176" y="9"/>
                      <a:pt x="167" y="0"/>
                      <a:pt x="156" y="0"/>
                    </a:cubicBezTo>
                    <a:moveTo>
                      <a:pt x="172" y="116"/>
                    </a:moveTo>
                    <a:cubicBezTo>
                      <a:pt x="170" y="116"/>
                      <a:pt x="168" y="118"/>
                      <a:pt x="168" y="120"/>
                    </a:cubicBezTo>
                    <a:cubicBezTo>
                      <a:pt x="168" y="156"/>
                      <a:pt x="168" y="156"/>
                      <a:pt x="168" y="156"/>
                    </a:cubicBezTo>
                    <a:cubicBezTo>
                      <a:pt x="168" y="163"/>
                      <a:pt x="163" y="168"/>
                      <a:pt x="156" y="168"/>
                    </a:cubicBezTo>
                    <a:cubicBezTo>
                      <a:pt x="120" y="168"/>
                      <a:pt x="120" y="168"/>
                      <a:pt x="120" y="168"/>
                    </a:cubicBezTo>
                    <a:cubicBezTo>
                      <a:pt x="118" y="168"/>
                      <a:pt x="116" y="170"/>
                      <a:pt x="116" y="172"/>
                    </a:cubicBezTo>
                    <a:cubicBezTo>
                      <a:pt x="116" y="174"/>
                      <a:pt x="118" y="176"/>
                      <a:pt x="120" y="176"/>
                    </a:cubicBezTo>
                    <a:cubicBezTo>
                      <a:pt x="156" y="176"/>
                      <a:pt x="156" y="176"/>
                      <a:pt x="156" y="176"/>
                    </a:cubicBezTo>
                    <a:cubicBezTo>
                      <a:pt x="167" y="176"/>
                      <a:pt x="176" y="167"/>
                      <a:pt x="176" y="156"/>
                    </a:cubicBezTo>
                    <a:cubicBezTo>
                      <a:pt x="176" y="120"/>
                      <a:pt x="176" y="120"/>
                      <a:pt x="176" y="120"/>
                    </a:cubicBezTo>
                    <a:cubicBezTo>
                      <a:pt x="176" y="118"/>
                      <a:pt x="174" y="116"/>
                      <a:pt x="172" y="116"/>
                    </a:cubicBezTo>
                    <a:moveTo>
                      <a:pt x="56" y="168"/>
                    </a:moveTo>
                    <a:cubicBezTo>
                      <a:pt x="20" y="168"/>
                      <a:pt x="20" y="168"/>
                      <a:pt x="20" y="168"/>
                    </a:cubicBezTo>
                    <a:cubicBezTo>
                      <a:pt x="13" y="168"/>
                      <a:pt x="8" y="163"/>
                      <a:pt x="8" y="156"/>
                    </a:cubicBezTo>
                    <a:cubicBezTo>
                      <a:pt x="8" y="120"/>
                      <a:pt x="8" y="120"/>
                      <a:pt x="8" y="120"/>
                    </a:cubicBezTo>
                    <a:cubicBezTo>
                      <a:pt x="8" y="118"/>
                      <a:pt x="6" y="116"/>
                      <a:pt x="4" y="116"/>
                    </a:cubicBezTo>
                    <a:cubicBezTo>
                      <a:pt x="2" y="116"/>
                      <a:pt x="0" y="118"/>
                      <a:pt x="0" y="120"/>
                    </a:cubicBezTo>
                    <a:cubicBezTo>
                      <a:pt x="0" y="156"/>
                      <a:pt x="0" y="156"/>
                      <a:pt x="0" y="156"/>
                    </a:cubicBezTo>
                    <a:cubicBezTo>
                      <a:pt x="0" y="167"/>
                      <a:pt x="9" y="176"/>
                      <a:pt x="20" y="176"/>
                    </a:cubicBezTo>
                    <a:cubicBezTo>
                      <a:pt x="56" y="176"/>
                      <a:pt x="56" y="176"/>
                      <a:pt x="56" y="176"/>
                    </a:cubicBezTo>
                    <a:cubicBezTo>
                      <a:pt x="58" y="176"/>
                      <a:pt x="60" y="174"/>
                      <a:pt x="60" y="172"/>
                    </a:cubicBezTo>
                    <a:cubicBezTo>
                      <a:pt x="60" y="170"/>
                      <a:pt x="58" y="168"/>
                      <a:pt x="56" y="168"/>
                    </a:cubicBezTo>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70" name="Freeform 23"/>
            <p:cNvSpPr>
              <a:spLocks noEditPoints="1"/>
            </p:cNvSpPr>
            <p:nvPr/>
          </p:nvSpPr>
          <p:spPr bwMode="auto">
            <a:xfrm>
              <a:off x="9167084" y="2304406"/>
              <a:ext cx="328526" cy="349159"/>
            </a:xfrm>
            <a:custGeom>
              <a:avLst/>
              <a:gdLst>
                <a:gd name="T0" fmla="*/ 152 w 168"/>
                <a:gd name="T1" fmla="*/ 80 h 176"/>
                <a:gd name="T2" fmla="*/ 142 w 168"/>
                <a:gd name="T3" fmla="*/ 137 h 176"/>
                <a:gd name="T4" fmla="*/ 70 w 168"/>
                <a:gd name="T5" fmla="*/ 165 h 176"/>
                <a:gd name="T6" fmla="*/ 8 w 168"/>
                <a:gd name="T7" fmla="*/ 120 h 176"/>
                <a:gd name="T8" fmla="*/ 18 w 168"/>
                <a:gd name="T9" fmla="*/ 47 h 176"/>
                <a:gd name="T10" fmla="*/ 90 w 168"/>
                <a:gd name="T11" fmla="*/ 18 h 176"/>
                <a:gd name="T12" fmla="*/ 94 w 168"/>
                <a:gd name="T13" fmla="*/ 11 h 176"/>
                <a:gd name="T14" fmla="*/ 14 w 168"/>
                <a:gd name="T15" fmla="*/ 39 h 176"/>
                <a:gd name="T16" fmla="*/ 0 w 168"/>
                <a:gd name="T17" fmla="*/ 120 h 176"/>
                <a:gd name="T18" fmla="*/ 66 w 168"/>
                <a:gd name="T19" fmla="*/ 173 h 176"/>
                <a:gd name="T20" fmla="*/ 94 w 168"/>
                <a:gd name="T21" fmla="*/ 173 h 176"/>
                <a:gd name="T22" fmla="*/ 160 w 168"/>
                <a:gd name="T23" fmla="*/ 120 h 176"/>
                <a:gd name="T24" fmla="*/ 156 w 168"/>
                <a:gd name="T25" fmla="*/ 76 h 176"/>
                <a:gd name="T26" fmla="*/ 160 w 168"/>
                <a:gd name="T27" fmla="*/ 26 h 176"/>
                <a:gd name="T28" fmla="*/ 149 w 168"/>
                <a:gd name="T29" fmla="*/ 34 h 176"/>
                <a:gd name="T30" fmla="*/ 157 w 168"/>
                <a:gd name="T31" fmla="*/ 45 h 176"/>
                <a:gd name="T32" fmla="*/ 160 w 168"/>
                <a:gd name="T33" fmla="*/ 45 h 176"/>
                <a:gd name="T34" fmla="*/ 168 w 168"/>
                <a:gd name="T35" fmla="*/ 34 h 176"/>
                <a:gd name="T36" fmla="*/ 112 w 168"/>
                <a:gd name="T37" fmla="*/ 49 h 176"/>
                <a:gd name="T38" fmla="*/ 118 w 168"/>
                <a:gd name="T39" fmla="*/ 44 h 176"/>
                <a:gd name="T40" fmla="*/ 121 w 168"/>
                <a:gd name="T41" fmla="*/ 57 h 176"/>
                <a:gd name="T42" fmla="*/ 126 w 168"/>
                <a:gd name="T43" fmla="*/ 65 h 176"/>
                <a:gd name="T44" fmla="*/ 81 w 168"/>
                <a:gd name="T45" fmla="*/ 52 h 176"/>
                <a:gd name="T46" fmla="*/ 45 w 168"/>
                <a:gd name="T47" fmla="*/ 71 h 176"/>
                <a:gd name="T48" fmla="*/ 44 w 168"/>
                <a:gd name="T49" fmla="*/ 111 h 176"/>
                <a:gd name="T50" fmla="*/ 79 w 168"/>
                <a:gd name="T51" fmla="*/ 132 h 176"/>
                <a:gd name="T52" fmla="*/ 80 w 168"/>
                <a:gd name="T53" fmla="*/ 132 h 176"/>
                <a:gd name="T54" fmla="*/ 116 w 168"/>
                <a:gd name="T55" fmla="*/ 111 h 176"/>
                <a:gd name="T56" fmla="*/ 128 w 168"/>
                <a:gd name="T57" fmla="*/ 67 h 176"/>
                <a:gd name="T58" fmla="*/ 134 w 168"/>
                <a:gd name="T59" fmla="*/ 72 h 176"/>
                <a:gd name="T60" fmla="*/ 146 w 168"/>
                <a:gd name="T61" fmla="*/ 60 h 176"/>
                <a:gd name="T62" fmla="*/ 135 w 168"/>
                <a:gd name="T63" fmla="*/ 46 h 176"/>
                <a:gd name="T64" fmla="*/ 129 w 168"/>
                <a:gd name="T65" fmla="*/ 50 h 176"/>
                <a:gd name="T66" fmla="*/ 124 w 168"/>
                <a:gd name="T67" fmla="*/ 37 h 176"/>
                <a:gd name="T68" fmla="*/ 124 w 168"/>
                <a:gd name="T69" fmla="*/ 34 h 176"/>
                <a:gd name="T70" fmla="*/ 128 w 168"/>
                <a:gd name="T71" fmla="*/ 22 h 176"/>
                <a:gd name="T72" fmla="*/ 134 w 168"/>
                <a:gd name="T73" fmla="*/ 27 h 176"/>
                <a:gd name="T74" fmla="*/ 147 w 168"/>
                <a:gd name="T75" fmla="*/ 15 h 176"/>
                <a:gd name="T76" fmla="*/ 136 w 168"/>
                <a:gd name="T77" fmla="*/ 1 h 176"/>
                <a:gd name="T78" fmla="*/ 121 w 168"/>
                <a:gd name="T79" fmla="*/ 12 h 176"/>
                <a:gd name="T80" fmla="*/ 126 w 168"/>
                <a:gd name="T81" fmla="*/ 19 h 176"/>
                <a:gd name="T82" fmla="*/ 113 w 168"/>
                <a:gd name="T83" fmla="*/ 23 h 176"/>
                <a:gd name="T84" fmla="*/ 99 w 168"/>
                <a:gd name="T85" fmla="*/ 34 h 176"/>
                <a:gd name="T86" fmla="*/ 110 w 168"/>
                <a:gd name="T87" fmla="*/ 49 h 176"/>
                <a:gd name="T88" fmla="*/ 48 w 168"/>
                <a:gd name="T89" fmla="*/ 110 h 176"/>
                <a:gd name="T90" fmla="*/ 78 w 168"/>
                <a:gd name="T91" fmla="*/ 93 h 176"/>
                <a:gd name="T92" fmla="*/ 80 w 168"/>
                <a:gd name="T93" fmla="*/ 89 h 176"/>
                <a:gd name="T94" fmla="*/ 80 w 168"/>
                <a:gd name="T95" fmla="*/ 56 h 176"/>
                <a:gd name="T96" fmla="*/ 80 w 168"/>
                <a:gd name="T97" fmla="*/ 89 h 176"/>
                <a:gd name="T98" fmla="*/ 82 w 168"/>
                <a:gd name="T99" fmla="*/ 127 h 176"/>
                <a:gd name="T100" fmla="*/ 112 w 168"/>
                <a:gd name="T101" fmla="*/ 77 h 176"/>
                <a:gd name="T102" fmla="*/ 134 w 168"/>
                <a:gd name="T103" fmla="*/ 50 h 176"/>
                <a:gd name="T104" fmla="*/ 134 w 168"/>
                <a:gd name="T105" fmla="*/ 67 h 176"/>
                <a:gd name="T106" fmla="*/ 134 w 168"/>
                <a:gd name="T107" fmla="*/ 50 h 176"/>
                <a:gd name="T108" fmla="*/ 142 w 168"/>
                <a:gd name="T109" fmla="*/ 13 h 176"/>
                <a:gd name="T110" fmla="*/ 128 w 168"/>
                <a:gd name="T111" fmla="*/ 16 h 176"/>
                <a:gd name="T112" fmla="*/ 134 w 168"/>
                <a:gd name="T113" fmla="*/ 5 h 176"/>
                <a:gd name="T114" fmla="*/ 120 w 168"/>
                <a:gd name="T115" fmla="*/ 36 h 176"/>
                <a:gd name="T116" fmla="*/ 103 w 168"/>
                <a:gd name="T117" fmla="*/ 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8" h="176">
                  <a:moveTo>
                    <a:pt x="156" y="76"/>
                  </a:moveTo>
                  <a:cubicBezTo>
                    <a:pt x="154" y="76"/>
                    <a:pt x="152" y="78"/>
                    <a:pt x="152" y="80"/>
                  </a:cubicBezTo>
                  <a:cubicBezTo>
                    <a:pt x="152" y="120"/>
                    <a:pt x="152" y="120"/>
                    <a:pt x="152" y="120"/>
                  </a:cubicBezTo>
                  <a:cubicBezTo>
                    <a:pt x="152" y="126"/>
                    <a:pt x="147" y="134"/>
                    <a:pt x="142" y="137"/>
                  </a:cubicBezTo>
                  <a:cubicBezTo>
                    <a:pt x="90" y="165"/>
                    <a:pt x="90" y="165"/>
                    <a:pt x="90" y="165"/>
                  </a:cubicBezTo>
                  <a:cubicBezTo>
                    <a:pt x="85" y="169"/>
                    <a:pt x="75" y="169"/>
                    <a:pt x="70" y="165"/>
                  </a:cubicBezTo>
                  <a:cubicBezTo>
                    <a:pt x="18" y="137"/>
                    <a:pt x="18" y="137"/>
                    <a:pt x="18" y="137"/>
                  </a:cubicBezTo>
                  <a:cubicBezTo>
                    <a:pt x="13" y="134"/>
                    <a:pt x="8" y="126"/>
                    <a:pt x="8" y="120"/>
                  </a:cubicBezTo>
                  <a:cubicBezTo>
                    <a:pt x="8" y="63"/>
                    <a:pt x="8" y="63"/>
                    <a:pt x="8" y="63"/>
                  </a:cubicBezTo>
                  <a:cubicBezTo>
                    <a:pt x="8" y="57"/>
                    <a:pt x="13" y="50"/>
                    <a:pt x="18" y="47"/>
                  </a:cubicBezTo>
                  <a:cubicBezTo>
                    <a:pt x="70" y="18"/>
                    <a:pt x="70" y="18"/>
                    <a:pt x="70" y="18"/>
                  </a:cubicBezTo>
                  <a:cubicBezTo>
                    <a:pt x="75" y="15"/>
                    <a:pt x="85" y="15"/>
                    <a:pt x="90" y="18"/>
                  </a:cubicBezTo>
                  <a:cubicBezTo>
                    <a:pt x="92" y="19"/>
                    <a:pt x="95" y="19"/>
                    <a:pt x="96" y="17"/>
                  </a:cubicBezTo>
                  <a:cubicBezTo>
                    <a:pt x="97" y="15"/>
                    <a:pt x="96" y="12"/>
                    <a:pt x="94" y="11"/>
                  </a:cubicBezTo>
                  <a:cubicBezTo>
                    <a:pt x="86" y="7"/>
                    <a:pt x="74" y="7"/>
                    <a:pt x="66" y="11"/>
                  </a:cubicBezTo>
                  <a:cubicBezTo>
                    <a:pt x="14" y="39"/>
                    <a:pt x="14" y="39"/>
                    <a:pt x="14" y="39"/>
                  </a:cubicBezTo>
                  <a:cubicBezTo>
                    <a:pt x="6" y="44"/>
                    <a:pt x="0" y="54"/>
                    <a:pt x="0" y="63"/>
                  </a:cubicBezTo>
                  <a:cubicBezTo>
                    <a:pt x="0" y="120"/>
                    <a:pt x="0" y="120"/>
                    <a:pt x="0" y="120"/>
                  </a:cubicBezTo>
                  <a:cubicBezTo>
                    <a:pt x="0" y="129"/>
                    <a:pt x="6" y="139"/>
                    <a:pt x="14" y="144"/>
                  </a:cubicBezTo>
                  <a:cubicBezTo>
                    <a:pt x="66" y="173"/>
                    <a:pt x="66" y="173"/>
                    <a:pt x="66" y="173"/>
                  </a:cubicBezTo>
                  <a:cubicBezTo>
                    <a:pt x="70" y="175"/>
                    <a:pt x="75" y="176"/>
                    <a:pt x="80" y="176"/>
                  </a:cubicBezTo>
                  <a:cubicBezTo>
                    <a:pt x="85" y="176"/>
                    <a:pt x="90" y="175"/>
                    <a:pt x="94" y="173"/>
                  </a:cubicBezTo>
                  <a:cubicBezTo>
                    <a:pt x="146" y="144"/>
                    <a:pt x="146" y="144"/>
                    <a:pt x="146" y="144"/>
                  </a:cubicBezTo>
                  <a:cubicBezTo>
                    <a:pt x="154" y="140"/>
                    <a:pt x="160" y="129"/>
                    <a:pt x="160" y="120"/>
                  </a:cubicBezTo>
                  <a:cubicBezTo>
                    <a:pt x="160" y="80"/>
                    <a:pt x="160" y="80"/>
                    <a:pt x="160" y="80"/>
                  </a:cubicBezTo>
                  <a:cubicBezTo>
                    <a:pt x="160" y="78"/>
                    <a:pt x="158" y="76"/>
                    <a:pt x="156" y="76"/>
                  </a:cubicBezTo>
                  <a:moveTo>
                    <a:pt x="168" y="34"/>
                  </a:moveTo>
                  <a:cubicBezTo>
                    <a:pt x="160" y="26"/>
                    <a:pt x="160" y="26"/>
                    <a:pt x="160" y="26"/>
                  </a:cubicBezTo>
                  <a:cubicBezTo>
                    <a:pt x="159" y="25"/>
                    <a:pt x="158" y="25"/>
                    <a:pt x="157" y="26"/>
                  </a:cubicBezTo>
                  <a:cubicBezTo>
                    <a:pt x="149" y="34"/>
                    <a:pt x="149" y="34"/>
                    <a:pt x="149" y="34"/>
                  </a:cubicBezTo>
                  <a:cubicBezTo>
                    <a:pt x="148" y="35"/>
                    <a:pt x="148" y="36"/>
                    <a:pt x="149" y="37"/>
                  </a:cubicBezTo>
                  <a:cubicBezTo>
                    <a:pt x="157" y="45"/>
                    <a:pt x="157" y="45"/>
                    <a:pt x="157" y="45"/>
                  </a:cubicBezTo>
                  <a:cubicBezTo>
                    <a:pt x="157" y="45"/>
                    <a:pt x="158" y="45"/>
                    <a:pt x="158" y="45"/>
                  </a:cubicBezTo>
                  <a:cubicBezTo>
                    <a:pt x="159" y="45"/>
                    <a:pt x="160" y="45"/>
                    <a:pt x="160" y="45"/>
                  </a:cubicBezTo>
                  <a:cubicBezTo>
                    <a:pt x="168" y="37"/>
                    <a:pt x="168" y="37"/>
                    <a:pt x="168" y="37"/>
                  </a:cubicBezTo>
                  <a:cubicBezTo>
                    <a:pt x="168" y="37"/>
                    <a:pt x="168" y="35"/>
                    <a:pt x="168" y="34"/>
                  </a:cubicBezTo>
                  <a:moveTo>
                    <a:pt x="110" y="49"/>
                  </a:moveTo>
                  <a:cubicBezTo>
                    <a:pt x="110" y="49"/>
                    <a:pt x="111" y="49"/>
                    <a:pt x="112" y="49"/>
                  </a:cubicBezTo>
                  <a:cubicBezTo>
                    <a:pt x="112" y="49"/>
                    <a:pt x="113" y="49"/>
                    <a:pt x="113" y="49"/>
                  </a:cubicBezTo>
                  <a:cubicBezTo>
                    <a:pt x="118" y="44"/>
                    <a:pt x="118" y="44"/>
                    <a:pt x="118" y="44"/>
                  </a:cubicBezTo>
                  <a:cubicBezTo>
                    <a:pt x="126" y="53"/>
                    <a:pt x="126" y="53"/>
                    <a:pt x="126" y="53"/>
                  </a:cubicBezTo>
                  <a:cubicBezTo>
                    <a:pt x="121" y="57"/>
                    <a:pt x="121" y="57"/>
                    <a:pt x="121" y="57"/>
                  </a:cubicBezTo>
                  <a:cubicBezTo>
                    <a:pt x="120" y="58"/>
                    <a:pt x="120" y="59"/>
                    <a:pt x="121" y="60"/>
                  </a:cubicBezTo>
                  <a:cubicBezTo>
                    <a:pt x="126" y="65"/>
                    <a:pt x="126" y="65"/>
                    <a:pt x="126" y="65"/>
                  </a:cubicBezTo>
                  <a:cubicBezTo>
                    <a:pt x="114" y="71"/>
                    <a:pt x="114" y="71"/>
                    <a:pt x="114" y="71"/>
                  </a:cubicBezTo>
                  <a:cubicBezTo>
                    <a:pt x="81" y="52"/>
                    <a:pt x="81" y="52"/>
                    <a:pt x="81" y="52"/>
                  </a:cubicBezTo>
                  <a:cubicBezTo>
                    <a:pt x="80" y="52"/>
                    <a:pt x="80" y="52"/>
                    <a:pt x="79" y="52"/>
                  </a:cubicBezTo>
                  <a:cubicBezTo>
                    <a:pt x="45" y="71"/>
                    <a:pt x="45" y="71"/>
                    <a:pt x="45" y="71"/>
                  </a:cubicBezTo>
                  <a:cubicBezTo>
                    <a:pt x="44" y="72"/>
                    <a:pt x="44" y="73"/>
                    <a:pt x="44" y="73"/>
                  </a:cubicBezTo>
                  <a:cubicBezTo>
                    <a:pt x="44" y="111"/>
                    <a:pt x="44" y="111"/>
                    <a:pt x="44" y="111"/>
                  </a:cubicBezTo>
                  <a:cubicBezTo>
                    <a:pt x="44" y="112"/>
                    <a:pt x="44" y="112"/>
                    <a:pt x="45" y="113"/>
                  </a:cubicBezTo>
                  <a:cubicBezTo>
                    <a:pt x="79" y="132"/>
                    <a:pt x="79" y="132"/>
                    <a:pt x="79" y="132"/>
                  </a:cubicBezTo>
                  <a:cubicBezTo>
                    <a:pt x="79" y="132"/>
                    <a:pt x="80" y="132"/>
                    <a:pt x="80" y="132"/>
                  </a:cubicBezTo>
                  <a:cubicBezTo>
                    <a:pt x="80" y="132"/>
                    <a:pt x="80" y="132"/>
                    <a:pt x="80" y="132"/>
                  </a:cubicBezTo>
                  <a:cubicBezTo>
                    <a:pt x="114" y="113"/>
                    <a:pt x="114" y="113"/>
                    <a:pt x="114" y="113"/>
                  </a:cubicBezTo>
                  <a:cubicBezTo>
                    <a:pt x="115" y="112"/>
                    <a:pt x="116" y="111"/>
                    <a:pt x="116" y="111"/>
                  </a:cubicBezTo>
                  <a:cubicBezTo>
                    <a:pt x="116" y="74"/>
                    <a:pt x="116" y="74"/>
                    <a:pt x="116" y="74"/>
                  </a:cubicBezTo>
                  <a:cubicBezTo>
                    <a:pt x="128" y="67"/>
                    <a:pt x="128" y="67"/>
                    <a:pt x="128" y="67"/>
                  </a:cubicBezTo>
                  <a:cubicBezTo>
                    <a:pt x="132" y="71"/>
                    <a:pt x="132" y="71"/>
                    <a:pt x="132" y="71"/>
                  </a:cubicBezTo>
                  <a:cubicBezTo>
                    <a:pt x="132" y="72"/>
                    <a:pt x="133" y="72"/>
                    <a:pt x="134" y="72"/>
                  </a:cubicBezTo>
                  <a:cubicBezTo>
                    <a:pt x="134" y="72"/>
                    <a:pt x="135" y="72"/>
                    <a:pt x="135" y="71"/>
                  </a:cubicBezTo>
                  <a:cubicBezTo>
                    <a:pt x="146" y="60"/>
                    <a:pt x="146" y="60"/>
                    <a:pt x="146" y="60"/>
                  </a:cubicBezTo>
                  <a:cubicBezTo>
                    <a:pt x="147" y="59"/>
                    <a:pt x="147" y="58"/>
                    <a:pt x="146" y="57"/>
                  </a:cubicBezTo>
                  <a:cubicBezTo>
                    <a:pt x="135" y="46"/>
                    <a:pt x="135" y="46"/>
                    <a:pt x="135" y="46"/>
                  </a:cubicBezTo>
                  <a:cubicBezTo>
                    <a:pt x="134" y="45"/>
                    <a:pt x="133" y="45"/>
                    <a:pt x="132" y="46"/>
                  </a:cubicBezTo>
                  <a:cubicBezTo>
                    <a:pt x="129" y="50"/>
                    <a:pt x="129" y="50"/>
                    <a:pt x="129" y="50"/>
                  </a:cubicBezTo>
                  <a:cubicBezTo>
                    <a:pt x="120" y="41"/>
                    <a:pt x="120" y="41"/>
                    <a:pt x="120" y="41"/>
                  </a:cubicBezTo>
                  <a:cubicBezTo>
                    <a:pt x="124" y="37"/>
                    <a:pt x="124" y="37"/>
                    <a:pt x="124" y="37"/>
                  </a:cubicBezTo>
                  <a:cubicBezTo>
                    <a:pt x="125" y="37"/>
                    <a:pt x="125" y="36"/>
                    <a:pt x="125" y="35"/>
                  </a:cubicBezTo>
                  <a:cubicBezTo>
                    <a:pt x="125" y="35"/>
                    <a:pt x="124" y="34"/>
                    <a:pt x="124" y="34"/>
                  </a:cubicBezTo>
                  <a:cubicBezTo>
                    <a:pt x="120" y="30"/>
                    <a:pt x="120" y="30"/>
                    <a:pt x="120" y="30"/>
                  </a:cubicBezTo>
                  <a:cubicBezTo>
                    <a:pt x="128" y="22"/>
                    <a:pt x="128" y="22"/>
                    <a:pt x="128" y="22"/>
                  </a:cubicBezTo>
                  <a:cubicBezTo>
                    <a:pt x="133" y="26"/>
                    <a:pt x="133" y="26"/>
                    <a:pt x="133" y="26"/>
                  </a:cubicBezTo>
                  <a:cubicBezTo>
                    <a:pt x="133" y="27"/>
                    <a:pt x="134" y="27"/>
                    <a:pt x="134" y="27"/>
                  </a:cubicBezTo>
                  <a:cubicBezTo>
                    <a:pt x="135" y="27"/>
                    <a:pt x="136" y="26"/>
                    <a:pt x="136" y="26"/>
                  </a:cubicBezTo>
                  <a:cubicBezTo>
                    <a:pt x="147" y="15"/>
                    <a:pt x="147" y="15"/>
                    <a:pt x="147" y="15"/>
                  </a:cubicBezTo>
                  <a:cubicBezTo>
                    <a:pt x="148" y="14"/>
                    <a:pt x="148" y="13"/>
                    <a:pt x="147" y="12"/>
                  </a:cubicBezTo>
                  <a:cubicBezTo>
                    <a:pt x="136" y="1"/>
                    <a:pt x="136" y="1"/>
                    <a:pt x="136" y="1"/>
                  </a:cubicBezTo>
                  <a:cubicBezTo>
                    <a:pt x="135" y="0"/>
                    <a:pt x="134" y="0"/>
                    <a:pt x="133" y="1"/>
                  </a:cubicBezTo>
                  <a:cubicBezTo>
                    <a:pt x="121" y="12"/>
                    <a:pt x="121" y="12"/>
                    <a:pt x="121" y="12"/>
                  </a:cubicBezTo>
                  <a:cubicBezTo>
                    <a:pt x="120" y="13"/>
                    <a:pt x="120" y="14"/>
                    <a:pt x="121" y="15"/>
                  </a:cubicBezTo>
                  <a:cubicBezTo>
                    <a:pt x="126" y="19"/>
                    <a:pt x="126" y="19"/>
                    <a:pt x="126" y="19"/>
                  </a:cubicBezTo>
                  <a:cubicBezTo>
                    <a:pt x="118" y="27"/>
                    <a:pt x="118" y="27"/>
                    <a:pt x="118" y="27"/>
                  </a:cubicBezTo>
                  <a:cubicBezTo>
                    <a:pt x="113" y="23"/>
                    <a:pt x="113" y="23"/>
                    <a:pt x="113" y="23"/>
                  </a:cubicBezTo>
                  <a:cubicBezTo>
                    <a:pt x="112" y="22"/>
                    <a:pt x="111" y="22"/>
                    <a:pt x="110" y="23"/>
                  </a:cubicBezTo>
                  <a:cubicBezTo>
                    <a:pt x="99" y="34"/>
                    <a:pt x="99" y="34"/>
                    <a:pt x="99" y="34"/>
                  </a:cubicBezTo>
                  <a:cubicBezTo>
                    <a:pt x="98" y="35"/>
                    <a:pt x="98" y="36"/>
                    <a:pt x="99" y="37"/>
                  </a:cubicBezTo>
                  <a:lnTo>
                    <a:pt x="110" y="49"/>
                  </a:lnTo>
                  <a:close/>
                  <a:moveTo>
                    <a:pt x="78" y="126"/>
                  </a:moveTo>
                  <a:cubicBezTo>
                    <a:pt x="48" y="110"/>
                    <a:pt x="48" y="110"/>
                    <a:pt x="48" y="110"/>
                  </a:cubicBezTo>
                  <a:cubicBezTo>
                    <a:pt x="48" y="77"/>
                    <a:pt x="48" y="77"/>
                    <a:pt x="48" y="77"/>
                  </a:cubicBezTo>
                  <a:cubicBezTo>
                    <a:pt x="78" y="93"/>
                    <a:pt x="78" y="93"/>
                    <a:pt x="78" y="93"/>
                  </a:cubicBezTo>
                  <a:lnTo>
                    <a:pt x="78" y="126"/>
                  </a:lnTo>
                  <a:close/>
                  <a:moveTo>
                    <a:pt x="80" y="89"/>
                  </a:moveTo>
                  <a:cubicBezTo>
                    <a:pt x="50" y="73"/>
                    <a:pt x="50" y="73"/>
                    <a:pt x="50" y="73"/>
                  </a:cubicBezTo>
                  <a:cubicBezTo>
                    <a:pt x="80" y="56"/>
                    <a:pt x="80" y="56"/>
                    <a:pt x="80" y="56"/>
                  </a:cubicBezTo>
                  <a:cubicBezTo>
                    <a:pt x="110" y="73"/>
                    <a:pt x="110" y="73"/>
                    <a:pt x="110" y="73"/>
                  </a:cubicBezTo>
                  <a:lnTo>
                    <a:pt x="80" y="89"/>
                  </a:lnTo>
                  <a:close/>
                  <a:moveTo>
                    <a:pt x="112" y="110"/>
                  </a:moveTo>
                  <a:cubicBezTo>
                    <a:pt x="82" y="127"/>
                    <a:pt x="82" y="127"/>
                    <a:pt x="82" y="127"/>
                  </a:cubicBezTo>
                  <a:cubicBezTo>
                    <a:pt x="82" y="93"/>
                    <a:pt x="82" y="93"/>
                    <a:pt x="82" y="93"/>
                  </a:cubicBezTo>
                  <a:cubicBezTo>
                    <a:pt x="112" y="77"/>
                    <a:pt x="112" y="77"/>
                    <a:pt x="112" y="77"/>
                  </a:cubicBezTo>
                  <a:lnTo>
                    <a:pt x="112" y="110"/>
                  </a:lnTo>
                  <a:close/>
                  <a:moveTo>
                    <a:pt x="134" y="50"/>
                  </a:moveTo>
                  <a:cubicBezTo>
                    <a:pt x="142" y="59"/>
                    <a:pt x="142" y="59"/>
                    <a:pt x="142" y="59"/>
                  </a:cubicBezTo>
                  <a:cubicBezTo>
                    <a:pt x="134" y="67"/>
                    <a:pt x="134" y="67"/>
                    <a:pt x="134" y="67"/>
                  </a:cubicBezTo>
                  <a:cubicBezTo>
                    <a:pt x="126" y="59"/>
                    <a:pt x="126" y="59"/>
                    <a:pt x="126" y="59"/>
                  </a:cubicBezTo>
                  <a:lnTo>
                    <a:pt x="134" y="50"/>
                  </a:lnTo>
                  <a:close/>
                  <a:moveTo>
                    <a:pt x="134" y="5"/>
                  </a:moveTo>
                  <a:cubicBezTo>
                    <a:pt x="142" y="13"/>
                    <a:pt x="142" y="13"/>
                    <a:pt x="142" y="13"/>
                  </a:cubicBezTo>
                  <a:cubicBezTo>
                    <a:pt x="134" y="21"/>
                    <a:pt x="134" y="21"/>
                    <a:pt x="134" y="21"/>
                  </a:cubicBezTo>
                  <a:cubicBezTo>
                    <a:pt x="128" y="16"/>
                    <a:pt x="128" y="16"/>
                    <a:pt x="128" y="16"/>
                  </a:cubicBezTo>
                  <a:cubicBezTo>
                    <a:pt x="126" y="13"/>
                    <a:pt x="126" y="13"/>
                    <a:pt x="126" y="13"/>
                  </a:cubicBezTo>
                  <a:lnTo>
                    <a:pt x="134" y="5"/>
                  </a:lnTo>
                  <a:close/>
                  <a:moveTo>
                    <a:pt x="111" y="27"/>
                  </a:moveTo>
                  <a:cubicBezTo>
                    <a:pt x="120" y="36"/>
                    <a:pt x="120" y="36"/>
                    <a:pt x="120" y="36"/>
                  </a:cubicBezTo>
                  <a:cubicBezTo>
                    <a:pt x="112" y="44"/>
                    <a:pt x="112" y="44"/>
                    <a:pt x="112" y="44"/>
                  </a:cubicBezTo>
                  <a:cubicBezTo>
                    <a:pt x="103" y="36"/>
                    <a:pt x="103" y="36"/>
                    <a:pt x="103" y="36"/>
                  </a:cubicBezTo>
                  <a:lnTo>
                    <a:pt x="111" y="27"/>
                  </a:lnTo>
                  <a:close/>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1" name="Freeform 24"/>
            <p:cNvSpPr>
              <a:spLocks noEditPoints="1"/>
            </p:cNvSpPr>
            <p:nvPr/>
          </p:nvSpPr>
          <p:spPr bwMode="auto">
            <a:xfrm>
              <a:off x="9980435" y="2342449"/>
              <a:ext cx="342811" cy="269805"/>
            </a:xfrm>
            <a:custGeom>
              <a:avLst/>
              <a:gdLst>
                <a:gd name="T0" fmla="*/ 92 w 176"/>
                <a:gd name="T1" fmla="*/ 48 h 136"/>
                <a:gd name="T2" fmla="*/ 102 w 176"/>
                <a:gd name="T3" fmla="*/ 14 h 136"/>
                <a:gd name="T4" fmla="*/ 74 w 176"/>
                <a:gd name="T5" fmla="*/ 14 h 136"/>
                <a:gd name="T6" fmla="*/ 84 w 176"/>
                <a:gd name="T7" fmla="*/ 48 h 136"/>
                <a:gd name="T8" fmla="*/ 84 w 176"/>
                <a:gd name="T9" fmla="*/ 88 h 136"/>
                <a:gd name="T10" fmla="*/ 74 w 176"/>
                <a:gd name="T11" fmla="*/ 122 h 136"/>
                <a:gd name="T12" fmla="*/ 102 w 176"/>
                <a:gd name="T13" fmla="*/ 122 h 136"/>
                <a:gd name="T14" fmla="*/ 92 w 176"/>
                <a:gd name="T15" fmla="*/ 88 h 136"/>
                <a:gd name="T16" fmla="*/ 82 w 176"/>
                <a:gd name="T17" fmla="*/ 14 h 136"/>
                <a:gd name="T18" fmla="*/ 94 w 176"/>
                <a:gd name="T19" fmla="*/ 14 h 136"/>
                <a:gd name="T20" fmla="*/ 82 w 176"/>
                <a:gd name="T21" fmla="*/ 14 h 136"/>
                <a:gd name="T22" fmla="*/ 88 w 176"/>
                <a:gd name="T23" fmla="*/ 128 h 136"/>
                <a:gd name="T24" fmla="*/ 88 w 176"/>
                <a:gd name="T25" fmla="*/ 115 h 136"/>
                <a:gd name="T26" fmla="*/ 88 w 176"/>
                <a:gd name="T27" fmla="*/ 80 h 136"/>
                <a:gd name="T28" fmla="*/ 88 w 176"/>
                <a:gd name="T29" fmla="*/ 56 h 136"/>
                <a:gd name="T30" fmla="*/ 88 w 176"/>
                <a:gd name="T31" fmla="*/ 80 h 136"/>
                <a:gd name="T32" fmla="*/ 0 w 176"/>
                <a:gd name="T33" fmla="*/ 68 h 136"/>
                <a:gd name="T34" fmla="*/ 24 w 176"/>
                <a:gd name="T35" fmla="*/ 68 h 136"/>
                <a:gd name="T36" fmla="*/ 12 w 176"/>
                <a:gd name="T37" fmla="*/ 76 h 136"/>
                <a:gd name="T38" fmla="*/ 12 w 176"/>
                <a:gd name="T39" fmla="*/ 60 h 136"/>
                <a:gd name="T40" fmla="*/ 12 w 176"/>
                <a:gd name="T41" fmla="*/ 76 h 136"/>
                <a:gd name="T42" fmla="*/ 48 w 176"/>
                <a:gd name="T43" fmla="*/ 64 h 136"/>
                <a:gd name="T44" fmla="*/ 44 w 176"/>
                <a:gd name="T45" fmla="*/ 77 h 136"/>
                <a:gd name="T46" fmla="*/ 46 w 176"/>
                <a:gd name="T47" fmla="*/ 101 h 136"/>
                <a:gd name="T48" fmla="*/ 48 w 176"/>
                <a:gd name="T49" fmla="*/ 77 h 136"/>
                <a:gd name="T50" fmla="*/ 38 w 176"/>
                <a:gd name="T51" fmla="*/ 89 h 136"/>
                <a:gd name="T52" fmla="*/ 54 w 176"/>
                <a:gd name="T53" fmla="*/ 89 h 136"/>
                <a:gd name="T54" fmla="*/ 164 w 176"/>
                <a:gd name="T55" fmla="*/ 56 h 136"/>
                <a:gd name="T56" fmla="*/ 164 w 176"/>
                <a:gd name="T57" fmla="*/ 80 h 136"/>
                <a:gd name="T58" fmla="*/ 164 w 176"/>
                <a:gd name="T59" fmla="*/ 56 h 136"/>
                <a:gd name="T60" fmla="*/ 156 w 176"/>
                <a:gd name="T61" fmla="*/ 68 h 136"/>
                <a:gd name="T62" fmla="*/ 172 w 176"/>
                <a:gd name="T63" fmla="*/ 68 h 136"/>
                <a:gd name="T64" fmla="*/ 130 w 176"/>
                <a:gd name="T65" fmla="*/ 80 h 136"/>
                <a:gd name="T66" fmla="*/ 130 w 176"/>
                <a:gd name="T67" fmla="*/ 105 h 136"/>
                <a:gd name="T68" fmla="*/ 130 w 176"/>
                <a:gd name="T69" fmla="*/ 80 h 136"/>
                <a:gd name="T70" fmla="*/ 122 w 176"/>
                <a:gd name="T71" fmla="*/ 93 h 136"/>
                <a:gd name="T72" fmla="*/ 138 w 176"/>
                <a:gd name="T73" fmla="*/ 93 h 136"/>
                <a:gd name="T74" fmla="*/ 46 w 176"/>
                <a:gd name="T75" fmla="*/ 31 h 136"/>
                <a:gd name="T76" fmla="*/ 46 w 176"/>
                <a:gd name="T77" fmla="*/ 56 h 136"/>
                <a:gd name="T78" fmla="*/ 46 w 176"/>
                <a:gd name="T79" fmla="*/ 31 h 136"/>
                <a:gd name="T80" fmla="*/ 38 w 176"/>
                <a:gd name="T81" fmla="*/ 43 h 136"/>
                <a:gd name="T82" fmla="*/ 54 w 176"/>
                <a:gd name="T83" fmla="*/ 43 h 136"/>
                <a:gd name="T84" fmla="*/ 130 w 176"/>
                <a:gd name="T85" fmla="*/ 31 h 136"/>
                <a:gd name="T86" fmla="*/ 128 w 176"/>
                <a:gd name="T87" fmla="*/ 55 h 136"/>
                <a:gd name="T88" fmla="*/ 132 w 176"/>
                <a:gd name="T89" fmla="*/ 68 h 136"/>
                <a:gd name="T90" fmla="*/ 142 w 176"/>
                <a:gd name="T91" fmla="*/ 44 h 136"/>
                <a:gd name="T92" fmla="*/ 130 w 176"/>
                <a:gd name="T93" fmla="*/ 52 h 136"/>
                <a:gd name="T94" fmla="*/ 130 w 176"/>
                <a:gd name="T95" fmla="*/ 35 h 136"/>
                <a:gd name="T96" fmla="*/ 130 w 176"/>
                <a:gd name="T97" fmla="*/ 5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6" h="136">
                  <a:moveTo>
                    <a:pt x="108" y="68"/>
                  </a:moveTo>
                  <a:cubicBezTo>
                    <a:pt x="108" y="58"/>
                    <a:pt x="101" y="50"/>
                    <a:pt x="92" y="48"/>
                  </a:cubicBezTo>
                  <a:cubicBezTo>
                    <a:pt x="92" y="28"/>
                    <a:pt x="92" y="28"/>
                    <a:pt x="92" y="28"/>
                  </a:cubicBezTo>
                  <a:cubicBezTo>
                    <a:pt x="98" y="26"/>
                    <a:pt x="102" y="21"/>
                    <a:pt x="102" y="14"/>
                  </a:cubicBezTo>
                  <a:cubicBezTo>
                    <a:pt x="102" y="7"/>
                    <a:pt x="96" y="0"/>
                    <a:pt x="88" y="0"/>
                  </a:cubicBezTo>
                  <a:cubicBezTo>
                    <a:pt x="80" y="0"/>
                    <a:pt x="74" y="7"/>
                    <a:pt x="74" y="14"/>
                  </a:cubicBezTo>
                  <a:cubicBezTo>
                    <a:pt x="74" y="21"/>
                    <a:pt x="78" y="26"/>
                    <a:pt x="84" y="28"/>
                  </a:cubicBezTo>
                  <a:cubicBezTo>
                    <a:pt x="84" y="48"/>
                    <a:pt x="84" y="48"/>
                    <a:pt x="84" y="48"/>
                  </a:cubicBezTo>
                  <a:cubicBezTo>
                    <a:pt x="75" y="50"/>
                    <a:pt x="68" y="58"/>
                    <a:pt x="68" y="68"/>
                  </a:cubicBezTo>
                  <a:cubicBezTo>
                    <a:pt x="68" y="78"/>
                    <a:pt x="75" y="86"/>
                    <a:pt x="84" y="88"/>
                  </a:cubicBezTo>
                  <a:cubicBezTo>
                    <a:pt x="84" y="108"/>
                    <a:pt x="84" y="108"/>
                    <a:pt x="84" y="108"/>
                  </a:cubicBezTo>
                  <a:cubicBezTo>
                    <a:pt x="78" y="110"/>
                    <a:pt x="74" y="115"/>
                    <a:pt x="74" y="122"/>
                  </a:cubicBezTo>
                  <a:cubicBezTo>
                    <a:pt x="74" y="129"/>
                    <a:pt x="80" y="136"/>
                    <a:pt x="88" y="136"/>
                  </a:cubicBezTo>
                  <a:cubicBezTo>
                    <a:pt x="96" y="136"/>
                    <a:pt x="102" y="129"/>
                    <a:pt x="102" y="122"/>
                  </a:cubicBezTo>
                  <a:cubicBezTo>
                    <a:pt x="102" y="115"/>
                    <a:pt x="98" y="110"/>
                    <a:pt x="92" y="108"/>
                  </a:cubicBezTo>
                  <a:cubicBezTo>
                    <a:pt x="92" y="88"/>
                    <a:pt x="92" y="88"/>
                    <a:pt x="92" y="88"/>
                  </a:cubicBezTo>
                  <a:cubicBezTo>
                    <a:pt x="101" y="86"/>
                    <a:pt x="108" y="78"/>
                    <a:pt x="108" y="68"/>
                  </a:cubicBezTo>
                  <a:moveTo>
                    <a:pt x="82" y="14"/>
                  </a:moveTo>
                  <a:cubicBezTo>
                    <a:pt x="82" y="11"/>
                    <a:pt x="85" y="8"/>
                    <a:pt x="88" y="8"/>
                  </a:cubicBezTo>
                  <a:cubicBezTo>
                    <a:pt x="91" y="8"/>
                    <a:pt x="94" y="11"/>
                    <a:pt x="94" y="14"/>
                  </a:cubicBezTo>
                  <a:cubicBezTo>
                    <a:pt x="94" y="18"/>
                    <a:pt x="91" y="21"/>
                    <a:pt x="88" y="21"/>
                  </a:cubicBezTo>
                  <a:cubicBezTo>
                    <a:pt x="85" y="21"/>
                    <a:pt x="82" y="18"/>
                    <a:pt x="82" y="14"/>
                  </a:cubicBezTo>
                  <a:moveTo>
                    <a:pt x="94" y="122"/>
                  </a:moveTo>
                  <a:cubicBezTo>
                    <a:pt x="94" y="125"/>
                    <a:pt x="91" y="128"/>
                    <a:pt x="88" y="128"/>
                  </a:cubicBezTo>
                  <a:cubicBezTo>
                    <a:pt x="85" y="128"/>
                    <a:pt x="82" y="125"/>
                    <a:pt x="82" y="122"/>
                  </a:cubicBezTo>
                  <a:cubicBezTo>
                    <a:pt x="82" y="118"/>
                    <a:pt x="85" y="115"/>
                    <a:pt x="88" y="115"/>
                  </a:cubicBezTo>
                  <a:cubicBezTo>
                    <a:pt x="91" y="115"/>
                    <a:pt x="94" y="118"/>
                    <a:pt x="94" y="122"/>
                  </a:cubicBezTo>
                  <a:moveTo>
                    <a:pt x="88" y="80"/>
                  </a:moveTo>
                  <a:cubicBezTo>
                    <a:pt x="81" y="80"/>
                    <a:pt x="76" y="75"/>
                    <a:pt x="76" y="68"/>
                  </a:cubicBezTo>
                  <a:cubicBezTo>
                    <a:pt x="76" y="61"/>
                    <a:pt x="81" y="56"/>
                    <a:pt x="88" y="56"/>
                  </a:cubicBezTo>
                  <a:cubicBezTo>
                    <a:pt x="95" y="56"/>
                    <a:pt x="100" y="61"/>
                    <a:pt x="100" y="68"/>
                  </a:cubicBezTo>
                  <a:cubicBezTo>
                    <a:pt x="100" y="75"/>
                    <a:pt x="95" y="80"/>
                    <a:pt x="88" y="80"/>
                  </a:cubicBezTo>
                  <a:moveTo>
                    <a:pt x="12" y="56"/>
                  </a:moveTo>
                  <a:cubicBezTo>
                    <a:pt x="5" y="56"/>
                    <a:pt x="0" y="61"/>
                    <a:pt x="0" y="68"/>
                  </a:cubicBezTo>
                  <a:cubicBezTo>
                    <a:pt x="0" y="75"/>
                    <a:pt x="5" y="80"/>
                    <a:pt x="12" y="80"/>
                  </a:cubicBezTo>
                  <a:cubicBezTo>
                    <a:pt x="19" y="80"/>
                    <a:pt x="24" y="75"/>
                    <a:pt x="24" y="68"/>
                  </a:cubicBezTo>
                  <a:cubicBezTo>
                    <a:pt x="24" y="61"/>
                    <a:pt x="19" y="56"/>
                    <a:pt x="12" y="56"/>
                  </a:cubicBezTo>
                  <a:moveTo>
                    <a:pt x="12" y="76"/>
                  </a:moveTo>
                  <a:cubicBezTo>
                    <a:pt x="8" y="76"/>
                    <a:pt x="4" y="73"/>
                    <a:pt x="4" y="68"/>
                  </a:cubicBezTo>
                  <a:cubicBezTo>
                    <a:pt x="4" y="63"/>
                    <a:pt x="8" y="60"/>
                    <a:pt x="12" y="60"/>
                  </a:cubicBezTo>
                  <a:cubicBezTo>
                    <a:pt x="16" y="60"/>
                    <a:pt x="20" y="63"/>
                    <a:pt x="20" y="68"/>
                  </a:cubicBezTo>
                  <a:cubicBezTo>
                    <a:pt x="20" y="73"/>
                    <a:pt x="16" y="76"/>
                    <a:pt x="12" y="76"/>
                  </a:cubicBezTo>
                  <a:moveTo>
                    <a:pt x="48" y="77"/>
                  </a:moveTo>
                  <a:cubicBezTo>
                    <a:pt x="48" y="64"/>
                    <a:pt x="48" y="64"/>
                    <a:pt x="48" y="64"/>
                  </a:cubicBezTo>
                  <a:cubicBezTo>
                    <a:pt x="44" y="64"/>
                    <a:pt x="44" y="64"/>
                    <a:pt x="44" y="64"/>
                  </a:cubicBezTo>
                  <a:cubicBezTo>
                    <a:pt x="44" y="77"/>
                    <a:pt x="44" y="77"/>
                    <a:pt x="44" y="77"/>
                  </a:cubicBezTo>
                  <a:cubicBezTo>
                    <a:pt x="38" y="77"/>
                    <a:pt x="34" y="83"/>
                    <a:pt x="34" y="89"/>
                  </a:cubicBezTo>
                  <a:cubicBezTo>
                    <a:pt x="34" y="96"/>
                    <a:pt x="39" y="101"/>
                    <a:pt x="46" y="101"/>
                  </a:cubicBezTo>
                  <a:cubicBezTo>
                    <a:pt x="53" y="101"/>
                    <a:pt x="58" y="96"/>
                    <a:pt x="58" y="89"/>
                  </a:cubicBezTo>
                  <a:cubicBezTo>
                    <a:pt x="58" y="82"/>
                    <a:pt x="54" y="77"/>
                    <a:pt x="48" y="77"/>
                  </a:cubicBezTo>
                  <a:moveTo>
                    <a:pt x="46" y="97"/>
                  </a:moveTo>
                  <a:cubicBezTo>
                    <a:pt x="42" y="97"/>
                    <a:pt x="38" y="93"/>
                    <a:pt x="38" y="89"/>
                  </a:cubicBezTo>
                  <a:cubicBezTo>
                    <a:pt x="38" y="84"/>
                    <a:pt x="42" y="80"/>
                    <a:pt x="46" y="80"/>
                  </a:cubicBezTo>
                  <a:cubicBezTo>
                    <a:pt x="50" y="80"/>
                    <a:pt x="54" y="84"/>
                    <a:pt x="54" y="89"/>
                  </a:cubicBezTo>
                  <a:cubicBezTo>
                    <a:pt x="54" y="93"/>
                    <a:pt x="50" y="97"/>
                    <a:pt x="46" y="97"/>
                  </a:cubicBezTo>
                  <a:moveTo>
                    <a:pt x="164" y="56"/>
                  </a:moveTo>
                  <a:cubicBezTo>
                    <a:pt x="157" y="56"/>
                    <a:pt x="152" y="61"/>
                    <a:pt x="152" y="68"/>
                  </a:cubicBezTo>
                  <a:cubicBezTo>
                    <a:pt x="152" y="75"/>
                    <a:pt x="157" y="80"/>
                    <a:pt x="164" y="80"/>
                  </a:cubicBezTo>
                  <a:cubicBezTo>
                    <a:pt x="171" y="80"/>
                    <a:pt x="176" y="75"/>
                    <a:pt x="176" y="68"/>
                  </a:cubicBezTo>
                  <a:cubicBezTo>
                    <a:pt x="176" y="61"/>
                    <a:pt x="171" y="56"/>
                    <a:pt x="164" y="56"/>
                  </a:cubicBezTo>
                  <a:moveTo>
                    <a:pt x="164" y="76"/>
                  </a:moveTo>
                  <a:cubicBezTo>
                    <a:pt x="160" y="76"/>
                    <a:pt x="156" y="73"/>
                    <a:pt x="156" y="68"/>
                  </a:cubicBezTo>
                  <a:cubicBezTo>
                    <a:pt x="156" y="63"/>
                    <a:pt x="160" y="60"/>
                    <a:pt x="164" y="60"/>
                  </a:cubicBezTo>
                  <a:cubicBezTo>
                    <a:pt x="168" y="60"/>
                    <a:pt x="172" y="63"/>
                    <a:pt x="172" y="68"/>
                  </a:cubicBezTo>
                  <a:cubicBezTo>
                    <a:pt x="172" y="73"/>
                    <a:pt x="168" y="76"/>
                    <a:pt x="164" y="76"/>
                  </a:cubicBezTo>
                  <a:moveTo>
                    <a:pt x="130" y="80"/>
                  </a:moveTo>
                  <a:cubicBezTo>
                    <a:pt x="123" y="80"/>
                    <a:pt x="118" y="86"/>
                    <a:pt x="118" y="93"/>
                  </a:cubicBezTo>
                  <a:cubicBezTo>
                    <a:pt x="118" y="100"/>
                    <a:pt x="123" y="105"/>
                    <a:pt x="130" y="105"/>
                  </a:cubicBezTo>
                  <a:cubicBezTo>
                    <a:pt x="137" y="105"/>
                    <a:pt x="142" y="100"/>
                    <a:pt x="142" y="93"/>
                  </a:cubicBezTo>
                  <a:cubicBezTo>
                    <a:pt x="142" y="86"/>
                    <a:pt x="137" y="80"/>
                    <a:pt x="130" y="80"/>
                  </a:cubicBezTo>
                  <a:moveTo>
                    <a:pt x="130" y="101"/>
                  </a:moveTo>
                  <a:cubicBezTo>
                    <a:pt x="126" y="101"/>
                    <a:pt x="122" y="97"/>
                    <a:pt x="122" y="93"/>
                  </a:cubicBezTo>
                  <a:cubicBezTo>
                    <a:pt x="122" y="88"/>
                    <a:pt x="126" y="84"/>
                    <a:pt x="130" y="84"/>
                  </a:cubicBezTo>
                  <a:cubicBezTo>
                    <a:pt x="134" y="84"/>
                    <a:pt x="138" y="88"/>
                    <a:pt x="138" y="93"/>
                  </a:cubicBezTo>
                  <a:cubicBezTo>
                    <a:pt x="138" y="97"/>
                    <a:pt x="134" y="101"/>
                    <a:pt x="130" y="101"/>
                  </a:cubicBezTo>
                  <a:moveTo>
                    <a:pt x="46" y="31"/>
                  </a:moveTo>
                  <a:cubicBezTo>
                    <a:pt x="39" y="31"/>
                    <a:pt x="34" y="36"/>
                    <a:pt x="34" y="43"/>
                  </a:cubicBezTo>
                  <a:cubicBezTo>
                    <a:pt x="34" y="50"/>
                    <a:pt x="39" y="56"/>
                    <a:pt x="46" y="56"/>
                  </a:cubicBezTo>
                  <a:cubicBezTo>
                    <a:pt x="53" y="56"/>
                    <a:pt x="58" y="50"/>
                    <a:pt x="58" y="43"/>
                  </a:cubicBezTo>
                  <a:cubicBezTo>
                    <a:pt x="58" y="36"/>
                    <a:pt x="53" y="31"/>
                    <a:pt x="46" y="31"/>
                  </a:cubicBezTo>
                  <a:moveTo>
                    <a:pt x="46" y="52"/>
                  </a:moveTo>
                  <a:cubicBezTo>
                    <a:pt x="42" y="52"/>
                    <a:pt x="38" y="48"/>
                    <a:pt x="38" y="43"/>
                  </a:cubicBezTo>
                  <a:cubicBezTo>
                    <a:pt x="38" y="39"/>
                    <a:pt x="42" y="35"/>
                    <a:pt x="46" y="35"/>
                  </a:cubicBezTo>
                  <a:cubicBezTo>
                    <a:pt x="50" y="35"/>
                    <a:pt x="54" y="39"/>
                    <a:pt x="54" y="43"/>
                  </a:cubicBezTo>
                  <a:cubicBezTo>
                    <a:pt x="54" y="48"/>
                    <a:pt x="50" y="52"/>
                    <a:pt x="46" y="52"/>
                  </a:cubicBezTo>
                  <a:moveTo>
                    <a:pt x="130" y="31"/>
                  </a:moveTo>
                  <a:cubicBezTo>
                    <a:pt x="123" y="31"/>
                    <a:pt x="118" y="36"/>
                    <a:pt x="118" y="43"/>
                  </a:cubicBezTo>
                  <a:cubicBezTo>
                    <a:pt x="118" y="49"/>
                    <a:pt x="122" y="54"/>
                    <a:pt x="128" y="55"/>
                  </a:cubicBezTo>
                  <a:cubicBezTo>
                    <a:pt x="128" y="68"/>
                    <a:pt x="128" y="68"/>
                    <a:pt x="128" y="68"/>
                  </a:cubicBezTo>
                  <a:cubicBezTo>
                    <a:pt x="132" y="68"/>
                    <a:pt x="132" y="68"/>
                    <a:pt x="132" y="68"/>
                  </a:cubicBezTo>
                  <a:cubicBezTo>
                    <a:pt x="132" y="56"/>
                    <a:pt x="132" y="56"/>
                    <a:pt x="132" y="56"/>
                  </a:cubicBezTo>
                  <a:cubicBezTo>
                    <a:pt x="138" y="55"/>
                    <a:pt x="142" y="49"/>
                    <a:pt x="142" y="44"/>
                  </a:cubicBezTo>
                  <a:cubicBezTo>
                    <a:pt x="142" y="36"/>
                    <a:pt x="137" y="31"/>
                    <a:pt x="130" y="31"/>
                  </a:cubicBezTo>
                  <a:moveTo>
                    <a:pt x="130" y="52"/>
                  </a:moveTo>
                  <a:cubicBezTo>
                    <a:pt x="126" y="52"/>
                    <a:pt x="122" y="48"/>
                    <a:pt x="122" y="43"/>
                  </a:cubicBezTo>
                  <a:cubicBezTo>
                    <a:pt x="122" y="39"/>
                    <a:pt x="126" y="35"/>
                    <a:pt x="130" y="35"/>
                  </a:cubicBezTo>
                  <a:cubicBezTo>
                    <a:pt x="134" y="35"/>
                    <a:pt x="138" y="39"/>
                    <a:pt x="138" y="43"/>
                  </a:cubicBezTo>
                  <a:cubicBezTo>
                    <a:pt x="138" y="48"/>
                    <a:pt x="134" y="52"/>
                    <a:pt x="130" y="52"/>
                  </a:cubicBezTo>
                </a:path>
              </a:pathLst>
            </a:custGeom>
            <a:solidFill>
              <a:srgbClr val="080103"/>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2" name="Freeform 5"/>
            <p:cNvSpPr>
              <a:spLocks noEditPoints="1"/>
            </p:cNvSpPr>
            <p:nvPr/>
          </p:nvSpPr>
          <p:spPr bwMode="auto">
            <a:xfrm>
              <a:off x="1163204" y="3349114"/>
              <a:ext cx="314243" cy="350747"/>
            </a:xfrm>
            <a:custGeom>
              <a:avLst/>
              <a:gdLst>
                <a:gd name="T0" fmla="*/ 44 w 160"/>
                <a:gd name="T1" fmla="*/ 70 h 176"/>
                <a:gd name="T2" fmla="*/ 36 w 160"/>
                <a:gd name="T3" fmla="*/ 102 h 176"/>
                <a:gd name="T4" fmla="*/ 38 w 160"/>
                <a:gd name="T5" fmla="*/ 104 h 176"/>
                <a:gd name="T6" fmla="*/ 48 w 160"/>
                <a:gd name="T7" fmla="*/ 126 h 176"/>
                <a:gd name="T8" fmla="*/ 50 w 160"/>
                <a:gd name="T9" fmla="*/ 128 h 176"/>
                <a:gd name="T10" fmla="*/ 68 w 160"/>
                <a:gd name="T11" fmla="*/ 138 h 176"/>
                <a:gd name="T12" fmla="*/ 72 w 160"/>
                <a:gd name="T13" fmla="*/ 138 h 176"/>
                <a:gd name="T14" fmla="*/ 70 w 160"/>
                <a:gd name="T15" fmla="*/ 124 h 176"/>
                <a:gd name="T16" fmla="*/ 52 w 160"/>
                <a:gd name="T17" fmla="*/ 102 h 176"/>
                <a:gd name="T18" fmla="*/ 50 w 160"/>
                <a:gd name="T19" fmla="*/ 100 h 176"/>
                <a:gd name="T20" fmla="*/ 48 w 160"/>
                <a:gd name="T21" fmla="*/ 76 h 176"/>
                <a:gd name="T22" fmla="*/ 68 w 160"/>
                <a:gd name="T23" fmla="*/ 44 h 176"/>
                <a:gd name="T24" fmla="*/ 64 w 160"/>
                <a:gd name="T25" fmla="*/ 64 h 176"/>
                <a:gd name="T26" fmla="*/ 76 w 160"/>
                <a:gd name="T27" fmla="*/ 64 h 176"/>
                <a:gd name="T28" fmla="*/ 72 w 160"/>
                <a:gd name="T29" fmla="*/ 42 h 176"/>
                <a:gd name="T30" fmla="*/ 84 w 160"/>
                <a:gd name="T31" fmla="*/ 65 h 176"/>
                <a:gd name="T32" fmla="*/ 92 w 160"/>
                <a:gd name="T33" fmla="*/ 70 h 176"/>
                <a:gd name="T34" fmla="*/ 93 w 160"/>
                <a:gd name="T35" fmla="*/ 96 h 176"/>
                <a:gd name="T36" fmla="*/ 111 w 160"/>
                <a:gd name="T37" fmla="*/ 125 h 176"/>
                <a:gd name="T38" fmla="*/ 100 w 160"/>
                <a:gd name="T39" fmla="*/ 114 h 176"/>
                <a:gd name="T40" fmla="*/ 88 w 160"/>
                <a:gd name="T41" fmla="*/ 114 h 176"/>
                <a:gd name="T42" fmla="*/ 97 w 160"/>
                <a:gd name="T43" fmla="*/ 120 h 176"/>
                <a:gd name="T44" fmla="*/ 112 w 160"/>
                <a:gd name="T45" fmla="*/ 139 h 176"/>
                <a:gd name="T46" fmla="*/ 114 w 160"/>
                <a:gd name="T47" fmla="*/ 140 h 176"/>
                <a:gd name="T48" fmla="*/ 119 w 160"/>
                <a:gd name="T49" fmla="*/ 95 h 176"/>
                <a:gd name="T50" fmla="*/ 84 w 160"/>
                <a:gd name="T51" fmla="*/ 36 h 176"/>
                <a:gd name="T52" fmla="*/ 112 w 160"/>
                <a:gd name="T53" fmla="*/ 106 h 176"/>
                <a:gd name="T54" fmla="*/ 96 w 160"/>
                <a:gd name="T55" fmla="*/ 69 h 176"/>
                <a:gd name="T56" fmla="*/ 88 w 160"/>
                <a:gd name="T57" fmla="*/ 64 h 176"/>
                <a:gd name="T58" fmla="*/ 104 w 160"/>
                <a:gd name="T59" fmla="*/ 47 h 176"/>
                <a:gd name="T60" fmla="*/ 106 w 160"/>
                <a:gd name="T61" fmla="*/ 77 h 176"/>
                <a:gd name="T62" fmla="*/ 108 w 160"/>
                <a:gd name="T63" fmla="*/ 50 h 176"/>
                <a:gd name="T64" fmla="*/ 116 w 160"/>
                <a:gd name="T65" fmla="*/ 94 h 176"/>
                <a:gd name="T66" fmla="*/ 93 w 160"/>
                <a:gd name="T67" fmla="*/ 4 h 176"/>
                <a:gd name="T68" fmla="*/ 67 w 160"/>
                <a:gd name="T69" fmla="*/ 4 h 176"/>
                <a:gd name="T70" fmla="*/ 0 w 160"/>
                <a:gd name="T71" fmla="*/ 57 h 176"/>
                <a:gd name="T72" fmla="*/ 13 w 160"/>
                <a:gd name="T73" fmla="*/ 142 h 176"/>
                <a:gd name="T74" fmla="*/ 80 w 160"/>
                <a:gd name="T75" fmla="*/ 176 h 176"/>
                <a:gd name="T76" fmla="*/ 147 w 160"/>
                <a:gd name="T77" fmla="*/ 142 h 176"/>
                <a:gd name="T78" fmla="*/ 160 w 160"/>
                <a:gd name="T79" fmla="*/ 57 h 176"/>
                <a:gd name="T80" fmla="*/ 152 w 160"/>
                <a:gd name="T81" fmla="*/ 120 h 176"/>
                <a:gd name="T82" fmla="*/ 89 w 160"/>
                <a:gd name="T83" fmla="*/ 166 h 176"/>
                <a:gd name="T84" fmla="*/ 71 w 160"/>
                <a:gd name="T85" fmla="*/ 166 h 176"/>
                <a:gd name="T86" fmla="*/ 8 w 160"/>
                <a:gd name="T87" fmla="*/ 120 h 176"/>
                <a:gd name="T88" fmla="*/ 17 w 160"/>
                <a:gd name="T89" fmla="*/ 42 h 176"/>
                <a:gd name="T90" fmla="*/ 80 w 160"/>
                <a:gd name="T91" fmla="*/ 8 h 176"/>
                <a:gd name="T92" fmla="*/ 143 w 160"/>
                <a:gd name="T93" fmla="*/ 42 h 176"/>
                <a:gd name="T94" fmla="*/ 152 w 160"/>
                <a:gd name="T95" fmla="*/ 1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76">
                  <a:moveTo>
                    <a:pt x="84" y="36"/>
                  </a:moveTo>
                  <a:cubicBezTo>
                    <a:pt x="64" y="36"/>
                    <a:pt x="47" y="51"/>
                    <a:pt x="44" y="70"/>
                  </a:cubicBezTo>
                  <a:cubicBezTo>
                    <a:pt x="44" y="72"/>
                    <a:pt x="44" y="74"/>
                    <a:pt x="44" y="76"/>
                  </a:cubicBezTo>
                  <a:cubicBezTo>
                    <a:pt x="44" y="84"/>
                    <a:pt x="36" y="102"/>
                    <a:pt x="36" y="102"/>
                  </a:cubicBezTo>
                  <a:cubicBezTo>
                    <a:pt x="36" y="102"/>
                    <a:pt x="36" y="103"/>
                    <a:pt x="36" y="104"/>
                  </a:cubicBezTo>
                  <a:cubicBezTo>
                    <a:pt x="36" y="104"/>
                    <a:pt x="37" y="104"/>
                    <a:pt x="38" y="104"/>
                  </a:cubicBezTo>
                  <a:cubicBezTo>
                    <a:pt x="48" y="104"/>
                    <a:pt x="48" y="104"/>
                    <a:pt x="48" y="104"/>
                  </a:cubicBezTo>
                  <a:cubicBezTo>
                    <a:pt x="48" y="126"/>
                    <a:pt x="48" y="126"/>
                    <a:pt x="48" y="126"/>
                  </a:cubicBezTo>
                  <a:cubicBezTo>
                    <a:pt x="48" y="127"/>
                    <a:pt x="48" y="128"/>
                    <a:pt x="48" y="128"/>
                  </a:cubicBezTo>
                  <a:cubicBezTo>
                    <a:pt x="49" y="128"/>
                    <a:pt x="49" y="128"/>
                    <a:pt x="50" y="128"/>
                  </a:cubicBezTo>
                  <a:cubicBezTo>
                    <a:pt x="68" y="128"/>
                    <a:pt x="68" y="128"/>
                    <a:pt x="68" y="128"/>
                  </a:cubicBezTo>
                  <a:cubicBezTo>
                    <a:pt x="68" y="138"/>
                    <a:pt x="68" y="138"/>
                    <a:pt x="68" y="138"/>
                  </a:cubicBezTo>
                  <a:cubicBezTo>
                    <a:pt x="68" y="140"/>
                    <a:pt x="69" y="140"/>
                    <a:pt x="70" y="140"/>
                  </a:cubicBezTo>
                  <a:cubicBezTo>
                    <a:pt x="71" y="140"/>
                    <a:pt x="72" y="140"/>
                    <a:pt x="72" y="138"/>
                  </a:cubicBezTo>
                  <a:cubicBezTo>
                    <a:pt x="72" y="126"/>
                    <a:pt x="72" y="126"/>
                    <a:pt x="72" y="126"/>
                  </a:cubicBezTo>
                  <a:cubicBezTo>
                    <a:pt x="72" y="125"/>
                    <a:pt x="71" y="124"/>
                    <a:pt x="70" y="124"/>
                  </a:cubicBezTo>
                  <a:cubicBezTo>
                    <a:pt x="52" y="124"/>
                    <a:pt x="52" y="124"/>
                    <a:pt x="52" y="124"/>
                  </a:cubicBezTo>
                  <a:cubicBezTo>
                    <a:pt x="52" y="102"/>
                    <a:pt x="52" y="102"/>
                    <a:pt x="52" y="102"/>
                  </a:cubicBezTo>
                  <a:cubicBezTo>
                    <a:pt x="52" y="102"/>
                    <a:pt x="52" y="101"/>
                    <a:pt x="52" y="101"/>
                  </a:cubicBezTo>
                  <a:cubicBezTo>
                    <a:pt x="52" y="100"/>
                    <a:pt x="51" y="100"/>
                    <a:pt x="50" y="100"/>
                  </a:cubicBezTo>
                  <a:cubicBezTo>
                    <a:pt x="41" y="100"/>
                    <a:pt x="41" y="100"/>
                    <a:pt x="41" y="100"/>
                  </a:cubicBezTo>
                  <a:cubicBezTo>
                    <a:pt x="44" y="95"/>
                    <a:pt x="48" y="83"/>
                    <a:pt x="48" y="76"/>
                  </a:cubicBezTo>
                  <a:cubicBezTo>
                    <a:pt x="48" y="75"/>
                    <a:pt x="48" y="73"/>
                    <a:pt x="48" y="71"/>
                  </a:cubicBezTo>
                  <a:cubicBezTo>
                    <a:pt x="50" y="59"/>
                    <a:pt x="58" y="50"/>
                    <a:pt x="68" y="44"/>
                  </a:cubicBezTo>
                  <a:cubicBezTo>
                    <a:pt x="68" y="59"/>
                    <a:pt x="68" y="59"/>
                    <a:pt x="68" y="59"/>
                  </a:cubicBezTo>
                  <a:cubicBezTo>
                    <a:pt x="66" y="60"/>
                    <a:pt x="64" y="62"/>
                    <a:pt x="64" y="64"/>
                  </a:cubicBezTo>
                  <a:cubicBezTo>
                    <a:pt x="64" y="68"/>
                    <a:pt x="67" y="70"/>
                    <a:pt x="70" y="70"/>
                  </a:cubicBezTo>
                  <a:cubicBezTo>
                    <a:pt x="73" y="70"/>
                    <a:pt x="76" y="68"/>
                    <a:pt x="76" y="64"/>
                  </a:cubicBezTo>
                  <a:cubicBezTo>
                    <a:pt x="76" y="62"/>
                    <a:pt x="74" y="60"/>
                    <a:pt x="72" y="59"/>
                  </a:cubicBezTo>
                  <a:cubicBezTo>
                    <a:pt x="72" y="42"/>
                    <a:pt x="72" y="42"/>
                    <a:pt x="72" y="42"/>
                  </a:cubicBezTo>
                  <a:cubicBezTo>
                    <a:pt x="76" y="41"/>
                    <a:pt x="80" y="40"/>
                    <a:pt x="84" y="40"/>
                  </a:cubicBezTo>
                  <a:cubicBezTo>
                    <a:pt x="84" y="65"/>
                    <a:pt x="84" y="65"/>
                    <a:pt x="84" y="65"/>
                  </a:cubicBezTo>
                  <a:cubicBezTo>
                    <a:pt x="84" y="66"/>
                    <a:pt x="84" y="66"/>
                    <a:pt x="85" y="66"/>
                  </a:cubicBezTo>
                  <a:cubicBezTo>
                    <a:pt x="92" y="70"/>
                    <a:pt x="92" y="70"/>
                    <a:pt x="92" y="70"/>
                  </a:cubicBezTo>
                  <a:cubicBezTo>
                    <a:pt x="92" y="94"/>
                    <a:pt x="92" y="94"/>
                    <a:pt x="92" y="94"/>
                  </a:cubicBezTo>
                  <a:cubicBezTo>
                    <a:pt x="92" y="95"/>
                    <a:pt x="92" y="96"/>
                    <a:pt x="93" y="96"/>
                  </a:cubicBezTo>
                  <a:cubicBezTo>
                    <a:pt x="112" y="111"/>
                    <a:pt x="112" y="111"/>
                    <a:pt x="112" y="111"/>
                  </a:cubicBezTo>
                  <a:cubicBezTo>
                    <a:pt x="111" y="116"/>
                    <a:pt x="111" y="121"/>
                    <a:pt x="111" y="125"/>
                  </a:cubicBezTo>
                  <a:cubicBezTo>
                    <a:pt x="100" y="116"/>
                    <a:pt x="100" y="116"/>
                    <a:pt x="100" y="116"/>
                  </a:cubicBezTo>
                  <a:cubicBezTo>
                    <a:pt x="100" y="116"/>
                    <a:pt x="100" y="115"/>
                    <a:pt x="100" y="114"/>
                  </a:cubicBezTo>
                  <a:cubicBezTo>
                    <a:pt x="100" y="111"/>
                    <a:pt x="97" y="108"/>
                    <a:pt x="94" y="108"/>
                  </a:cubicBezTo>
                  <a:cubicBezTo>
                    <a:pt x="91" y="108"/>
                    <a:pt x="88" y="111"/>
                    <a:pt x="88" y="114"/>
                  </a:cubicBezTo>
                  <a:cubicBezTo>
                    <a:pt x="88" y="118"/>
                    <a:pt x="91" y="120"/>
                    <a:pt x="94" y="120"/>
                  </a:cubicBezTo>
                  <a:cubicBezTo>
                    <a:pt x="95" y="120"/>
                    <a:pt x="96" y="120"/>
                    <a:pt x="97" y="120"/>
                  </a:cubicBezTo>
                  <a:cubicBezTo>
                    <a:pt x="111" y="131"/>
                    <a:pt x="111" y="131"/>
                    <a:pt x="111" y="131"/>
                  </a:cubicBezTo>
                  <a:cubicBezTo>
                    <a:pt x="112" y="135"/>
                    <a:pt x="112" y="138"/>
                    <a:pt x="112" y="139"/>
                  </a:cubicBezTo>
                  <a:cubicBezTo>
                    <a:pt x="112" y="140"/>
                    <a:pt x="113" y="140"/>
                    <a:pt x="114" y="140"/>
                  </a:cubicBezTo>
                  <a:cubicBezTo>
                    <a:pt x="114" y="140"/>
                    <a:pt x="114" y="140"/>
                    <a:pt x="114" y="140"/>
                  </a:cubicBezTo>
                  <a:cubicBezTo>
                    <a:pt x="116" y="140"/>
                    <a:pt x="116" y="139"/>
                    <a:pt x="116" y="138"/>
                  </a:cubicBezTo>
                  <a:cubicBezTo>
                    <a:pt x="116" y="138"/>
                    <a:pt x="112" y="110"/>
                    <a:pt x="119" y="95"/>
                  </a:cubicBezTo>
                  <a:cubicBezTo>
                    <a:pt x="122" y="88"/>
                    <a:pt x="124" y="82"/>
                    <a:pt x="124" y="76"/>
                  </a:cubicBezTo>
                  <a:cubicBezTo>
                    <a:pt x="124" y="54"/>
                    <a:pt x="106" y="36"/>
                    <a:pt x="84" y="36"/>
                  </a:cubicBezTo>
                  <a:moveTo>
                    <a:pt x="116" y="94"/>
                  </a:moveTo>
                  <a:cubicBezTo>
                    <a:pt x="114" y="97"/>
                    <a:pt x="113" y="102"/>
                    <a:pt x="112" y="106"/>
                  </a:cubicBezTo>
                  <a:cubicBezTo>
                    <a:pt x="96" y="94"/>
                    <a:pt x="96" y="94"/>
                    <a:pt x="96" y="94"/>
                  </a:cubicBezTo>
                  <a:cubicBezTo>
                    <a:pt x="96" y="69"/>
                    <a:pt x="96" y="69"/>
                    <a:pt x="96" y="69"/>
                  </a:cubicBezTo>
                  <a:cubicBezTo>
                    <a:pt x="96" y="68"/>
                    <a:pt x="96" y="68"/>
                    <a:pt x="95" y="68"/>
                  </a:cubicBezTo>
                  <a:cubicBezTo>
                    <a:pt x="88" y="64"/>
                    <a:pt x="88" y="64"/>
                    <a:pt x="88" y="64"/>
                  </a:cubicBezTo>
                  <a:cubicBezTo>
                    <a:pt x="88" y="41"/>
                    <a:pt x="88" y="41"/>
                    <a:pt x="88" y="41"/>
                  </a:cubicBezTo>
                  <a:cubicBezTo>
                    <a:pt x="94" y="42"/>
                    <a:pt x="99" y="44"/>
                    <a:pt x="104" y="47"/>
                  </a:cubicBezTo>
                  <a:cubicBezTo>
                    <a:pt x="104" y="75"/>
                    <a:pt x="104" y="75"/>
                    <a:pt x="104" y="75"/>
                  </a:cubicBezTo>
                  <a:cubicBezTo>
                    <a:pt x="104" y="76"/>
                    <a:pt x="105" y="77"/>
                    <a:pt x="106" y="77"/>
                  </a:cubicBezTo>
                  <a:cubicBezTo>
                    <a:pt x="107" y="77"/>
                    <a:pt x="108" y="76"/>
                    <a:pt x="108" y="75"/>
                  </a:cubicBezTo>
                  <a:cubicBezTo>
                    <a:pt x="108" y="50"/>
                    <a:pt x="108" y="50"/>
                    <a:pt x="108" y="50"/>
                  </a:cubicBezTo>
                  <a:cubicBezTo>
                    <a:pt x="115" y="56"/>
                    <a:pt x="120" y="66"/>
                    <a:pt x="120" y="77"/>
                  </a:cubicBezTo>
                  <a:cubicBezTo>
                    <a:pt x="120" y="82"/>
                    <a:pt x="119" y="87"/>
                    <a:pt x="116" y="94"/>
                  </a:cubicBezTo>
                  <a:moveTo>
                    <a:pt x="147" y="35"/>
                  </a:moveTo>
                  <a:cubicBezTo>
                    <a:pt x="93" y="4"/>
                    <a:pt x="93" y="4"/>
                    <a:pt x="93" y="4"/>
                  </a:cubicBezTo>
                  <a:cubicBezTo>
                    <a:pt x="89" y="2"/>
                    <a:pt x="85" y="0"/>
                    <a:pt x="80" y="0"/>
                  </a:cubicBezTo>
                  <a:cubicBezTo>
                    <a:pt x="75" y="0"/>
                    <a:pt x="71" y="2"/>
                    <a:pt x="67" y="4"/>
                  </a:cubicBezTo>
                  <a:cubicBezTo>
                    <a:pt x="13" y="35"/>
                    <a:pt x="13" y="35"/>
                    <a:pt x="13" y="35"/>
                  </a:cubicBezTo>
                  <a:cubicBezTo>
                    <a:pt x="6" y="39"/>
                    <a:pt x="0" y="49"/>
                    <a:pt x="0" y="57"/>
                  </a:cubicBezTo>
                  <a:cubicBezTo>
                    <a:pt x="0" y="120"/>
                    <a:pt x="0" y="120"/>
                    <a:pt x="0" y="120"/>
                  </a:cubicBezTo>
                  <a:cubicBezTo>
                    <a:pt x="0" y="128"/>
                    <a:pt x="6" y="138"/>
                    <a:pt x="13" y="142"/>
                  </a:cubicBezTo>
                  <a:cubicBezTo>
                    <a:pt x="67" y="173"/>
                    <a:pt x="67" y="173"/>
                    <a:pt x="67" y="173"/>
                  </a:cubicBezTo>
                  <a:cubicBezTo>
                    <a:pt x="70" y="175"/>
                    <a:pt x="75" y="176"/>
                    <a:pt x="80" y="176"/>
                  </a:cubicBezTo>
                  <a:cubicBezTo>
                    <a:pt x="85" y="176"/>
                    <a:pt x="89" y="175"/>
                    <a:pt x="93" y="173"/>
                  </a:cubicBezTo>
                  <a:cubicBezTo>
                    <a:pt x="147" y="142"/>
                    <a:pt x="147" y="142"/>
                    <a:pt x="147" y="142"/>
                  </a:cubicBezTo>
                  <a:cubicBezTo>
                    <a:pt x="154" y="138"/>
                    <a:pt x="160" y="128"/>
                    <a:pt x="160" y="120"/>
                  </a:cubicBezTo>
                  <a:cubicBezTo>
                    <a:pt x="160" y="57"/>
                    <a:pt x="160" y="57"/>
                    <a:pt x="160" y="57"/>
                  </a:cubicBezTo>
                  <a:cubicBezTo>
                    <a:pt x="160" y="49"/>
                    <a:pt x="154" y="39"/>
                    <a:pt x="147" y="35"/>
                  </a:cubicBezTo>
                  <a:moveTo>
                    <a:pt x="152" y="120"/>
                  </a:moveTo>
                  <a:cubicBezTo>
                    <a:pt x="152" y="125"/>
                    <a:pt x="148" y="132"/>
                    <a:pt x="143" y="135"/>
                  </a:cubicBezTo>
                  <a:cubicBezTo>
                    <a:pt x="89" y="166"/>
                    <a:pt x="89" y="166"/>
                    <a:pt x="89" y="166"/>
                  </a:cubicBezTo>
                  <a:cubicBezTo>
                    <a:pt x="87" y="168"/>
                    <a:pt x="84" y="168"/>
                    <a:pt x="80" y="168"/>
                  </a:cubicBezTo>
                  <a:cubicBezTo>
                    <a:pt x="76" y="168"/>
                    <a:pt x="73" y="168"/>
                    <a:pt x="71" y="166"/>
                  </a:cubicBezTo>
                  <a:cubicBezTo>
                    <a:pt x="17" y="135"/>
                    <a:pt x="17" y="135"/>
                    <a:pt x="17" y="135"/>
                  </a:cubicBezTo>
                  <a:cubicBezTo>
                    <a:pt x="12" y="132"/>
                    <a:pt x="8" y="125"/>
                    <a:pt x="8" y="120"/>
                  </a:cubicBezTo>
                  <a:cubicBezTo>
                    <a:pt x="8" y="57"/>
                    <a:pt x="8" y="57"/>
                    <a:pt x="8" y="57"/>
                  </a:cubicBezTo>
                  <a:cubicBezTo>
                    <a:pt x="8" y="52"/>
                    <a:pt x="12" y="44"/>
                    <a:pt x="17" y="42"/>
                  </a:cubicBezTo>
                  <a:cubicBezTo>
                    <a:pt x="71" y="10"/>
                    <a:pt x="71" y="10"/>
                    <a:pt x="71" y="10"/>
                  </a:cubicBezTo>
                  <a:cubicBezTo>
                    <a:pt x="73" y="9"/>
                    <a:pt x="76" y="8"/>
                    <a:pt x="80" y="8"/>
                  </a:cubicBezTo>
                  <a:cubicBezTo>
                    <a:pt x="84" y="8"/>
                    <a:pt x="87" y="9"/>
                    <a:pt x="89" y="10"/>
                  </a:cubicBezTo>
                  <a:cubicBezTo>
                    <a:pt x="143" y="42"/>
                    <a:pt x="143" y="42"/>
                    <a:pt x="143" y="42"/>
                  </a:cubicBezTo>
                  <a:cubicBezTo>
                    <a:pt x="148" y="44"/>
                    <a:pt x="152" y="52"/>
                    <a:pt x="152" y="57"/>
                  </a:cubicBezTo>
                  <a:cubicBezTo>
                    <a:pt x="152" y="120"/>
                    <a:pt x="152" y="120"/>
                    <a:pt x="152" y="12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3" name="Freeform 6"/>
            <p:cNvSpPr>
              <a:spLocks noEditPoints="1"/>
            </p:cNvSpPr>
            <p:nvPr/>
          </p:nvSpPr>
          <p:spPr bwMode="auto">
            <a:xfrm>
              <a:off x="1871284" y="3352171"/>
              <a:ext cx="345985" cy="287263"/>
            </a:xfrm>
            <a:custGeom>
              <a:avLst/>
              <a:gdLst>
                <a:gd name="T0" fmla="*/ 132 w 176"/>
                <a:gd name="T1" fmla="*/ 72 h 144"/>
                <a:gd name="T2" fmla="*/ 107 w 176"/>
                <a:gd name="T3" fmla="*/ 108 h 144"/>
                <a:gd name="T4" fmla="*/ 86 w 176"/>
                <a:gd name="T5" fmla="*/ 107 h 144"/>
                <a:gd name="T6" fmla="*/ 80 w 176"/>
                <a:gd name="T7" fmla="*/ 85 h 144"/>
                <a:gd name="T8" fmla="*/ 56 w 176"/>
                <a:gd name="T9" fmla="*/ 85 h 144"/>
                <a:gd name="T10" fmla="*/ 73 w 176"/>
                <a:gd name="T11" fmla="*/ 96 h 144"/>
                <a:gd name="T12" fmla="*/ 76 w 176"/>
                <a:gd name="T13" fmla="*/ 124 h 144"/>
                <a:gd name="T14" fmla="*/ 116 w 176"/>
                <a:gd name="T15" fmla="*/ 124 h 144"/>
                <a:gd name="T16" fmla="*/ 142 w 176"/>
                <a:gd name="T17" fmla="*/ 91 h 144"/>
                <a:gd name="T18" fmla="*/ 176 w 176"/>
                <a:gd name="T19" fmla="*/ 73 h 144"/>
                <a:gd name="T20" fmla="*/ 68 w 176"/>
                <a:gd name="T21" fmla="*/ 92 h 144"/>
                <a:gd name="T22" fmla="*/ 68 w 176"/>
                <a:gd name="T23" fmla="*/ 76 h 144"/>
                <a:gd name="T24" fmla="*/ 68 w 176"/>
                <a:gd name="T25" fmla="*/ 92 h 144"/>
                <a:gd name="T26" fmla="*/ 84 w 176"/>
                <a:gd name="T27" fmla="*/ 124 h 144"/>
                <a:gd name="T28" fmla="*/ 108 w 176"/>
                <a:gd name="T29" fmla="*/ 124 h 144"/>
                <a:gd name="T30" fmla="*/ 154 w 176"/>
                <a:gd name="T31" fmla="*/ 86 h 144"/>
                <a:gd name="T32" fmla="*/ 154 w 176"/>
                <a:gd name="T33" fmla="*/ 58 h 144"/>
                <a:gd name="T34" fmla="*/ 154 w 176"/>
                <a:gd name="T35" fmla="*/ 86 h 144"/>
                <a:gd name="T36" fmla="*/ 80 w 176"/>
                <a:gd name="T37" fmla="*/ 40 h 144"/>
                <a:gd name="T38" fmla="*/ 100 w 176"/>
                <a:gd name="T39" fmla="*/ 52 h 144"/>
                <a:gd name="T40" fmla="*/ 108 w 176"/>
                <a:gd name="T41" fmla="*/ 72 h 144"/>
                <a:gd name="T42" fmla="*/ 108 w 176"/>
                <a:gd name="T43" fmla="*/ 48 h 144"/>
                <a:gd name="T44" fmla="*/ 93 w 176"/>
                <a:gd name="T45" fmla="*/ 36 h 144"/>
                <a:gd name="T46" fmla="*/ 80 w 176"/>
                <a:gd name="T47" fmla="*/ 0 h 144"/>
                <a:gd name="T48" fmla="*/ 63 w 176"/>
                <a:gd name="T49" fmla="*/ 31 h 144"/>
                <a:gd name="T50" fmla="*/ 22 w 176"/>
                <a:gd name="T51" fmla="*/ 50 h 144"/>
                <a:gd name="T52" fmla="*/ 22 w 176"/>
                <a:gd name="T53" fmla="*/ 94 h 144"/>
                <a:gd name="T54" fmla="*/ 40 w 176"/>
                <a:gd name="T55" fmla="*/ 60 h 144"/>
                <a:gd name="T56" fmla="*/ 108 w 176"/>
                <a:gd name="T57" fmla="*/ 52 h 144"/>
                <a:gd name="T58" fmla="*/ 108 w 176"/>
                <a:gd name="T59" fmla="*/ 68 h 144"/>
                <a:gd name="T60" fmla="*/ 108 w 176"/>
                <a:gd name="T61" fmla="*/ 52 h 144"/>
                <a:gd name="T62" fmla="*/ 92 w 176"/>
                <a:gd name="T63" fmla="*/ 20 h 144"/>
                <a:gd name="T64" fmla="*/ 68 w 176"/>
                <a:gd name="T65" fmla="*/ 20 h 144"/>
                <a:gd name="T66" fmla="*/ 22 w 176"/>
                <a:gd name="T67" fmla="*/ 86 h 144"/>
                <a:gd name="T68" fmla="*/ 22 w 176"/>
                <a:gd name="T69" fmla="*/ 58 h 144"/>
                <a:gd name="T70" fmla="*/ 22 w 176"/>
                <a:gd name="T71" fmla="*/ 8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44">
                  <a:moveTo>
                    <a:pt x="154" y="50"/>
                  </a:moveTo>
                  <a:cubicBezTo>
                    <a:pt x="142" y="50"/>
                    <a:pt x="132" y="60"/>
                    <a:pt x="132" y="72"/>
                  </a:cubicBezTo>
                  <a:cubicBezTo>
                    <a:pt x="132" y="77"/>
                    <a:pt x="134" y="81"/>
                    <a:pt x="136" y="85"/>
                  </a:cubicBezTo>
                  <a:cubicBezTo>
                    <a:pt x="107" y="108"/>
                    <a:pt x="107" y="108"/>
                    <a:pt x="107" y="108"/>
                  </a:cubicBezTo>
                  <a:cubicBezTo>
                    <a:pt x="104" y="106"/>
                    <a:pt x="100" y="104"/>
                    <a:pt x="96" y="104"/>
                  </a:cubicBezTo>
                  <a:cubicBezTo>
                    <a:pt x="92" y="104"/>
                    <a:pt x="89" y="106"/>
                    <a:pt x="86" y="107"/>
                  </a:cubicBezTo>
                  <a:cubicBezTo>
                    <a:pt x="76" y="93"/>
                    <a:pt x="76" y="93"/>
                    <a:pt x="76" y="93"/>
                  </a:cubicBezTo>
                  <a:cubicBezTo>
                    <a:pt x="79" y="91"/>
                    <a:pt x="80" y="88"/>
                    <a:pt x="80" y="85"/>
                  </a:cubicBezTo>
                  <a:cubicBezTo>
                    <a:pt x="80" y="78"/>
                    <a:pt x="75" y="73"/>
                    <a:pt x="68" y="73"/>
                  </a:cubicBezTo>
                  <a:cubicBezTo>
                    <a:pt x="61" y="73"/>
                    <a:pt x="56" y="78"/>
                    <a:pt x="56" y="85"/>
                  </a:cubicBezTo>
                  <a:cubicBezTo>
                    <a:pt x="56" y="92"/>
                    <a:pt x="61" y="97"/>
                    <a:pt x="68" y="97"/>
                  </a:cubicBezTo>
                  <a:cubicBezTo>
                    <a:pt x="70" y="97"/>
                    <a:pt x="72" y="96"/>
                    <a:pt x="73" y="96"/>
                  </a:cubicBezTo>
                  <a:cubicBezTo>
                    <a:pt x="83" y="110"/>
                    <a:pt x="83" y="110"/>
                    <a:pt x="83" y="110"/>
                  </a:cubicBezTo>
                  <a:cubicBezTo>
                    <a:pt x="79" y="113"/>
                    <a:pt x="76" y="118"/>
                    <a:pt x="76" y="124"/>
                  </a:cubicBezTo>
                  <a:cubicBezTo>
                    <a:pt x="76" y="136"/>
                    <a:pt x="85" y="144"/>
                    <a:pt x="96" y="144"/>
                  </a:cubicBezTo>
                  <a:cubicBezTo>
                    <a:pt x="107" y="144"/>
                    <a:pt x="116" y="136"/>
                    <a:pt x="116" y="124"/>
                  </a:cubicBezTo>
                  <a:cubicBezTo>
                    <a:pt x="116" y="120"/>
                    <a:pt x="115" y="117"/>
                    <a:pt x="113" y="114"/>
                  </a:cubicBezTo>
                  <a:cubicBezTo>
                    <a:pt x="142" y="91"/>
                    <a:pt x="142" y="91"/>
                    <a:pt x="142" y="91"/>
                  </a:cubicBezTo>
                  <a:cubicBezTo>
                    <a:pt x="145" y="93"/>
                    <a:pt x="150" y="95"/>
                    <a:pt x="154" y="95"/>
                  </a:cubicBezTo>
                  <a:cubicBezTo>
                    <a:pt x="166" y="95"/>
                    <a:pt x="176" y="85"/>
                    <a:pt x="176" y="73"/>
                  </a:cubicBezTo>
                  <a:cubicBezTo>
                    <a:pt x="176" y="60"/>
                    <a:pt x="166" y="50"/>
                    <a:pt x="154" y="50"/>
                  </a:cubicBezTo>
                  <a:moveTo>
                    <a:pt x="68" y="92"/>
                  </a:moveTo>
                  <a:cubicBezTo>
                    <a:pt x="64" y="92"/>
                    <a:pt x="60" y="89"/>
                    <a:pt x="60" y="84"/>
                  </a:cubicBezTo>
                  <a:cubicBezTo>
                    <a:pt x="60" y="80"/>
                    <a:pt x="64" y="76"/>
                    <a:pt x="68" y="76"/>
                  </a:cubicBezTo>
                  <a:cubicBezTo>
                    <a:pt x="72" y="76"/>
                    <a:pt x="76" y="80"/>
                    <a:pt x="76" y="84"/>
                  </a:cubicBezTo>
                  <a:cubicBezTo>
                    <a:pt x="76" y="89"/>
                    <a:pt x="72" y="92"/>
                    <a:pt x="68" y="92"/>
                  </a:cubicBezTo>
                  <a:moveTo>
                    <a:pt x="96" y="136"/>
                  </a:moveTo>
                  <a:cubicBezTo>
                    <a:pt x="89" y="136"/>
                    <a:pt x="84" y="131"/>
                    <a:pt x="84" y="124"/>
                  </a:cubicBezTo>
                  <a:cubicBezTo>
                    <a:pt x="84" y="118"/>
                    <a:pt x="89" y="112"/>
                    <a:pt x="96" y="112"/>
                  </a:cubicBezTo>
                  <a:cubicBezTo>
                    <a:pt x="103" y="112"/>
                    <a:pt x="108" y="118"/>
                    <a:pt x="108" y="124"/>
                  </a:cubicBezTo>
                  <a:cubicBezTo>
                    <a:pt x="108" y="131"/>
                    <a:pt x="103" y="136"/>
                    <a:pt x="96" y="136"/>
                  </a:cubicBezTo>
                  <a:moveTo>
                    <a:pt x="154" y="86"/>
                  </a:moveTo>
                  <a:cubicBezTo>
                    <a:pt x="146" y="86"/>
                    <a:pt x="140" y="80"/>
                    <a:pt x="140" y="72"/>
                  </a:cubicBezTo>
                  <a:cubicBezTo>
                    <a:pt x="140" y="65"/>
                    <a:pt x="146" y="58"/>
                    <a:pt x="154" y="58"/>
                  </a:cubicBezTo>
                  <a:cubicBezTo>
                    <a:pt x="162" y="58"/>
                    <a:pt x="168" y="65"/>
                    <a:pt x="168" y="72"/>
                  </a:cubicBezTo>
                  <a:cubicBezTo>
                    <a:pt x="168" y="80"/>
                    <a:pt x="162" y="86"/>
                    <a:pt x="154" y="86"/>
                  </a:cubicBezTo>
                  <a:moveTo>
                    <a:pt x="69" y="37"/>
                  </a:moveTo>
                  <a:cubicBezTo>
                    <a:pt x="72" y="39"/>
                    <a:pt x="76" y="40"/>
                    <a:pt x="80" y="40"/>
                  </a:cubicBezTo>
                  <a:cubicBezTo>
                    <a:pt x="84" y="40"/>
                    <a:pt x="87" y="39"/>
                    <a:pt x="90" y="38"/>
                  </a:cubicBezTo>
                  <a:cubicBezTo>
                    <a:pt x="100" y="52"/>
                    <a:pt x="100" y="52"/>
                    <a:pt x="100" y="52"/>
                  </a:cubicBezTo>
                  <a:cubicBezTo>
                    <a:pt x="97" y="54"/>
                    <a:pt x="96" y="57"/>
                    <a:pt x="96" y="60"/>
                  </a:cubicBezTo>
                  <a:cubicBezTo>
                    <a:pt x="96" y="67"/>
                    <a:pt x="101" y="72"/>
                    <a:pt x="108" y="72"/>
                  </a:cubicBezTo>
                  <a:cubicBezTo>
                    <a:pt x="115" y="72"/>
                    <a:pt x="120" y="67"/>
                    <a:pt x="120" y="60"/>
                  </a:cubicBezTo>
                  <a:cubicBezTo>
                    <a:pt x="120" y="54"/>
                    <a:pt x="115" y="48"/>
                    <a:pt x="108" y="48"/>
                  </a:cubicBezTo>
                  <a:cubicBezTo>
                    <a:pt x="106" y="48"/>
                    <a:pt x="104" y="49"/>
                    <a:pt x="103" y="50"/>
                  </a:cubicBezTo>
                  <a:cubicBezTo>
                    <a:pt x="93" y="36"/>
                    <a:pt x="93" y="36"/>
                    <a:pt x="93" y="36"/>
                  </a:cubicBezTo>
                  <a:cubicBezTo>
                    <a:pt x="97" y="32"/>
                    <a:pt x="100" y="26"/>
                    <a:pt x="100" y="20"/>
                  </a:cubicBezTo>
                  <a:cubicBezTo>
                    <a:pt x="100" y="9"/>
                    <a:pt x="91" y="0"/>
                    <a:pt x="80" y="0"/>
                  </a:cubicBezTo>
                  <a:cubicBezTo>
                    <a:pt x="69" y="0"/>
                    <a:pt x="60" y="9"/>
                    <a:pt x="60" y="20"/>
                  </a:cubicBezTo>
                  <a:cubicBezTo>
                    <a:pt x="60" y="24"/>
                    <a:pt x="61" y="28"/>
                    <a:pt x="63" y="31"/>
                  </a:cubicBezTo>
                  <a:cubicBezTo>
                    <a:pt x="34" y="54"/>
                    <a:pt x="34" y="54"/>
                    <a:pt x="34" y="54"/>
                  </a:cubicBezTo>
                  <a:cubicBezTo>
                    <a:pt x="31" y="52"/>
                    <a:pt x="26" y="50"/>
                    <a:pt x="22" y="50"/>
                  </a:cubicBezTo>
                  <a:cubicBezTo>
                    <a:pt x="10" y="50"/>
                    <a:pt x="0" y="60"/>
                    <a:pt x="0" y="72"/>
                  </a:cubicBezTo>
                  <a:cubicBezTo>
                    <a:pt x="0" y="84"/>
                    <a:pt x="10" y="94"/>
                    <a:pt x="22" y="94"/>
                  </a:cubicBezTo>
                  <a:cubicBezTo>
                    <a:pt x="34" y="94"/>
                    <a:pt x="44" y="84"/>
                    <a:pt x="44" y="72"/>
                  </a:cubicBezTo>
                  <a:cubicBezTo>
                    <a:pt x="44" y="68"/>
                    <a:pt x="42" y="64"/>
                    <a:pt x="40" y="60"/>
                  </a:cubicBezTo>
                  <a:lnTo>
                    <a:pt x="69" y="37"/>
                  </a:lnTo>
                  <a:close/>
                  <a:moveTo>
                    <a:pt x="108" y="52"/>
                  </a:moveTo>
                  <a:cubicBezTo>
                    <a:pt x="112" y="52"/>
                    <a:pt x="116" y="56"/>
                    <a:pt x="116" y="60"/>
                  </a:cubicBezTo>
                  <a:cubicBezTo>
                    <a:pt x="116" y="65"/>
                    <a:pt x="112" y="68"/>
                    <a:pt x="108" y="68"/>
                  </a:cubicBezTo>
                  <a:cubicBezTo>
                    <a:pt x="104" y="68"/>
                    <a:pt x="100" y="65"/>
                    <a:pt x="100" y="60"/>
                  </a:cubicBezTo>
                  <a:cubicBezTo>
                    <a:pt x="100" y="56"/>
                    <a:pt x="104" y="52"/>
                    <a:pt x="108" y="52"/>
                  </a:cubicBezTo>
                  <a:moveTo>
                    <a:pt x="80" y="8"/>
                  </a:moveTo>
                  <a:cubicBezTo>
                    <a:pt x="87" y="8"/>
                    <a:pt x="92" y="14"/>
                    <a:pt x="92" y="20"/>
                  </a:cubicBezTo>
                  <a:cubicBezTo>
                    <a:pt x="92" y="27"/>
                    <a:pt x="87" y="32"/>
                    <a:pt x="80" y="32"/>
                  </a:cubicBezTo>
                  <a:cubicBezTo>
                    <a:pt x="73" y="32"/>
                    <a:pt x="68" y="27"/>
                    <a:pt x="68" y="20"/>
                  </a:cubicBezTo>
                  <a:cubicBezTo>
                    <a:pt x="68" y="14"/>
                    <a:pt x="73" y="8"/>
                    <a:pt x="80" y="8"/>
                  </a:cubicBezTo>
                  <a:moveTo>
                    <a:pt x="22" y="86"/>
                  </a:moveTo>
                  <a:cubicBezTo>
                    <a:pt x="14" y="86"/>
                    <a:pt x="8" y="80"/>
                    <a:pt x="8" y="72"/>
                  </a:cubicBezTo>
                  <a:cubicBezTo>
                    <a:pt x="8" y="65"/>
                    <a:pt x="14" y="58"/>
                    <a:pt x="22" y="58"/>
                  </a:cubicBezTo>
                  <a:cubicBezTo>
                    <a:pt x="30" y="58"/>
                    <a:pt x="36" y="65"/>
                    <a:pt x="36" y="72"/>
                  </a:cubicBezTo>
                  <a:cubicBezTo>
                    <a:pt x="36" y="80"/>
                    <a:pt x="30" y="86"/>
                    <a:pt x="22" y="86"/>
                  </a:cubicBezTo>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74" name="组合 73"/>
            <p:cNvGrpSpPr/>
            <p:nvPr/>
          </p:nvGrpSpPr>
          <p:grpSpPr>
            <a:xfrm>
              <a:off x="2698959" y="3349114"/>
              <a:ext cx="314243" cy="350747"/>
              <a:chOff x="6188075" y="1624013"/>
              <a:chExt cx="314325" cy="350838"/>
            </a:xfrm>
          </p:grpSpPr>
          <p:sp>
            <p:nvSpPr>
              <p:cNvPr id="111" name="Freeform 9"/>
              <p:cNvSpPr>
                <a:spLocks noEditPoints="1"/>
              </p:cNvSpPr>
              <p:nvPr/>
            </p:nvSpPr>
            <p:spPr bwMode="auto">
              <a:xfrm>
                <a:off x="6188075" y="1624013"/>
                <a:ext cx="314325" cy="350838"/>
              </a:xfrm>
              <a:custGeom>
                <a:avLst/>
                <a:gdLst>
                  <a:gd name="T0" fmla="*/ 151 w 160"/>
                  <a:gd name="T1" fmla="*/ 37 h 176"/>
                  <a:gd name="T2" fmla="*/ 89 w 160"/>
                  <a:gd name="T3" fmla="*/ 3 h 176"/>
                  <a:gd name="T4" fmla="*/ 71 w 160"/>
                  <a:gd name="T5" fmla="*/ 3 h 176"/>
                  <a:gd name="T6" fmla="*/ 9 w 160"/>
                  <a:gd name="T7" fmla="*/ 37 h 176"/>
                  <a:gd name="T8" fmla="*/ 0 w 160"/>
                  <a:gd name="T9" fmla="*/ 53 h 176"/>
                  <a:gd name="T10" fmla="*/ 0 w 160"/>
                  <a:gd name="T11" fmla="*/ 124 h 176"/>
                  <a:gd name="T12" fmla="*/ 9 w 160"/>
                  <a:gd name="T13" fmla="*/ 140 h 176"/>
                  <a:gd name="T14" fmla="*/ 71 w 160"/>
                  <a:gd name="T15" fmla="*/ 174 h 176"/>
                  <a:gd name="T16" fmla="*/ 80 w 160"/>
                  <a:gd name="T17" fmla="*/ 176 h 176"/>
                  <a:gd name="T18" fmla="*/ 89 w 160"/>
                  <a:gd name="T19" fmla="*/ 174 h 176"/>
                  <a:gd name="T20" fmla="*/ 151 w 160"/>
                  <a:gd name="T21" fmla="*/ 140 h 176"/>
                  <a:gd name="T22" fmla="*/ 160 w 160"/>
                  <a:gd name="T23" fmla="*/ 124 h 176"/>
                  <a:gd name="T24" fmla="*/ 160 w 160"/>
                  <a:gd name="T25" fmla="*/ 53 h 176"/>
                  <a:gd name="T26" fmla="*/ 151 w 160"/>
                  <a:gd name="T27" fmla="*/ 37 h 176"/>
                  <a:gd name="T28" fmla="*/ 152 w 160"/>
                  <a:gd name="T29" fmla="*/ 124 h 176"/>
                  <a:gd name="T30" fmla="*/ 146 w 160"/>
                  <a:gd name="T31" fmla="*/ 133 h 176"/>
                  <a:gd name="T32" fmla="*/ 85 w 160"/>
                  <a:gd name="T33" fmla="*/ 167 h 176"/>
                  <a:gd name="T34" fmla="*/ 75 w 160"/>
                  <a:gd name="T35" fmla="*/ 167 h 176"/>
                  <a:gd name="T36" fmla="*/ 14 w 160"/>
                  <a:gd name="T37" fmla="*/ 133 h 176"/>
                  <a:gd name="T38" fmla="*/ 8 w 160"/>
                  <a:gd name="T39" fmla="*/ 124 h 176"/>
                  <a:gd name="T40" fmla="*/ 8 w 160"/>
                  <a:gd name="T41" fmla="*/ 53 h 176"/>
                  <a:gd name="T42" fmla="*/ 14 w 160"/>
                  <a:gd name="T43" fmla="*/ 44 h 176"/>
                  <a:gd name="T44" fmla="*/ 75 w 160"/>
                  <a:gd name="T45" fmla="*/ 10 h 176"/>
                  <a:gd name="T46" fmla="*/ 80 w 160"/>
                  <a:gd name="T47" fmla="*/ 9 h 176"/>
                  <a:gd name="T48" fmla="*/ 85 w 160"/>
                  <a:gd name="T49" fmla="*/ 10 h 176"/>
                  <a:gd name="T50" fmla="*/ 146 w 160"/>
                  <a:gd name="T51" fmla="*/ 44 h 176"/>
                  <a:gd name="T52" fmla="*/ 152 w 160"/>
                  <a:gd name="T53" fmla="*/ 53 h 176"/>
                  <a:gd name="T54" fmla="*/ 152 w 160"/>
                  <a:gd name="T55" fmla="*/ 1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76">
                    <a:moveTo>
                      <a:pt x="151" y="37"/>
                    </a:moveTo>
                    <a:cubicBezTo>
                      <a:pt x="89" y="3"/>
                      <a:pt x="89" y="3"/>
                      <a:pt x="89" y="3"/>
                    </a:cubicBezTo>
                    <a:cubicBezTo>
                      <a:pt x="84" y="0"/>
                      <a:pt x="76" y="0"/>
                      <a:pt x="71" y="3"/>
                    </a:cubicBezTo>
                    <a:cubicBezTo>
                      <a:pt x="9" y="37"/>
                      <a:pt x="9" y="37"/>
                      <a:pt x="9" y="37"/>
                    </a:cubicBezTo>
                    <a:cubicBezTo>
                      <a:pt x="4" y="40"/>
                      <a:pt x="0" y="47"/>
                      <a:pt x="0" y="53"/>
                    </a:cubicBezTo>
                    <a:cubicBezTo>
                      <a:pt x="0" y="124"/>
                      <a:pt x="0" y="124"/>
                      <a:pt x="0" y="124"/>
                    </a:cubicBezTo>
                    <a:cubicBezTo>
                      <a:pt x="0" y="130"/>
                      <a:pt x="4" y="137"/>
                      <a:pt x="9" y="140"/>
                    </a:cubicBezTo>
                    <a:cubicBezTo>
                      <a:pt x="71" y="174"/>
                      <a:pt x="71" y="174"/>
                      <a:pt x="71" y="174"/>
                    </a:cubicBezTo>
                    <a:cubicBezTo>
                      <a:pt x="73" y="176"/>
                      <a:pt x="77" y="176"/>
                      <a:pt x="80" y="176"/>
                    </a:cubicBezTo>
                    <a:cubicBezTo>
                      <a:pt x="83" y="176"/>
                      <a:pt x="87" y="176"/>
                      <a:pt x="89" y="174"/>
                    </a:cubicBezTo>
                    <a:cubicBezTo>
                      <a:pt x="151" y="140"/>
                      <a:pt x="151" y="140"/>
                      <a:pt x="151" y="140"/>
                    </a:cubicBezTo>
                    <a:cubicBezTo>
                      <a:pt x="156" y="137"/>
                      <a:pt x="160" y="130"/>
                      <a:pt x="160" y="124"/>
                    </a:cubicBezTo>
                    <a:cubicBezTo>
                      <a:pt x="160" y="53"/>
                      <a:pt x="160" y="53"/>
                      <a:pt x="160" y="53"/>
                    </a:cubicBezTo>
                    <a:cubicBezTo>
                      <a:pt x="160" y="47"/>
                      <a:pt x="156" y="40"/>
                      <a:pt x="151" y="37"/>
                    </a:cubicBezTo>
                    <a:moveTo>
                      <a:pt x="152" y="124"/>
                    </a:moveTo>
                    <a:cubicBezTo>
                      <a:pt x="152" y="127"/>
                      <a:pt x="149" y="132"/>
                      <a:pt x="146" y="133"/>
                    </a:cubicBezTo>
                    <a:cubicBezTo>
                      <a:pt x="85" y="167"/>
                      <a:pt x="85" y="167"/>
                      <a:pt x="85" y="167"/>
                    </a:cubicBezTo>
                    <a:cubicBezTo>
                      <a:pt x="83" y="169"/>
                      <a:pt x="77" y="169"/>
                      <a:pt x="75" y="167"/>
                    </a:cubicBezTo>
                    <a:cubicBezTo>
                      <a:pt x="14" y="133"/>
                      <a:pt x="14" y="133"/>
                      <a:pt x="14" y="133"/>
                    </a:cubicBezTo>
                    <a:cubicBezTo>
                      <a:pt x="11" y="132"/>
                      <a:pt x="8" y="127"/>
                      <a:pt x="8" y="124"/>
                    </a:cubicBezTo>
                    <a:cubicBezTo>
                      <a:pt x="8" y="53"/>
                      <a:pt x="8" y="53"/>
                      <a:pt x="8" y="53"/>
                    </a:cubicBezTo>
                    <a:cubicBezTo>
                      <a:pt x="8" y="49"/>
                      <a:pt x="11" y="45"/>
                      <a:pt x="14" y="44"/>
                    </a:cubicBezTo>
                    <a:cubicBezTo>
                      <a:pt x="75" y="10"/>
                      <a:pt x="75" y="10"/>
                      <a:pt x="75" y="10"/>
                    </a:cubicBezTo>
                    <a:cubicBezTo>
                      <a:pt x="76" y="9"/>
                      <a:pt x="78" y="9"/>
                      <a:pt x="80" y="9"/>
                    </a:cubicBezTo>
                    <a:cubicBezTo>
                      <a:pt x="82" y="9"/>
                      <a:pt x="84" y="9"/>
                      <a:pt x="85" y="10"/>
                    </a:cubicBezTo>
                    <a:cubicBezTo>
                      <a:pt x="146" y="44"/>
                      <a:pt x="146" y="44"/>
                      <a:pt x="146" y="44"/>
                    </a:cubicBezTo>
                    <a:cubicBezTo>
                      <a:pt x="149" y="45"/>
                      <a:pt x="152" y="49"/>
                      <a:pt x="152" y="53"/>
                    </a:cubicBezTo>
                    <a:lnTo>
                      <a:pt x="152" y="124"/>
                    </a:lnTo>
                    <a:close/>
                  </a:path>
                </a:pathLst>
              </a:custGeom>
              <a:solidFill>
                <a:srgbClr val="060001"/>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2" name="Freeform 10"/>
              <p:cNvSpPr/>
              <p:nvPr/>
            </p:nvSpPr>
            <p:spPr bwMode="auto">
              <a:xfrm>
                <a:off x="6224588" y="1714500"/>
                <a:ext cx="225425" cy="166688"/>
              </a:xfrm>
              <a:custGeom>
                <a:avLst/>
                <a:gdLst>
                  <a:gd name="T0" fmla="*/ 103 w 115"/>
                  <a:gd name="T1" fmla="*/ 16 h 84"/>
                  <a:gd name="T2" fmla="*/ 88 w 115"/>
                  <a:gd name="T3" fmla="*/ 13 h 84"/>
                  <a:gd name="T4" fmla="*/ 57 w 115"/>
                  <a:gd name="T5" fmla="*/ 0 h 84"/>
                  <a:gd name="T6" fmla="*/ 16 w 115"/>
                  <a:gd name="T7" fmla="*/ 21 h 84"/>
                  <a:gd name="T8" fmla="*/ 15 w 115"/>
                  <a:gd name="T9" fmla="*/ 22 h 84"/>
                  <a:gd name="T10" fmla="*/ 14 w 115"/>
                  <a:gd name="T11" fmla="*/ 23 h 84"/>
                  <a:gd name="T12" fmla="*/ 17 w 115"/>
                  <a:gd name="T13" fmla="*/ 64 h 84"/>
                  <a:gd name="T14" fmla="*/ 20 w 115"/>
                  <a:gd name="T15" fmla="*/ 77 h 84"/>
                  <a:gd name="T16" fmla="*/ 26 w 115"/>
                  <a:gd name="T17" fmla="*/ 79 h 84"/>
                  <a:gd name="T18" fmla="*/ 46 w 115"/>
                  <a:gd name="T19" fmla="*/ 39 h 84"/>
                  <a:gd name="T20" fmla="*/ 43 w 115"/>
                  <a:gd name="T21" fmla="*/ 37 h 84"/>
                  <a:gd name="T22" fmla="*/ 38 w 115"/>
                  <a:gd name="T23" fmla="*/ 70 h 84"/>
                  <a:gd name="T24" fmla="*/ 25 w 115"/>
                  <a:gd name="T25" fmla="*/ 74 h 84"/>
                  <a:gd name="T26" fmla="*/ 22 w 115"/>
                  <a:gd name="T27" fmla="*/ 68 h 84"/>
                  <a:gd name="T28" fmla="*/ 7 w 115"/>
                  <a:gd name="T29" fmla="*/ 49 h 84"/>
                  <a:gd name="T30" fmla="*/ 19 w 115"/>
                  <a:gd name="T31" fmla="*/ 24 h 84"/>
                  <a:gd name="T32" fmla="*/ 32 w 115"/>
                  <a:gd name="T33" fmla="*/ 16 h 84"/>
                  <a:gd name="T34" fmla="*/ 81 w 115"/>
                  <a:gd name="T35" fmla="*/ 11 h 84"/>
                  <a:gd name="T36" fmla="*/ 83 w 115"/>
                  <a:gd name="T37" fmla="*/ 14 h 84"/>
                  <a:gd name="T38" fmla="*/ 85 w 115"/>
                  <a:gd name="T39" fmla="*/ 16 h 84"/>
                  <a:gd name="T40" fmla="*/ 87 w 115"/>
                  <a:gd name="T41" fmla="*/ 18 h 84"/>
                  <a:gd name="T42" fmla="*/ 90 w 115"/>
                  <a:gd name="T43" fmla="*/ 26 h 84"/>
                  <a:gd name="T44" fmla="*/ 91 w 115"/>
                  <a:gd name="T45" fmla="*/ 43 h 84"/>
                  <a:gd name="T46" fmla="*/ 94 w 115"/>
                  <a:gd name="T47" fmla="*/ 36 h 84"/>
                  <a:gd name="T48" fmla="*/ 91 w 115"/>
                  <a:gd name="T49" fmla="*/ 19 h 84"/>
                  <a:gd name="T50" fmla="*/ 102 w 115"/>
                  <a:gd name="T51" fmla="*/ 20 h 84"/>
                  <a:gd name="T52" fmla="*/ 104 w 115"/>
                  <a:gd name="T53" fmla="*/ 61 h 84"/>
                  <a:gd name="T54" fmla="*/ 82 w 115"/>
                  <a:gd name="T55" fmla="*/ 71 h 84"/>
                  <a:gd name="T56" fmla="*/ 81 w 115"/>
                  <a:gd name="T57" fmla="*/ 70 h 84"/>
                  <a:gd name="T58" fmla="*/ 70 w 115"/>
                  <a:gd name="T59" fmla="*/ 80 h 84"/>
                  <a:gd name="T60" fmla="*/ 61 w 115"/>
                  <a:gd name="T61" fmla="*/ 82 h 84"/>
                  <a:gd name="T62" fmla="*/ 76 w 115"/>
                  <a:gd name="T63" fmla="*/ 83 h 84"/>
                  <a:gd name="T64" fmla="*/ 108 w 115"/>
                  <a:gd name="T65" fmla="*/ 63 h 84"/>
                  <a:gd name="T66" fmla="*/ 105 w 115"/>
                  <a:gd name="T67" fmla="*/ 1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5" h="84">
                    <a:moveTo>
                      <a:pt x="105" y="18"/>
                    </a:moveTo>
                    <a:cubicBezTo>
                      <a:pt x="104" y="17"/>
                      <a:pt x="103" y="16"/>
                      <a:pt x="103" y="16"/>
                    </a:cubicBezTo>
                    <a:cubicBezTo>
                      <a:pt x="100" y="14"/>
                      <a:pt x="94" y="13"/>
                      <a:pt x="90" y="15"/>
                    </a:cubicBezTo>
                    <a:cubicBezTo>
                      <a:pt x="89" y="14"/>
                      <a:pt x="89" y="13"/>
                      <a:pt x="88" y="13"/>
                    </a:cubicBezTo>
                    <a:cubicBezTo>
                      <a:pt x="85" y="8"/>
                      <a:pt x="79" y="5"/>
                      <a:pt x="74" y="3"/>
                    </a:cubicBezTo>
                    <a:cubicBezTo>
                      <a:pt x="69" y="1"/>
                      <a:pt x="63" y="0"/>
                      <a:pt x="57" y="0"/>
                    </a:cubicBezTo>
                    <a:cubicBezTo>
                      <a:pt x="47" y="0"/>
                      <a:pt x="36" y="5"/>
                      <a:pt x="29" y="13"/>
                    </a:cubicBezTo>
                    <a:cubicBezTo>
                      <a:pt x="24" y="15"/>
                      <a:pt x="20" y="17"/>
                      <a:pt x="16" y="21"/>
                    </a:cubicBezTo>
                    <a:cubicBezTo>
                      <a:pt x="16" y="21"/>
                      <a:pt x="16" y="21"/>
                      <a:pt x="16" y="21"/>
                    </a:cubicBezTo>
                    <a:cubicBezTo>
                      <a:pt x="16" y="21"/>
                      <a:pt x="15" y="22"/>
                      <a:pt x="15" y="22"/>
                    </a:cubicBezTo>
                    <a:cubicBezTo>
                      <a:pt x="15" y="22"/>
                      <a:pt x="14" y="23"/>
                      <a:pt x="14" y="23"/>
                    </a:cubicBezTo>
                    <a:cubicBezTo>
                      <a:pt x="14" y="23"/>
                      <a:pt x="14" y="23"/>
                      <a:pt x="14" y="23"/>
                    </a:cubicBezTo>
                    <a:cubicBezTo>
                      <a:pt x="10" y="27"/>
                      <a:pt x="0" y="39"/>
                      <a:pt x="3" y="50"/>
                    </a:cubicBezTo>
                    <a:cubicBezTo>
                      <a:pt x="4" y="56"/>
                      <a:pt x="9" y="61"/>
                      <a:pt x="17" y="64"/>
                    </a:cubicBezTo>
                    <a:cubicBezTo>
                      <a:pt x="18" y="64"/>
                      <a:pt x="18" y="65"/>
                      <a:pt x="18" y="68"/>
                    </a:cubicBezTo>
                    <a:cubicBezTo>
                      <a:pt x="18" y="71"/>
                      <a:pt x="18" y="75"/>
                      <a:pt x="20" y="77"/>
                    </a:cubicBezTo>
                    <a:cubicBezTo>
                      <a:pt x="21" y="78"/>
                      <a:pt x="23" y="78"/>
                      <a:pt x="24" y="79"/>
                    </a:cubicBezTo>
                    <a:cubicBezTo>
                      <a:pt x="25" y="79"/>
                      <a:pt x="25" y="79"/>
                      <a:pt x="26" y="79"/>
                    </a:cubicBezTo>
                    <a:cubicBezTo>
                      <a:pt x="26" y="79"/>
                      <a:pt x="35" y="80"/>
                      <a:pt x="41" y="73"/>
                    </a:cubicBezTo>
                    <a:cubicBezTo>
                      <a:pt x="47" y="66"/>
                      <a:pt x="49" y="55"/>
                      <a:pt x="46" y="39"/>
                    </a:cubicBezTo>
                    <a:cubicBezTo>
                      <a:pt x="46" y="38"/>
                      <a:pt x="45" y="37"/>
                      <a:pt x="44" y="37"/>
                    </a:cubicBezTo>
                    <a:cubicBezTo>
                      <a:pt x="43" y="37"/>
                      <a:pt x="43" y="37"/>
                      <a:pt x="43" y="37"/>
                    </a:cubicBezTo>
                    <a:cubicBezTo>
                      <a:pt x="42" y="37"/>
                      <a:pt x="41" y="39"/>
                      <a:pt x="42" y="40"/>
                    </a:cubicBezTo>
                    <a:cubicBezTo>
                      <a:pt x="44" y="54"/>
                      <a:pt x="43" y="65"/>
                      <a:pt x="38" y="70"/>
                    </a:cubicBezTo>
                    <a:cubicBezTo>
                      <a:pt x="33" y="75"/>
                      <a:pt x="28" y="75"/>
                      <a:pt x="26" y="74"/>
                    </a:cubicBezTo>
                    <a:cubicBezTo>
                      <a:pt x="26" y="74"/>
                      <a:pt x="25" y="74"/>
                      <a:pt x="25" y="74"/>
                    </a:cubicBezTo>
                    <a:cubicBezTo>
                      <a:pt x="24" y="74"/>
                      <a:pt x="23" y="74"/>
                      <a:pt x="23" y="74"/>
                    </a:cubicBezTo>
                    <a:cubicBezTo>
                      <a:pt x="22" y="73"/>
                      <a:pt x="22" y="70"/>
                      <a:pt x="22" y="68"/>
                    </a:cubicBezTo>
                    <a:cubicBezTo>
                      <a:pt x="22" y="65"/>
                      <a:pt x="22" y="61"/>
                      <a:pt x="18" y="60"/>
                    </a:cubicBezTo>
                    <a:cubicBezTo>
                      <a:pt x="12" y="57"/>
                      <a:pt x="8" y="54"/>
                      <a:pt x="7" y="49"/>
                    </a:cubicBezTo>
                    <a:cubicBezTo>
                      <a:pt x="4" y="38"/>
                      <a:pt x="19" y="24"/>
                      <a:pt x="19" y="24"/>
                    </a:cubicBezTo>
                    <a:cubicBezTo>
                      <a:pt x="19" y="24"/>
                      <a:pt x="19" y="24"/>
                      <a:pt x="19" y="24"/>
                    </a:cubicBezTo>
                    <a:cubicBezTo>
                      <a:pt x="23" y="21"/>
                      <a:pt x="27" y="18"/>
                      <a:pt x="31" y="17"/>
                    </a:cubicBezTo>
                    <a:cubicBezTo>
                      <a:pt x="32" y="17"/>
                      <a:pt x="32" y="16"/>
                      <a:pt x="32" y="16"/>
                    </a:cubicBezTo>
                    <a:cubicBezTo>
                      <a:pt x="38" y="9"/>
                      <a:pt x="48" y="4"/>
                      <a:pt x="57" y="4"/>
                    </a:cubicBezTo>
                    <a:cubicBezTo>
                      <a:pt x="66" y="4"/>
                      <a:pt x="75" y="7"/>
                      <a:pt x="81" y="11"/>
                    </a:cubicBezTo>
                    <a:cubicBezTo>
                      <a:pt x="82" y="12"/>
                      <a:pt x="82" y="13"/>
                      <a:pt x="83" y="14"/>
                    </a:cubicBezTo>
                    <a:cubicBezTo>
                      <a:pt x="83" y="14"/>
                      <a:pt x="83" y="14"/>
                      <a:pt x="83" y="14"/>
                    </a:cubicBezTo>
                    <a:cubicBezTo>
                      <a:pt x="84" y="14"/>
                      <a:pt x="84" y="15"/>
                      <a:pt x="84" y="15"/>
                    </a:cubicBezTo>
                    <a:cubicBezTo>
                      <a:pt x="85" y="15"/>
                      <a:pt x="85" y="16"/>
                      <a:pt x="85" y="16"/>
                    </a:cubicBezTo>
                    <a:cubicBezTo>
                      <a:pt x="86" y="16"/>
                      <a:pt x="86" y="17"/>
                      <a:pt x="86" y="18"/>
                    </a:cubicBezTo>
                    <a:cubicBezTo>
                      <a:pt x="86" y="18"/>
                      <a:pt x="87" y="18"/>
                      <a:pt x="87" y="18"/>
                    </a:cubicBezTo>
                    <a:cubicBezTo>
                      <a:pt x="87" y="18"/>
                      <a:pt x="87" y="18"/>
                      <a:pt x="87" y="18"/>
                    </a:cubicBezTo>
                    <a:cubicBezTo>
                      <a:pt x="88" y="21"/>
                      <a:pt x="90" y="24"/>
                      <a:pt x="90" y="26"/>
                    </a:cubicBezTo>
                    <a:cubicBezTo>
                      <a:pt x="91" y="27"/>
                      <a:pt x="92" y="31"/>
                      <a:pt x="92" y="35"/>
                    </a:cubicBezTo>
                    <a:cubicBezTo>
                      <a:pt x="92" y="40"/>
                      <a:pt x="91" y="42"/>
                      <a:pt x="91" y="43"/>
                    </a:cubicBezTo>
                    <a:cubicBezTo>
                      <a:pt x="91" y="44"/>
                      <a:pt x="91" y="44"/>
                      <a:pt x="91" y="45"/>
                    </a:cubicBezTo>
                    <a:cubicBezTo>
                      <a:pt x="93" y="43"/>
                      <a:pt x="94" y="41"/>
                      <a:pt x="94" y="36"/>
                    </a:cubicBezTo>
                    <a:cubicBezTo>
                      <a:pt x="94" y="34"/>
                      <a:pt x="95" y="31"/>
                      <a:pt x="94" y="28"/>
                    </a:cubicBezTo>
                    <a:cubicBezTo>
                      <a:pt x="93" y="23"/>
                      <a:pt x="92" y="20"/>
                      <a:pt x="91" y="19"/>
                    </a:cubicBezTo>
                    <a:cubicBezTo>
                      <a:pt x="94" y="17"/>
                      <a:pt x="99" y="18"/>
                      <a:pt x="100" y="19"/>
                    </a:cubicBezTo>
                    <a:cubicBezTo>
                      <a:pt x="101" y="19"/>
                      <a:pt x="102" y="20"/>
                      <a:pt x="102" y="20"/>
                    </a:cubicBezTo>
                    <a:cubicBezTo>
                      <a:pt x="102" y="20"/>
                      <a:pt x="102" y="21"/>
                      <a:pt x="103" y="22"/>
                    </a:cubicBezTo>
                    <a:cubicBezTo>
                      <a:pt x="110" y="39"/>
                      <a:pt x="110" y="52"/>
                      <a:pt x="104" y="61"/>
                    </a:cubicBezTo>
                    <a:cubicBezTo>
                      <a:pt x="99" y="69"/>
                      <a:pt x="88" y="71"/>
                      <a:pt x="82" y="71"/>
                    </a:cubicBezTo>
                    <a:cubicBezTo>
                      <a:pt x="82" y="71"/>
                      <a:pt x="82" y="71"/>
                      <a:pt x="82" y="71"/>
                    </a:cubicBezTo>
                    <a:cubicBezTo>
                      <a:pt x="82" y="71"/>
                      <a:pt x="82" y="71"/>
                      <a:pt x="82" y="71"/>
                    </a:cubicBezTo>
                    <a:cubicBezTo>
                      <a:pt x="81" y="70"/>
                      <a:pt x="81" y="70"/>
                      <a:pt x="81" y="70"/>
                    </a:cubicBezTo>
                    <a:cubicBezTo>
                      <a:pt x="81" y="74"/>
                      <a:pt x="78" y="77"/>
                      <a:pt x="74" y="79"/>
                    </a:cubicBezTo>
                    <a:cubicBezTo>
                      <a:pt x="73" y="80"/>
                      <a:pt x="71" y="80"/>
                      <a:pt x="70" y="80"/>
                    </a:cubicBezTo>
                    <a:cubicBezTo>
                      <a:pt x="65" y="80"/>
                      <a:pt x="61" y="78"/>
                      <a:pt x="59" y="74"/>
                    </a:cubicBezTo>
                    <a:cubicBezTo>
                      <a:pt x="61" y="82"/>
                      <a:pt x="61" y="82"/>
                      <a:pt x="61" y="82"/>
                    </a:cubicBezTo>
                    <a:cubicBezTo>
                      <a:pt x="63" y="84"/>
                      <a:pt x="66" y="84"/>
                      <a:pt x="70" y="84"/>
                    </a:cubicBezTo>
                    <a:cubicBezTo>
                      <a:pt x="72" y="84"/>
                      <a:pt x="74" y="84"/>
                      <a:pt x="76" y="83"/>
                    </a:cubicBezTo>
                    <a:cubicBezTo>
                      <a:pt x="80" y="81"/>
                      <a:pt x="83" y="78"/>
                      <a:pt x="85" y="75"/>
                    </a:cubicBezTo>
                    <a:cubicBezTo>
                      <a:pt x="92" y="74"/>
                      <a:pt x="102" y="72"/>
                      <a:pt x="108" y="63"/>
                    </a:cubicBezTo>
                    <a:cubicBezTo>
                      <a:pt x="115" y="54"/>
                      <a:pt x="114" y="39"/>
                      <a:pt x="106" y="20"/>
                    </a:cubicBezTo>
                    <a:cubicBezTo>
                      <a:pt x="106" y="20"/>
                      <a:pt x="106" y="18"/>
                      <a:pt x="105" y="18"/>
                    </a:cubicBezTo>
                  </a:path>
                </a:pathLst>
              </a:custGeom>
              <a:solidFill>
                <a:srgbClr val="060001"/>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3" name="Freeform 11"/>
              <p:cNvSpPr/>
              <p:nvPr/>
            </p:nvSpPr>
            <p:spPr bwMode="auto">
              <a:xfrm>
                <a:off x="6357938" y="1781175"/>
                <a:ext cx="25400" cy="14288"/>
              </a:xfrm>
              <a:custGeom>
                <a:avLst/>
                <a:gdLst>
                  <a:gd name="T0" fmla="*/ 1 w 13"/>
                  <a:gd name="T1" fmla="*/ 7 h 7"/>
                  <a:gd name="T2" fmla="*/ 2 w 13"/>
                  <a:gd name="T3" fmla="*/ 7 h 7"/>
                  <a:gd name="T4" fmla="*/ 4 w 13"/>
                  <a:gd name="T5" fmla="*/ 6 h 7"/>
                  <a:gd name="T6" fmla="*/ 9 w 13"/>
                  <a:gd name="T7" fmla="*/ 4 h 7"/>
                  <a:gd name="T8" fmla="*/ 10 w 13"/>
                  <a:gd name="T9" fmla="*/ 4 h 7"/>
                  <a:gd name="T10" fmla="*/ 11 w 13"/>
                  <a:gd name="T11" fmla="*/ 4 h 7"/>
                  <a:gd name="T12" fmla="*/ 13 w 13"/>
                  <a:gd name="T13" fmla="*/ 3 h 7"/>
                  <a:gd name="T14" fmla="*/ 13 w 13"/>
                  <a:gd name="T15" fmla="*/ 1 h 7"/>
                  <a:gd name="T16" fmla="*/ 11 w 13"/>
                  <a:gd name="T17" fmla="*/ 0 h 7"/>
                  <a:gd name="T18" fmla="*/ 9 w 13"/>
                  <a:gd name="T19" fmla="*/ 0 h 7"/>
                  <a:gd name="T20" fmla="*/ 1 w 13"/>
                  <a:gd name="T21" fmla="*/ 4 h 7"/>
                  <a:gd name="T22" fmla="*/ 0 w 13"/>
                  <a:gd name="T23" fmla="*/ 6 h 7"/>
                  <a:gd name="T24" fmla="*/ 1 w 13"/>
                  <a:gd name="T2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7">
                    <a:moveTo>
                      <a:pt x="1" y="7"/>
                    </a:moveTo>
                    <a:cubicBezTo>
                      <a:pt x="2" y="7"/>
                      <a:pt x="2" y="7"/>
                      <a:pt x="2" y="7"/>
                    </a:cubicBezTo>
                    <a:cubicBezTo>
                      <a:pt x="3" y="7"/>
                      <a:pt x="4" y="7"/>
                      <a:pt x="4" y="6"/>
                    </a:cubicBezTo>
                    <a:cubicBezTo>
                      <a:pt x="4" y="6"/>
                      <a:pt x="6" y="4"/>
                      <a:pt x="9" y="4"/>
                    </a:cubicBezTo>
                    <a:cubicBezTo>
                      <a:pt x="9" y="4"/>
                      <a:pt x="10" y="4"/>
                      <a:pt x="10" y="4"/>
                    </a:cubicBezTo>
                    <a:cubicBezTo>
                      <a:pt x="11" y="4"/>
                      <a:pt x="11" y="4"/>
                      <a:pt x="11" y="4"/>
                    </a:cubicBezTo>
                    <a:cubicBezTo>
                      <a:pt x="12" y="4"/>
                      <a:pt x="12" y="4"/>
                      <a:pt x="13" y="3"/>
                    </a:cubicBezTo>
                    <a:cubicBezTo>
                      <a:pt x="13" y="2"/>
                      <a:pt x="13" y="2"/>
                      <a:pt x="13" y="1"/>
                    </a:cubicBezTo>
                    <a:cubicBezTo>
                      <a:pt x="12" y="1"/>
                      <a:pt x="12" y="0"/>
                      <a:pt x="11" y="0"/>
                    </a:cubicBezTo>
                    <a:cubicBezTo>
                      <a:pt x="10" y="0"/>
                      <a:pt x="9" y="0"/>
                      <a:pt x="9" y="0"/>
                    </a:cubicBezTo>
                    <a:cubicBezTo>
                      <a:pt x="4" y="0"/>
                      <a:pt x="2" y="2"/>
                      <a:pt x="1" y="4"/>
                    </a:cubicBezTo>
                    <a:cubicBezTo>
                      <a:pt x="0" y="5"/>
                      <a:pt x="0" y="5"/>
                      <a:pt x="0" y="6"/>
                    </a:cubicBezTo>
                    <a:cubicBezTo>
                      <a:pt x="0" y="6"/>
                      <a:pt x="1" y="7"/>
                      <a:pt x="1" y="7"/>
                    </a:cubicBezTo>
                  </a:path>
                </a:pathLst>
              </a:custGeom>
              <a:solidFill>
                <a:srgbClr val="060001"/>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75" name="Freeform 7"/>
            <p:cNvSpPr>
              <a:spLocks noEditPoints="1"/>
            </p:cNvSpPr>
            <p:nvPr/>
          </p:nvSpPr>
          <p:spPr bwMode="auto">
            <a:xfrm>
              <a:off x="4867290" y="3345145"/>
              <a:ext cx="317417" cy="350747"/>
            </a:xfrm>
            <a:custGeom>
              <a:avLst/>
              <a:gdLst>
                <a:gd name="T0" fmla="*/ 85 w 161"/>
                <a:gd name="T1" fmla="*/ 42 h 176"/>
                <a:gd name="T2" fmla="*/ 78 w 161"/>
                <a:gd name="T3" fmla="*/ 42 h 176"/>
                <a:gd name="T4" fmla="*/ 39 w 161"/>
                <a:gd name="T5" fmla="*/ 65 h 176"/>
                <a:gd name="T6" fmla="*/ 52 w 161"/>
                <a:gd name="T7" fmla="*/ 110 h 176"/>
                <a:gd name="T8" fmla="*/ 82 w 161"/>
                <a:gd name="T9" fmla="*/ 134 h 176"/>
                <a:gd name="T10" fmla="*/ 111 w 161"/>
                <a:gd name="T11" fmla="*/ 110 h 176"/>
                <a:gd name="T12" fmla="*/ 124 w 161"/>
                <a:gd name="T13" fmla="*/ 65 h 176"/>
                <a:gd name="T14" fmla="*/ 43 w 161"/>
                <a:gd name="T15" fmla="*/ 65 h 176"/>
                <a:gd name="T16" fmla="*/ 67 w 161"/>
                <a:gd name="T17" fmla="*/ 55 h 176"/>
                <a:gd name="T18" fmla="*/ 44 w 161"/>
                <a:gd name="T19" fmla="*/ 69 h 176"/>
                <a:gd name="T20" fmla="*/ 44 w 161"/>
                <a:gd name="T21" fmla="*/ 74 h 176"/>
                <a:gd name="T22" fmla="*/ 99 w 161"/>
                <a:gd name="T23" fmla="*/ 102 h 176"/>
                <a:gd name="T24" fmla="*/ 44 w 161"/>
                <a:gd name="T25" fmla="*/ 74 h 176"/>
                <a:gd name="T26" fmla="*/ 56 w 161"/>
                <a:gd name="T27" fmla="*/ 107 h 176"/>
                <a:gd name="T28" fmla="*/ 67 w 161"/>
                <a:gd name="T29" fmla="*/ 106 h 176"/>
                <a:gd name="T30" fmla="*/ 107 w 161"/>
                <a:gd name="T31" fmla="*/ 107 h 176"/>
                <a:gd name="T32" fmla="*/ 82 w 161"/>
                <a:gd name="T33" fmla="*/ 130 h 176"/>
                <a:gd name="T34" fmla="*/ 71 w 161"/>
                <a:gd name="T35" fmla="*/ 123 h 176"/>
                <a:gd name="T36" fmla="*/ 108 w 161"/>
                <a:gd name="T37" fmla="*/ 106 h 176"/>
                <a:gd name="T38" fmla="*/ 111 w 161"/>
                <a:gd name="T39" fmla="*/ 102 h 176"/>
                <a:gd name="T40" fmla="*/ 103 w 161"/>
                <a:gd name="T41" fmla="*/ 74 h 176"/>
                <a:gd name="T42" fmla="*/ 111 w 161"/>
                <a:gd name="T43" fmla="*/ 102 h 176"/>
                <a:gd name="T44" fmla="*/ 71 w 161"/>
                <a:gd name="T45" fmla="*/ 69 h 176"/>
                <a:gd name="T46" fmla="*/ 71 w 161"/>
                <a:gd name="T47" fmla="*/ 52 h 176"/>
                <a:gd name="T48" fmla="*/ 82 w 161"/>
                <a:gd name="T49" fmla="*/ 45 h 176"/>
                <a:gd name="T50" fmla="*/ 119 w 161"/>
                <a:gd name="T51" fmla="*/ 63 h 176"/>
                <a:gd name="T52" fmla="*/ 119 w 161"/>
                <a:gd name="T53" fmla="*/ 69 h 176"/>
                <a:gd name="T54" fmla="*/ 118 w 161"/>
                <a:gd name="T55" fmla="*/ 22 h 176"/>
                <a:gd name="T56" fmla="*/ 81 w 161"/>
                <a:gd name="T57" fmla="*/ 0 h 176"/>
                <a:gd name="T58" fmla="*/ 80 w 161"/>
                <a:gd name="T59" fmla="*/ 0 h 176"/>
                <a:gd name="T60" fmla="*/ 43 w 161"/>
                <a:gd name="T61" fmla="*/ 22 h 176"/>
                <a:gd name="T62" fmla="*/ 1 w 161"/>
                <a:gd name="T63" fmla="*/ 47 h 176"/>
                <a:gd name="T64" fmla="*/ 74 w 161"/>
                <a:gd name="T65" fmla="*/ 175 h 176"/>
                <a:gd name="T66" fmla="*/ 87 w 161"/>
                <a:gd name="T67" fmla="*/ 175 h 176"/>
                <a:gd name="T68" fmla="*/ 160 w 161"/>
                <a:gd name="T69" fmla="*/ 47 h 176"/>
                <a:gd name="T70" fmla="*/ 136 w 161"/>
                <a:gd name="T71" fmla="*/ 119 h 176"/>
                <a:gd name="T72" fmla="*/ 80 w 161"/>
                <a:gd name="T73" fmla="*/ 168 h 176"/>
                <a:gd name="T74" fmla="*/ 24 w 161"/>
                <a:gd name="T75" fmla="*/ 119 h 176"/>
                <a:gd name="T76" fmla="*/ 12 w 161"/>
                <a:gd name="T77" fmla="*/ 42 h 176"/>
                <a:gd name="T78" fmla="*/ 46 w 161"/>
                <a:gd name="T79" fmla="*/ 29 h 176"/>
                <a:gd name="T80" fmla="*/ 77 w 161"/>
                <a:gd name="T81" fmla="*/ 9 h 176"/>
                <a:gd name="T82" fmla="*/ 80 w 161"/>
                <a:gd name="T83" fmla="*/ 8 h 176"/>
                <a:gd name="T84" fmla="*/ 81 w 161"/>
                <a:gd name="T85" fmla="*/ 8 h 176"/>
                <a:gd name="T86" fmla="*/ 86 w 161"/>
                <a:gd name="T87" fmla="*/ 11 h 176"/>
                <a:gd name="T88" fmla="*/ 146 w 161"/>
                <a:gd name="T89" fmla="*/ 41 h 176"/>
                <a:gd name="T90" fmla="*/ 152 w 161"/>
                <a:gd name="T91" fmla="*/ 4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1" h="176">
                  <a:moveTo>
                    <a:pt x="121" y="59"/>
                  </a:moveTo>
                  <a:cubicBezTo>
                    <a:pt x="106" y="56"/>
                    <a:pt x="92" y="48"/>
                    <a:pt x="85" y="42"/>
                  </a:cubicBezTo>
                  <a:cubicBezTo>
                    <a:pt x="84" y="41"/>
                    <a:pt x="83" y="41"/>
                    <a:pt x="82" y="41"/>
                  </a:cubicBezTo>
                  <a:cubicBezTo>
                    <a:pt x="81" y="41"/>
                    <a:pt x="79" y="41"/>
                    <a:pt x="78" y="42"/>
                  </a:cubicBezTo>
                  <a:cubicBezTo>
                    <a:pt x="71" y="48"/>
                    <a:pt x="57" y="56"/>
                    <a:pt x="42" y="59"/>
                  </a:cubicBezTo>
                  <a:cubicBezTo>
                    <a:pt x="40" y="59"/>
                    <a:pt x="39" y="63"/>
                    <a:pt x="39" y="65"/>
                  </a:cubicBezTo>
                  <a:cubicBezTo>
                    <a:pt x="39" y="67"/>
                    <a:pt x="39" y="68"/>
                    <a:pt x="39" y="70"/>
                  </a:cubicBezTo>
                  <a:cubicBezTo>
                    <a:pt x="40" y="80"/>
                    <a:pt x="42" y="96"/>
                    <a:pt x="52" y="110"/>
                  </a:cubicBezTo>
                  <a:cubicBezTo>
                    <a:pt x="59" y="119"/>
                    <a:pt x="70" y="129"/>
                    <a:pt x="79" y="134"/>
                  </a:cubicBezTo>
                  <a:cubicBezTo>
                    <a:pt x="80" y="134"/>
                    <a:pt x="81" y="134"/>
                    <a:pt x="82" y="134"/>
                  </a:cubicBezTo>
                  <a:cubicBezTo>
                    <a:pt x="83" y="134"/>
                    <a:pt x="83" y="134"/>
                    <a:pt x="84" y="134"/>
                  </a:cubicBezTo>
                  <a:cubicBezTo>
                    <a:pt x="93" y="129"/>
                    <a:pt x="104" y="119"/>
                    <a:pt x="111" y="110"/>
                  </a:cubicBezTo>
                  <a:cubicBezTo>
                    <a:pt x="120" y="97"/>
                    <a:pt x="122" y="81"/>
                    <a:pt x="123" y="70"/>
                  </a:cubicBezTo>
                  <a:cubicBezTo>
                    <a:pt x="123" y="68"/>
                    <a:pt x="123" y="67"/>
                    <a:pt x="124" y="65"/>
                  </a:cubicBezTo>
                  <a:cubicBezTo>
                    <a:pt x="124" y="64"/>
                    <a:pt x="123" y="59"/>
                    <a:pt x="121" y="59"/>
                  </a:cubicBezTo>
                  <a:moveTo>
                    <a:pt x="43" y="65"/>
                  </a:moveTo>
                  <a:cubicBezTo>
                    <a:pt x="43" y="64"/>
                    <a:pt x="43" y="63"/>
                    <a:pt x="44" y="63"/>
                  </a:cubicBezTo>
                  <a:cubicBezTo>
                    <a:pt x="52" y="61"/>
                    <a:pt x="60" y="58"/>
                    <a:pt x="67" y="55"/>
                  </a:cubicBezTo>
                  <a:cubicBezTo>
                    <a:pt x="67" y="69"/>
                    <a:pt x="67" y="69"/>
                    <a:pt x="67" y="69"/>
                  </a:cubicBezTo>
                  <a:cubicBezTo>
                    <a:pt x="44" y="69"/>
                    <a:pt x="44" y="69"/>
                    <a:pt x="44" y="69"/>
                  </a:cubicBezTo>
                  <a:cubicBezTo>
                    <a:pt x="43" y="68"/>
                    <a:pt x="43" y="66"/>
                    <a:pt x="43" y="65"/>
                  </a:cubicBezTo>
                  <a:moveTo>
                    <a:pt x="44" y="74"/>
                  </a:moveTo>
                  <a:cubicBezTo>
                    <a:pt x="99" y="74"/>
                    <a:pt x="99" y="74"/>
                    <a:pt x="99" y="74"/>
                  </a:cubicBezTo>
                  <a:cubicBezTo>
                    <a:pt x="99" y="102"/>
                    <a:pt x="99" y="102"/>
                    <a:pt x="99" y="102"/>
                  </a:cubicBezTo>
                  <a:cubicBezTo>
                    <a:pt x="52" y="102"/>
                    <a:pt x="52" y="102"/>
                    <a:pt x="52" y="102"/>
                  </a:cubicBezTo>
                  <a:cubicBezTo>
                    <a:pt x="47" y="92"/>
                    <a:pt x="45" y="82"/>
                    <a:pt x="44" y="74"/>
                  </a:cubicBezTo>
                  <a:moveTo>
                    <a:pt x="67" y="119"/>
                  </a:moveTo>
                  <a:cubicBezTo>
                    <a:pt x="62" y="116"/>
                    <a:pt x="59" y="111"/>
                    <a:pt x="56" y="107"/>
                  </a:cubicBezTo>
                  <a:cubicBezTo>
                    <a:pt x="55" y="107"/>
                    <a:pt x="55" y="107"/>
                    <a:pt x="55" y="106"/>
                  </a:cubicBezTo>
                  <a:cubicBezTo>
                    <a:pt x="67" y="106"/>
                    <a:pt x="67" y="106"/>
                    <a:pt x="67" y="106"/>
                  </a:cubicBezTo>
                  <a:lnTo>
                    <a:pt x="67" y="119"/>
                  </a:lnTo>
                  <a:close/>
                  <a:moveTo>
                    <a:pt x="107" y="107"/>
                  </a:moveTo>
                  <a:cubicBezTo>
                    <a:pt x="101" y="116"/>
                    <a:pt x="91" y="126"/>
                    <a:pt x="82" y="130"/>
                  </a:cubicBezTo>
                  <a:cubicBezTo>
                    <a:pt x="82" y="130"/>
                    <a:pt x="82" y="130"/>
                    <a:pt x="82" y="130"/>
                  </a:cubicBezTo>
                  <a:cubicBezTo>
                    <a:pt x="81" y="130"/>
                    <a:pt x="81" y="130"/>
                    <a:pt x="81" y="130"/>
                  </a:cubicBezTo>
                  <a:cubicBezTo>
                    <a:pt x="78" y="128"/>
                    <a:pt x="74" y="126"/>
                    <a:pt x="71" y="123"/>
                  </a:cubicBezTo>
                  <a:cubicBezTo>
                    <a:pt x="71" y="106"/>
                    <a:pt x="71" y="106"/>
                    <a:pt x="71" y="106"/>
                  </a:cubicBezTo>
                  <a:cubicBezTo>
                    <a:pt x="108" y="106"/>
                    <a:pt x="108" y="106"/>
                    <a:pt x="108" y="106"/>
                  </a:cubicBezTo>
                  <a:cubicBezTo>
                    <a:pt x="108" y="107"/>
                    <a:pt x="108" y="107"/>
                    <a:pt x="107" y="107"/>
                  </a:cubicBezTo>
                  <a:moveTo>
                    <a:pt x="111" y="102"/>
                  </a:moveTo>
                  <a:cubicBezTo>
                    <a:pt x="103" y="102"/>
                    <a:pt x="103" y="102"/>
                    <a:pt x="103" y="102"/>
                  </a:cubicBezTo>
                  <a:cubicBezTo>
                    <a:pt x="103" y="74"/>
                    <a:pt x="103" y="74"/>
                    <a:pt x="103" y="74"/>
                  </a:cubicBezTo>
                  <a:cubicBezTo>
                    <a:pt x="118" y="74"/>
                    <a:pt x="118" y="74"/>
                    <a:pt x="118" y="74"/>
                  </a:cubicBezTo>
                  <a:cubicBezTo>
                    <a:pt x="117" y="82"/>
                    <a:pt x="116" y="93"/>
                    <a:pt x="111" y="102"/>
                  </a:cubicBezTo>
                  <a:moveTo>
                    <a:pt x="119" y="69"/>
                  </a:moveTo>
                  <a:cubicBezTo>
                    <a:pt x="71" y="69"/>
                    <a:pt x="71" y="69"/>
                    <a:pt x="71" y="69"/>
                  </a:cubicBezTo>
                  <a:cubicBezTo>
                    <a:pt x="71" y="52"/>
                    <a:pt x="71" y="52"/>
                    <a:pt x="71" y="52"/>
                  </a:cubicBezTo>
                  <a:cubicBezTo>
                    <a:pt x="71" y="52"/>
                    <a:pt x="71" y="52"/>
                    <a:pt x="71" y="52"/>
                  </a:cubicBezTo>
                  <a:cubicBezTo>
                    <a:pt x="75" y="50"/>
                    <a:pt x="78" y="48"/>
                    <a:pt x="80" y="46"/>
                  </a:cubicBezTo>
                  <a:cubicBezTo>
                    <a:pt x="80" y="46"/>
                    <a:pt x="81" y="45"/>
                    <a:pt x="82" y="45"/>
                  </a:cubicBezTo>
                  <a:cubicBezTo>
                    <a:pt x="82" y="45"/>
                    <a:pt x="83" y="46"/>
                    <a:pt x="83" y="45"/>
                  </a:cubicBezTo>
                  <a:cubicBezTo>
                    <a:pt x="90" y="52"/>
                    <a:pt x="104" y="59"/>
                    <a:pt x="119" y="63"/>
                  </a:cubicBezTo>
                  <a:cubicBezTo>
                    <a:pt x="119" y="63"/>
                    <a:pt x="119" y="64"/>
                    <a:pt x="119" y="65"/>
                  </a:cubicBezTo>
                  <a:cubicBezTo>
                    <a:pt x="119" y="66"/>
                    <a:pt x="119" y="68"/>
                    <a:pt x="119" y="69"/>
                  </a:cubicBezTo>
                  <a:moveTo>
                    <a:pt x="152" y="34"/>
                  </a:moveTo>
                  <a:cubicBezTo>
                    <a:pt x="143" y="31"/>
                    <a:pt x="127" y="26"/>
                    <a:pt x="118" y="22"/>
                  </a:cubicBezTo>
                  <a:cubicBezTo>
                    <a:pt x="102" y="13"/>
                    <a:pt x="95" y="8"/>
                    <a:pt x="89" y="3"/>
                  </a:cubicBezTo>
                  <a:cubicBezTo>
                    <a:pt x="87" y="1"/>
                    <a:pt x="84" y="0"/>
                    <a:pt x="81" y="0"/>
                  </a:cubicBezTo>
                  <a:cubicBezTo>
                    <a:pt x="81" y="0"/>
                    <a:pt x="80" y="0"/>
                    <a:pt x="80" y="0"/>
                  </a:cubicBezTo>
                  <a:cubicBezTo>
                    <a:pt x="80" y="0"/>
                    <a:pt x="80" y="0"/>
                    <a:pt x="80" y="0"/>
                  </a:cubicBezTo>
                  <a:cubicBezTo>
                    <a:pt x="77" y="0"/>
                    <a:pt x="74" y="1"/>
                    <a:pt x="72" y="3"/>
                  </a:cubicBezTo>
                  <a:cubicBezTo>
                    <a:pt x="66" y="8"/>
                    <a:pt x="59" y="13"/>
                    <a:pt x="43" y="22"/>
                  </a:cubicBezTo>
                  <a:cubicBezTo>
                    <a:pt x="34" y="26"/>
                    <a:pt x="18" y="31"/>
                    <a:pt x="9" y="34"/>
                  </a:cubicBezTo>
                  <a:cubicBezTo>
                    <a:pt x="4" y="36"/>
                    <a:pt x="0" y="41"/>
                    <a:pt x="1" y="47"/>
                  </a:cubicBezTo>
                  <a:cubicBezTo>
                    <a:pt x="2" y="65"/>
                    <a:pt x="6" y="100"/>
                    <a:pt x="17" y="122"/>
                  </a:cubicBezTo>
                  <a:cubicBezTo>
                    <a:pt x="30" y="147"/>
                    <a:pt x="62" y="167"/>
                    <a:pt x="74" y="175"/>
                  </a:cubicBezTo>
                  <a:cubicBezTo>
                    <a:pt x="76" y="176"/>
                    <a:pt x="78" y="176"/>
                    <a:pt x="80" y="176"/>
                  </a:cubicBezTo>
                  <a:cubicBezTo>
                    <a:pt x="83" y="176"/>
                    <a:pt x="85" y="176"/>
                    <a:pt x="87" y="175"/>
                  </a:cubicBezTo>
                  <a:cubicBezTo>
                    <a:pt x="99" y="167"/>
                    <a:pt x="131" y="147"/>
                    <a:pt x="144" y="122"/>
                  </a:cubicBezTo>
                  <a:cubicBezTo>
                    <a:pt x="155" y="100"/>
                    <a:pt x="159" y="65"/>
                    <a:pt x="160" y="47"/>
                  </a:cubicBezTo>
                  <a:cubicBezTo>
                    <a:pt x="161" y="41"/>
                    <a:pt x="157" y="36"/>
                    <a:pt x="152" y="34"/>
                  </a:cubicBezTo>
                  <a:moveTo>
                    <a:pt x="136" y="119"/>
                  </a:moveTo>
                  <a:cubicBezTo>
                    <a:pt x="128" y="134"/>
                    <a:pt x="110" y="151"/>
                    <a:pt x="83" y="168"/>
                  </a:cubicBezTo>
                  <a:cubicBezTo>
                    <a:pt x="82" y="168"/>
                    <a:pt x="81" y="168"/>
                    <a:pt x="80" y="168"/>
                  </a:cubicBezTo>
                  <a:cubicBezTo>
                    <a:pt x="80" y="168"/>
                    <a:pt x="79" y="168"/>
                    <a:pt x="78" y="168"/>
                  </a:cubicBezTo>
                  <a:cubicBezTo>
                    <a:pt x="51" y="151"/>
                    <a:pt x="32" y="134"/>
                    <a:pt x="24" y="119"/>
                  </a:cubicBezTo>
                  <a:cubicBezTo>
                    <a:pt x="13" y="96"/>
                    <a:pt x="9" y="58"/>
                    <a:pt x="8" y="46"/>
                  </a:cubicBezTo>
                  <a:cubicBezTo>
                    <a:pt x="8" y="43"/>
                    <a:pt x="11" y="42"/>
                    <a:pt x="12" y="42"/>
                  </a:cubicBezTo>
                  <a:cubicBezTo>
                    <a:pt x="15" y="41"/>
                    <a:pt x="15" y="41"/>
                    <a:pt x="15" y="41"/>
                  </a:cubicBezTo>
                  <a:cubicBezTo>
                    <a:pt x="24" y="38"/>
                    <a:pt x="38" y="33"/>
                    <a:pt x="46" y="29"/>
                  </a:cubicBezTo>
                  <a:cubicBezTo>
                    <a:pt x="61" y="21"/>
                    <a:pt x="69" y="16"/>
                    <a:pt x="74" y="11"/>
                  </a:cubicBezTo>
                  <a:cubicBezTo>
                    <a:pt x="75" y="10"/>
                    <a:pt x="76" y="10"/>
                    <a:pt x="77" y="9"/>
                  </a:cubicBezTo>
                  <a:cubicBezTo>
                    <a:pt x="77" y="9"/>
                    <a:pt x="79" y="8"/>
                    <a:pt x="80" y="8"/>
                  </a:cubicBezTo>
                  <a:cubicBezTo>
                    <a:pt x="80" y="8"/>
                    <a:pt x="80" y="8"/>
                    <a:pt x="80" y="8"/>
                  </a:cubicBezTo>
                  <a:cubicBezTo>
                    <a:pt x="81" y="8"/>
                    <a:pt x="81" y="8"/>
                    <a:pt x="81" y="8"/>
                  </a:cubicBezTo>
                  <a:cubicBezTo>
                    <a:pt x="81" y="8"/>
                    <a:pt x="81" y="8"/>
                    <a:pt x="81" y="8"/>
                  </a:cubicBezTo>
                  <a:cubicBezTo>
                    <a:pt x="82" y="8"/>
                    <a:pt x="84" y="9"/>
                    <a:pt x="84" y="9"/>
                  </a:cubicBezTo>
                  <a:cubicBezTo>
                    <a:pt x="85" y="10"/>
                    <a:pt x="86" y="10"/>
                    <a:pt x="86" y="11"/>
                  </a:cubicBezTo>
                  <a:cubicBezTo>
                    <a:pt x="92" y="16"/>
                    <a:pt x="99" y="21"/>
                    <a:pt x="115" y="29"/>
                  </a:cubicBezTo>
                  <a:cubicBezTo>
                    <a:pt x="123" y="33"/>
                    <a:pt x="137" y="38"/>
                    <a:pt x="146" y="41"/>
                  </a:cubicBezTo>
                  <a:cubicBezTo>
                    <a:pt x="149" y="42"/>
                    <a:pt x="149" y="42"/>
                    <a:pt x="149" y="42"/>
                  </a:cubicBezTo>
                  <a:cubicBezTo>
                    <a:pt x="150" y="42"/>
                    <a:pt x="153" y="43"/>
                    <a:pt x="152" y="46"/>
                  </a:cubicBezTo>
                  <a:cubicBezTo>
                    <a:pt x="152" y="58"/>
                    <a:pt x="148" y="96"/>
                    <a:pt x="136" y="119"/>
                  </a:cubicBezTo>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6" name="Freeform 10"/>
            <p:cNvSpPr>
              <a:spLocks noEditPoints="1"/>
            </p:cNvSpPr>
            <p:nvPr/>
          </p:nvSpPr>
          <p:spPr bwMode="auto">
            <a:xfrm>
              <a:off x="5617435" y="3354882"/>
              <a:ext cx="315830" cy="352333"/>
            </a:xfrm>
            <a:custGeom>
              <a:avLst/>
              <a:gdLst>
                <a:gd name="T0" fmla="*/ 99 w 161"/>
                <a:gd name="T1" fmla="*/ 101 h 177"/>
                <a:gd name="T2" fmla="*/ 99 w 161"/>
                <a:gd name="T3" fmla="*/ 105 h 177"/>
                <a:gd name="T4" fmla="*/ 112 w 161"/>
                <a:gd name="T5" fmla="*/ 103 h 177"/>
                <a:gd name="T6" fmla="*/ 108 w 161"/>
                <a:gd name="T7" fmla="*/ 107 h 177"/>
                <a:gd name="T8" fmla="*/ 106 w 161"/>
                <a:gd name="T9" fmla="*/ 112 h 177"/>
                <a:gd name="T10" fmla="*/ 61 w 161"/>
                <a:gd name="T11" fmla="*/ 118 h 177"/>
                <a:gd name="T12" fmla="*/ 55 w 161"/>
                <a:gd name="T13" fmla="*/ 77 h 177"/>
                <a:gd name="T14" fmla="*/ 100 w 161"/>
                <a:gd name="T15" fmla="*/ 72 h 177"/>
                <a:gd name="T16" fmla="*/ 106 w 161"/>
                <a:gd name="T17" fmla="*/ 77 h 177"/>
                <a:gd name="T18" fmla="*/ 108 w 161"/>
                <a:gd name="T19" fmla="*/ 82 h 177"/>
                <a:gd name="T20" fmla="*/ 110 w 161"/>
                <a:gd name="T21" fmla="*/ 77 h 177"/>
                <a:gd name="T22" fmla="*/ 81 w 161"/>
                <a:gd name="T23" fmla="*/ 46 h 177"/>
                <a:gd name="T24" fmla="*/ 80 w 161"/>
                <a:gd name="T25" fmla="*/ 46 h 177"/>
                <a:gd name="T26" fmla="*/ 59 w 161"/>
                <a:gd name="T27" fmla="*/ 67 h 177"/>
                <a:gd name="T28" fmla="*/ 51 w 161"/>
                <a:gd name="T29" fmla="*/ 112 h 177"/>
                <a:gd name="T30" fmla="*/ 61 w 161"/>
                <a:gd name="T31" fmla="*/ 122 h 177"/>
                <a:gd name="T32" fmla="*/ 110 w 161"/>
                <a:gd name="T33" fmla="*/ 112 h 177"/>
                <a:gd name="T34" fmla="*/ 110 w 161"/>
                <a:gd name="T35" fmla="*/ 109 h 177"/>
                <a:gd name="T36" fmla="*/ 80 w 161"/>
                <a:gd name="T37" fmla="*/ 50 h 177"/>
                <a:gd name="T38" fmla="*/ 97 w 161"/>
                <a:gd name="T39" fmla="*/ 67 h 177"/>
                <a:gd name="T40" fmla="*/ 80 w 161"/>
                <a:gd name="T41" fmla="*/ 50 h 177"/>
                <a:gd name="T42" fmla="*/ 99 w 161"/>
                <a:gd name="T43" fmla="*/ 93 h 177"/>
                <a:gd name="T44" fmla="*/ 99 w 161"/>
                <a:gd name="T45" fmla="*/ 97 h 177"/>
                <a:gd name="T46" fmla="*/ 112 w 161"/>
                <a:gd name="T47" fmla="*/ 95 h 177"/>
                <a:gd name="T48" fmla="*/ 150 w 161"/>
                <a:gd name="T49" fmla="*/ 33 h 177"/>
                <a:gd name="T50" fmla="*/ 118 w 161"/>
                <a:gd name="T51" fmla="*/ 21 h 177"/>
                <a:gd name="T52" fmla="*/ 91 w 161"/>
                <a:gd name="T53" fmla="*/ 4 h 177"/>
                <a:gd name="T54" fmla="*/ 70 w 161"/>
                <a:gd name="T55" fmla="*/ 4 h 177"/>
                <a:gd name="T56" fmla="*/ 43 w 161"/>
                <a:gd name="T57" fmla="*/ 21 h 177"/>
                <a:gd name="T58" fmla="*/ 12 w 161"/>
                <a:gd name="T59" fmla="*/ 33 h 177"/>
                <a:gd name="T60" fmla="*/ 17 w 161"/>
                <a:gd name="T61" fmla="*/ 122 h 177"/>
                <a:gd name="T62" fmla="*/ 89 w 161"/>
                <a:gd name="T63" fmla="*/ 174 h 177"/>
                <a:gd name="T64" fmla="*/ 160 w 161"/>
                <a:gd name="T65" fmla="*/ 49 h 177"/>
                <a:gd name="T66" fmla="*/ 137 w 161"/>
                <a:gd name="T67" fmla="*/ 119 h 177"/>
                <a:gd name="T68" fmla="*/ 77 w 161"/>
                <a:gd name="T69" fmla="*/ 167 h 177"/>
                <a:gd name="T70" fmla="*/ 9 w 161"/>
                <a:gd name="T71" fmla="*/ 48 h 177"/>
                <a:gd name="T72" fmla="*/ 17 w 161"/>
                <a:gd name="T73" fmla="*/ 40 h 177"/>
                <a:gd name="T74" fmla="*/ 73 w 161"/>
                <a:gd name="T75" fmla="*/ 12 h 177"/>
                <a:gd name="T76" fmla="*/ 80 w 161"/>
                <a:gd name="T77" fmla="*/ 9 h 177"/>
                <a:gd name="T78" fmla="*/ 86 w 161"/>
                <a:gd name="T79" fmla="*/ 10 h 177"/>
                <a:gd name="T80" fmla="*/ 114 w 161"/>
                <a:gd name="T81" fmla="*/ 29 h 177"/>
                <a:gd name="T82" fmla="*/ 147 w 161"/>
                <a:gd name="T83" fmla="*/ 41 h 177"/>
                <a:gd name="T84" fmla="*/ 137 w 161"/>
                <a:gd name="T85" fmla="*/ 119 h 177"/>
                <a:gd name="T86" fmla="*/ 99 w 161"/>
                <a:gd name="T87" fmla="*/ 84 h 177"/>
                <a:gd name="T88" fmla="*/ 99 w 161"/>
                <a:gd name="T89" fmla="*/ 88 h 177"/>
                <a:gd name="T90" fmla="*/ 112 w 161"/>
                <a:gd name="T91" fmla="*/ 8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1" h="177">
                  <a:moveTo>
                    <a:pt x="110" y="101"/>
                  </a:moveTo>
                  <a:cubicBezTo>
                    <a:pt x="99" y="101"/>
                    <a:pt x="99" y="101"/>
                    <a:pt x="99" y="101"/>
                  </a:cubicBezTo>
                  <a:cubicBezTo>
                    <a:pt x="97" y="101"/>
                    <a:pt x="96" y="102"/>
                    <a:pt x="96" y="103"/>
                  </a:cubicBezTo>
                  <a:cubicBezTo>
                    <a:pt x="96" y="104"/>
                    <a:pt x="97" y="105"/>
                    <a:pt x="99" y="105"/>
                  </a:cubicBezTo>
                  <a:cubicBezTo>
                    <a:pt x="110" y="105"/>
                    <a:pt x="110" y="105"/>
                    <a:pt x="110" y="105"/>
                  </a:cubicBezTo>
                  <a:cubicBezTo>
                    <a:pt x="111" y="105"/>
                    <a:pt x="112" y="104"/>
                    <a:pt x="112" y="103"/>
                  </a:cubicBezTo>
                  <a:cubicBezTo>
                    <a:pt x="112" y="102"/>
                    <a:pt x="111" y="101"/>
                    <a:pt x="110" y="101"/>
                  </a:cubicBezTo>
                  <a:moveTo>
                    <a:pt x="108" y="107"/>
                  </a:moveTo>
                  <a:cubicBezTo>
                    <a:pt x="107" y="107"/>
                    <a:pt x="106" y="108"/>
                    <a:pt x="106" y="109"/>
                  </a:cubicBezTo>
                  <a:cubicBezTo>
                    <a:pt x="106" y="112"/>
                    <a:pt x="106" y="112"/>
                    <a:pt x="106" y="112"/>
                  </a:cubicBezTo>
                  <a:cubicBezTo>
                    <a:pt x="106" y="115"/>
                    <a:pt x="103" y="118"/>
                    <a:pt x="100" y="118"/>
                  </a:cubicBezTo>
                  <a:cubicBezTo>
                    <a:pt x="61" y="118"/>
                    <a:pt x="61" y="118"/>
                    <a:pt x="61" y="118"/>
                  </a:cubicBezTo>
                  <a:cubicBezTo>
                    <a:pt x="58" y="118"/>
                    <a:pt x="55" y="115"/>
                    <a:pt x="55" y="112"/>
                  </a:cubicBezTo>
                  <a:cubicBezTo>
                    <a:pt x="55" y="77"/>
                    <a:pt x="55" y="77"/>
                    <a:pt x="55" y="77"/>
                  </a:cubicBezTo>
                  <a:cubicBezTo>
                    <a:pt x="55" y="74"/>
                    <a:pt x="58" y="72"/>
                    <a:pt x="61" y="72"/>
                  </a:cubicBezTo>
                  <a:cubicBezTo>
                    <a:pt x="100" y="72"/>
                    <a:pt x="100" y="72"/>
                    <a:pt x="100" y="72"/>
                  </a:cubicBezTo>
                  <a:cubicBezTo>
                    <a:pt x="103" y="72"/>
                    <a:pt x="106" y="74"/>
                    <a:pt x="106" y="77"/>
                  </a:cubicBezTo>
                  <a:cubicBezTo>
                    <a:pt x="106" y="77"/>
                    <a:pt x="106" y="77"/>
                    <a:pt x="106" y="77"/>
                  </a:cubicBezTo>
                  <a:cubicBezTo>
                    <a:pt x="106" y="80"/>
                    <a:pt x="106" y="80"/>
                    <a:pt x="106" y="80"/>
                  </a:cubicBezTo>
                  <a:cubicBezTo>
                    <a:pt x="106" y="81"/>
                    <a:pt x="107" y="82"/>
                    <a:pt x="108" y="82"/>
                  </a:cubicBezTo>
                  <a:cubicBezTo>
                    <a:pt x="109" y="82"/>
                    <a:pt x="110" y="81"/>
                    <a:pt x="110" y="80"/>
                  </a:cubicBezTo>
                  <a:cubicBezTo>
                    <a:pt x="110" y="77"/>
                    <a:pt x="110" y="77"/>
                    <a:pt x="110" y="77"/>
                  </a:cubicBezTo>
                  <a:cubicBezTo>
                    <a:pt x="110" y="72"/>
                    <a:pt x="106" y="68"/>
                    <a:pt x="102" y="67"/>
                  </a:cubicBezTo>
                  <a:cubicBezTo>
                    <a:pt x="102" y="56"/>
                    <a:pt x="93" y="46"/>
                    <a:pt x="81" y="46"/>
                  </a:cubicBezTo>
                  <a:cubicBezTo>
                    <a:pt x="81" y="46"/>
                    <a:pt x="81" y="46"/>
                    <a:pt x="81" y="46"/>
                  </a:cubicBezTo>
                  <a:cubicBezTo>
                    <a:pt x="80" y="46"/>
                    <a:pt x="80" y="46"/>
                    <a:pt x="80" y="46"/>
                  </a:cubicBezTo>
                  <a:cubicBezTo>
                    <a:pt x="68" y="46"/>
                    <a:pt x="59" y="56"/>
                    <a:pt x="59" y="67"/>
                  </a:cubicBezTo>
                  <a:cubicBezTo>
                    <a:pt x="59" y="67"/>
                    <a:pt x="59" y="67"/>
                    <a:pt x="59" y="67"/>
                  </a:cubicBezTo>
                  <a:cubicBezTo>
                    <a:pt x="55" y="68"/>
                    <a:pt x="51" y="72"/>
                    <a:pt x="51" y="77"/>
                  </a:cubicBezTo>
                  <a:cubicBezTo>
                    <a:pt x="51" y="112"/>
                    <a:pt x="51" y="112"/>
                    <a:pt x="51" y="112"/>
                  </a:cubicBezTo>
                  <a:cubicBezTo>
                    <a:pt x="51" y="117"/>
                    <a:pt x="55" y="122"/>
                    <a:pt x="61" y="122"/>
                  </a:cubicBezTo>
                  <a:cubicBezTo>
                    <a:pt x="61" y="122"/>
                    <a:pt x="61" y="122"/>
                    <a:pt x="61" y="122"/>
                  </a:cubicBezTo>
                  <a:cubicBezTo>
                    <a:pt x="100" y="122"/>
                    <a:pt x="100" y="122"/>
                    <a:pt x="100" y="122"/>
                  </a:cubicBezTo>
                  <a:cubicBezTo>
                    <a:pt x="106" y="122"/>
                    <a:pt x="110" y="117"/>
                    <a:pt x="110" y="112"/>
                  </a:cubicBezTo>
                  <a:cubicBezTo>
                    <a:pt x="110" y="112"/>
                    <a:pt x="110" y="112"/>
                    <a:pt x="110" y="112"/>
                  </a:cubicBezTo>
                  <a:cubicBezTo>
                    <a:pt x="110" y="109"/>
                    <a:pt x="110" y="109"/>
                    <a:pt x="110" y="109"/>
                  </a:cubicBezTo>
                  <a:cubicBezTo>
                    <a:pt x="110" y="108"/>
                    <a:pt x="109" y="107"/>
                    <a:pt x="108" y="107"/>
                  </a:cubicBezTo>
                  <a:moveTo>
                    <a:pt x="80" y="50"/>
                  </a:moveTo>
                  <a:cubicBezTo>
                    <a:pt x="81" y="50"/>
                    <a:pt x="81" y="50"/>
                    <a:pt x="81" y="50"/>
                  </a:cubicBezTo>
                  <a:cubicBezTo>
                    <a:pt x="90" y="50"/>
                    <a:pt x="98" y="58"/>
                    <a:pt x="97" y="67"/>
                  </a:cubicBezTo>
                  <a:cubicBezTo>
                    <a:pt x="64" y="67"/>
                    <a:pt x="64" y="67"/>
                    <a:pt x="64" y="67"/>
                  </a:cubicBezTo>
                  <a:cubicBezTo>
                    <a:pt x="63" y="58"/>
                    <a:pt x="71" y="50"/>
                    <a:pt x="80" y="50"/>
                  </a:cubicBezTo>
                  <a:close/>
                  <a:moveTo>
                    <a:pt x="110" y="93"/>
                  </a:moveTo>
                  <a:cubicBezTo>
                    <a:pt x="99" y="93"/>
                    <a:pt x="99" y="93"/>
                    <a:pt x="99" y="93"/>
                  </a:cubicBezTo>
                  <a:cubicBezTo>
                    <a:pt x="97" y="93"/>
                    <a:pt x="96" y="93"/>
                    <a:pt x="96" y="95"/>
                  </a:cubicBezTo>
                  <a:cubicBezTo>
                    <a:pt x="96" y="96"/>
                    <a:pt x="97" y="97"/>
                    <a:pt x="99" y="97"/>
                  </a:cubicBezTo>
                  <a:cubicBezTo>
                    <a:pt x="110" y="97"/>
                    <a:pt x="110" y="97"/>
                    <a:pt x="110" y="97"/>
                  </a:cubicBezTo>
                  <a:cubicBezTo>
                    <a:pt x="111" y="97"/>
                    <a:pt x="112" y="96"/>
                    <a:pt x="112" y="95"/>
                  </a:cubicBezTo>
                  <a:cubicBezTo>
                    <a:pt x="112" y="93"/>
                    <a:pt x="111" y="93"/>
                    <a:pt x="110" y="93"/>
                  </a:cubicBezTo>
                  <a:moveTo>
                    <a:pt x="150" y="33"/>
                  </a:moveTo>
                  <a:cubicBezTo>
                    <a:pt x="147" y="32"/>
                    <a:pt x="147" y="32"/>
                    <a:pt x="147" y="32"/>
                  </a:cubicBezTo>
                  <a:cubicBezTo>
                    <a:pt x="137" y="29"/>
                    <a:pt x="128" y="25"/>
                    <a:pt x="118" y="21"/>
                  </a:cubicBezTo>
                  <a:cubicBezTo>
                    <a:pt x="110" y="17"/>
                    <a:pt x="101" y="12"/>
                    <a:pt x="94" y="6"/>
                  </a:cubicBezTo>
                  <a:cubicBezTo>
                    <a:pt x="91" y="4"/>
                    <a:pt x="91" y="4"/>
                    <a:pt x="91" y="4"/>
                  </a:cubicBezTo>
                  <a:cubicBezTo>
                    <a:pt x="88" y="1"/>
                    <a:pt x="84" y="0"/>
                    <a:pt x="80" y="0"/>
                  </a:cubicBezTo>
                  <a:cubicBezTo>
                    <a:pt x="77" y="0"/>
                    <a:pt x="73" y="1"/>
                    <a:pt x="70" y="4"/>
                  </a:cubicBezTo>
                  <a:cubicBezTo>
                    <a:pt x="68" y="5"/>
                    <a:pt x="68" y="5"/>
                    <a:pt x="68" y="5"/>
                  </a:cubicBezTo>
                  <a:cubicBezTo>
                    <a:pt x="60" y="12"/>
                    <a:pt x="52" y="17"/>
                    <a:pt x="43" y="21"/>
                  </a:cubicBezTo>
                  <a:cubicBezTo>
                    <a:pt x="33" y="25"/>
                    <a:pt x="24" y="29"/>
                    <a:pt x="14" y="32"/>
                  </a:cubicBezTo>
                  <a:cubicBezTo>
                    <a:pt x="12" y="33"/>
                    <a:pt x="12" y="33"/>
                    <a:pt x="12" y="33"/>
                  </a:cubicBezTo>
                  <a:cubicBezTo>
                    <a:pt x="4" y="35"/>
                    <a:pt x="0" y="42"/>
                    <a:pt x="1" y="49"/>
                  </a:cubicBezTo>
                  <a:cubicBezTo>
                    <a:pt x="2" y="64"/>
                    <a:pt x="6" y="100"/>
                    <a:pt x="17" y="122"/>
                  </a:cubicBezTo>
                  <a:cubicBezTo>
                    <a:pt x="30" y="148"/>
                    <a:pt x="62" y="168"/>
                    <a:pt x="72" y="174"/>
                  </a:cubicBezTo>
                  <a:cubicBezTo>
                    <a:pt x="77" y="177"/>
                    <a:pt x="84" y="177"/>
                    <a:pt x="89" y="174"/>
                  </a:cubicBezTo>
                  <a:cubicBezTo>
                    <a:pt x="99" y="168"/>
                    <a:pt x="131" y="148"/>
                    <a:pt x="144" y="122"/>
                  </a:cubicBezTo>
                  <a:cubicBezTo>
                    <a:pt x="155" y="100"/>
                    <a:pt x="159" y="64"/>
                    <a:pt x="160" y="49"/>
                  </a:cubicBezTo>
                  <a:cubicBezTo>
                    <a:pt x="161" y="42"/>
                    <a:pt x="156" y="35"/>
                    <a:pt x="150" y="33"/>
                  </a:cubicBezTo>
                  <a:moveTo>
                    <a:pt x="137" y="119"/>
                  </a:moveTo>
                  <a:cubicBezTo>
                    <a:pt x="129" y="134"/>
                    <a:pt x="111" y="151"/>
                    <a:pt x="84" y="167"/>
                  </a:cubicBezTo>
                  <a:cubicBezTo>
                    <a:pt x="82" y="168"/>
                    <a:pt x="79" y="168"/>
                    <a:pt x="77" y="167"/>
                  </a:cubicBezTo>
                  <a:cubicBezTo>
                    <a:pt x="50" y="151"/>
                    <a:pt x="32" y="134"/>
                    <a:pt x="24" y="119"/>
                  </a:cubicBezTo>
                  <a:cubicBezTo>
                    <a:pt x="14" y="98"/>
                    <a:pt x="10" y="63"/>
                    <a:pt x="9" y="48"/>
                  </a:cubicBezTo>
                  <a:cubicBezTo>
                    <a:pt x="9" y="45"/>
                    <a:pt x="11" y="42"/>
                    <a:pt x="14" y="41"/>
                  </a:cubicBezTo>
                  <a:cubicBezTo>
                    <a:pt x="17" y="40"/>
                    <a:pt x="17" y="40"/>
                    <a:pt x="17" y="40"/>
                  </a:cubicBezTo>
                  <a:cubicBezTo>
                    <a:pt x="27" y="37"/>
                    <a:pt x="37" y="33"/>
                    <a:pt x="47" y="29"/>
                  </a:cubicBezTo>
                  <a:cubicBezTo>
                    <a:pt x="56" y="24"/>
                    <a:pt x="65" y="19"/>
                    <a:pt x="73" y="12"/>
                  </a:cubicBezTo>
                  <a:cubicBezTo>
                    <a:pt x="75" y="10"/>
                    <a:pt x="75" y="10"/>
                    <a:pt x="75" y="10"/>
                  </a:cubicBezTo>
                  <a:cubicBezTo>
                    <a:pt x="77" y="9"/>
                    <a:pt x="78" y="9"/>
                    <a:pt x="80" y="9"/>
                  </a:cubicBezTo>
                  <a:cubicBezTo>
                    <a:pt x="81" y="9"/>
                    <a:pt x="81" y="9"/>
                    <a:pt x="81" y="9"/>
                  </a:cubicBezTo>
                  <a:cubicBezTo>
                    <a:pt x="83" y="9"/>
                    <a:pt x="84" y="9"/>
                    <a:pt x="86" y="10"/>
                  </a:cubicBezTo>
                  <a:cubicBezTo>
                    <a:pt x="88" y="12"/>
                    <a:pt x="88" y="12"/>
                    <a:pt x="88" y="12"/>
                  </a:cubicBezTo>
                  <a:cubicBezTo>
                    <a:pt x="96" y="19"/>
                    <a:pt x="105" y="24"/>
                    <a:pt x="114" y="29"/>
                  </a:cubicBezTo>
                  <a:cubicBezTo>
                    <a:pt x="124" y="33"/>
                    <a:pt x="134" y="37"/>
                    <a:pt x="144" y="40"/>
                  </a:cubicBezTo>
                  <a:cubicBezTo>
                    <a:pt x="147" y="41"/>
                    <a:pt x="147" y="41"/>
                    <a:pt x="147" y="41"/>
                  </a:cubicBezTo>
                  <a:cubicBezTo>
                    <a:pt x="150" y="42"/>
                    <a:pt x="152" y="45"/>
                    <a:pt x="152" y="48"/>
                  </a:cubicBezTo>
                  <a:cubicBezTo>
                    <a:pt x="151" y="63"/>
                    <a:pt x="147" y="98"/>
                    <a:pt x="137" y="119"/>
                  </a:cubicBezTo>
                  <a:moveTo>
                    <a:pt x="110" y="84"/>
                  </a:moveTo>
                  <a:cubicBezTo>
                    <a:pt x="99" y="84"/>
                    <a:pt x="99" y="84"/>
                    <a:pt x="99" y="84"/>
                  </a:cubicBezTo>
                  <a:cubicBezTo>
                    <a:pt x="97" y="84"/>
                    <a:pt x="96" y="85"/>
                    <a:pt x="96" y="86"/>
                  </a:cubicBezTo>
                  <a:cubicBezTo>
                    <a:pt x="96" y="87"/>
                    <a:pt x="97" y="88"/>
                    <a:pt x="99" y="88"/>
                  </a:cubicBezTo>
                  <a:cubicBezTo>
                    <a:pt x="110" y="88"/>
                    <a:pt x="110" y="88"/>
                    <a:pt x="110" y="88"/>
                  </a:cubicBezTo>
                  <a:cubicBezTo>
                    <a:pt x="111" y="88"/>
                    <a:pt x="112" y="87"/>
                    <a:pt x="112" y="86"/>
                  </a:cubicBezTo>
                  <a:cubicBezTo>
                    <a:pt x="112" y="85"/>
                    <a:pt x="111" y="84"/>
                    <a:pt x="110" y="84"/>
                  </a:cubicBezTo>
                </a:path>
              </a:pathLst>
            </a:custGeom>
            <a:solidFill>
              <a:srgbClr val="080103"/>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7" name="Freeform 9"/>
            <p:cNvSpPr>
              <a:spLocks noEditPoints="1"/>
            </p:cNvSpPr>
            <p:nvPr/>
          </p:nvSpPr>
          <p:spPr bwMode="auto">
            <a:xfrm>
              <a:off x="6437987" y="3374400"/>
              <a:ext cx="315830" cy="350747"/>
            </a:xfrm>
            <a:custGeom>
              <a:avLst/>
              <a:gdLst>
                <a:gd name="T0" fmla="*/ 69 w 161"/>
                <a:gd name="T1" fmla="*/ 108 h 176"/>
                <a:gd name="T2" fmla="*/ 93 w 161"/>
                <a:gd name="T3" fmla="*/ 108 h 176"/>
                <a:gd name="T4" fmla="*/ 81 w 161"/>
                <a:gd name="T5" fmla="*/ 116 h 176"/>
                <a:gd name="T6" fmla="*/ 81 w 161"/>
                <a:gd name="T7" fmla="*/ 100 h 176"/>
                <a:gd name="T8" fmla="*/ 81 w 161"/>
                <a:gd name="T9" fmla="*/ 116 h 176"/>
                <a:gd name="T10" fmla="*/ 104 w 161"/>
                <a:gd name="T11" fmla="*/ 76 h 176"/>
                <a:gd name="T12" fmla="*/ 56 w 161"/>
                <a:gd name="T13" fmla="*/ 72 h 176"/>
                <a:gd name="T14" fmla="*/ 56 w 161"/>
                <a:gd name="T15" fmla="*/ 64 h 176"/>
                <a:gd name="T16" fmla="*/ 104 w 161"/>
                <a:gd name="T17" fmla="*/ 60 h 176"/>
                <a:gd name="T18" fmla="*/ 56 w 161"/>
                <a:gd name="T19" fmla="*/ 64 h 176"/>
                <a:gd name="T20" fmla="*/ 118 w 161"/>
                <a:gd name="T21" fmla="*/ 22 h 176"/>
                <a:gd name="T22" fmla="*/ 81 w 161"/>
                <a:gd name="T23" fmla="*/ 0 h 176"/>
                <a:gd name="T24" fmla="*/ 80 w 161"/>
                <a:gd name="T25" fmla="*/ 0 h 176"/>
                <a:gd name="T26" fmla="*/ 43 w 161"/>
                <a:gd name="T27" fmla="*/ 22 h 176"/>
                <a:gd name="T28" fmla="*/ 1 w 161"/>
                <a:gd name="T29" fmla="*/ 47 h 176"/>
                <a:gd name="T30" fmla="*/ 74 w 161"/>
                <a:gd name="T31" fmla="*/ 175 h 176"/>
                <a:gd name="T32" fmla="*/ 87 w 161"/>
                <a:gd name="T33" fmla="*/ 175 h 176"/>
                <a:gd name="T34" fmla="*/ 160 w 161"/>
                <a:gd name="T35" fmla="*/ 47 h 176"/>
                <a:gd name="T36" fmla="*/ 136 w 161"/>
                <a:gd name="T37" fmla="*/ 119 h 176"/>
                <a:gd name="T38" fmla="*/ 80 w 161"/>
                <a:gd name="T39" fmla="*/ 168 h 176"/>
                <a:gd name="T40" fmla="*/ 24 w 161"/>
                <a:gd name="T41" fmla="*/ 119 h 176"/>
                <a:gd name="T42" fmla="*/ 12 w 161"/>
                <a:gd name="T43" fmla="*/ 42 h 176"/>
                <a:gd name="T44" fmla="*/ 46 w 161"/>
                <a:gd name="T45" fmla="*/ 29 h 176"/>
                <a:gd name="T46" fmla="*/ 77 w 161"/>
                <a:gd name="T47" fmla="*/ 9 h 176"/>
                <a:gd name="T48" fmla="*/ 80 w 161"/>
                <a:gd name="T49" fmla="*/ 8 h 176"/>
                <a:gd name="T50" fmla="*/ 81 w 161"/>
                <a:gd name="T51" fmla="*/ 8 h 176"/>
                <a:gd name="T52" fmla="*/ 86 w 161"/>
                <a:gd name="T53" fmla="*/ 11 h 176"/>
                <a:gd name="T54" fmla="*/ 146 w 161"/>
                <a:gd name="T55" fmla="*/ 41 h 176"/>
                <a:gd name="T56" fmla="*/ 152 w 161"/>
                <a:gd name="T57" fmla="*/ 46 h 176"/>
                <a:gd name="T58" fmla="*/ 108 w 161"/>
                <a:gd name="T59" fmla="*/ 40 h 176"/>
                <a:gd name="T60" fmla="*/ 44 w 161"/>
                <a:gd name="T61" fmla="*/ 48 h 176"/>
                <a:gd name="T62" fmla="*/ 52 w 161"/>
                <a:gd name="T63" fmla="*/ 136 h 176"/>
                <a:gd name="T64" fmla="*/ 116 w 161"/>
                <a:gd name="T65" fmla="*/ 128 h 176"/>
                <a:gd name="T66" fmla="*/ 108 w 161"/>
                <a:gd name="T67" fmla="*/ 40 h 176"/>
                <a:gd name="T68" fmla="*/ 108 w 161"/>
                <a:gd name="T69" fmla="*/ 132 h 176"/>
                <a:gd name="T70" fmla="*/ 48 w 161"/>
                <a:gd name="T71" fmla="*/ 128 h 176"/>
                <a:gd name="T72" fmla="*/ 52 w 161"/>
                <a:gd name="T73" fmla="*/ 44 h 176"/>
                <a:gd name="T74" fmla="*/ 112 w 161"/>
                <a:gd name="T75"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76">
                  <a:moveTo>
                    <a:pt x="81" y="96"/>
                  </a:moveTo>
                  <a:cubicBezTo>
                    <a:pt x="74" y="96"/>
                    <a:pt x="69" y="102"/>
                    <a:pt x="69" y="108"/>
                  </a:cubicBezTo>
                  <a:cubicBezTo>
                    <a:pt x="69" y="115"/>
                    <a:pt x="74" y="120"/>
                    <a:pt x="81" y="120"/>
                  </a:cubicBezTo>
                  <a:cubicBezTo>
                    <a:pt x="87" y="120"/>
                    <a:pt x="93" y="115"/>
                    <a:pt x="93" y="108"/>
                  </a:cubicBezTo>
                  <a:cubicBezTo>
                    <a:pt x="93" y="102"/>
                    <a:pt x="87" y="96"/>
                    <a:pt x="81" y="96"/>
                  </a:cubicBezTo>
                  <a:moveTo>
                    <a:pt x="81" y="116"/>
                  </a:moveTo>
                  <a:cubicBezTo>
                    <a:pt x="76" y="116"/>
                    <a:pt x="73" y="113"/>
                    <a:pt x="73" y="108"/>
                  </a:cubicBezTo>
                  <a:cubicBezTo>
                    <a:pt x="73" y="104"/>
                    <a:pt x="76" y="100"/>
                    <a:pt x="81" y="100"/>
                  </a:cubicBezTo>
                  <a:cubicBezTo>
                    <a:pt x="85" y="100"/>
                    <a:pt x="89" y="104"/>
                    <a:pt x="89" y="108"/>
                  </a:cubicBezTo>
                  <a:cubicBezTo>
                    <a:pt x="89" y="113"/>
                    <a:pt x="85" y="116"/>
                    <a:pt x="81" y="116"/>
                  </a:cubicBezTo>
                  <a:moveTo>
                    <a:pt x="56" y="76"/>
                  </a:moveTo>
                  <a:cubicBezTo>
                    <a:pt x="104" y="76"/>
                    <a:pt x="104" y="76"/>
                    <a:pt x="104" y="76"/>
                  </a:cubicBezTo>
                  <a:cubicBezTo>
                    <a:pt x="104" y="72"/>
                    <a:pt x="104" y="72"/>
                    <a:pt x="104" y="72"/>
                  </a:cubicBezTo>
                  <a:cubicBezTo>
                    <a:pt x="56" y="72"/>
                    <a:pt x="56" y="72"/>
                    <a:pt x="56" y="72"/>
                  </a:cubicBezTo>
                  <a:lnTo>
                    <a:pt x="56" y="76"/>
                  </a:lnTo>
                  <a:close/>
                  <a:moveTo>
                    <a:pt x="56" y="64"/>
                  </a:moveTo>
                  <a:cubicBezTo>
                    <a:pt x="104" y="64"/>
                    <a:pt x="104" y="64"/>
                    <a:pt x="104" y="64"/>
                  </a:cubicBezTo>
                  <a:cubicBezTo>
                    <a:pt x="104" y="60"/>
                    <a:pt x="104" y="60"/>
                    <a:pt x="104" y="60"/>
                  </a:cubicBezTo>
                  <a:cubicBezTo>
                    <a:pt x="56" y="60"/>
                    <a:pt x="56" y="60"/>
                    <a:pt x="56" y="60"/>
                  </a:cubicBezTo>
                  <a:lnTo>
                    <a:pt x="56" y="64"/>
                  </a:lnTo>
                  <a:close/>
                  <a:moveTo>
                    <a:pt x="152" y="34"/>
                  </a:moveTo>
                  <a:cubicBezTo>
                    <a:pt x="143" y="31"/>
                    <a:pt x="127" y="26"/>
                    <a:pt x="118" y="22"/>
                  </a:cubicBezTo>
                  <a:cubicBezTo>
                    <a:pt x="102" y="13"/>
                    <a:pt x="95" y="8"/>
                    <a:pt x="89" y="3"/>
                  </a:cubicBezTo>
                  <a:cubicBezTo>
                    <a:pt x="87" y="1"/>
                    <a:pt x="84" y="0"/>
                    <a:pt x="81" y="0"/>
                  </a:cubicBezTo>
                  <a:cubicBezTo>
                    <a:pt x="81" y="0"/>
                    <a:pt x="80" y="0"/>
                    <a:pt x="80" y="0"/>
                  </a:cubicBezTo>
                  <a:cubicBezTo>
                    <a:pt x="80" y="0"/>
                    <a:pt x="80" y="0"/>
                    <a:pt x="80" y="0"/>
                  </a:cubicBezTo>
                  <a:cubicBezTo>
                    <a:pt x="77" y="0"/>
                    <a:pt x="74" y="1"/>
                    <a:pt x="72" y="3"/>
                  </a:cubicBezTo>
                  <a:cubicBezTo>
                    <a:pt x="66" y="8"/>
                    <a:pt x="59" y="13"/>
                    <a:pt x="43" y="22"/>
                  </a:cubicBezTo>
                  <a:cubicBezTo>
                    <a:pt x="34" y="26"/>
                    <a:pt x="18" y="31"/>
                    <a:pt x="9" y="34"/>
                  </a:cubicBezTo>
                  <a:cubicBezTo>
                    <a:pt x="4" y="36"/>
                    <a:pt x="0" y="41"/>
                    <a:pt x="1" y="47"/>
                  </a:cubicBezTo>
                  <a:cubicBezTo>
                    <a:pt x="2" y="65"/>
                    <a:pt x="6" y="100"/>
                    <a:pt x="17" y="122"/>
                  </a:cubicBezTo>
                  <a:cubicBezTo>
                    <a:pt x="30" y="147"/>
                    <a:pt x="62" y="167"/>
                    <a:pt x="74" y="175"/>
                  </a:cubicBezTo>
                  <a:cubicBezTo>
                    <a:pt x="76" y="176"/>
                    <a:pt x="78" y="176"/>
                    <a:pt x="80" y="176"/>
                  </a:cubicBezTo>
                  <a:cubicBezTo>
                    <a:pt x="83" y="176"/>
                    <a:pt x="85" y="176"/>
                    <a:pt x="87" y="175"/>
                  </a:cubicBezTo>
                  <a:cubicBezTo>
                    <a:pt x="99" y="167"/>
                    <a:pt x="131" y="147"/>
                    <a:pt x="144" y="122"/>
                  </a:cubicBezTo>
                  <a:cubicBezTo>
                    <a:pt x="155" y="100"/>
                    <a:pt x="159" y="65"/>
                    <a:pt x="160" y="47"/>
                  </a:cubicBezTo>
                  <a:cubicBezTo>
                    <a:pt x="161" y="41"/>
                    <a:pt x="157" y="36"/>
                    <a:pt x="152" y="34"/>
                  </a:cubicBezTo>
                  <a:moveTo>
                    <a:pt x="136" y="119"/>
                  </a:moveTo>
                  <a:cubicBezTo>
                    <a:pt x="128" y="134"/>
                    <a:pt x="110" y="151"/>
                    <a:pt x="83" y="168"/>
                  </a:cubicBezTo>
                  <a:cubicBezTo>
                    <a:pt x="82" y="168"/>
                    <a:pt x="81" y="168"/>
                    <a:pt x="80" y="168"/>
                  </a:cubicBezTo>
                  <a:cubicBezTo>
                    <a:pt x="80" y="168"/>
                    <a:pt x="79" y="168"/>
                    <a:pt x="78" y="168"/>
                  </a:cubicBezTo>
                  <a:cubicBezTo>
                    <a:pt x="51" y="151"/>
                    <a:pt x="32" y="134"/>
                    <a:pt x="24" y="119"/>
                  </a:cubicBezTo>
                  <a:cubicBezTo>
                    <a:pt x="13" y="96"/>
                    <a:pt x="9" y="58"/>
                    <a:pt x="8" y="46"/>
                  </a:cubicBezTo>
                  <a:cubicBezTo>
                    <a:pt x="8" y="43"/>
                    <a:pt x="11" y="42"/>
                    <a:pt x="12" y="42"/>
                  </a:cubicBezTo>
                  <a:cubicBezTo>
                    <a:pt x="15" y="41"/>
                    <a:pt x="15" y="41"/>
                    <a:pt x="15" y="41"/>
                  </a:cubicBezTo>
                  <a:cubicBezTo>
                    <a:pt x="24" y="38"/>
                    <a:pt x="38" y="33"/>
                    <a:pt x="46" y="29"/>
                  </a:cubicBezTo>
                  <a:cubicBezTo>
                    <a:pt x="61" y="21"/>
                    <a:pt x="69" y="16"/>
                    <a:pt x="74" y="11"/>
                  </a:cubicBezTo>
                  <a:cubicBezTo>
                    <a:pt x="75" y="10"/>
                    <a:pt x="76" y="10"/>
                    <a:pt x="77" y="9"/>
                  </a:cubicBezTo>
                  <a:cubicBezTo>
                    <a:pt x="77" y="9"/>
                    <a:pt x="79" y="8"/>
                    <a:pt x="80" y="8"/>
                  </a:cubicBezTo>
                  <a:cubicBezTo>
                    <a:pt x="80" y="8"/>
                    <a:pt x="80" y="8"/>
                    <a:pt x="80" y="8"/>
                  </a:cubicBezTo>
                  <a:cubicBezTo>
                    <a:pt x="81" y="8"/>
                    <a:pt x="81" y="8"/>
                    <a:pt x="81" y="8"/>
                  </a:cubicBezTo>
                  <a:cubicBezTo>
                    <a:pt x="81" y="8"/>
                    <a:pt x="81" y="8"/>
                    <a:pt x="81" y="8"/>
                  </a:cubicBezTo>
                  <a:cubicBezTo>
                    <a:pt x="82" y="8"/>
                    <a:pt x="84" y="9"/>
                    <a:pt x="84" y="9"/>
                  </a:cubicBezTo>
                  <a:cubicBezTo>
                    <a:pt x="85" y="10"/>
                    <a:pt x="86" y="10"/>
                    <a:pt x="86" y="11"/>
                  </a:cubicBezTo>
                  <a:cubicBezTo>
                    <a:pt x="92" y="16"/>
                    <a:pt x="99" y="21"/>
                    <a:pt x="115" y="29"/>
                  </a:cubicBezTo>
                  <a:cubicBezTo>
                    <a:pt x="123" y="33"/>
                    <a:pt x="137" y="38"/>
                    <a:pt x="146" y="41"/>
                  </a:cubicBezTo>
                  <a:cubicBezTo>
                    <a:pt x="149" y="42"/>
                    <a:pt x="149" y="42"/>
                    <a:pt x="149" y="42"/>
                  </a:cubicBezTo>
                  <a:cubicBezTo>
                    <a:pt x="150" y="42"/>
                    <a:pt x="153" y="43"/>
                    <a:pt x="152" y="46"/>
                  </a:cubicBezTo>
                  <a:cubicBezTo>
                    <a:pt x="152" y="58"/>
                    <a:pt x="148" y="96"/>
                    <a:pt x="136" y="119"/>
                  </a:cubicBezTo>
                  <a:moveTo>
                    <a:pt x="108" y="40"/>
                  </a:moveTo>
                  <a:cubicBezTo>
                    <a:pt x="52" y="40"/>
                    <a:pt x="52" y="40"/>
                    <a:pt x="52" y="40"/>
                  </a:cubicBezTo>
                  <a:cubicBezTo>
                    <a:pt x="48" y="40"/>
                    <a:pt x="44" y="44"/>
                    <a:pt x="44" y="48"/>
                  </a:cubicBezTo>
                  <a:cubicBezTo>
                    <a:pt x="44" y="128"/>
                    <a:pt x="44" y="128"/>
                    <a:pt x="44" y="128"/>
                  </a:cubicBezTo>
                  <a:cubicBezTo>
                    <a:pt x="44" y="133"/>
                    <a:pt x="48" y="136"/>
                    <a:pt x="52" y="136"/>
                  </a:cubicBezTo>
                  <a:cubicBezTo>
                    <a:pt x="108" y="136"/>
                    <a:pt x="108" y="136"/>
                    <a:pt x="108" y="136"/>
                  </a:cubicBezTo>
                  <a:cubicBezTo>
                    <a:pt x="113" y="136"/>
                    <a:pt x="116" y="133"/>
                    <a:pt x="116" y="128"/>
                  </a:cubicBezTo>
                  <a:cubicBezTo>
                    <a:pt x="116" y="48"/>
                    <a:pt x="116" y="48"/>
                    <a:pt x="116" y="48"/>
                  </a:cubicBezTo>
                  <a:cubicBezTo>
                    <a:pt x="116" y="44"/>
                    <a:pt x="113" y="40"/>
                    <a:pt x="108" y="40"/>
                  </a:cubicBezTo>
                  <a:moveTo>
                    <a:pt x="112" y="128"/>
                  </a:moveTo>
                  <a:cubicBezTo>
                    <a:pt x="112" y="131"/>
                    <a:pt x="111" y="132"/>
                    <a:pt x="108" y="132"/>
                  </a:cubicBezTo>
                  <a:cubicBezTo>
                    <a:pt x="52" y="132"/>
                    <a:pt x="52" y="132"/>
                    <a:pt x="52" y="132"/>
                  </a:cubicBezTo>
                  <a:cubicBezTo>
                    <a:pt x="50" y="132"/>
                    <a:pt x="48" y="131"/>
                    <a:pt x="48" y="128"/>
                  </a:cubicBezTo>
                  <a:cubicBezTo>
                    <a:pt x="48" y="48"/>
                    <a:pt x="48" y="48"/>
                    <a:pt x="48" y="48"/>
                  </a:cubicBezTo>
                  <a:cubicBezTo>
                    <a:pt x="48" y="46"/>
                    <a:pt x="50" y="44"/>
                    <a:pt x="52" y="44"/>
                  </a:cubicBezTo>
                  <a:cubicBezTo>
                    <a:pt x="108" y="44"/>
                    <a:pt x="108" y="44"/>
                    <a:pt x="108" y="44"/>
                  </a:cubicBezTo>
                  <a:cubicBezTo>
                    <a:pt x="111" y="44"/>
                    <a:pt x="112" y="46"/>
                    <a:pt x="112" y="48"/>
                  </a:cubicBezTo>
                  <a:lnTo>
                    <a:pt x="112" y="128"/>
                  </a:lnTo>
                  <a:close/>
                </a:path>
              </a:pathLst>
            </a:custGeom>
            <a:solidFill>
              <a:srgbClr val="221714"/>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8" name="Freeform 46"/>
            <p:cNvSpPr>
              <a:spLocks noEditPoints="1"/>
            </p:cNvSpPr>
            <p:nvPr/>
          </p:nvSpPr>
          <p:spPr bwMode="auto">
            <a:xfrm>
              <a:off x="8325636" y="3349114"/>
              <a:ext cx="342811" cy="317417"/>
            </a:xfrm>
            <a:custGeom>
              <a:avLst/>
              <a:gdLst>
                <a:gd name="T0" fmla="*/ 16 w 176"/>
                <a:gd name="T1" fmla="*/ 144 h 160"/>
                <a:gd name="T2" fmla="*/ 8 w 176"/>
                <a:gd name="T3" fmla="*/ 24 h 160"/>
                <a:gd name="T4" fmla="*/ 33 w 176"/>
                <a:gd name="T5" fmla="*/ 16 h 160"/>
                <a:gd name="T6" fmla="*/ 56 w 176"/>
                <a:gd name="T7" fmla="*/ 12 h 160"/>
                <a:gd name="T8" fmla="*/ 33 w 176"/>
                <a:gd name="T9" fmla="*/ 8 h 160"/>
                <a:gd name="T10" fmla="*/ 0 w 176"/>
                <a:gd name="T11" fmla="*/ 24 h 160"/>
                <a:gd name="T12" fmla="*/ 16 w 176"/>
                <a:gd name="T13" fmla="*/ 152 h 160"/>
                <a:gd name="T14" fmla="*/ 108 w 176"/>
                <a:gd name="T15" fmla="*/ 148 h 160"/>
                <a:gd name="T16" fmla="*/ 44 w 176"/>
                <a:gd name="T17" fmla="*/ 4 h 160"/>
                <a:gd name="T18" fmla="*/ 44 w 176"/>
                <a:gd name="T19" fmla="*/ 20 h 160"/>
                <a:gd name="T20" fmla="*/ 44 w 176"/>
                <a:gd name="T21" fmla="*/ 4 h 160"/>
                <a:gd name="T22" fmla="*/ 114 w 176"/>
                <a:gd name="T23" fmla="*/ 75 h 160"/>
                <a:gd name="T24" fmla="*/ 72 w 176"/>
                <a:gd name="T25" fmla="*/ 53 h 160"/>
                <a:gd name="T26" fmla="*/ 68 w 176"/>
                <a:gd name="T27" fmla="*/ 102 h 160"/>
                <a:gd name="T28" fmla="*/ 74 w 176"/>
                <a:gd name="T29" fmla="*/ 108 h 160"/>
                <a:gd name="T30" fmla="*/ 114 w 176"/>
                <a:gd name="T31" fmla="*/ 85 h 160"/>
                <a:gd name="T32" fmla="*/ 114 w 176"/>
                <a:gd name="T33" fmla="*/ 75 h 160"/>
                <a:gd name="T34" fmla="*/ 76 w 176"/>
                <a:gd name="T35" fmla="*/ 104 h 160"/>
                <a:gd name="T36" fmla="*/ 72 w 176"/>
                <a:gd name="T37" fmla="*/ 102 h 160"/>
                <a:gd name="T38" fmla="*/ 74 w 176"/>
                <a:gd name="T39" fmla="*/ 57 h 160"/>
                <a:gd name="T40" fmla="*/ 76 w 176"/>
                <a:gd name="T41" fmla="*/ 57 h 160"/>
                <a:gd name="T42" fmla="*/ 112 w 176"/>
                <a:gd name="T43" fmla="*/ 80 h 160"/>
                <a:gd name="T44" fmla="*/ 160 w 176"/>
                <a:gd name="T45" fmla="*/ 8 h 160"/>
                <a:gd name="T46" fmla="*/ 68 w 176"/>
                <a:gd name="T47" fmla="*/ 12 h 160"/>
                <a:gd name="T48" fmla="*/ 160 w 176"/>
                <a:gd name="T49" fmla="*/ 16 h 160"/>
                <a:gd name="T50" fmla="*/ 168 w 176"/>
                <a:gd name="T51" fmla="*/ 136 h 160"/>
                <a:gd name="T52" fmla="*/ 144 w 176"/>
                <a:gd name="T53" fmla="*/ 144 h 160"/>
                <a:gd name="T54" fmla="*/ 120 w 176"/>
                <a:gd name="T55" fmla="*/ 148 h 160"/>
                <a:gd name="T56" fmla="*/ 144 w 176"/>
                <a:gd name="T57" fmla="*/ 152 h 160"/>
                <a:gd name="T58" fmla="*/ 176 w 176"/>
                <a:gd name="T59" fmla="*/ 136 h 160"/>
                <a:gd name="T60" fmla="*/ 160 w 176"/>
                <a:gd name="T61" fmla="*/ 8 h 160"/>
                <a:gd name="T62" fmla="*/ 124 w 176"/>
                <a:gd name="T63" fmla="*/ 148 h 160"/>
                <a:gd name="T64" fmla="*/ 140 w 176"/>
                <a:gd name="T65" fmla="*/ 14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60">
                  <a:moveTo>
                    <a:pt x="104" y="144"/>
                  </a:moveTo>
                  <a:cubicBezTo>
                    <a:pt x="16" y="144"/>
                    <a:pt x="16" y="144"/>
                    <a:pt x="16" y="144"/>
                  </a:cubicBezTo>
                  <a:cubicBezTo>
                    <a:pt x="12" y="144"/>
                    <a:pt x="8" y="141"/>
                    <a:pt x="8" y="136"/>
                  </a:cubicBezTo>
                  <a:cubicBezTo>
                    <a:pt x="8" y="24"/>
                    <a:pt x="8" y="24"/>
                    <a:pt x="8" y="24"/>
                  </a:cubicBezTo>
                  <a:cubicBezTo>
                    <a:pt x="8" y="20"/>
                    <a:pt x="12" y="16"/>
                    <a:pt x="16" y="16"/>
                  </a:cubicBezTo>
                  <a:cubicBezTo>
                    <a:pt x="33" y="16"/>
                    <a:pt x="33" y="16"/>
                    <a:pt x="33" y="16"/>
                  </a:cubicBezTo>
                  <a:cubicBezTo>
                    <a:pt x="35" y="21"/>
                    <a:pt x="39" y="24"/>
                    <a:pt x="44" y="24"/>
                  </a:cubicBezTo>
                  <a:cubicBezTo>
                    <a:pt x="51" y="24"/>
                    <a:pt x="56" y="19"/>
                    <a:pt x="56" y="12"/>
                  </a:cubicBezTo>
                  <a:cubicBezTo>
                    <a:pt x="56" y="5"/>
                    <a:pt x="51" y="0"/>
                    <a:pt x="44" y="0"/>
                  </a:cubicBezTo>
                  <a:cubicBezTo>
                    <a:pt x="39" y="0"/>
                    <a:pt x="35" y="3"/>
                    <a:pt x="33" y="8"/>
                  </a:cubicBezTo>
                  <a:cubicBezTo>
                    <a:pt x="16" y="8"/>
                    <a:pt x="16" y="8"/>
                    <a:pt x="16" y="8"/>
                  </a:cubicBezTo>
                  <a:cubicBezTo>
                    <a:pt x="8" y="8"/>
                    <a:pt x="0" y="15"/>
                    <a:pt x="0" y="24"/>
                  </a:cubicBezTo>
                  <a:cubicBezTo>
                    <a:pt x="0" y="136"/>
                    <a:pt x="0" y="136"/>
                    <a:pt x="0" y="136"/>
                  </a:cubicBezTo>
                  <a:cubicBezTo>
                    <a:pt x="0" y="145"/>
                    <a:pt x="8" y="152"/>
                    <a:pt x="16" y="152"/>
                  </a:cubicBezTo>
                  <a:cubicBezTo>
                    <a:pt x="104" y="152"/>
                    <a:pt x="104" y="152"/>
                    <a:pt x="104" y="152"/>
                  </a:cubicBezTo>
                  <a:cubicBezTo>
                    <a:pt x="107" y="152"/>
                    <a:pt x="108" y="151"/>
                    <a:pt x="108" y="148"/>
                  </a:cubicBezTo>
                  <a:cubicBezTo>
                    <a:pt x="108" y="146"/>
                    <a:pt x="107" y="144"/>
                    <a:pt x="104" y="144"/>
                  </a:cubicBezTo>
                  <a:moveTo>
                    <a:pt x="44" y="4"/>
                  </a:moveTo>
                  <a:cubicBezTo>
                    <a:pt x="49" y="4"/>
                    <a:pt x="52" y="8"/>
                    <a:pt x="52" y="12"/>
                  </a:cubicBezTo>
                  <a:cubicBezTo>
                    <a:pt x="52" y="17"/>
                    <a:pt x="49" y="20"/>
                    <a:pt x="44" y="20"/>
                  </a:cubicBezTo>
                  <a:cubicBezTo>
                    <a:pt x="40" y="20"/>
                    <a:pt x="36" y="17"/>
                    <a:pt x="36" y="12"/>
                  </a:cubicBezTo>
                  <a:cubicBezTo>
                    <a:pt x="36" y="8"/>
                    <a:pt x="40" y="4"/>
                    <a:pt x="44" y="4"/>
                  </a:cubicBezTo>
                  <a:moveTo>
                    <a:pt x="114" y="75"/>
                  </a:moveTo>
                  <a:cubicBezTo>
                    <a:pt x="114" y="75"/>
                    <a:pt x="114" y="75"/>
                    <a:pt x="114" y="75"/>
                  </a:cubicBezTo>
                  <a:cubicBezTo>
                    <a:pt x="78" y="53"/>
                    <a:pt x="78" y="53"/>
                    <a:pt x="78" y="53"/>
                  </a:cubicBezTo>
                  <a:cubicBezTo>
                    <a:pt x="76" y="52"/>
                    <a:pt x="74" y="52"/>
                    <a:pt x="72" y="53"/>
                  </a:cubicBezTo>
                  <a:cubicBezTo>
                    <a:pt x="70" y="54"/>
                    <a:pt x="68" y="56"/>
                    <a:pt x="68" y="58"/>
                  </a:cubicBezTo>
                  <a:cubicBezTo>
                    <a:pt x="68" y="102"/>
                    <a:pt x="68" y="102"/>
                    <a:pt x="68" y="102"/>
                  </a:cubicBezTo>
                  <a:cubicBezTo>
                    <a:pt x="68" y="104"/>
                    <a:pt x="70" y="106"/>
                    <a:pt x="72" y="107"/>
                  </a:cubicBezTo>
                  <a:cubicBezTo>
                    <a:pt x="72" y="108"/>
                    <a:pt x="74" y="108"/>
                    <a:pt x="74" y="108"/>
                  </a:cubicBezTo>
                  <a:cubicBezTo>
                    <a:pt x="76" y="108"/>
                    <a:pt x="76" y="108"/>
                    <a:pt x="78" y="107"/>
                  </a:cubicBezTo>
                  <a:cubicBezTo>
                    <a:pt x="114" y="85"/>
                    <a:pt x="114" y="85"/>
                    <a:pt x="114" y="85"/>
                  </a:cubicBezTo>
                  <a:cubicBezTo>
                    <a:pt x="115" y="84"/>
                    <a:pt x="116" y="82"/>
                    <a:pt x="116" y="80"/>
                  </a:cubicBezTo>
                  <a:cubicBezTo>
                    <a:pt x="116" y="78"/>
                    <a:pt x="115" y="76"/>
                    <a:pt x="114" y="75"/>
                  </a:cubicBezTo>
                  <a:moveTo>
                    <a:pt x="112" y="82"/>
                  </a:moveTo>
                  <a:cubicBezTo>
                    <a:pt x="76" y="104"/>
                    <a:pt x="76" y="104"/>
                    <a:pt x="76" y="104"/>
                  </a:cubicBezTo>
                  <a:cubicBezTo>
                    <a:pt x="75" y="104"/>
                    <a:pt x="74" y="104"/>
                    <a:pt x="74" y="104"/>
                  </a:cubicBezTo>
                  <a:cubicBezTo>
                    <a:pt x="73" y="104"/>
                    <a:pt x="72" y="103"/>
                    <a:pt x="72" y="102"/>
                  </a:cubicBezTo>
                  <a:cubicBezTo>
                    <a:pt x="72" y="58"/>
                    <a:pt x="72" y="58"/>
                    <a:pt x="72" y="58"/>
                  </a:cubicBezTo>
                  <a:cubicBezTo>
                    <a:pt x="72" y="57"/>
                    <a:pt x="73" y="57"/>
                    <a:pt x="74" y="57"/>
                  </a:cubicBezTo>
                  <a:cubicBezTo>
                    <a:pt x="74" y="57"/>
                    <a:pt x="74" y="56"/>
                    <a:pt x="74" y="56"/>
                  </a:cubicBezTo>
                  <a:cubicBezTo>
                    <a:pt x="75" y="56"/>
                    <a:pt x="75" y="56"/>
                    <a:pt x="76" y="57"/>
                  </a:cubicBezTo>
                  <a:cubicBezTo>
                    <a:pt x="112" y="79"/>
                    <a:pt x="112" y="79"/>
                    <a:pt x="112" y="79"/>
                  </a:cubicBezTo>
                  <a:cubicBezTo>
                    <a:pt x="112" y="79"/>
                    <a:pt x="112" y="80"/>
                    <a:pt x="112" y="80"/>
                  </a:cubicBezTo>
                  <a:cubicBezTo>
                    <a:pt x="112" y="81"/>
                    <a:pt x="112" y="81"/>
                    <a:pt x="112" y="82"/>
                  </a:cubicBezTo>
                  <a:moveTo>
                    <a:pt x="160" y="8"/>
                  </a:moveTo>
                  <a:cubicBezTo>
                    <a:pt x="72" y="8"/>
                    <a:pt x="72" y="8"/>
                    <a:pt x="72" y="8"/>
                  </a:cubicBezTo>
                  <a:cubicBezTo>
                    <a:pt x="70" y="8"/>
                    <a:pt x="68" y="10"/>
                    <a:pt x="68" y="12"/>
                  </a:cubicBezTo>
                  <a:cubicBezTo>
                    <a:pt x="68" y="15"/>
                    <a:pt x="70" y="16"/>
                    <a:pt x="72" y="16"/>
                  </a:cubicBezTo>
                  <a:cubicBezTo>
                    <a:pt x="160" y="16"/>
                    <a:pt x="160" y="16"/>
                    <a:pt x="160" y="16"/>
                  </a:cubicBezTo>
                  <a:cubicBezTo>
                    <a:pt x="165" y="16"/>
                    <a:pt x="168" y="20"/>
                    <a:pt x="168" y="24"/>
                  </a:cubicBezTo>
                  <a:cubicBezTo>
                    <a:pt x="168" y="136"/>
                    <a:pt x="168" y="136"/>
                    <a:pt x="168" y="136"/>
                  </a:cubicBezTo>
                  <a:cubicBezTo>
                    <a:pt x="168" y="141"/>
                    <a:pt x="165" y="144"/>
                    <a:pt x="160" y="144"/>
                  </a:cubicBezTo>
                  <a:cubicBezTo>
                    <a:pt x="144" y="144"/>
                    <a:pt x="144" y="144"/>
                    <a:pt x="144" y="144"/>
                  </a:cubicBezTo>
                  <a:cubicBezTo>
                    <a:pt x="142" y="139"/>
                    <a:pt x="138" y="136"/>
                    <a:pt x="132" y="136"/>
                  </a:cubicBezTo>
                  <a:cubicBezTo>
                    <a:pt x="126" y="136"/>
                    <a:pt x="120" y="141"/>
                    <a:pt x="120" y="148"/>
                  </a:cubicBezTo>
                  <a:cubicBezTo>
                    <a:pt x="120" y="155"/>
                    <a:pt x="126" y="160"/>
                    <a:pt x="132" y="160"/>
                  </a:cubicBezTo>
                  <a:cubicBezTo>
                    <a:pt x="138" y="160"/>
                    <a:pt x="142" y="157"/>
                    <a:pt x="144" y="152"/>
                  </a:cubicBezTo>
                  <a:cubicBezTo>
                    <a:pt x="160" y="152"/>
                    <a:pt x="160" y="152"/>
                    <a:pt x="160" y="152"/>
                  </a:cubicBezTo>
                  <a:cubicBezTo>
                    <a:pt x="169" y="152"/>
                    <a:pt x="176" y="145"/>
                    <a:pt x="176" y="136"/>
                  </a:cubicBezTo>
                  <a:cubicBezTo>
                    <a:pt x="176" y="24"/>
                    <a:pt x="176" y="24"/>
                    <a:pt x="176" y="24"/>
                  </a:cubicBezTo>
                  <a:cubicBezTo>
                    <a:pt x="176" y="15"/>
                    <a:pt x="169" y="8"/>
                    <a:pt x="160" y="8"/>
                  </a:cubicBezTo>
                  <a:moveTo>
                    <a:pt x="132" y="156"/>
                  </a:moveTo>
                  <a:cubicBezTo>
                    <a:pt x="128" y="156"/>
                    <a:pt x="124" y="153"/>
                    <a:pt x="124" y="148"/>
                  </a:cubicBezTo>
                  <a:cubicBezTo>
                    <a:pt x="124" y="144"/>
                    <a:pt x="128" y="140"/>
                    <a:pt x="132" y="140"/>
                  </a:cubicBezTo>
                  <a:cubicBezTo>
                    <a:pt x="137" y="140"/>
                    <a:pt x="140" y="144"/>
                    <a:pt x="140" y="148"/>
                  </a:cubicBezTo>
                  <a:cubicBezTo>
                    <a:pt x="140" y="153"/>
                    <a:pt x="137" y="156"/>
                    <a:pt x="132" y="156"/>
                  </a:cubicBezTo>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9" name="Freeform 17"/>
            <p:cNvSpPr>
              <a:spLocks noEditPoints="1"/>
            </p:cNvSpPr>
            <p:nvPr/>
          </p:nvSpPr>
          <p:spPr bwMode="auto">
            <a:xfrm>
              <a:off x="9157457" y="3389516"/>
              <a:ext cx="342811" cy="301546"/>
            </a:xfrm>
            <a:custGeom>
              <a:avLst/>
              <a:gdLst>
                <a:gd name="T0" fmla="*/ 164 w 176"/>
                <a:gd name="T1" fmla="*/ 120 h 152"/>
                <a:gd name="T2" fmla="*/ 8 w 176"/>
                <a:gd name="T3" fmla="*/ 116 h 152"/>
                <a:gd name="T4" fmla="*/ 12 w 176"/>
                <a:gd name="T5" fmla="*/ 8 h 152"/>
                <a:gd name="T6" fmla="*/ 168 w 176"/>
                <a:gd name="T7" fmla="*/ 12 h 152"/>
                <a:gd name="T8" fmla="*/ 164 w 176"/>
                <a:gd name="T9" fmla="*/ 0 h 152"/>
                <a:gd name="T10" fmla="*/ 0 w 176"/>
                <a:gd name="T11" fmla="*/ 12 h 152"/>
                <a:gd name="T12" fmla="*/ 12 w 176"/>
                <a:gd name="T13" fmla="*/ 128 h 152"/>
                <a:gd name="T14" fmla="*/ 176 w 176"/>
                <a:gd name="T15" fmla="*/ 116 h 152"/>
                <a:gd name="T16" fmla="*/ 164 w 176"/>
                <a:gd name="T17" fmla="*/ 0 h 152"/>
                <a:gd name="T18" fmla="*/ 24 w 176"/>
                <a:gd name="T19" fmla="*/ 144 h 152"/>
                <a:gd name="T20" fmla="*/ 24 w 176"/>
                <a:gd name="T21" fmla="*/ 152 h 152"/>
                <a:gd name="T22" fmla="*/ 156 w 176"/>
                <a:gd name="T23" fmla="*/ 148 h 152"/>
                <a:gd name="T24" fmla="*/ 89 w 176"/>
                <a:gd name="T25" fmla="*/ 95 h 152"/>
                <a:gd name="T26" fmla="*/ 89 w 176"/>
                <a:gd name="T27" fmla="*/ 36 h 152"/>
                <a:gd name="T28" fmla="*/ 110 w 176"/>
                <a:gd name="T29" fmla="*/ 87 h 152"/>
                <a:gd name="T30" fmla="*/ 113 w 176"/>
                <a:gd name="T31" fmla="*/ 88 h 152"/>
                <a:gd name="T32" fmla="*/ 65 w 176"/>
                <a:gd name="T33" fmla="*/ 42 h 152"/>
                <a:gd name="T34" fmla="*/ 111 w 176"/>
                <a:gd name="T35" fmla="*/ 90 h 152"/>
                <a:gd name="T36" fmla="*/ 122 w 176"/>
                <a:gd name="T37" fmla="*/ 100 h 152"/>
                <a:gd name="T38" fmla="*/ 123 w 176"/>
                <a:gd name="T39" fmla="*/ 98 h 152"/>
                <a:gd name="T40" fmla="*/ 113 w 176"/>
                <a:gd name="T41" fmla="*/ 88 h 152"/>
                <a:gd name="T42" fmla="*/ 84 w 176"/>
                <a:gd name="T43" fmla="*/ 78 h 152"/>
                <a:gd name="T44" fmla="*/ 82 w 176"/>
                <a:gd name="T45" fmla="*/ 77 h 152"/>
                <a:gd name="T46" fmla="*/ 83 w 176"/>
                <a:gd name="T47" fmla="*/ 54 h 152"/>
                <a:gd name="T48" fmla="*/ 84 w 176"/>
                <a:gd name="T49" fmla="*/ 54 h 152"/>
                <a:gd name="T50" fmla="*/ 102 w 176"/>
                <a:gd name="T51" fmla="*/ 66 h 152"/>
                <a:gd name="T52" fmla="*/ 85 w 176"/>
                <a:gd name="T53" fmla="*/ 52 h 152"/>
                <a:gd name="T54" fmla="*/ 80 w 176"/>
                <a:gd name="T55" fmla="*/ 55 h 152"/>
                <a:gd name="T56" fmla="*/ 82 w 176"/>
                <a:gd name="T57" fmla="*/ 80 h 152"/>
                <a:gd name="T58" fmla="*/ 85 w 176"/>
                <a:gd name="T59" fmla="*/ 80 h 152"/>
                <a:gd name="T60" fmla="*/ 104 w 176"/>
                <a:gd name="T61" fmla="*/ 66 h 152"/>
                <a:gd name="T62" fmla="*/ 85 w 176"/>
                <a:gd name="T63" fmla="*/ 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52">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10"/>
                    <a:pt x="10" y="8"/>
                    <a:pt x="12" y="8"/>
                  </a:cubicBezTo>
                  <a:cubicBezTo>
                    <a:pt x="164" y="8"/>
                    <a:pt x="164" y="8"/>
                    <a:pt x="164" y="8"/>
                  </a:cubicBezTo>
                  <a:cubicBezTo>
                    <a:pt x="166" y="8"/>
                    <a:pt x="168" y="10"/>
                    <a:pt x="168" y="12"/>
                  </a:cubicBezTo>
                  <a:lnTo>
                    <a:pt x="168" y="116"/>
                  </a:lnTo>
                  <a:close/>
                  <a:moveTo>
                    <a:pt x="164" y="0"/>
                  </a:moveTo>
                  <a:cubicBezTo>
                    <a:pt x="12" y="0"/>
                    <a:pt x="12" y="0"/>
                    <a:pt x="12" y="0"/>
                  </a:cubicBezTo>
                  <a:cubicBezTo>
                    <a:pt x="5" y="0"/>
                    <a:pt x="0" y="5"/>
                    <a:pt x="0" y="12"/>
                  </a:cubicBezTo>
                  <a:cubicBezTo>
                    <a:pt x="0" y="116"/>
                    <a:pt x="0" y="116"/>
                    <a:pt x="0" y="116"/>
                  </a:cubicBezTo>
                  <a:cubicBezTo>
                    <a:pt x="0" y="123"/>
                    <a:pt x="5" y="128"/>
                    <a:pt x="12" y="128"/>
                  </a:cubicBezTo>
                  <a:cubicBezTo>
                    <a:pt x="164" y="128"/>
                    <a:pt x="164" y="128"/>
                    <a:pt x="164" y="128"/>
                  </a:cubicBezTo>
                  <a:cubicBezTo>
                    <a:pt x="171" y="128"/>
                    <a:pt x="176" y="123"/>
                    <a:pt x="176" y="116"/>
                  </a:cubicBezTo>
                  <a:cubicBezTo>
                    <a:pt x="176" y="12"/>
                    <a:pt x="176" y="12"/>
                    <a:pt x="176" y="12"/>
                  </a:cubicBezTo>
                  <a:cubicBezTo>
                    <a:pt x="176" y="5"/>
                    <a:pt x="171" y="0"/>
                    <a:pt x="164" y="0"/>
                  </a:cubicBezTo>
                  <a:moveTo>
                    <a:pt x="152" y="144"/>
                  </a:moveTo>
                  <a:cubicBezTo>
                    <a:pt x="24" y="144"/>
                    <a:pt x="24" y="144"/>
                    <a:pt x="24" y="144"/>
                  </a:cubicBezTo>
                  <a:cubicBezTo>
                    <a:pt x="22" y="144"/>
                    <a:pt x="20" y="146"/>
                    <a:pt x="20" y="148"/>
                  </a:cubicBezTo>
                  <a:cubicBezTo>
                    <a:pt x="20" y="150"/>
                    <a:pt x="22" y="152"/>
                    <a:pt x="24" y="152"/>
                  </a:cubicBezTo>
                  <a:cubicBezTo>
                    <a:pt x="152" y="152"/>
                    <a:pt x="152" y="152"/>
                    <a:pt x="152" y="152"/>
                  </a:cubicBezTo>
                  <a:cubicBezTo>
                    <a:pt x="154" y="152"/>
                    <a:pt x="156" y="150"/>
                    <a:pt x="156" y="148"/>
                  </a:cubicBezTo>
                  <a:cubicBezTo>
                    <a:pt x="156" y="146"/>
                    <a:pt x="154" y="144"/>
                    <a:pt x="152" y="144"/>
                  </a:cubicBezTo>
                  <a:moveTo>
                    <a:pt x="89" y="95"/>
                  </a:moveTo>
                  <a:cubicBezTo>
                    <a:pt x="72" y="95"/>
                    <a:pt x="59" y="82"/>
                    <a:pt x="59" y="65"/>
                  </a:cubicBezTo>
                  <a:cubicBezTo>
                    <a:pt x="59" y="49"/>
                    <a:pt x="72" y="36"/>
                    <a:pt x="89" y="36"/>
                  </a:cubicBezTo>
                  <a:cubicBezTo>
                    <a:pt x="105" y="36"/>
                    <a:pt x="119" y="49"/>
                    <a:pt x="119" y="65"/>
                  </a:cubicBezTo>
                  <a:cubicBezTo>
                    <a:pt x="119" y="73"/>
                    <a:pt x="116" y="81"/>
                    <a:pt x="110" y="87"/>
                  </a:cubicBezTo>
                  <a:cubicBezTo>
                    <a:pt x="104" y="92"/>
                    <a:pt x="97" y="95"/>
                    <a:pt x="89" y="95"/>
                  </a:cubicBezTo>
                  <a:moveTo>
                    <a:pt x="113" y="88"/>
                  </a:moveTo>
                  <a:cubicBezTo>
                    <a:pt x="125" y="74"/>
                    <a:pt x="125" y="54"/>
                    <a:pt x="112" y="41"/>
                  </a:cubicBezTo>
                  <a:cubicBezTo>
                    <a:pt x="99" y="29"/>
                    <a:pt x="78" y="29"/>
                    <a:pt x="65" y="42"/>
                  </a:cubicBezTo>
                  <a:cubicBezTo>
                    <a:pt x="53" y="55"/>
                    <a:pt x="52" y="75"/>
                    <a:pt x="65" y="88"/>
                  </a:cubicBezTo>
                  <a:cubicBezTo>
                    <a:pt x="77" y="101"/>
                    <a:pt x="98" y="102"/>
                    <a:pt x="111" y="90"/>
                  </a:cubicBezTo>
                  <a:cubicBezTo>
                    <a:pt x="121" y="100"/>
                    <a:pt x="121" y="100"/>
                    <a:pt x="121" y="100"/>
                  </a:cubicBezTo>
                  <a:cubicBezTo>
                    <a:pt x="121" y="100"/>
                    <a:pt x="121" y="100"/>
                    <a:pt x="122" y="100"/>
                  </a:cubicBezTo>
                  <a:cubicBezTo>
                    <a:pt x="122" y="100"/>
                    <a:pt x="123" y="100"/>
                    <a:pt x="123" y="100"/>
                  </a:cubicBezTo>
                  <a:cubicBezTo>
                    <a:pt x="123" y="99"/>
                    <a:pt x="123" y="99"/>
                    <a:pt x="123" y="98"/>
                  </a:cubicBezTo>
                  <a:cubicBezTo>
                    <a:pt x="123" y="98"/>
                    <a:pt x="123" y="98"/>
                    <a:pt x="123" y="97"/>
                  </a:cubicBezTo>
                  <a:lnTo>
                    <a:pt x="113" y="88"/>
                  </a:lnTo>
                  <a:close/>
                  <a:moveTo>
                    <a:pt x="102" y="67"/>
                  </a:moveTo>
                  <a:cubicBezTo>
                    <a:pt x="84" y="78"/>
                    <a:pt x="84" y="78"/>
                    <a:pt x="84" y="78"/>
                  </a:cubicBezTo>
                  <a:cubicBezTo>
                    <a:pt x="83" y="78"/>
                    <a:pt x="83" y="78"/>
                    <a:pt x="83" y="78"/>
                  </a:cubicBezTo>
                  <a:cubicBezTo>
                    <a:pt x="82" y="78"/>
                    <a:pt x="82" y="77"/>
                    <a:pt x="82" y="77"/>
                  </a:cubicBezTo>
                  <a:cubicBezTo>
                    <a:pt x="82" y="55"/>
                    <a:pt x="82" y="55"/>
                    <a:pt x="82" y="55"/>
                  </a:cubicBezTo>
                  <a:cubicBezTo>
                    <a:pt x="82" y="54"/>
                    <a:pt x="82" y="54"/>
                    <a:pt x="83" y="54"/>
                  </a:cubicBezTo>
                  <a:cubicBezTo>
                    <a:pt x="83" y="54"/>
                    <a:pt x="83" y="54"/>
                    <a:pt x="83" y="54"/>
                  </a:cubicBezTo>
                  <a:cubicBezTo>
                    <a:pt x="83" y="54"/>
                    <a:pt x="83" y="54"/>
                    <a:pt x="84" y="54"/>
                  </a:cubicBezTo>
                  <a:cubicBezTo>
                    <a:pt x="102" y="65"/>
                    <a:pt x="102" y="65"/>
                    <a:pt x="102" y="65"/>
                  </a:cubicBezTo>
                  <a:cubicBezTo>
                    <a:pt x="102" y="65"/>
                    <a:pt x="102" y="65"/>
                    <a:pt x="102" y="66"/>
                  </a:cubicBezTo>
                  <a:cubicBezTo>
                    <a:pt x="102" y="66"/>
                    <a:pt x="102" y="66"/>
                    <a:pt x="102" y="67"/>
                  </a:cubicBezTo>
                  <a:close/>
                  <a:moveTo>
                    <a:pt x="85" y="52"/>
                  </a:moveTo>
                  <a:cubicBezTo>
                    <a:pt x="84" y="52"/>
                    <a:pt x="83" y="52"/>
                    <a:pt x="82" y="52"/>
                  </a:cubicBezTo>
                  <a:cubicBezTo>
                    <a:pt x="81" y="53"/>
                    <a:pt x="80" y="54"/>
                    <a:pt x="80" y="55"/>
                  </a:cubicBezTo>
                  <a:cubicBezTo>
                    <a:pt x="80" y="77"/>
                    <a:pt x="80" y="77"/>
                    <a:pt x="80" y="77"/>
                  </a:cubicBezTo>
                  <a:cubicBezTo>
                    <a:pt x="80" y="78"/>
                    <a:pt x="81" y="79"/>
                    <a:pt x="82" y="80"/>
                  </a:cubicBezTo>
                  <a:cubicBezTo>
                    <a:pt x="82" y="80"/>
                    <a:pt x="83" y="80"/>
                    <a:pt x="83" y="80"/>
                  </a:cubicBezTo>
                  <a:cubicBezTo>
                    <a:pt x="84" y="80"/>
                    <a:pt x="84" y="80"/>
                    <a:pt x="85" y="80"/>
                  </a:cubicBezTo>
                  <a:cubicBezTo>
                    <a:pt x="103" y="69"/>
                    <a:pt x="103" y="69"/>
                    <a:pt x="103" y="69"/>
                  </a:cubicBezTo>
                  <a:cubicBezTo>
                    <a:pt x="103" y="68"/>
                    <a:pt x="104" y="67"/>
                    <a:pt x="104" y="66"/>
                  </a:cubicBezTo>
                  <a:cubicBezTo>
                    <a:pt x="104" y="65"/>
                    <a:pt x="103" y="64"/>
                    <a:pt x="103" y="63"/>
                  </a:cubicBezTo>
                  <a:lnTo>
                    <a:pt x="85" y="52"/>
                  </a:lnTo>
                  <a:close/>
                </a:path>
              </a:pathLst>
            </a:custGeom>
            <a:solidFill>
              <a:srgbClr val="020202"/>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80" name="组合 79"/>
            <p:cNvGrpSpPr/>
            <p:nvPr/>
          </p:nvGrpSpPr>
          <p:grpSpPr>
            <a:xfrm>
              <a:off x="9985072" y="3421219"/>
              <a:ext cx="345985" cy="257108"/>
              <a:chOff x="10274801" y="4429573"/>
              <a:chExt cx="345985" cy="257108"/>
            </a:xfrm>
          </p:grpSpPr>
          <p:sp>
            <p:nvSpPr>
              <p:cNvPr id="107" name="Freeform 70"/>
              <p:cNvSpPr>
                <a:spLocks noEditPoints="1"/>
              </p:cNvSpPr>
              <p:nvPr/>
            </p:nvSpPr>
            <p:spPr bwMode="auto">
              <a:xfrm>
                <a:off x="10274801" y="4429573"/>
                <a:ext cx="345985" cy="257108"/>
              </a:xfrm>
              <a:custGeom>
                <a:avLst/>
                <a:gdLst>
                  <a:gd name="T0" fmla="*/ 134 w 176"/>
                  <a:gd name="T1" fmla="*/ 33 h 128"/>
                  <a:gd name="T2" fmla="*/ 88 w 176"/>
                  <a:gd name="T3" fmla="*/ 0 h 128"/>
                  <a:gd name="T4" fmla="*/ 43 w 176"/>
                  <a:gd name="T5" fmla="*/ 33 h 128"/>
                  <a:gd name="T6" fmla="*/ 0 w 176"/>
                  <a:gd name="T7" fmla="*/ 80 h 128"/>
                  <a:gd name="T8" fmla="*/ 48 w 176"/>
                  <a:gd name="T9" fmla="*/ 128 h 128"/>
                  <a:gd name="T10" fmla="*/ 128 w 176"/>
                  <a:gd name="T11" fmla="*/ 128 h 128"/>
                  <a:gd name="T12" fmla="*/ 176 w 176"/>
                  <a:gd name="T13" fmla="*/ 80 h 128"/>
                  <a:gd name="T14" fmla="*/ 134 w 176"/>
                  <a:gd name="T15" fmla="*/ 33 h 128"/>
                  <a:gd name="T16" fmla="*/ 128 w 176"/>
                  <a:gd name="T17" fmla="*/ 120 h 128"/>
                  <a:gd name="T18" fmla="*/ 48 w 176"/>
                  <a:gd name="T19" fmla="*/ 120 h 128"/>
                  <a:gd name="T20" fmla="*/ 8 w 176"/>
                  <a:gd name="T21" fmla="*/ 80 h 128"/>
                  <a:gd name="T22" fmla="*/ 44 w 176"/>
                  <a:gd name="T23" fmla="*/ 41 h 128"/>
                  <a:gd name="T24" fmla="*/ 50 w 176"/>
                  <a:gd name="T25" fmla="*/ 35 h 128"/>
                  <a:gd name="T26" fmla="*/ 88 w 176"/>
                  <a:gd name="T27" fmla="*/ 8 h 128"/>
                  <a:gd name="T28" fmla="*/ 126 w 176"/>
                  <a:gd name="T29" fmla="*/ 35 h 128"/>
                  <a:gd name="T30" fmla="*/ 133 w 176"/>
                  <a:gd name="T31" fmla="*/ 41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4" y="33"/>
                    </a:moveTo>
                    <a:cubicBezTo>
                      <a:pt x="127" y="14"/>
                      <a:pt x="109" y="0"/>
                      <a:pt x="88" y="0"/>
                    </a:cubicBezTo>
                    <a:cubicBezTo>
                      <a:pt x="67" y="0"/>
                      <a:pt x="49" y="14"/>
                      <a:pt x="43" y="33"/>
                    </a:cubicBezTo>
                    <a:cubicBezTo>
                      <a:pt x="19" y="35"/>
                      <a:pt x="0" y="56"/>
                      <a:pt x="0" y="80"/>
                    </a:cubicBezTo>
                    <a:cubicBezTo>
                      <a:pt x="0" y="107"/>
                      <a:pt x="22" y="128"/>
                      <a:pt x="48" y="128"/>
                    </a:cubicBezTo>
                    <a:cubicBezTo>
                      <a:pt x="128" y="128"/>
                      <a:pt x="128" y="128"/>
                      <a:pt x="128" y="128"/>
                    </a:cubicBezTo>
                    <a:cubicBezTo>
                      <a:pt x="155" y="128"/>
                      <a:pt x="176" y="107"/>
                      <a:pt x="176" y="80"/>
                    </a:cubicBezTo>
                    <a:cubicBezTo>
                      <a:pt x="176" y="56"/>
                      <a:pt x="158" y="35"/>
                      <a:pt x="134" y="33"/>
                    </a:cubicBezTo>
                    <a:moveTo>
                      <a:pt x="128" y="120"/>
                    </a:moveTo>
                    <a:cubicBezTo>
                      <a:pt x="48" y="120"/>
                      <a:pt x="48" y="120"/>
                      <a:pt x="48" y="120"/>
                    </a:cubicBezTo>
                    <a:cubicBezTo>
                      <a:pt x="26" y="120"/>
                      <a:pt x="8" y="102"/>
                      <a:pt x="8" y="80"/>
                    </a:cubicBezTo>
                    <a:cubicBezTo>
                      <a:pt x="8" y="60"/>
                      <a:pt x="24" y="43"/>
                      <a:pt x="44" y="41"/>
                    </a:cubicBezTo>
                    <a:cubicBezTo>
                      <a:pt x="47" y="40"/>
                      <a:pt x="49" y="38"/>
                      <a:pt x="50" y="35"/>
                    </a:cubicBezTo>
                    <a:cubicBezTo>
                      <a:pt x="56" y="19"/>
                      <a:pt x="71" y="8"/>
                      <a:pt x="88" y="8"/>
                    </a:cubicBezTo>
                    <a:cubicBezTo>
                      <a:pt x="105" y="8"/>
                      <a:pt x="120" y="19"/>
                      <a:pt x="126" y="35"/>
                    </a:cubicBezTo>
                    <a:cubicBezTo>
                      <a:pt x="127" y="38"/>
                      <a:pt x="130" y="40"/>
                      <a:pt x="133" y="41"/>
                    </a:cubicBezTo>
                    <a:cubicBezTo>
                      <a:pt x="153" y="43"/>
                      <a:pt x="168" y="60"/>
                      <a:pt x="168" y="80"/>
                    </a:cubicBezTo>
                    <a:cubicBezTo>
                      <a:pt x="168" y="102"/>
                      <a:pt x="150" y="120"/>
                      <a:pt x="128" y="12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8" name="Freeform 71"/>
              <p:cNvSpPr>
                <a:spLocks noEditPoints="1"/>
              </p:cNvSpPr>
              <p:nvPr/>
            </p:nvSpPr>
            <p:spPr bwMode="auto">
              <a:xfrm>
                <a:off x="10387484" y="4516862"/>
                <a:ext cx="125380" cy="128555"/>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32 w 64"/>
                  <a:gd name="T11" fmla="*/ 60 h 64"/>
                  <a:gd name="T12" fmla="*/ 4 w 64"/>
                  <a:gd name="T13" fmla="*/ 32 h 64"/>
                  <a:gd name="T14" fmla="*/ 32 w 64"/>
                  <a:gd name="T15" fmla="*/ 4 h 64"/>
                  <a:gd name="T16" fmla="*/ 60 w 64"/>
                  <a:gd name="T17" fmla="*/ 32 h 64"/>
                  <a:gd name="T18" fmla="*/ 32 w 64"/>
                  <a:gd name="T1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moveTo>
                      <a:pt x="32" y="60"/>
                    </a:moveTo>
                    <a:cubicBezTo>
                      <a:pt x="16" y="60"/>
                      <a:pt x="4" y="48"/>
                      <a:pt x="4" y="32"/>
                    </a:cubicBezTo>
                    <a:cubicBezTo>
                      <a:pt x="4" y="17"/>
                      <a:pt x="16" y="4"/>
                      <a:pt x="32" y="4"/>
                    </a:cubicBezTo>
                    <a:cubicBezTo>
                      <a:pt x="47" y="4"/>
                      <a:pt x="60" y="17"/>
                      <a:pt x="60" y="32"/>
                    </a:cubicBezTo>
                    <a:cubicBezTo>
                      <a:pt x="60" y="48"/>
                      <a:pt x="47" y="60"/>
                      <a:pt x="32" y="6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9" name="Freeform 72"/>
              <p:cNvSpPr>
                <a:spLocks noEditPoints="1"/>
              </p:cNvSpPr>
              <p:nvPr/>
            </p:nvSpPr>
            <p:spPr bwMode="auto">
              <a:xfrm>
                <a:off x="10422400" y="4561301"/>
                <a:ext cx="55549" cy="57135"/>
              </a:xfrm>
              <a:custGeom>
                <a:avLst/>
                <a:gdLst>
                  <a:gd name="T0" fmla="*/ 14 w 28"/>
                  <a:gd name="T1" fmla="*/ 0 h 28"/>
                  <a:gd name="T2" fmla="*/ 0 w 28"/>
                  <a:gd name="T3" fmla="*/ 14 h 28"/>
                  <a:gd name="T4" fmla="*/ 14 w 28"/>
                  <a:gd name="T5" fmla="*/ 28 h 28"/>
                  <a:gd name="T6" fmla="*/ 28 w 28"/>
                  <a:gd name="T7" fmla="*/ 14 h 28"/>
                  <a:gd name="T8" fmla="*/ 14 w 28"/>
                  <a:gd name="T9" fmla="*/ 0 h 28"/>
                  <a:gd name="T10" fmla="*/ 14 w 28"/>
                  <a:gd name="T11" fmla="*/ 24 h 28"/>
                  <a:gd name="T12" fmla="*/ 4 w 28"/>
                  <a:gd name="T13" fmla="*/ 14 h 28"/>
                  <a:gd name="T14" fmla="*/ 14 w 28"/>
                  <a:gd name="T15" fmla="*/ 4 h 28"/>
                  <a:gd name="T16" fmla="*/ 24 w 28"/>
                  <a:gd name="T17" fmla="*/ 14 h 28"/>
                  <a:gd name="T18" fmla="*/ 14 w 28"/>
                  <a:gd name="T19"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0"/>
                    </a:moveTo>
                    <a:cubicBezTo>
                      <a:pt x="6" y="0"/>
                      <a:pt x="0" y="6"/>
                      <a:pt x="0" y="14"/>
                    </a:cubicBezTo>
                    <a:cubicBezTo>
                      <a:pt x="0" y="22"/>
                      <a:pt x="6" y="28"/>
                      <a:pt x="14" y="28"/>
                    </a:cubicBezTo>
                    <a:cubicBezTo>
                      <a:pt x="22" y="28"/>
                      <a:pt x="28" y="22"/>
                      <a:pt x="28" y="14"/>
                    </a:cubicBezTo>
                    <a:cubicBezTo>
                      <a:pt x="28" y="6"/>
                      <a:pt x="22" y="0"/>
                      <a:pt x="14" y="0"/>
                    </a:cubicBezTo>
                    <a:moveTo>
                      <a:pt x="14" y="24"/>
                    </a:moveTo>
                    <a:cubicBezTo>
                      <a:pt x="8" y="24"/>
                      <a:pt x="4" y="20"/>
                      <a:pt x="4" y="14"/>
                    </a:cubicBezTo>
                    <a:cubicBezTo>
                      <a:pt x="4" y="9"/>
                      <a:pt x="8" y="4"/>
                      <a:pt x="14" y="4"/>
                    </a:cubicBezTo>
                    <a:cubicBezTo>
                      <a:pt x="19" y="4"/>
                      <a:pt x="24" y="9"/>
                      <a:pt x="24" y="14"/>
                    </a:cubicBezTo>
                    <a:cubicBezTo>
                      <a:pt x="24" y="20"/>
                      <a:pt x="19" y="24"/>
                      <a:pt x="14" y="24"/>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0" name="Oval 73"/>
              <p:cNvSpPr>
                <a:spLocks noChangeArrowheads="1"/>
              </p:cNvSpPr>
              <p:nvPr/>
            </p:nvSpPr>
            <p:spPr bwMode="auto">
              <a:xfrm>
                <a:off x="10441445" y="4537495"/>
                <a:ext cx="15871" cy="15871"/>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81" name="组合 80"/>
            <p:cNvGrpSpPr/>
            <p:nvPr/>
          </p:nvGrpSpPr>
          <p:grpSpPr>
            <a:xfrm>
              <a:off x="1130295" y="4530736"/>
              <a:ext cx="345985" cy="266631"/>
              <a:chOff x="2018775" y="4350251"/>
              <a:chExt cx="345985" cy="266631"/>
            </a:xfrm>
          </p:grpSpPr>
          <p:sp>
            <p:nvSpPr>
              <p:cNvPr id="104" name="Freeform 42"/>
              <p:cNvSpPr>
                <a:spLocks noEditPoints="1"/>
              </p:cNvSpPr>
              <p:nvPr/>
            </p:nvSpPr>
            <p:spPr bwMode="auto">
              <a:xfrm>
                <a:off x="2101303" y="4397864"/>
                <a:ext cx="179341" cy="171405"/>
              </a:xfrm>
              <a:custGeom>
                <a:avLst/>
                <a:gdLst>
                  <a:gd name="T0" fmla="*/ 46 w 91"/>
                  <a:gd name="T1" fmla="*/ 0 h 88"/>
                  <a:gd name="T2" fmla="*/ 0 w 91"/>
                  <a:gd name="T3" fmla="*/ 44 h 88"/>
                  <a:gd name="T4" fmla="*/ 46 w 91"/>
                  <a:gd name="T5" fmla="*/ 88 h 88"/>
                  <a:gd name="T6" fmla="*/ 91 w 91"/>
                  <a:gd name="T7" fmla="*/ 44 h 88"/>
                  <a:gd name="T8" fmla="*/ 46 w 91"/>
                  <a:gd name="T9" fmla="*/ 0 h 88"/>
                  <a:gd name="T10" fmla="*/ 46 w 91"/>
                  <a:gd name="T11" fmla="*/ 84 h 88"/>
                  <a:gd name="T12" fmla="*/ 5 w 91"/>
                  <a:gd name="T13" fmla="*/ 44 h 88"/>
                  <a:gd name="T14" fmla="*/ 46 w 91"/>
                  <a:gd name="T15" fmla="*/ 4 h 88"/>
                  <a:gd name="T16" fmla="*/ 87 w 91"/>
                  <a:gd name="T17" fmla="*/ 44 h 88"/>
                  <a:gd name="T18" fmla="*/ 46 w 91"/>
                  <a:gd name="T19" fmla="*/ 8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8">
                    <a:moveTo>
                      <a:pt x="46" y="0"/>
                    </a:moveTo>
                    <a:cubicBezTo>
                      <a:pt x="21" y="0"/>
                      <a:pt x="0" y="20"/>
                      <a:pt x="0" y="44"/>
                    </a:cubicBezTo>
                    <a:cubicBezTo>
                      <a:pt x="0" y="68"/>
                      <a:pt x="21" y="88"/>
                      <a:pt x="46" y="88"/>
                    </a:cubicBezTo>
                    <a:cubicBezTo>
                      <a:pt x="71" y="88"/>
                      <a:pt x="91" y="68"/>
                      <a:pt x="91" y="44"/>
                    </a:cubicBezTo>
                    <a:cubicBezTo>
                      <a:pt x="91" y="20"/>
                      <a:pt x="71" y="0"/>
                      <a:pt x="46" y="0"/>
                    </a:cubicBezTo>
                    <a:moveTo>
                      <a:pt x="46" y="84"/>
                    </a:moveTo>
                    <a:cubicBezTo>
                      <a:pt x="23" y="84"/>
                      <a:pt x="5" y="66"/>
                      <a:pt x="5" y="44"/>
                    </a:cubicBezTo>
                    <a:cubicBezTo>
                      <a:pt x="5" y="22"/>
                      <a:pt x="23" y="4"/>
                      <a:pt x="46" y="4"/>
                    </a:cubicBezTo>
                    <a:cubicBezTo>
                      <a:pt x="68" y="4"/>
                      <a:pt x="87" y="22"/>
                      <a:pt x="87" y="44"/>
                    </a:cubicBezTo>
                    <a:cubicBezTo>
                      <a:pt x="87" y="66"/>
                      <a:pt x="68" y="84"/>
                      <a:pt x="46" y="84"/>
                    </a:cubicBezTo>
                  </a:path>
                </a:pathLst>
              </a:custGeom>
              <a:solidFill>
                <a:srgbClr val="080103"/>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5" name="Freeform 43"/>
              <p:cNvSpPr>
                <a:spLocks noEditPoints="1"/>
              </p:cNvSpPr>
              <p:nvPr/>
            </p:nvSpPr>
            <p:spPr bwMode="auto">
              <a:xfrm>
                <a:off x="2018775" y="4350251"/>
                <a:ext cx="345985" cy="266631"/>
              </a:xfrm>
              <a:custGeom>
                <a:avLst/>
                <a:gdLst>
                  <a:gd name="T0" fmla="*/ 88 w 176"/>
                  <a:gd name="T1" fmla="*/ 0 h 136"/>
                  <a:gd name="T2" fmla="*/ 0 w 176"/>
                  <a:gd name="T3" fmla="*/ 68 h 136"/>
                  <a:gd name="T4" fmla="*/ 88 w 176"/>
                  <a:gd name="T5" fmla="*/ 136 h 136"/>
                  <a:gd name="T6" fmla="*/ 176 w 176"/>
                  <a:gd name="T7" fmla="*/ 68 h 136"/>
                  <a:gd name="T8" fmla="*/ 88 w 176"/>
                  <a:gd name="T9" fmla="*/ 0 h 136"/>
                  <a:gd name="T10" fmla="*/ 88 w 176"/>
                  <a:gd name="T11" fmla="*/ 128 h 136"/>
                  <a:gd name="T12" fmla="*/ 8 w 176"/>
                  <a:gd name="T13" fmla="*/ 68 h 136"/>
                  <a:gd name="T14" fmla="*/ 88 w 176"/>
                  <a:gd name="T15" fmla="*/ 8 h 136"/>
                  <a:gd name="T16" fmla="*/ 167 w 176"/>
                  <a:gd name="T17" fmla="*/ 68 h 136"/>
                  <a:gd name="T18" fmla="*/ 88 w 176"/>
                  <a:gd name="T19" fmla="*/ 1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36">
                    <a:moveTo>
                      <a:pt x="88" y="0"/>
                    </a:moveTo>
                    <a:cubicBezTo>
                      <a:pt x="45" y="0"/>
                      <a:pt x="9" y="29"/>
                      <a:pt x="0" y="68"/>
                    </a:cubicBezTo>
                    <a:cubicBezTo>
                      <a:pt x="9" y="107"/>
                      <a:pt x="45" y="136"/>
                      <a:pt x="88" y="136"/>
                    </a:cubicBezTo>
                    <a:cubicBezTo>
                      <a:pt x="130" y="136"/>
                      <a:pt x="166" y="107"/>
                      <a:pt x="176" y="68"/>
                    </a:cubicBezTo>
                    <a:cubicBezTo>
                      <a:pt x="166" y="29"/>
                      <a:pt x="130" y="0"/>
                      <a:pt x="88" y="0"/>
                    </a:cubicBezTo>
                    <a:moveTo>
                      <a:pt x="88" y="128"/>
                    </a:moveTo>
                    <a:cubicBezTo>
                      <a:pt x="50" y="128"/>
                      <a:pt x="17" y="103"/>
                      <a:pt x="8" y="68"/>
                    </a:cubicBezTo>
                    <a:cubicBezTo>
                      <a:pt x="17" y="32"/>
                      <a:pt x="50" y="8"/>
                      <a:pt x="88" y="8"/>
                    </a:cubicBezTo>
                    <a:cubicBezTo>
                      <a:pt x="125" y="8"/>
                      <a:pt x="158" y="32"/>
                      <a:pt x="167" y="68"/>
                    </a:cubicBezTo>
                    <a:cubicBezTo>
                      <a:pt x="158" y="103"/>
                      <a:pt x="125" y="128"/>
                      <a:pt x="88" y="128"/>
                    </a:cubicBezTo>
                  </a:path>
                </a:pathLst>
              </a:custGeom>
              <a:solidFill>
                <a:srgbClr val="080103"/>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6" name="Freeform 44"/>
              <p:cNvSpPr/>
              <p:nvPr/>
            </p:nvSpPr>
            <p:spPr bwMode="auto">
              <a:xfrm>
                <a:off x="2166375" y="4440716"/>
                <a:ext cx="68245" cy="66658"/>
              </a:xfrm>
              <a:custGeom>
                <a:avLst/>
                <a:gdLst>
                  <a:gd name="T0" fmla="*/ 32 w 35"/>
                  <a:gd name="T1" fmla="*/ 0 h 34"/>
                  <a:gd name="T2" fmla="*/ 20 w 35"/>
                  <a:gd name="T3" fmla="*/ 12 h 34"/>
                  <a:gd name="T4" fmla="*/ 13 w 35"/>
                  <a:gd name="T5" fmla="*/ 10 h 34"/>
                  <a:gd name="T6" fmla="*/ 0 w 35"/>
                  <a:gd name="T7" fmla="*/ 22 h 34"/>
                  <a:gd name="T8" fmla="*/ 13 w 35"/>
                  <a:gd name="T9" fmla="*/ 34 h 34"/>
                  <a:gd name="T10" fmla="*/ 25 w 35"/>
                  <a:gd name="T11" fmla="*/ 22 h 34"/>
                  <a:gd name="T12" fmla="*/ 23 w 35"/>
                  <a:gd name="T13" fmla="*/ 15 h 34"/>
                  <a:gd name="T14" fmla="*/ 35 w 35"/>
                  <a:gd name="T15" fmla="*/ 3 h 34"/>
                  <a:gd name="T16" fmla="*/ 35 w 35"/>
                  <a:gd name="T17" fmla="*/ 0 h 34"/>
                  <a:gd name="T18" fmla="*/ 32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32" y="0"/>
                    </a:moveTo>
                    <a:cubicBezTo>
                      <a:pt x="20" y="12"/>
                      <a:pt x="20" y="12"/>
                      <a:pt x="20" y="12"/>
                    </a:cubicBezTo>
                    <a:cubicBezTo>
                      <a:pt x="18" y="11"/>
                      <a:pt x="15" y="10"/>
                      <a:pt x="13" y="10"/>
                    </a:cubicBezTo>
                    <a:cubicBezTo>
                      <a:pt x="6" y="10"/>
                      <a:pt x="0" y="15"/>
                      <a:pt x="0" y="22"/>
                    </a:cubicBezTo>
                    <a:cubicBezTo>
                      <a:pt x="0" y="28"/>
                      <a:pt x="6" y="34"/>
                      <a:pt x="13" y="34"/>
                    </a:cubicBezTo>
                    <a:cubicBezTo>
                      <a:pt x="19" y="34"/>
                      <a:pt x="25" y="28"/>
                      <a:pt x="25" y="22"/>
                    </a:cubicBezTo>
                    <a:cubicBezTo>
                      <a:pt x="25" y="19"/>
                      <a:pt x="24" y="17"/>
                      <a:pt x="23" y="15"/>
                    </a:cubicBezTo>
                    <a:cubicBezTo>
                      <a:pt x="35" y="3"/>
                      <a:pt x="35" y="3"/>
                      <a:pt x="35" y="3"/>
                    </a:cubicBezTo>
                    <a:cubicBezTo>
                      <a:pt x="35" y="2"/>
                      <a:pt x="35" y="1"/>
                      <a:pt x="35" y="0"/>
                    </a:cubicBezTo>
                    <a:cubicBezTo>
                      <a:pt x="34" y="0"/>
                      <a:pt x="33" y="0"/>
                      <a:pt x="32" y="0"/>
                    </a:cubicBezTo>
                  </a:path>
                </a:pathLst>
              </a:custGeom>
              <a:solidFill>
                <a:srgbClr val="080103"/>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82" name="Freeform 51"/>
            <p:cNvSpPr>
              <a:spLocks noEditPoints="1"/>
            </p:cNvSpPr>
            <p:nvPr/>
          </p:nvSpPr>
          <p:spPr bwMode="auto">
            <a:xfrm>
              <a:off x="1875484" y="4519599"/>
              <a:ext cx="347572" cy="250760"/>
            </a:xfrm>
            <a:custGeom>
              <a:avLst/>
              <a:gdLst>
                <a:gd name="T0" fmla="*/ 74 w 177"/>
                <a:gd name="T1" fmla="*/ 70 h 128"/>
                <a:gd name="T2" fmla="*/ 99 w 177"/>
                <a:gd name="T3" fmla="*/ 37 h 128"/>
                <a:gd name="T4" fmla="*/ 64 w 177"/>
                <a:gd name="T5" fmla="*/ 64 h 128"/>
                <a:gd name="T6" fmla="*/ 93 w 177"/>
                <a:gd name="T7" fmla="*/ 44 h 128"/>
                <a:gd name="T8" fmla="*/ 76 w 177"/>
                <a:gd name="T9" fmla="*/ 66 h 128"/>
                <a:gd name="T10" fmla="*/ 72 w 177"/>
                <a:gd name="T11" fmla="*/ 66 h 128"/>
                <a:gd name="T12" fmla="*/ 68 w 177"/>
                <a:gd name="T13" fmla="*/ 63 h 128"/>
                <a:gd name="T14" fmla="*/ 62 w 177"/>
                <a:gd name="T15" fmla="*/ 58 h 128"/>
                <a:gd name="T16" fmla="*/ 5 w 177"/>
                <a:gd name="T17" fmla="*/ 78 h 128"/>
                <a:gd name="T18" fmla="*/ 11 w 177"/>
                <a:gd name="T19" fmla="*/ 63 h 128"/>
                <a:gd name="T20" fmla="*/ 17 w 177"/>
                <a:gd name="T21" fmla="*/ 48 h 128"/>
                <a:gd name="T22" fmla="*/ 4 w 177"/>
                <a:gd name="T23" fmla="*/ 60 h 128"/>
                <a:gd name="T24" fmla="*/ 4 w 177"/>
                <a:gd name="T25" fmla="*/ 78 h 128"/>
                <a:gd name="T26" fmla="*/ 19 w 177"/>
                <a:gd name="T27" fmla="*/ 106 h 128"/>
                <a:gd name="T28" fmla="*/ 10 w 177"/>
                <a:gd name="T29" fmla="*/ 91 h 128"/>
                <a:gd name="T30" fmla="*/ 2 w 177"/>
                <a:gd name="T31" fmla="*/ 93 h 128"/>
                <a:gd name="T32" fmla="*/ 13 w 177"/>
                <a:gd name="T33" fmla="*/ 111 h 128"/>
                <a:gd name="T34" fmla="*/ 21 w 177"/>
                <a:gd name="T35" fmla="*/ 118 h 128"/>
                <a:gd name="T36" fmla="*/ 24 w 177"/>
                <a:gd name="T37" fmla="*/ 110 h 128"/>
                <a:gd name="T38" fmla="*/ 177 w 177"/>
                <a:gd name="T39" fmla="*/ 79 h 128"/>
                <a:gd name="T40" fmla="*/ 88 w 177"/>
                <a:gd name="T41" fmla="*/ 0 h 128"/>
                <a:gd name="T42" fmla="*/ 25 w 177"/>
                <a:gd name="T43" fmla="*/ 36 h 128"/>
                <a:gd name="T44" fmla="*/ 29 w 177"/>
                <a:gd name="T45" fmla="*/ 43 h 128"/>
                <a:gd name="T46" fmla="*/ 49 w 177"/>
                <a:gd name="T47" fmla="*/ 35 h 128"/>
                <a:gd name="T48" fmla="*/ 128 w 177"/>
                <a:gd name="T49" fmla="*/ 35 h 128"/>
                <a:gd name="T50" fmla="*/ 169 w 177"/>
                <a:gd name="T51" fmla="*/ 79 h 128"/>
                <a:gd name="T52" fmla="*/ 96 w 177"/>
                <a:gd name="T53" fmla="*/ 120 h 128"/>
                <a:gd name="T54" fmla="*/ 70 w 177"/>
                <a:gd name="T55" fmla="*/ 80 h 128"/>
                <a:gd name="T56" fmla="*/ 61 w 177"/>
                <a:gd name="T57" fmla="*/ 89 h 128"/>
                <a:gd name="T58" fmla="*/ 94 w 177"/>
                <a:gd name="T59" fmla="*/ 128 h 128"/>
                <a:gd name="T60" fmla="*/ 100 w 177"/>
                <a:gd name="T61" fmla="*/ 128 h 128"/>
                <a:gd name="T62" fmla="*/ 101 w 177"/>
                <a:gd name="T63" fmla="*/ 128 h 128"/>
                <a:gd name="T64" fmla="*/ 130 w 177"/>
                <a:gd name="T65" fmla="*/ 128 h 128"/>
                <a:gd name="T66" fmla="*/ 130 w 177"/>
                <a:gd name="T67" fmla="*/ 127 h 128"/>
                <a:gd name="T68" fmla="*/ 65 w 177"/>
                <a:gd name="T69" fmla="*/ 120 h 128"/>
                <a:gd name="T70" fmla="*/ 38 w 177"/>
                <a:gd name="T71" fmla="*/ 118 h 128"/>
                <a:gd name="T72" fmla="*/ 35 w 177"/>
                <a:gd name="T73" fmla="*/ 125 h 128"/>
                <a:gd name="T74" fmla="*/ 65 w 177"/>
                <a:gd name="T75" fmla="*/ 128 h 128"/>
                <a:gd name="T76" fmla="*/ 65 w 177"/>
                <a:gd name="T7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7" h="128">
                  <a:moveTo>
                    <a:pt x="67" y="74"/>
                  </a:moveTo>
                  <a:cubicBezTo>
                    <a:pt x="74" y="70"/>
                    <a:pt x="74" y="70"/>
                    <a:pt x="74" y="70"/>
                  </a:cubicBezTo>
                  <a:cubicBezTo>
                    <a:pt x="85" y="76"/>
                    <a:pt x="85" y="76"/>
                    <a:pt x="85" y="76"/>
                  </a:cubicBezTo>
                  <a:cubicBezTo>
                    <a:pt x="99" y="37"/>
                    <a:pt x="99" y="37"/>
                    <a:pt x="99" y="37"/>
                  </a:cubicBezTo>
                  <a:cubicBezTo>
                    <a:pt x="54" y="57"/>
                    <a:pt x="54" y="57"/>
                    <a:pt x="54" y="57"/>
                  </a:cubicBezTo>
                  <a:cubicBezTo>
                    <a:pt x="64" y="64"/>
                    <a:pt x="64" y="64"/>
                    <a:pt x="64" y="64"/>
                  </a:cubicBezTo>
                  <a:lnTo>
                    <a:pt x="67" y="74"/>
                  </a:lnTo>
                  <a:close/>
                  <a:moveTo>
                    <a:pt x="93" y="44"/>
                  </a:moveTo>
                  <a:cubicBezTo>
                    <a:pt x="83" y="70"/>
                    <a:pt x="83" y="70"/>
                    <a:pt x="83" y="70"/>
                  </a:cubicBezTo>
                  <a:cubicBezTo>
                    <a:pt x="76" y="66"/>
                    <a:pt x="76" y="66"/>
                    <a:pt x="76" y="66"/>
                  </a:cubicBezTo>
                  <a:cubicBezTo>
                    <a:pt x="75" y="66"/>
                    <a:pt x="75" y="66"/>
                    <a:pt x="74" y="66"/>
                  </a:cubicBezTo>
                  <a:cubicBezTo>
                    <a:pt x="73" y="66"/>
                    <a:pt x="72" y="66"/>
                    <a:pt x="72" y="66"/>
                  </a:cubicBezTo>
                  <a:cubicBezTo>
                    <a:pt x="69" y="68"/>
                    <a:pt x="69" y="68"/>
                    <a:pt x="69" y="68"/>
                  </a:cubicBezTo>
                  <a:cubicBezTo>
                    <a:pt x="68" y="63"/>
                    <a:pt x="68" y="63"/>
                    <a:pt x="68" y="63"/>
                  </a:cubicBezTo>
                  <a:cubicBezTo>
                    <a:pt x="67" y="62"/>
                    <a:pt x="67" y="62"/>
                    <a:pt x="66" y="61"/>
                  </a:cubicBezTo>
                  <a:cubicBezTo>
                    <a:pt x="62" y="58"/>
                    <a:pt x="62" y="58"/>
                    <a:pt x="62" y="58"/>
                  </a:cubicBezTo>
                  <a:lnTo>
                    <a:pt x="93" y="44"/>
                  </a:lnTo>
                  <a:close/>
                  <a:moveTo>
                    <a:pt x="5" y="78"/>
                  </a:moveTo>
                  <a:cubicBezTo>
                    <a:pt x="7" y="78"/>
                    <a:pt x="8" y="76"/>
                    <a:pt x="9" y="74"/>
                  </a:cubicBezTo>
                  <a:cubicBezTo>
                    <a:pt x="9" y="70"/>
                    <a:pt x="10" y="67"/>
                    <a:pt x="11" y="63"/>
                  </a:cubicBezTo>
                  <a:cubicBezTo>
                    <a:pt x="13" y="60"/>
                    <a:pt x="15" y="56"/>
                    <a:pt x="17" y="53"/>
                  </a:cubicBezTo>
                  <a:cubicBezTo>
                    <a:pt x="19" y="52"/>
                    <a:pt x="19" y="49"/>
                    <a:pt x="17" y="48"/>
                  </a:cubicBezTo>
                  <a:cubicBezTo>
                    <a:pt x="15" y="46"/>
                    <a:pt x="13" y="47"/>
                    <a:pt x="11" y="48"/>
                  </a:cubicBezTo>
                  <a:cubicBezTo>
                    <a:pt x="8" y="52"/>
                    <a:pt x="6" y="56"/>
                    <a:pt x="4" y="60"/>
                  </a:cubicBezTo>
                  <a:cubicBezTo>
                    <a:pt x="2" y="64"/>
                    <a:pt x="1" y="69"/>
                    <a:pt x="1" y="73"/>
                  </a:cubicBezTo>
                  <a:cubicBezTo>
                    <a:pt x="0" y="75"/>
                    <a:pt x="2" y="77"/>
                    <a:pt x="4" y="78"/>
                  </a:cubicBezTo>
                  <a:cubicBezTo>
                    <a:pt x="4" y="78"/>
                    <a:pt x="4" y="78"/>
                    <a:pt x="5" y="78"/>
                  </a:cubicBezTo>
                  <a:moveTo>
                    <a:pt x="19" y="106"/>
                  </a:moveTo>
                  <a:cubicBezTo>
                    <a:pt x="17" y="104"/>
                    <a:pt x="16" y="102"/>
                    <a:pt x="14" y="100"/>
                  </a:cubicBezTo>
                  <a:cubicBezTo>
                    <a:pt x="12" y="97"/>
                    <a:pt x="11" y="94"/>
                    <a:pt x="10" y="91"/>
                  </a:cubicBezTo>
                  <a:cubicBezTo>
                    <a:pt x="9" y="88"/>
                    <a:pt x="7" y="87"/>
                    <a:pt x="5" y="88"/>
                  </a:cubicBezTo>
                  <a:cubicBezTo>
                    <a:pt x="3" y="89"/>
                    <a:pt x="2" y="91"/>
                    <a:pt x="2" y="93"/>
                  </a:cubicBezTo>
                  <a:cubicBezTo>
                    <a:pt x="4" y="97"/>
                    <a:pt x="5" y="100"/>
                    <a:pt x="7" y="104"/>
                  </a:cubicBezTo>
                  <a:cubicBezTo>
                    <a:pt x="9" y="106"/>
                    <a:pt x="11" y="109"/>
                    <a:pt x="13" y="111"/>
                  </a:cubicBezTo>
                  <a:cubicBezTo>
                    <a:pt x="15" y="113"/>
                    <a:pt x="17" y="115"/>
                    <a:pt x="19" y="117"/>
                  </a:cubicBezTo>
                  <a:cubicBezTo>
                    <a:pt x="20" y="117"/>
                    <a:pt x="20" y="118"/>
                    <a:pt x="21" y="118"/>
                  </a:cubicBezTo>
                  <a:cubicBezTo>
                    <a:pt x="23" y="118"/>
                    <a:pt x="24" y="117"/>
                    <a:pt x="24" y="116"/>
                  </a:cubicBezTo>
                  <a:cubicBezTo>
                    <a:pt x="26" y="114"/>
                    <a:pt x="26" y="112"/>
                    <a:pt x="24" y="110"/>
                  </a:cubicBezTo>
                  <a:cubicBezTo>
                    <a:pt x="22" y="109"/>
                    <a:pt x="20" y="108"/>
                    <a:pt x="19" y="106"/>
                  </a:cubicBezTo>
                  <a:moveTo>
                    <a:pt x="177" y="79"/>
                  </a:moveTo>
                  <a:cubicBezTo>
                    <a:pt x="177" y="55"/>
                    <a:pt x="159" y="34"/>
                    <a:pt x="135" y="30"/>
                  </a:cubicBezTo>
                  <a:cubicBezTo>
                    <a:pt x="127" y="12"/>
                    <a:pt x="109" y="0"/>
                    <a:pt x="88" y="0"/>
                  </a:cubicBezTo>
                  <a:cubicBezTo>
                    <a:pt x="68" y="0"/>
                    <a:pt x="50" y="12"/>
                    <a:pt x="42" y="30"/>
                  </a:cubicBezTo>
                  <a:cubicBezTo>
                    <a:pt x="36" y="31"/>
                    <a:pt x="31" y="33"/>
                    <a:pt x="25" y="36"/>
                  </a:cubicBezTo>
                  <a:cubicBezTo>
                    <a:pt x="23" y="37"/>
                    <a:pt x="23" y="40"/>
                    <a:pt x="24" y="42"/>
                  </a:cubicBezTo>
                  <a:cubicBezTo>
                    <a:pt x="25" y="44"/>
                    <a:pt x="27" y="44"/>
                    <a:pt x="29" y="43"/>
                  </a:cubicBezTo>
                  <a:cubicBezTo>
                    <a:pt x="34" y="40"/>
                    <a:pt x="40" y="39"/>
                    <a:pt x="46" y="38"/>
                  </a:cubicBezTo>
                  <a:cubicBezTo>
                    <a:pt x="47" y="38"/>
                    <a:pt x="48" y="37"/>
                    <a:pt x="49" y="35"/>
                  </a:cubicBezTo>
                  <a:cubicBezTo>
                    <a:pt x="55" y="19"/>
                    <a:pt x="71" y="8"/>
                    <a:pt x="88" y="8"/>
                  </a:cubicBezTo>
                  <a:cubicBezTo>
                    <a:pt x="106" y="8"/>
                    <a:pt x="122" y="19"/>
                    <a:pt x="128" y="35"/>
                  </a:cubicBezTo>
                  <a:cubicBezTo>
                    <a:pt x="129" y="37"/>
                    <a:pt x="130" y="38"/>
                    <a:pt x="131" y="38"/>
                  </a:cubicBezTo>
                  <a:cubicBezTo>
                    <a:pt x="153" y="40"/>
                    <a:pt x="169" y="58"/>
                    <a:pt x="169" y="79"/>
                  </a:cubicBezTo>
                  <a:cubicBezTo>
                    <a:pt x="169" y="101"/>
                    <a:pt x="150" y="120"/>
                    <a:pt x="127" y="120"/>
                  </a:cubicBezTo>
                  <a:cubicBezTo>
                    <a:pt x="96" y="120"/>
                    <a:pt x="96" y="120"/>
                    <a:pt x="96" y="120"/>
                  </a:cubicBezTo>
                  <a:cubicBezTo>
                    <a:pt x="81" y="118"/>
                    <a:pt x="69" y="105"/>
                    <a:pt x="69" y="89"/>
                  </a:cubicBezTo>
                  <a:cubicBezTo>
                    <a:pt x="69" y="86"/>
                    <a:pt x="69" y="83"/>
                    <a:pt x="70" y="80"/>
                  </a:cubicBezTo>
                  <a:cubicBezTo>
                    <a:pt x="62" y="78"/>
                    <a:pt x="62" y="78"/>
                    <a:pt x="62" y="78"/>
                  </a:cubicBezTo>
                  <a:cubicBezTo>
                    <a:pt x="61" y="81"/>
                    <a:pt x="61" y="85"/>
                    <a:pt x="61" y="89"/>
                  </a:cubicBezTo>
                  <a:cubicBezTo>
                    <a:pt x="61" y="108"/>
                    <a:pt x="75" y="124"/>
                    <a:pt x="93" y="127"/>
                  </a:cubicBezTo>
                  <a:cubicBezTo>
                    <a:pt x="93" y="127"/>
                    <a:pt x="94" y="128"/>
                    <a:pt x="94" y="128"/>
                  </a:cubicBezTo>
                  <a:cubicBezTo>
                    <a:pt x="96" y="128"/>
                    <a:pt x="96" y="128"/>
                    <a:pt x="96" y="128"/>
                  </a:cubicBezTo>
                  <a:cubicBezTo>
                    <a:pt x="97" y="128"/>
                    <a:pt x="99" y="128"/>
                    <a:pt x="100" y="128"/>
                  </a:cubicBezTo>
                  <a:cubicBezTo>
                    <a:pt x="100" y="128"/>
                    <a:pt x="100" y="128"/>
                    <a:pt x="100" y="128"/>
                  </a:cubicBezTo>
                  <a:cubicBezTo>
                    <a:pt x="101" y="128"/>
                    <a:pt x="101" y="128"/>
                    <a:pt x="101" y="128"/>
                  </a:cubicBezTo>
                  <a:cubicBezTo>
                    <a:pt x="101" y="128"/>
                    <a:pt x="101" y="128"/>
                    <a:pt x="102" y="128"/>
                  </a:cubicBezTo>
                  <a:cubicBezTo>
                    <a:pt x="130" y="128"/>
                    <a:pt x="130" y="128"/>
                    <a:pt x="130" y="128"/>
                  </a:cubicBezTo>
                  <a:cubicBezTo>
                    <a:pt x="130" y="128"/>
                    <a:pt x="130" y="128"/>
                    <a:pt x="130" y="128"/>
                  </a:cubicBezTo>
                  <a:cubicBezTo>
                    <a:pt x="130" y="127"/>
                    <a:pt x="130" y="127"/>
                    <a:pt x="130" y="127"/>
                  </a:cubicBezTo>
                  <a:cubicBezTo>
                    <a:pt x="156" y="126"/>
                    <a:pt x="177" y="104"/>
                    <a:pt x="177" y="79"/>
                  </a:cubicBezTo>
                  <a:moveTo>
                    <a:pt x="65" y="120"/>
                  </a:moveTo>
                  <a:cubicBezTo>
                    <a:pt x="50" y="120"/>
                    <a:pt x="50" y="120"/>
                    <a:pt x="50" y="120"/>
                  </a:cubicBezTo>
                  <a:cubicBezTo>
                    <a:pt x="46" y="120"/>
                    <a:pt x="42" y="119"/>
                    <a:pt x="38" y="118"/>
                  </a:cubicBezTo>
                  <a:cubicBezTo>
                    <a:pt x="35" y="117"/>
                    <a:pt x="33" y="118"/>
                    <a:pt x="33" y="120"/>
                  </a:cubicBezTo>
                  <a:cubicBezTo>
                    <a:pt x="32" y="122"/>
                    <a:pt x="33" y="125"/>
                    <a:pt x="35" y="125"/>
                  </a:cubicBezTo>
                  <a:cubicBezTo>
                    <a:pt x="40" y="127"/>
                    <a:pt x="45" y="128"/>
                    <a:pt x="50" y="128"/>
                  </a:cubicBezTo>
                  <a:cubicBezTo>
                    <a:pt x="65" y="128"/>
                    <a:pt x="65" y="128"/>
                    <a:pt x="65" y="128"/>
                  </a:cubicBezTo>
                  <a:cubicBezTo>
                    <a:pt x="67" y="128"/>
                    <a:pt x="69" y="126"/>
                    <a:pt x="69" y="124"/>
                  </a:cubicBezTo>
                  <a:cubicBezTo>
                    <a:pt x="69" y="121"/>
                    <a:pt x="67" y="120"/>
                    <a:pt x="65" y="120"/>
                  </a:cubicBezTo>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83" name="组合 82"/>
            <p:cNvGrpSpPr/>
            <p:nvPr/>
          </p:nvGrpSpPr>
          <p:grpSpPr>
            <a:xfrm>
              <a:off x="2685396" y="4527353"/>
              <a:ext cx="344398" cy="250760"/>
              <a:chOff x="4091510" y="4350252"/>
              <a:chExt cx="344398" cy="250760"/>
            </a:xfrm>
          </p:grpSpPr>
          <p:sp>
            <p:nvSpPr>
              <p:cNvPr id="99" name="Freeform 46"/>
              <p:cNvSpPr/>
              <p:nvPr/>
            </p:nvSpPr>
            <p:spPr bwMode="auto">
              <a:xfrm>
                <a:off x="4270852" y="4428019"/>
                <a:ext cx="117444" cy="7936"/>
              </a:xfrm>
              <a:custGeom>
                <a:avLst/>
                <a:gdLst>
                  <a:gd name="T0" fmla="*/ 58 w 60"/>
                  <a:gd name="T1" fmla="*/ 0 h 4"/>
                  <a:gd name="T2" fmla="*/ 2 w 60"/>
                  <a:gd name="T3" fmla="*/ 0 h 4"/>
                  <a:gd name="T4" fmla="*/ 0 w 60"/>
                  <a:gd name="T5" fmla="*/ 2 h 4"/>
                  <a:gd name="T6" fmla="*/ 2 w 60"/>
                  <a:gd name="T7" fmla="*/ 4 h 4"/>
                  <a:gd name="T8" fmla="*/ 58 w 60"/>
                  <a:gd name="T9" fmla="*/ 4 h 4"/>
                  <a:gd name="T10" fmla="*/ 60 w 60"/>
                  <a:gd name="T11" fmla="*/ 2 h 4"/>
                  <a:gd name="T12" fmla="*/ 58 w 6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0" h="4">
                    <a:moveTo>
                      <a:pt x="58" y="0"/>
                    </a:moveTo>
                    <a:cubicBezTo>
                      <a:pt x="2" y="0"/>
                      <a:pt x="2" y="0"/>
                      <a:pt x="2" y="0"/>
                    </a:cubicBezTo>
                    <a:cubicBezTo>
                      <a:pt x="1" y="0"/>
                      <a:pt x="0" y="1"/>
                      <a:pt x="0" y="2"/>
                    </a:cubicBezTo>
                    <a:cubicBezTo>
                      <a:pt x="0" y="3"/>
                      <a:pt x="1" y="4"/>
                      <a:pt x="2" y="4"/>
                    </a:cubicBezTo>
                    <a:cubicBezTo>
                      <a:pt x="58" y="4"/>
                      <a:pt x="58" y="4"/>
                      <a:pt x="58" y="4"/>
                    </a:cubicBezTo>
                    <a:cubicBezTo>
                      <a:pt x="59" y="4"/>
                      <a:pt x="60" y="3"/>
                      <a:pt x="60" y="2"/>
                    </a:cubicBezTo>
                    <a:cubicBezTo>
                      <a:pt x="60" y="1"/>
                      <a:pt x="59" y="0"/>
                      <a:pt x="58" y="0"/>
                    </a:cubicBezTo>
                  </a:path>
                </a:pathLst>
              </a:custGeom>
              <a:solidFill>
                <a:srgbClr val="070001"/>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0" name="Freeform 47"/>
              <p:cNvSpPr/>
              <p:nvPr/>
            </p:nvSpPr>
            <p:spPr bwMode="auto">
              <a:xfrm>
                <a:off x="4270852" y="4467696"/>
                <a:ext cx="117444" cy="7936"/>
              </a:xfrm>
              <a:custGeom>
                <a:avLst/>
                <a:gdLst>
                  <a:gd name="T0" fmla="*/ 58 w 60"/>
                  <a:gd name="T1" fmla="*/ 0 h 4"/>
                  <a:gd name="T2" fmla="*/ 2 w 60"/>
                  <a:gd name="T3" fmla="*/ 0 h 4"/>
                  <a:gd name="T4" fmla="*/ 0 w 60"/>
                  <a:gd name="T5" fmla="*/ 2 h 4"/>
                  <a:gd name="T6" fmla="*/ 2 w 60"/>
                  <a:gd name="T7" fmla="*/ 4 h 4"/>
                  <a:gd name="T8" fmla="*/ 58 w 60"/>
                  <a:gd name="T9" fmla="*/ 4 h 4"/>
                  <a:gd name="T10" fmla="*/ 60 w 60"/>
                  <a:gd name="T11" fmla="*/ 2 h 4"/>
                  <a:gd name="T12" fmla="*/ 58 w 6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0" h="4">
                    <a:moveTo>
                      <a:pt x="58" y="0"/>
                    </a:moveTo>
                    <a:cubicBezTo>
                      <a:pt x="2" y="0"/>
                      <a:pt x="2" y="0"/>
                      <a:pt x="2" y="0"/>
                    </a:cubicBezTo>
                    <a:cubicBezTo>
                      <a:pt x="1" y="0"/>
                      <a:pt x="0" y="1"/>
                      <a:pt x="0" y="2"/>
                    </a:cubicBezTo>
                    <a:cubicBezTo>
                      <a:pt x="0" y="3"/>
                      <a:pt x="1" y="4"/>
                      <a:pt x="2" y="4"/>
                    </a:cubicBezTo>
                    <a:cubicBezTo>
                      <a:pt x="58" y="4"/>
                      <a:pt x="58" y="4"/>
                      <a:pt x="58" y="4"/>
                    </a:cubicBezTo>
                    <a:cubicBezTo>
                      <a:pt x="59" y="4"/>
                      <a:pt x="60" y="3"/>
                      <a:pt x="60" y="2"/>
                    </a:cubicBezTo>
                    <a:cubicBezTo>
                      <a:pt x="60" y="1"/>
                      <a:pt x="59" y="0"/>
                      <a:pt x="58" y="0"/>
                    </a:cubicBezTo>
                  </a:path>
                </a:pathLst>
              </a:custGeom>
              <a:solidFill>
                <a:srgbClr val="070001"/>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1" name="Freeform 48"/>
              <p:cNvSpPr/>
              <p:nvPr/>
            </p:nvSpPr>
            <p:spPr bwMode="auto">
              <a:xfrm>
                <a:off x="4270852" y="4507373"/>
                <a:ext cx="117444" cy="7936"/>
              </a:xfrm>
              <a:custGeom>
                <a:avLst/>
                <a:gdLst>
                  <a:gd name="T0" fmla="*/ 58 w 60"/>
                  <a:gd name="T1" fmla="*/ 0 h 4"/>
                  <a:gd name="T2" fmla="*/ 2 w 60"/>
                  <a:gd name="T3" fmla="*/ 0 h 4"/>
                  <a:gd name="T4" fmla="*/ 0 w 60"/>
                  <a:gd name="T5" fmla="*/ 2 h 4"/>
                  <a:gd name="T6" fmla="*/ 2 w 60"/>
                  <a:gd name="T7" fmla="*/ 4 h 4"/>
                  <a:gd name="T8" fmla="*/ 58 w 60"/>
                  <a:gd name="T9" fmla="*/ 4 h 4"/>
                  <a:gd name="T10" fmla="*/ 60 w 60"/>
                  <a:gd name="T11" fmla="*/ 2 h 4"/>
                  <a:gd name="T12" fmla="*/ 58 w 6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0" h="4">
                    <a:moveTo>
                      <a:pt x="58" y="0"/>
                    </a:moveTo>
                    <a:cubicBezTo>
                      <a:pt x="2" y="0"/>
                      <a:pt x="2" y="0"/>
                      <a:pt x="2" y="0"/>
                    </a:cubicBezTo>
                    <a:cubicBezTo>
                      <a:pt x="1" y="0"/>
                      <a:pt x="0" y="1"/>
                      <a:pt x="0" y="2"/>
                    </a:cubicBezTo>
                    <a:cubicBezTo>
                      <a:pt x="0" y="3"/>
                      <a:pt x="1" y="4"/>
                      <a:pt x="2" y="4"/>
                    </a:cubicBezTo>
                    <a:cubicBezTo>
                      <a:pt x="58" y="4"/>
                      <a:pt x="58" y="4"/>
                      <a:pt x="58" y="4"/>
                    </a:cubicBezTo>
                    <a:cubicBezTo>
                      <a:pt x="59" y="4"/>
                      <a:pt x="60" y="3"/>
                      <a:pt x="60" y="2"/>
                    </a:cubicBezTo>
                    <a:cubicBezTo>
                      <a:pt x="60" y="1"/>
                      <a:pt x="59" y="0"/>
                      <a:pt x="58" y="0"/>
                    </a:cubicBezTo>
                  </a:path>
                </a:pathLst>
              </a:custGeom>
              <a:solidFill>
                <a:srgbClr val="070001"/>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2" name="Freeform 49"/>
              <p:cNvSpPr>
                <a:spLocks noEditPoints="1"/>
              </p:cNvSpPr>
              <p:nvPr/>
            </p:nvSpPr>
            <p:spPr bwMode="auto">
              <a:xfrm>
                <a:off x="4129601" y="4405800"/>
                <a:ext cx="125380" cy="141251"/>
              </a:xfrm>
              <a:custGeom>
                <a:avLst/>
                <a:gdLst>
                  <a:gd name="T0" fmla="*/ 48 w 64"/>
                  <a:gd name="T1" fmla="*/ 51 h 72"/>
                  <a:gd name="T2" fmla="*/ 44 w 64"/>
                  <a:gd name="T3" fmla="*/ 49 h 72"/>
                  <a:gd name="T4" fmla="*/ 44 w 64"/>
                  <a:gd name="T5" fmla="*/ 47 h 72"/>
                  <a:gd name="T6" fmla="*/ 50 w 64"/>
                  <a:gd name="T7" fmla="*/ 32 h 72"/>
                  <a:gd name="T8" fmla="*/ 50 w 64"/>
                  <a:gd name="T9" fmla="*/ 19 h 72"/>
                  <a:gd name="T10" fmla="*/ 32 w 64"/>
                  <a:gd name="T11" fmla="*/ 0 h 72"/>
                  <a:gd name="T12" fmla="*/ 13 w 64"/>
                  <a:gd name="T13" fmla="*/ 19 h 72"/>
                  <a:gd name="T14" fmla="*/ 13 w 64"/>
                  <a:gd name="T15" fmla="*/ 32 h 72"/>
                  <a:gd name="T16" fmla="*/ 20 w 64"/>
                  <a:gd name="T17" fmla="*/ 47 h 72"/>
                  <a:gd name="T18" fmla="*/ 20 w 64"/>
                  <a:gd name="T19" fmla="*/ 49 h 72"/>
                  <a:gd name="T20" fmla="*/ 15 w 64"/>
                  <a:gd name="T21" fmla="*/ 51 h 72"/>
                  <a:gd name="T22" fmla="*/ 0 w 64"/>
                  <a:gd name="T23" fmla="*/ 63 h 72"/>
                  <a:gd name="T24" fmla="*/ 0 w 64"/>
                  <a:gd name="T25" fmla="*/ 70 h 72"/>
                  <a:gd name="T26" fmla="*/ 2 w 64"/>
                  <a:gd name="T27" fmla="*/ 72 h 72"/>
                  <a:gd name="T28" fmla="*/ 62 w 64"/>
                  <a:gd name="T29" fmla="*/ 72 h 72"/>
                  <a:gd name="T30" fmla="*/ 64 w 64"/>
                  <a:gd name="T31" fmla="*/ 70 h 72"/>
                  <a:gd name="T32" fmla="*/ 64 w 64"/>
                  <a:gd name="T33" fmla="*/ 63 h 72"/>
                  <a:gd name="T34" fmla="*/ 48 w 64"/>
                  <a:gd name="T35" fmla="*/ 51 h 72"/>
                  <a:gd name="T36" fmla="*/ 60 w 64"/>
                  <a:gd name="T37" fmla="*/ 68 h 72"/>
                  <a:gd name="T38" fmla="*/ 4 w 64"/>
                  <a:gd name="T39" fmla="*/ 68 h 72"/>
                  <a:gd name="T40" fmla="*/ 4 w 64"/>
                  <a:gd name="T41" fmla="*/ 63 h 72"/>
                  <a:gd name="T42" fmla="*/ 16 w 64"/>
                  <a:gd name="T43" fmla="*/ 54 h 72"/>
                  <a:gd name="T44" fmla="*/ 24 w 64"/>
                  <a:gd name="T45" fmla="*/ 49 h 72"/>
                  <a:gd name="T46" fmla="*/ 24 w 64"/>
                  <a:gd name="T47" fmla="*/ 46 h 72"/>
                  <a:gd name="T48" fmla="*/ 23 w 64"/>
                  <a:gd name="T49" fmla="*/ 44 h 72"/>
                  <a:gd name="T50" fmla="*/ 17 w 64"/>
                  <a:gd name="T51" fmla="*/ 32 h 72"/>
                  <a:gd name="T52" fmla="*/ 17 w 64"/>
                  <a:gd name="T53" fmla="*/ 19 h 72"/>
                  <a:gd name="T54" fmla="*/ 32 w 64"/>
                  <a:gd name="T55" fmla="*/ 4 h 72"/>
                  <a:gd name="T56" fmla="*/ 46 w 64"/>
                  <a:gd name="T57" fmla="*/ 19 h 72"/>
                  <a:gd name="T58" fmla="*/ 46 w 64"/>
                  <a:gd name="T59" fmla="*/ 32 h 72"/>
                  <a:gd name="T60" fmla="*/ 40 w 64"/>
                  <a:gd name="T61" fmla="*/ 44 h 72"/>
                  <a:gd name="T62" fmla="*/ 40 w 64"/>
                  <a:gd name="T63" fmla="*/ 46 h 72"/>
                  <a:gd name="T64" fmla="*/ 40 w 64"/>
                  <a:gd name="T65" fmla="*/ 49 h 72"/>
                  <a:gd name="T66" fmla="*/ 47 w 64"/>
                  <a:gd name="T67" fmla="*/ 54 h 72"/>
                  <a:gd name="T68" fmla="*/ 60 w 64"/>
                  <a:gd name="T69" fmla="*/ 63 h 72"/>
                  <a:gd name="T70" fmla="*/ 60 w 64"/>
                  <a:gd name="T71"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72">
                    <a:moveTo>
                      <a:pt x="48" y="51"/>
                    </a:moveTo>
                    <a:cubicBezTo>
                      <a:pt x="47" y="50"/>
                      <a:pt x="44" y="49"/>
                      <a:pt x="44" y="49"/>
                    </a:cubicBezTo>
                    <a:cubicBezTo>
                      <a:pt x="44" y="47"/>
                      <a:pt x="44" y="47"/>
                      <a:pt x="44" y="47"/>
                    </a:cubicBezTo>
                    <a:cubicBezTo>
                      <a:pt x="48" y="43"/>
                      <a:pt x="50" y="38"/>
                      <a:pt x="50" y="32"/>
                    </a:cubicBezTo>
                    <a:cubicBezTo>
                      <a:pt x="50" y="19"/>
                      <a:pt x="50" y="19"/>
                      <a:pt x="50" y="19"/>
                    </a:cubicBezTo>
                    <a:cubicBezTo>
                      <a:pt x="50" y="8"/>
                      <a:pt x="42" y="0"/>
                      <a:pt x="32" y="0"/>
                    </a:cubicBezTo>
                    <a:cubicBezTo>
                      <a:pt x="21" y="0"/>
                      <a:pt x="13" y="8"/>
                      <a:pt x="13" y="19"/>
                    </a:cubicBezTo>
                    <a:cubicBezTo>
                      <a:pt x="13" y="32"/>
                      <a:pt x="13" y="32"/>
                      <a:pt x="13" y="32"/>
                    </a:cubicBezTo>
                    <a:cubicBezTo>
                      <a:pt x="13" y="38"/>
                      <a:pt x="15" y="43"/>
                      <a:pt x="20" y="47"/>
                    </a:cubicBezTo>
                    <a:cubicBezTo>
                      <a:pt x="20" y="49"/>
                      <a:pt x="20" y="49"/>
                      <a:pt x="20" y="49"/>
                    </a:cubicBezTo>
                    <a:cubicBezTo>
                      <a:pt x="19" y="49"/>
                      <a:pt x="17" y="50"/>
                      <a:pt x="15" y="51"/>
                    </a:cubicBezTo>
                    <a:cubicBezTo>
                      <a:pt x="9" y="52"/>
                      <a:pt x="0" y="55"/>
                      <a:pt x="0" y="63"/>
                    </a:cubicBezTo>
                    <a:cubicBezTo>
                      <a:pt x="0" y="70"/>
                      <a:pt x="0" y="70"/>
                      <a:pt x="0" y="70"/>
                    </a:cubicBezTo>
                    <a:cubicBezTo>
                      <a:pt x="0" y="71"/>
                      <a:pt x="1" y="72"/>
                      <a:pt x="2" y="72"/>
                    </a:cubicBezTo>
                    <a:cubicBezTo>
                      <a:pt x="62" y="72"/>
                      <a:pt x="62" y="72"/>
                      <a:pt x="62" y="72"/>
                    </a:cubicBezTo>
                    <a:cubicBezTo>
                      <a:pt x="63" y="72"/>
                      <a:pt x="64" y="71"/>
                      <a:pt x="64" y="70"/>
                    </a:cubicBezTo>
                    <a:cubicBezTo>
                      <a:pt x="64" y="63"/>
                      <a:pt x="64" y="63"/>
                      <a:pt x="64" y="63"/>
                    </a:cubicBezTo>
                    <a:cubicBezTo>
                      <a:pt x="64" y="55"/>
                      <a:pt x="54" y="52"/>
                      <a:pt x="48" y="51"/>
                    </a:cubicBezTo>
                    <a:moveTo>
                      <a:pt x="60" y="68"/>
                    </a:moveTo>
                    <a:cubicBezTo>
                      <a:pt x="4" y="68"/>
                      <a:pt x="4" y="68"/>
                      <a:pt x="4" y="68"/>
                    </a:cubicBezTo>
                    <a:cubicBezTo>
                      <a:pt x="4" y="63"/>
                      <a:pt x="4" y="63"/>
                      <a:pt x="4" y="63"/>
                    </a:cubicBezTo>
                    <a:cubicBezTo>
                      <a:pt x="4" y="58"/>
                      <a:pt x="11" y="56"/>
                      <a:pt x="16" y="54"/>
                    </a:cubicBezTo>
                    <a:cubicBezTo>
                      <a:pt x="20" y="53"/>
                      <a:pt x="24" y="52"/>
                      <a:pt x="24" y="49"/>
                    </a:cubicBezTo>
                    <a:cubicBezTo>
                      <a:pt x="24" y="46"/>
                      <a:pt x="24" y="46"/>
                      <a:pt x="24" y="46"/>
                    </a:cubicBezTo>
                    <a:cubicBezTo>
                      <a:pt x="24" y="45"/>
                      <a:pt x="23" y="45"/>
                      <a:pt x="23" y="44"/>
                    </a:cubicBezTo>
                    <a:cubicBezTo>
                      <a:pt x="19" y="42"/>
                      <a:pt x="17" y="37"/>
                      <a:pt x="17" y="32"/>
                    </a:cubicBezTo>
                    <a:cubicBezTo>
                      <a:pt x="17" y="19"/>
                      <a:pt x="17" y="19"/>
                      <a:pt x="17" y="19"/>
                    </a:cubicBezTo>
                    <a:cubicBezTo>
                      <a:pt x="17" y="11"/>
                      <a:pt x="23" y="4"/>
                      <a:pt x="32" y="4"/>
                    </a:cubicBezTo>
                    <a:cubicBezTo>
                      <a:pt x="40" y="4"/>
                      <a:pt x="46" y="11"/>
                      <a:pt x="46" y="19"/>
                    </a:cubicBezTo>
                    <a:cubicBezTo>
                      <a:pt x="46" y="32"/>
                      <a:pt x="46" y="32"/>
                      <a:pt x="46" y="32"/>
                    </a:cubicBezTo>
                    <a:cubicBezTo>
                      <a:pt x="46" y="37"/>
                      <a:pt x="44" y="42"/>
                      <a:pt x="40" y="44"/>
                    </a:cubicBezTo>
                    <a:cubicBezTo>
                      <a:pt x="40" y="45"/>
                      <a:pt x="40" y="45"/>
                      <a:pt x="40" y="46"/>
                    </a:cubicBezTo>
                    <a:cubicBezTo>
                      <a:pt x="40" y="49"/>
                      <a:pt x="40" y="49"/>
                      <a:pt x="40" y="49"/>
                    </a:cubicBezTo>
                    <a:cubicBezTo>
                      <a:pt x="40" y="52"/>
                      <a:pt x="43" y="53"/>
                      <a:pt x="47" y="54"/>
                    </a:cubicBezTo>
                    <a:cubicBezTo>
                      <a:pt x="53" y="56"/>
                      <a:pt x="60" y="58"/>
                      <a:pt x="60" y="63"/>
                    </a:cubicBezTo>
                    <a:lnTo>
                      <a:pt x="60" y="68"/>
                    </a:lnTo>
                    <a:close/>
                  </a:path>
                </a:pathLst>
              </a:custGeom>
              <a:solidFill>
                <a:srgbClr val="070001"/>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3" name="Freeform 50"/>
              <p:cNvSpPr>
                <a:spLocks noEditPoints="1"/>
              </p:cNvSpPr>
              <p:nvPr/>
            </p:nvSpPr>
            <p:spPr bwMode="auto">
              <a:xfrm>
                <a:off x="4091510" y="4350252"/>
                <a:ext cx="344398" cy="250760"/>
              </a:xfrm>
              <a:custGeom>
                <a:avLst/>
                <a:gdLst>
                  <a:gd name="T0" fmla="*/ 164 w 176"/>
                  <a:gd name="T1" fmla="*/ 0 h 128"/>
                  <a:gd name="T2" fmla="*/ 12 w 176"/>
                  <a:gd name="T3" fmla="*/ 0 h 128"/>
                  <a:gd name="T4" fmla="*/ 0 w 176"/>
                  <a:gd name="T5" fmla="*/ 12 h 128"/>
                  <a:gd name="T6" fmla="*/ 0 w 176"/>
                  <a:gd name="T7" fmla="*/ 116 h 128"/>
                  <a:gd name="T8" fmla="*/ 12 w 176"/>
                  <a:gd name="T9" fmla="*/ 128 h 128"/>
                  <a:gd name="T10" fmla="*/ 164 w 176"/>
                  <a:gd name="T11" fmla="*/ 128 h 128"/>
                  <a:gd name="T12" fmla="*/ 176 w 176"/>
                  <a:gd name="T13" fmla="*/ 116 h 128"/>
                  <a:gd name="T14" fmla="*/ 176 w 176"/>
                  <a:gd name="T15" fmla="*/ 12 h 128"/>
                  <a:gd name="T16" fmla="*/ 164 w 176"/>
                  <a:gd name="T17" fmla="*/ 0 h 128"/>
                  <a:gd name="T18" fmla="*/ 168 w 176"/>
                  <a:gd name="T19" fmla="*/ 116 h 128"/>
                  <a:gd name="T20" fmla="*/ 164 w 176"/>
                  <a:gd name="T21" fmla="*/ 120 h 128"/>
                  <a:gd name="T22" fmla="*/ 12 w 176"/>
                  <a:gd name="T23" fmla="*/ 120 h 128"/>
                  <a:gd name="T24" fmla="*/ 8 w 176"/>
                  <a:gd name="T25" fmla="*/ 116 h 128"/>
                  <a:gd name="T26" fmla="*/ 8 w 176"/>
                  <a:gd name="T27" fmla="*/ 12 h 128"/>
                  <a:gd name="T28" fmla="*/ 12 w 176"/>
                  <a:gd name="T29" fmla="*/ 8 h 128"/>
                  <a:gd name="T30" fmla="*/ 164 w 176"/>
                  <a:gd name="T31" fmla="*/ 8 h 128"/>
                  <a:gd name="T32" fmla="*/ 168 w 176"/>
                  <a:gd name="T33" fmla="*/ 12 h 128"/>
                  <a:gd name="T34" fmla="*/ 168 w 176"/>
                  <a:gd name="T35"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64" y="0"/>
                    </a:moveTo>
                    <a:cubicBezTo>
                      <a:pt x="12" y="0"/>
                      <a:pt x="12" y="0"/>
                      <a:pt x="12" y="0"/>
                    </a:cubicBezTo>
                    <a:cubicBezTo>
                      <a:pt x="5" y="0"/>
                      <a:pt x="0" y="5"/>
                      <a:pt x="0" y="12"/>
                    </a:cubicBezTo>
                    <a:cubicBezTo>
                      <a:pt x="0" y="116"/>
                      <a:pt x="0" y="116"/>
                      <a:pt x="0" y="116"/>
                    </a:cubicBezTo>
                    <a:cubicBezTo>
                      <a:pt x="0" y="122"/>
                      <a:pt x="5" y="128"/>
                      <a:pt x="12" y="128"/>
                    </a:cubicBezTo>
                    <a:cubicBezTo>
                      <a:pt x="164" y="128"/>
                      <a:pt x="164" y="128"/>
                      <a:pt x="164" y="128"/>
                    </a:cubicBezTo>
                    <a:cubicBezTo>
                      <a:pt x="170" y="128"/>
                      <a:pt x="176" y="122"/>
                      <a:pt x="176" y="116"/>
                    </a:cubicBezTo>
                    <a:cubicBezTo>
                      <a:pt x="176" y="12"/>
                      <a:pt x="176" y="12"/>
                      <a:pt x="176" y="12"/>
                    </a:cubicBezTo>
                    <a:cubicBezTo>
                      <a:pt x="176" y="5"/>
                      <a:pt x="170" y="0"/>
                      <a:pt x="164" y="0"/>
                    </a:cubicBezTo>
                    <a:moveTo>
                      <a:pt x="168" y="116"/>
                    </a:moveTo>
                    <a:cubicBezTo>
                      <a:pt x="168" y="118"/>
                      <a:pt x="166" y="120"/>
                      <a:pt x="164" y="120"/>
                    </a:cubicBezTo>
                    <a:cubicBezTo>
                      <a:pt x="12" y="120"/>
                      <a:pt x="12" y="120"/>
                      <a:pt x="12" y="120"/>
                    </a:cubicBezTo>
                    <a:cubicBezTo>
                      <a:pt x="9" y="120"/>
                      <a:pt x="8" y="118"/>
                      <a:pt x="8" y="116"/>
                    </a:cubicBezTo>
                    <a:cubicBezTo>
                      <a:pt x="8" y="12"/>
                      <a:pt x="8" y="12"/>
                      <a:pt x="8" y="12"/>
                    </a:cubicBezTo>
                    <a:cubicBezTo>
                      <a:pt x="8" y="10"/>
                      <a:pt x="9" y="8"/>
                      <a:pt x="12" y="8"/>
                    </a:cubicBezTo>
                    <a:cubicBezTo>
                      <a:pt x="164" y="8"/>
                      <a:pt x="164" y="8"/>
                      <a:pt x="164" y="8"/>
                    </a:cubicBezTo>
                    <a:cubicBezTo>
                      <a:pt x="166" y="8"/>
                      <a:pt x="168" y="10"/>
                      <a:pt x="168" y="12"/>
                    </a:cubicBezTo>
                    <a:lnTo>
                      <a:pt x="168" y="116"/>
                    </a:lnTo>
                    <a:close/>
                  </a:path>
                </a:pathLst>
              </a:custGeom>
              <a:solidFill>
                <a:srgbClr val="070001"/>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84" name="Freeform 49"/>
            <p:cNvSpPr>
              <a:spLocks noEditPoints="1"/>
            </p:cNvSpPr>
            <p:nvPr/>
          </p:nvSpPr>
          <p:spPr bwMode="auto">
            <a:xfrm>
              <a:off x="4852887" y="4478217"/>
              <a:ext cx="344398" cy="349159"/>
            </a:xfrm>
            <a:custGeom>
              <a:avLst/>
              <a:gdLst>
                <a:gd name="T0" fmla="*/ 152 w 176"/>
                <a:gd name="T1" fmla="*/ 60 h 176"/>
                <a:gd name="T2" fmla="*/ 158 w 176"/>
                <a:gd name="T3" fmla="*/ 54 h 176"/>
                <a:gd name="T4" fmla="*/ 109 w 176"/>
                <a:gd name="T5" fmla="*/ 21 h 176"/>
                <a:gd name="T6" fmla="*/ 58 w 176"/>
                <a:gd name="T7" fmla="*/ 24 h 176"/>
                <a:gd name="T8" fmla="*/ 57 w 176"/>
                <a:gd name="T9" fmla="*/ 16 h 176"/>
                <a:gd name="T10" fmla="*/ 13 w 176"/>
                <a:gd name="T11" fmla="*/ 63 h 176"/>
                <a:gd name="T12" fmla="*/ 58 w 176"/>
                <a:gd name="T13" fmla="*/ 24 h 176"/>
                <a:gd name="T14" fmla="*/ 115 w 176"/>
                <a:gd name="T15" fmla="*/ 152 h 176"/>
                <a:gd name="T16" fmla="*/ 121 w 176"/>
                <a:gd name="T17" fmla="*/ 158 h 176"/>
                <a:gd name="T18" fmla="*/ 154 w 176"/>
                <a:gd name="T19" fmla="*/ 109 h 176"/>
                <a:gd name="T20" fmla="*/ 24 w 176"/>
                <a:gd name="T21" fmla="*/ 117 h 176"/>
                <a:gd name="T22" fmla="*/ 16 w 176"/>
                <a:gd name="T23" fmla="*/ 118 h 176"/>
                <a:gd name="T24" fmla="*/ 63 w 176"/>
                <a:gd name="T25" fmla="*/ 162 h 176"/>
                <a:gd name="T26" fmla="*/ 24 w 176"/>
                <a:gd name="T27" fmla="*/ 117 h 176"/>
                <a:gd name="T28" fmla="*/ 150 w 176"/>
                <a:gd name="T29" fmla="*/ 72 h 176"/>
                <a:gd name="T30" fmla="*/ 109 w 176"/>
                <a:gd name="T31" fmla="*/ 39 h 176"/>
                <a:gd name="T32" fmla="*/ 112 w 176"/>
                <a:gd name="T33" fmla="*/ 51 h 176"/>
                <a:gd name="T34" fmla="*/ 57 w 176"/>
                <a:gd name="T35" fmla="*/ 55 h 176"/>
                <a:gd name="T36" fmla="*/ 84 w 176"/>
                <a:gd name="T37" fmla="*/ 32 h 176"/>
                <a:gd name="T38" fmla="*/ 84 w 176"/>
                <a:gd name="T39" fmla="*/ 0 h 176"/>
                <a:gd name="T40" fmla="*/ 72 w 176"/>
                <a:gd name="T41" fmla="*/ 26 h 176"/>
                <a:gd name="T42" fmla="*/ 39 w 176"/>
                <a:gd name="T43" fmla="*/ 67 h 176"/>
                <a:gd name="T44" fmla="*/ 51 w 176"/>
                <a:gd name="T45" fmla="*/ 63 h 176"/>
                <a:gd name="T46" fmla="*/ 55 w 176"/>
                <a:gd name="T47" fmla="*/ 118 h 176"/>
                <a:gd name="T48" fmla="*/ 32 w 176"/>
                <a:gd name="T49" fmla="*/ 91 h 176"/>
                <a:gd name="T50" fmla="*/ 0 w 176"/>
                <a:gd name="T51" fmla="*/ 91 h 176"/>
                <a:gd name="T52" fmla="*/ 26 w 176"/>
                <a:gd name="T53" fmla="*/ 104 h 176"/>
                <a:gd name="T54" fmla="*/ 67 w 176"/>
                <a:gd name="T55" fmla="*/ 137 h 176"/>
                <a:gd name="T56" fmla="*/ 63 w 176"/>
                <a:gd name="T57" fmla="*/ 125 h 176"/>
                <a:gd name="T58" fmla="*/ 118 w 176"/>
                <a:gd name="T59" fmla="*/ 120 h 176"/>
                <a:gd name="T60" fmla="*/ 91 w 176"/>
                <a:gd name="T61" fmla="*/ 144 h 176"/>
                <a:gd name="T62" fmla="*/ 91 w 176"/>
                <a:gd name="T63" fmla="*/ 176 h 176"/>
                <a:gd name="T64" fmla="*/ 104 w 176"/>
                <a:gd name="T65" fmla="*/ 150 h 176"/>
                <a:gd name="T66" fmla="*/ 137 w 176"/>
                <a:gd name="T67" fmla="*/ 109 h 176"/>
                <a:gd name="T68" fmla="*/ 125 w 176"/>
                <a:gd name="T69" fmla="*/ 112 h 176"/>
                <a:gd name="T70" fmla="*/ 120 w 176"/>
                <a:gd name="T71" fmla="*/ 57 h 176"/>
                <a:gd name="T72" fmla="*/ 144 w 176"/>
                <a:gd name="T73" fmla="*/ 84 h 176"/>
                <a:gd name="T74" fmla="*/ 176 w 176"/>
                <a:gd name="T75" fmla="*/ 84 h 176"/>
                <a:gd name="T76" fmla="*/ 84 w 176"/>
                <a:gd name="T77" fmla="*/ 4 h 176"/>
                <a:gd name="T78" fmla="*/ 84 w 176"/>
                <a:gd name="T79" fmla="*/ 28 h 176"/>
                <a:gd name="T80" fmla="*/ 84 w 176"/>
                <a:gd name="T81" fmla="*/ 4 h 176"/>
                <a:gd name="T82" fmla="*/ 4 w 176"/>
                <a:gd name="T83" fmla="*/ 91 h 176"/>
                <a:gd name="T84" fmla="*/ 28 w 176"/>
                <a:gd name="T85" fmla="*/ 91 h 176"/>
                <a:gd name="T86" fmla="*/ 91 w 176"/>
                <a:gd name="T87" fmla="*/ 172 h 176"/>
                <a:gd name="T88" fmla="*/ 91 w 176"/>
                <a:gd name="T89" fmla="*/ 148 h 176"/>
                <a:gd name="T90" fmla="*/ 91 w 176"/>
                <a:gd name="T91" fmla="*/ 172 h 176"/>
                <a:gd name="T92" fmla="*/ 120 w 176"/>
                <a:gd name="T93" fmla="*/ 115 h 176"/>
                <a:gd name="T94" fmla="*/ 61 w 176"/>
                <a:gd name="T95" fmla="*/ 120 h 176"/>
                <a:gd name="T96" fmla="*/ 56 w 176"/>
                <a:gd name="T97" fmla="*/ 61 h 176"/>
                <a:gd name="T98" fmla="*/ 115 w 176"/>
                <a:gd name="T99" fmla="*/ 56 h 176"/>
                <a:gd name="T100" fmla="*/ 160 w 176"/>
                <a:gd name="T101" fmla="*/ 96 h 176"/>
                <a:gd name="T102" fmla="*/ 160 w 176"/>
                <a:gd name="T103" fmla="*/ 72 h 176"/>
                <a:gd name="T104" fmla="*/ 160 w 176"/>
                <a:gd name="T105"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76">
                  <a:moveTo>
                    <a:pt x="151" y="57"/>
                  </a:moveTo>
                  <a:cubicBezTo>
                    <a:pt x="152" y="58"/>
                    <a:pt x="152" y="59"/>
                    <a:pt x="152" y="60"/>
                  </a:cubicBezTo>
                  <a:cubicBezTo>
                    <a:pt x="160" y="57"/>
                    <a:pt x="160" y="57"/>
                    <a:pt x="160" y="57"/>
                  </a:cubicBezTo>
                  <a:cubicBezTo>
                    <a:pt x="159" y="56"/>
                    <a:pt x="159" y="55"/>
                    <a:pt x="158" y="54"/>
                  </a:cubicBezTo>
                  <a:cubicBezTo>
                    <a:pt x="149" y="35"/>
                    <a:pt x="132" y="20"/>
                    <a:pt x="112" y="13"/>
                  </a:cubicBezTo>
                  <a:cubicBezTo>
                    <a:pt x="109" y="21"/>
                    <a:pt x="109" y="21"/>
                    <a:pt x="109" y="21"/>
                  </a:cubicBezTo>
                  <a:cubicBezTo>
                    <a:pt x="128" y="27"/>
                    <a:pt x="143" y="40"/>
                    <a:pt x="151" y="57"/>
                  </a:cubicBezTo>
                  <a:moveTo>
                    <a:pt x="58" y="24"/>
                  </a:moveTo>
                  <a:cubicBezTo>
                    <a:pt x="59" y="23"/>
                    <a:pt x="59" y="23"/>
                    <a:pt x="60" y="23"/>
                  </a:cubicBezTo>
                  <a:cubicBezTo>
                    <a:pt x="57" y="16"/>
                    <a:pt x="57" y="16"/>
                    <a:pt x="57" y="16"/>
                  </a:cubicBezTo>
                  <a:cubicBezTo>
                    <a:pt x="56" y="16"/>
                    <a:pt x="56" y="17"/>
                    <a:pt x="55" y="17"/>
                  </a:cubicBezTo>
                  <a:cubicBezTo>
                    <a:pt x="35" y="25"/>
                    <a:pt x="20" y="43"/>
                    <a:pt x="13" y="63"/>
                  </a:cubicBezTo>
                  <a:cubicBezTo>
                    <a:pt x="21" y="65"/>
                    <a:pt x="21" y="65"/>
                    <a:pt x="21" y="65"/>
                  </a:cubicBezTo>
                  <a:cubicBezTo>
                    <a:pt x="27" y="47"/>
                    <a:pt x="40" y="32"/>
                    <a:pt x="58" y="24"/>
                  </a:cubicBezTo>
                  <a:moveTo>
                    <a:pt x="118" y="151"/>
                  </a:moveTo>
                  <a:cubicBezTo>
                    <a:pt x="117" y="151"/>
                    <a:pt x="116" y="151"/>
                    <a:pt x="115" y="152"/>
                  </a:cubicBezTo>
                  <a:cubicBezTo>
                    <a:pt x="118" y="159"/>
                    <a:pt x="118" y="159"/>
                    <a:pt x="118" y="159"/>
                  </a:cubicBezTo>
                  <a:cubicBezTo>
                    <a:pt x="119" y="159"/>
                    <a:pt x="120" y="158"/>
                    <a:pt x="121" y="158"/>
                  </a:cubicBezTo>
                  <a:cubicBezTo>
                    <a:pt x="140" y="149"/>
                    <a:pt x="155" y="131"/>
                    <a:pt x="162" y="111"/>
                  </a:cubicBezTo>
                  <a:cubicBezTo>
                    <a:pt x="154" y="109"/>
                    <a:pt x="154" y="109"/>
                    <a:pt x="154" y="109"/>
                  </a:cubicBezTo>
                  <a:cubicBezTo>
                    <a:pt x="148" y="127"/>
                    <a:pt x="135" y="143"/>
                    <a:pt x="118" y="151"/>
                  </a:cubicBezTo>
                  <a:moveTo>
                    <a:pt x="24" y="117"/>
                  </a:moveTo>
                  <a:cubicBezTo>
                    <a:pt x="24" y="116"/>
                    <a:pt x="23" y="115"/>
                    <a:pt x="23" y="115"/>
                  </a:cubicBezTo>
                  <a:cubicBezTo>
                    <a:pt x="16" y="118"/>
                    <a:pt x="16" y="118"/>
                    <a:pt x="16" y="118"/>
                  </a:cubicBezTo>
                  <a:cubicBezTo>
                    <a:pt x="16" y="119"/>
                    <a:pt x="16" y="119"/>
                    <a:pt x="16" y="120"/>
                  </a:cubicBezTo>
                  <a:cubicBezTo>
                    <a:pt x="25" y="140"/>
                    <a:pt x="42" y="155"/>
                    <a:pt x="63" y="162"/>
                  </a:cubicBezTo>
                  <a:cubicBezTo>
                    <a:pt x="65" y="154"/>
                    <a:pt x="65" y="154"/>
                    <a:pt x="65" y="154"/>
                  </a:cubicBezTo>
                  <a:cubicBezTo>
                    <a:pt x="47" y="148"/>
                    <a:pt x="32" y="134"/>
                    <a:pt x="24" y="117"/>
                  </a:cubicBezTo>
                  <a:moveTo>
                    <a:pt x="160" y="68"/>
                  </a:moveTo>
                  <a:cubicBezTo>
                    <a:pt x="156" y="68"/>
                    <a:pt x="153" y="70"/>
                    <a:pt x="150" y="72"/>
                  </a:cubicBezTo>
                  <a:cubicBezTo>
                    <a:pt x="141" y="63"/>
                    <a:pt x="130" y="56"/>
                    <a:pt x="118" y="52"/>
                  </a:cubicBezTo>
                  <a:cubicBezTo>
                    <a:pt x="115" y="47"/>
                    <a:pt x="112" y="43"/>
                    <a:pt x="109" y="39"/>
                  </a:cubicBezTo>
                  <a:cubicBezTo>
                    <a:pt x="105" y="41"/>
                    <a:pt x="105" y="41"/>
                    <a:pt x="105" y="41"/>
                  </a:cubicBezTo>
                  <a:cubicBezTo>
                    <a:pt x="108" y="44"/>
                    <a:pt x="110" y="48"/>
                    <a:pt x="112" y="51"/>
                  </a:cubicBezTo>
                  <a:cubicBezTo>
                    <a:pt x="106" y="49"/>
                    <a:pt x="99" y="48"/>
                    <a:pt x="92" y="48"/>
                  </a:cubicBezTo>
                  <a:cubicBezTo>
                    <a:pt x="80" y="48"/>
                    <a:pt x="68" y="51"/>
                    <a:pt x="57" y="55"/>
                  </a:cubicBezTo>
                  <a:cubicBezTo>
                    <a:pt x="61" y="45"/>
                    <a:pt x="67" y="36"/>
                    <a:pt x="75" y="29"/>
                  </a:cubicBezTo>
                  <a:cubicBezTo>
                    <a:pt x="77" y="31"/>
                    <a:pt x="81" y="32"/>
                    <a:pt x="84" y="32"/>
                  </a:cubicBezTo>
                  <a:cubicBezTo>
                    <a:pt x="93" y="32"/>
                    <a:pt x="100" y="25"/>
                    <a:pt x="100" y="16"/>
                  </a:cubicBezTo>
                  <a:cubicBezTo>
                    <a:pt x="100" y="7"/>
                    <a:pt x="93" y="0"/>
                    <a:pt x="84" y="0"/>
                  </a:cubicBezTo>
                  <a:cubicBezTo>
                    <a:pt x="75" y="0"/>
                    <a:pt x="68" y="7"/>
                    <a:pt x="68" y="16"/>
                  </a:cubicBezTo>
                  <a:cubicBezTo>
                    <a:pt x="68" y="20"/>
                    <a:pt x="70" y="23"/>
                    <a:pt x="72" y="26"/>
                  </a:cubicBezTo>
                  <a:cubicBezTo>
                    <a:pt x="63" y="35"/>
                    <a:pt x="56" y="46"/>
                    <a:pt x="52" y="58"/>
                  </a:cubicBezTo>
                  <a:cubicBezTo>
                    <a:pt x="47" y="61"/>
                    <a:pt x="43" y="64"/>
                    <a:pt x="39" y="67"/>
                  </a:cubicBezTo>
                  <a:cubicBezTo>
                    <a:pt x="41" y="70"/>
                    <a:pt x="41" y="70"/>
                    <a:pt x="41" y="70"/>
                  </a:cubicBezTo>
                  <a:cubicBezTo>
                    <a:pt x="44" y="68"/>
                    <a:pt x="47" y="65"/>
                    <a:pt x="51" y="63"/>
                  </a:cubicBezTo>
                  <a:cubicBezTo>
                    <a:pt x="49" y="70"/>
                    <a:pt x="48" y="77"/>
                    <a:pt x="48" y="84"/>
                  </a:cubicBezTo>
                  <a:cubicBezTo>
                    <a:pt x="48" y="96"/>
                    <a:pt x="51" y="108"/>
                    <a:pt x="55" y="118"/>
                  </a:cubicBezTo>
                  <a:cubicBezTo>
                    <a:pt x="45" y="114"/>
                    <a:pt x="36" y="109"/>
                    <a:pt x="28" y="101"/>
                  </a:cubicBezTo>
                  <a:cubicBezTo>
                    <a:pt x="31" y="98"/>
                    <a:pt x="32" y="95"/>
                    <a:pt x="32" y="91"/>
                  </a:cubicBezTo>
                  <a:cubicBezTo>
                    <a:pt x="32" y="83"/>
                    <a:pt x="25" y="75"/>
                    <a:pt x="16" y="75"/>
                  </a:cubicBezTo>
                  <a:cubicBezTo>
                    <a:pt x="7" y="75"/>
                    <a:pt x="0" y="83"/>
                    <a:pt x="0" y="91"/>
                  </a:cubicBezTo>
                  <a:cubicBezTo>
                    <a:pt x="0" y="100"/>
                    <a:pt x="7" y="107"/>
                    <a:pt x="16" y="107"/>
                  </a:cubicBezTo>
                  <a:cubicBezTo>
                    <a:pt x="20" y="107"/>
                    <a:pt x="23" y="106"/>
                    <a:pt x="26" y="104"/>
                  </a:cubicBezTo>
                  <a:cubicBezTo>
                    <a:pt x="34" y="113"/>
                    <a:pt x="46" y="120"/>
                    <a:pt x="58" y="123"/>
                  </a:cubicBezTo>
                  <a:cubicBezTo>
                    <a:pt x="60" y="128"/>
                    <a:pt x="63" y="133"/>
                    <a:pt x="67" y="137"/>
                  </a:cubicBezTo>
                  <a:cubicBezTo>
                    <a:pt x="70" y="134"/>
                    <a:pt x="70" y="134"/>
                    <a:pt x="70" y="134"/>
                  </a:cubicBezTo>
                  <a:cubicBezTo>
                    <a:pt x="68" y="131"/>
                    <a:pt x="65" y="128"/>
                    <a:pt x="63" y="125"/>
                  </a:cubicBezTo>
                  <a:cubicBezTo>
                    <a:pt x="70" y="126"/>
                    <a:pt x="77" y="127"/>
                    <a:pt x="84" y="127"/>
                  </a:cubicBezTo>
                  <a:cubicBezTo>
                    <a:pt x="96" y="127"/>
                    <a:pt x="108" y="125"/>
                    <a:pt x="118" y="120"/>
                  </a:cubicBezTo>
                  <a:cubicBezTo>
                    <a:pt x="114" y="131"/>
                    <a:pt x="109" y="140"/>
                    <a:pt x="101" y="147"/>
                  </a:cubicBezTo>
                  <a:cubicBezTo>
                    <a:pt x="98" y="145"/>
                    <a:pt x="95" y="144"/>
                    <a:pt x="91" y="144"/>
                  </a:cubicBezTo>
                  <a:cubicBezTo>
                    <a:pt x="82" y="144"/>
                    <a:pt x="75" y="151"/>
                    <a:pt x="75" y="160"/>
                  </a:cubicBezTo>
                  <a:cubicBezTo>
                    <a:pt x="75" y="169"/>
                    <a:pt x="82" y="176"/>
                    <a:pt x="91" y="176"/>
                  </a:cubicBezTo>
                  <a:cubicBezTo>
                    <a:pt x="100" y="176"/>
                    <a:pt x="107" y="169"/>
                    <a:pt x="107" y="160"/>
                  </a:cubicBezTo>
                  <a:cubicBezTo>
                    <a:pt x="107" y="156"/>
                    <a:pt x="106" y="153"/>
                    <a:pt x="104" y="150"/>
                  </a:cubicBezTo>
                  <a:cubicBezTo>
                    <a:pt x="113" y="141"/>
                    <a:pt x="119" y="130"/>
                    <a:pt x="123" y="118"/>
                  </a:cubicBezTo>
                  <a:cubicBezTo>
                    <a:pt x="128" y="115"/>
                    <a:pt x="133" y="112"/>
                    <a:pt x="137" y="109"/>
                  </a:cubicBezTo>
                  <a:cubicBezTo>
                    <a:pt x="134" y="106"/>
                    <a:pt x="134" y="106"/>
                    <a:pt x="134" y="106"/>
                  </a:cubicBezTo>
                  <a:cubicBezTo>
                    <a:pt x="131" y="108"/>
                    <a:pt x="128" y="110"/>
                    <a:pt x="125" y="112"/>
                  </a:cubicBezTo>
                  <a:cubicBezTo>
                    <a:pt x="126" y="106"/>
                    <a:pt x="127" y="99"/>
                    <a:pt x="127" y="92"/>
                  </a:cubicBezTo>
                  <a:cubicBezTo>
                    <a:pt x="127" y="80"/>
                    <a:pt x="125" y="68"/>
                    <a:pt x="120" y="57"/>
                  </a:cubicBezTo>
                  <a:cubicBezTo>
                    <a:pt x="130" y="61"/>
                    <a:pt x="140" y="67"/>
                    <a:pt x="147" y="75"/>
                  </a:cubicBezTo>
                  <a:cubicBezTo>
                    <a:pt x="145" y="77"/>
                    <a:pt x="144" y="81"/>
                    <a:pt x="144" y="84"/>
                  </a:cubicBezTo>
                  <a:cubicBezTo>
                    <a:pt x="144" y="93"/>
                    <a:pt x="151" y="100"/>
                    <a:pt x="160" y="100"/>
                  </a:cubicBezTo>
                  <a:cubicBezTo>
                    <a:pt x="169" y="100"/>
                    <a:pt x="176" y="93"/>
                    <a:pt x="176" y="84"/>
                  </a:cubicBezTo>
                  <a:cubicBezTo>
                    <a:pt x="176" y="76"/>
                    <a:pt x="169" y="68"/>
                    <a:pt x="160" y="68"/>
                  </a:cubicBezTo>
                  <a:moveTo>
                    <a:pt x="84" y="4"/>
                  </a:moveTo>
                  <a:cubicBezTo>
                    <a:pt x="91" y="4"/>
                    <a:pt x="96" y="9"/>
                    <a:pt x="96" y="16"/>
                  </a:cubicBezTo>
                  <a:cubicBezTo>
                    <a:pt x="96" y="23"/>
                    <a:pt x="91" y="28"/>
                    <a:pt x="84" y="28"/>
                  </a:cubicBezTo>
                  <a:cubicBezTo>
                    <a:pt x="78" y="28"/>
                    <a:pt x="72" y="23"/>
                    <a:pt x="72" y="16"/>
                  </a:cubicBezTo>
                  <a:cubicBezTo>
                    <a:pt x="72" y="9"/>
                    <a:pt x="78" y="4"/>
                    <a:pt x="84" y="4"/>
                  </a:cubicBezTo>
                  <a:moveTo>
                    <a:pt x="16" y="103"/>
                  </a:moveTo>
                  <a:cubicBezTo>
                    <a:pt x="9" y="103"/>
                    <a:pt x="4" y="98"/>
                    <a:pt x="4" y="91"/>
                  </a:cubicBezTo>
                  <a:cubicBezTo>
                    <a:pt x="4" y="85"/>
                    <a:pt x="9" y="79"/>
                    <a:pt x="16" y="79"/>
                  </a:cubicBezTo>
                  <a:cubicBezTo>
                    <a:pt x="22" y="79"/>
                    <a:pt x="28" y="85"/>
                    <a:pt x="28" y="91"/>
                  </a:cubicBezTo>
                  <a:cubicBezTo>
                    <a:pt x="28" y="98"/>
                    <a:pt x="22" y="103"/>
                    <a:pt x="16" y="103"/>
                  </a:cubicBezTo>
                  <a:moveTo>
                    <a:pt x="91" y="172"/>
                  </a:moveTo>
                  <a:cubicBezTo>
                    <a:pt x="85" y="172"/>
                    <a:pt x="79" y="166"/>
                    <a:pt x="79" y="160"/>
                  </a:cubicBezTo>
                  <a:cubicBezTo>
                    <a:pt x="79" y="153"/>
                    <a:pt x="85" y="148"/>
                    <a:pt x="91" y="148"/>
                  </a:cubicBezTo>
                  <a:cubicBezTo>
                    <a:pt x="98" y="148"/>
                    <a:pt x="103" y="153"/>
                    <a:pt x="103" y="160"/>
                  </a:cubicBezTo>
                  <a:cubicBezTo>
                    <a:pt x="103" y="166"/>
                    <a:pt x="98" y="172"/>
                    <a:pt x="91" y="172"/>
                  </a:cubicBezTo>
                  <a:moveTo>
                    <a:pt x="123" y="92"/>
                  </a:moveTo>
                  <a:cubicBezTo>
                    <a:pt x="123" y="100"/>
                    <a:pt x="122" y="108"/>
                    <a:pt x="120" y="115"/>
                  </a:cubicBezTo>
                  <a:cubicBezTo>
                    <a:pt x="109" y="120"/>
                    <a:pt x="97" y="123"/>
                    <a:pt x="84" y="123"/>
                  </a:cubicBezTo>
                  <a:cubicBezTo>
                    <a:pt x="76" y="123"/>
                    <a:pt x="68" y="122"/>
                    <a:pt x="61" y="120"/>
                  </a:cubicBezTo>
                  <a:cubicBezTo>
                    <a:pt x="55" y="109"/>
                    <a:pt x="52" y="97"/>
                    <a:pt x="52" y="84"/>
                  </a:cubicBezTo>
                  <a:cubicBezTo>
                    <a:pt x="52" y="76"/>
                    <a:pt x="53" y="68"/>
                    <a:pt x="56" y="61"/>
                  </a:cubicBezTo>
                  <a:cubicBezTo>
                    <a:pt x="66" y="55"/>
                    <a:pt x="79" y="52"/>
                    <a:pt x="92" y="52"/>
                  </a:cubicBezTo>
                  <a:cubicBezTo>
                    <a:pt x="100" y="52"/>
                    <a:pt x="107" y="54"/>
                    <a:pt x="115" y="56"/>
                  </a:cubicBezTo>
                  <a:cubicBezTo>
                    <a:pt x="120" y="67"/>
                    <a:pt x="123" y="79"/>
                    <a:pt x="123" y="92"/>
                  </a:cubicBezTo>
                  <a:moveTo>
                    <a:pt x="160" y="96"/>
                  </a:moveTo>
                  <a:cubicBezTo>
                    <a:pt x="153" y="96"/>
                    <a:pt x="148" y="91"/>
                    <a:pt x="148" y="84"/>
                  </a:cubicBezTo>
                  <a:cubicBezTo>
                    <a:pt x="148" y="78"/>
                    <a:pt x="153" y="72"/>
                    <a:pt x="160" y="72"/>
                  </a:cubicBezTo>
                  <a:cubicBezTo>
                    <a:pt x="166" y="72"/>
                    <a:pt x="172" y="78"/>
                    <a:pt x="172" y="84"/>
                  </a:cubicBezTo>
                  <a:cubicBezTo>
                    <a:pt x="172" y="91"/>
                    <a:pt x="166" y="96"/>
                    <a:pt x="160" y="96"/>
                  </a:cubicBezTo>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5" name="Freeform 50"/>
            <p:cNvSpPr>
              <a:spLocks noEditPoints="1"/>
            </p:cNvSpPr>
            <p:nvPr/>
          </p:nvSpPr>
          <p:spPr bwMode="auto">
            <a:xfrm>
              <a:off x="5596353" y="4481177"/>
              <a:ext cx="342811" cy="349159"/>
            </a:xfrm>
            <a:custGeom>
              <a:avLst/>
              <a:gdLst>
                <a:gd name="T0" fmla="*/ 107 w 176"/>
                <a:gd name="T1" fmla="*/ 151 h 176"/>
                <a:gd name="T2" fmla="*/ 105 w 176"/>
                <a:gd name="T3" fmla="*/ 152 h 176"/>
                <a:gd name="T4" fmla="*/ 88 w 176"/>
                <a:gd name="T5" fmla="*/ 140 h 176"/>
                <a:gd name="T6" fmla="*/ 69 w 176"/>
                <a:gd name="T7" fmla="*/ 158 h 176"/>
                <a:gd name="T8" fmla="*/ 88 w 176"/>
                <a:gd name="T9" fmla="*/ 176 h 176"/>
                <a:gd name="T10" fmla="*/ 106 w 176"/>
                <a:gd name="T11" fmla="*/ 159 h 176"/>
                <a:gd name="T12" fmla="*/ 109 w 176"/>
                <a:gd name="T13" fmla="*/ 159 h 176"/>
                <a:gd name="T14" fmla="*/ 169 w 176"/>
                <a:gd name="T15" fmla="*/ 80 h 176"/>
                <a:gd name="T16" fmla="*/ 161 w 176"/>
                <a:gd name="T17" fmla="*/ 80 h 176"/>
                <a:gd name="T18" fmla="*/ 107 w 176"/>
                <a:gd name="T19" fmla="*/ 151 h 176"/>
                <a:gd name="T20" fmla="*/ 88 w 176"/>
                <a:gd name="T21" fmla="*/ 168 h 176"/>
                <a:gd name="T22" fmla="*/ 77 w 176"/>
                <a:gd name="T23" fmla="*/ 158 h 176"/>
                <a:gd name="T24" fmla="*/ 88 w 176"/>
                <a:gd name="T25" fmla="*/ 148 h 176"/>
                <a:gd name="T26" fmla="*/ 98 w 176"/>
                <a:gd name="T27" fmla="*/ 158 h 176"/>
                <a:gd name="T28" fmla="*/ 88 w 176"/>
                <a:gd name="T29" fmla="*/ 168 h 176"/>
                <a:gd name="T30" fmla="*/ 14 w 176"/>
                <a:gd name="T31" fmla="*/ 81 h 176"/>
                <a:gd name="T32" fmla="*/ 15 w 176"/>
                <a:gd name="T33" fmla="*/ 66 h 176"/>
                <a:gd name="T34" fmla="*/ 16 w 176"/>
                <a:gd name="T35" fmla="*/ 62 h 176"/>
                <a:gd name="T36" fmla="*/ 18 w 176"/>
                <a:gd name="T37" fmla="*/ 62 h 176"/>
                <a:gd name="T38" fmla="*/ 36 w 176"/>
                <a:gd name="T39" fmla="*/ 44 h 176"/>
                <a:gd name="T40" fmla="*/ 18 w 176"/>
                <a:gd name="T41" fmla="*/ 26 h 176"/>
                <a:gd name="T42" fmla="*/ 0 w 176"/>
                <a:gd name="T43" fmla="*/ 44 h 176"/>
                <a:gd name="T44" fmla="*/ 9 w 176"/>
                <a:gd name="T45" fmla="*/ 60 h 176"/>
                <a:gd name="T46" fmla="*/ 8 w 176"/>
                <a:gd name="T47" fmla="*/ 65 h 176"/>
                <a:gd name="T48" fmla="*/ 6 w 176"/>
                <a:gd name="T49" fmla="*/ 81 h 176"/>
                <a:gd name="T50" fmla="*/ 51 w 176"/>
                <a:gd name="T51" fmla="*/ 154 h 176"/>
                <a:gd name="T52" fmla="*/ 55 w 176"/>
                <a:gd name="T53" fmla="*/ 147 h 176"/>
                <a:gd name="T54" fmla="*/ 14 w 176"/>
                <a:gd name="T55" fmla="*/ 81 h 176"/>
                <a:gd name="T56" fmla="*/ 8 w 176"/>
                <a:gd name="T57" fmla="*/ 44 h 176"/>
                <a:gd name="T58" fmla="*/ 18 w 176"/>
                <a:gd name="T59" fmla="*/ 34 h 176"/>
                <a:gd name="T60" fmla="*/ 29 w 176"/>
                <a:gd name="T61" fmla="*/ 44 h 176"/>
                <a:gd name="T62" fmla="*/ 18 w 176"/>
                <a:gd name="T63" fmla="*/ 55 h 176"/>
                <a:gd name="T64" fmla="*/ 16 w 176"/>
                <a:gd name="T65" fmla="*/ 54 h 176"/>
                <a:gd name="T66" fmla="*/ 13 w 176"/>
                <a:gd name="T67" fmla="*/ 54 h 176"/>
                <a:gd name="T68" fmla="*/ 8 w 176"/>
                <a:gd name="T69" fmla="*/ 44 h 176"/>
                <a:gd name="T70" fmla="*/ 117 w 176"/>
                <a:gd name="T71" fmla="*/ 81 h 176"/>
                <a:gd name="T72" fmla="*/ 88 w 176"/>
                <a:gd name="T73" fmla="*/ 52 h 176"/>
                <a:gd name="T74" fmla="*/ 59 w 176"/>
                <a:gd name="T75" fmla="*/ 81 h 176"/>
                <a:gd name="T76" fmla="*/ 88 w 176"/>
                <a:gd name="T77" fmla="*/ 109 h 176"/>
                <a:gd name="T78" fmla="*/ 117 w 176"/>
                <a:gd name="T79" fmla="*/ 81 h 176"/>
                <a:gd name="T80" fmla="*/ 63 w 176"/>
                <a:gd name="T81" fmla="*/ 81 h 176"/>
                <a:gd name="T82" fmla="*/ 88 w 176"/>
                <a:gd name="T83" fmla="*/ 56 h 176"/>
                <a:gd name="T84" fmla="*/ 113 w 176"/>
                <a:gd name="T85" fmla="*/ 81 h 176"/>
                <a:gd name="T86" fmla="*/ 88 w 176"/>
                <a:gd name="T87" fmla="*/ 105 h 176"/>
                <a:gd name="T88" fmla="*/ 63 w 176"/>
                <a:gd name="T89" fmla="*/ 81 h 176"/>
                <a:gd name="T90" fmla="*/ 157 w 176"/>
                <a:gd name="T91" fmla="*/ 26 h 176"/>
                <a:gd name="T92" fmla="*/ 150 w 176"/>
                <a:gd name="T93" fmla="*/ 28 h 176"/>
                <a:gd name="T94" fmla="*/ 88 w 176"/>
                <a:gd name="T95" fmla="*/ 0 h 176"/>
                <a:gd name="T96" fmla="*/ 39 w 176"/>
                <a:gd name="T97" fmla="*/ 16 h 176"/>
                <a:gd name="T98" fmla="*/ 44 w 176"/>
                <a:gd name="T99" fmla="*/ 22 h 176"/>
                <a:gd name="T100" fmla="*/ 88 w 176"/>
                <a:gd name="T101" fmla="*/ 8 h 176"/>
                <a:gd name="T102" fmla="*/ 143 w 176"/>
                <a:gd name="T103" fmla="*/ 33 h 176"/>
                <a:gd name="T104" fmla="*/ 139 w 176"/>
                <a:gd name="T105" fmla="*/ 44 h 176"/>
                <a:gd name="T106" fmla="*/ 157 w 176"/>
                <a:gd name="T107" fmla="*/ 62 h 176"/>
                <a:gd name="T108" fmla="*/ 176 w 176"/>
                <a:gd name="T109" fmla="*/ 44 h 176"/>
                <a:gd name="T110" fmla="*/ 157 w 176"/>
                <a:gd name="T111" fmla="*/ 26 h 176"/>
                <a:gd name="T112" fmla="*/ 157 w 176"/>
                <a:gd name="T113" fmla="*/ 55 h 176"/>
                <a:gd name="T114" fmla="*/ 147 w 176"/>
                <a:gd name="T115" fmla="*/ 45 h 176"/>
                <a:gd name="T116" fmla="*/ 150 w 176"/>
                <a:gd name="T117" fmla="*/ 38 h 176"/>
                <a:gd name="T118" fmla="*/ 153 w 176"/>
                <a:gd name="T119" fmla="*/ 36 h 176"/>
                <a:gd name="T120" fmla="*/ 157 w 176"/>
                <a:gd name="T121" fmla="*/ 35 h 176"/>
                <a:gd name="T122" fmla="*/ 168 w 176"/>
                <a:gd name="T123" fmla="*/ 45 h 176"/>
                <a:gd name="T124" fmla="*/ 157 w 176"/>
                <a:gd name="T125" fmla="*/ 5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6" h="176">
                  <a:moveTo>
                    <a:pt x="107" y="151"/>
                  </a:moveTo>
                  <a:cubicBezTo>
                    <a:pt x="107" y="152"/>
                    <a:pt x="106" y="152"/>
                    <a:pt x="105" y="152"/>
                  </a:cubicBezTo>
                  <a:cubicBezTo>
                    <a:pt x="103" y="145"/>
                    <a:pt x="96" y="140"/>
                    <a:pt x="88" y="140"/>
                  </a:cubicBezTo>
                  <a:cubicBezTo>
                    <a:pt x="78" y="140"/>
                    <a:pt x="69" y="148"/>
                    <a:pt x="69" y="158"/>
                  </a:cubicBezTo>
                  <a:cubicBezTo>
                    <a:pt x="69" y="168"/>
                    <a:pt x="78" y="176"/>
                    <a:pt x="88" y="176"/>
                  </a:cubicBezTo>
                  <a:cubicBezTo>
                    <a:pt x="97" y="176"/>
                    <a:pt x="105" y="169"/>
                    <a:pt x="106" y="159"/>
                  </a:cubicBezTo>
                  <a:cubicBezTo>
                    <a:pt x="107" y="159"/>
                    <a:pt x="108" y="159"/>
                    <a:pt x="109" y="159"/>
                  </a:cubicBezTo>
                  <a:cubicBezTo>
                    <a:pt x="145" y="149"/>
                    <a:pt x="169" y="117"/>
                    <a:pt x="169" y="80"/>
                  </a:cubicBezTo>
                  <a:cubicBezTo>
                    <a:pt x="161" y="80"/>
                    <a:pt x="161" y="80"/>
                    <a:pt x="161" y="80"/>
                  </a:cubicBezTo>
                  <a:cubicBezTo>
                    <a:pt x="162" y="114"/>
                    <a:pt x="139" y="143"/>
                    <a:pt x="107" y="151"/>
                  </a:cubicBezTo>
                  <a:moveTo>
                    <a:pt x="88" y="168"/>
                  </a:moveTo>
                  <a:cubicBezTo>
                    <a:pt x="82" y="168"/>
                    <a:pt x="77" y="164"/>
                    <a:pt x="77" y="158"/>
                  </a:cubicBezTo>
                  <a:cubicBezTo>
                    <a:pt x="77" y="153"/>
                    <a:pt x="82" y="148"/>
                    <a:pt x="88" y="148"/>
                  </a:cubicBezTo>
                  <a:cubicBezTo>
                    <a:pt x="93" y="148"/>
                    <a:pt x="98" y="153"/>
                    <a:pt x="98" y="158"/>
                  </a:cubicBezTo>
                  <a:cubicBezTo>
                    <a:pt x="98" y="164"/>
                    <a:pt x="93" y="168"/>
                    <a:pt x="88" y="168"/>
                  </a:cubicBezTo>
                  <a:moveTo>
                    <a:pt x="14" y="81"/>
                  </a:moveTo>
                  <a:cubicBezTo>
                    <a:pt x="14" y="76"/>
                    <a:pt x="14" y="71"/>
                    <a:pt x="15" y="66"/>
                  </a:cubicBezTo>
                  <a:cubicBezTo>
                    <a:pt x="16" y="65"/>
                    <a:pt x="16" y="64"/>
                    <a:pt x="16" y="62"/>
                  </a:cubicBezTo>
                  <a:cubicBezTo>
                    <a:pt x="18" y="62"/>
                    <a:pt x="18" y="62"/>
                    <a:pt x="18" y="62"/>
                  </a:cubicBezTo>
                  <a:cubicBezTo>
                    <a:pt x="28" y="62"/>
                    <a:pt x="36" y="54"/>
                    <a:pt x="36" y="44"/>
                  </a:cubicBezTo>
                  <a:cubicBezTo>
                    <a:pt x="36" y="34"/>
                    <a:pt x="28" y="26"/>
                    <a:pt x="18" y="26"/>
                  </a:cubicBezTo>
                  <a:cubicBezTo>
                    <a:pt x="8" y="26"/>
                    <a:pt x="0" y="34"/>
                    <a:pt x="0" y="44"/>
                  </a:cubicBezTo>
                  <a:cubicBezTo>
                    <a:pt x="0" y="51"/>
                    <a:pt x="3" y="57"/>
                    <a:pt x="9" y="60"/>
                  </a:cubicBezTo>
                  <a:cubicBezTo>
                    <a:pt x="8" y="62"/>
                    <a:pt x="8" y="63"/>
                    <a:pt x="8" y="65"/>
                  </a:cubicBezTo>
                  <a:cubicBezTo>
                    <a:pt x="7" y="70"/>
                    <a:pt x="6" y="76"/>
                    <a:pt x="6" y="81"/>
                  </a:cubicBezTo>
                  <a:cubicBezTo>
                    <a:pt x="6" y="112"/>
                    <a:pt x="23" y="140"/>
                    <a:pt x="51" y="154"/>
                  </a:cubicBezTo>
                  <a:cubicBezTo>
                    <a:pt x="55" y="147"/>
                    <a:pt x="55" y="147"/>
                    <a:pt x="55" y="147"/>
                  </a:cubicBezTo>
                  <a:cubicBezTo>
                    <a:pt x="29" y="134"/>
                    <a:pt x="14" y="109"/>
                    <a:pt x="14" y="81"/>
                  </a:cubicBezTo>
                  <a:moveTo>
                    <a:pt x="8" y="44"/>
                  </a:moveTo>
                  <a:cubicBezTo>
                    <a:pt x="8" y="39"/>
                    <a:pt x="13" y="34"/>
                    <a:pt x="18" y="34"/>
                  </a:cubicBezTo>
                  <a:cubicBezTo>
                    <a:pt x="24" y="34"/>
                    <a:pt x="29" y="39"/>
                    <a:pt x="29" y="44"/>
                  </a:cubicBezTo>
                  <a:cubicBezTo>
                    <a:pt x="29" y="50"/>
                    <a:pt x="24" y="55"/>
                    <a:pt x="18" y="55"/>
                  </a:cubicBezTo>
                  <a:cubicBezTo>
                    <a:pt x="17" y="55"/>
                    <a:pt x="17" y="55"/>
                    <a:pt x="16" y="54"/>
                  </a:cubicBezTo>
                  <a:cubicBezTo>
                    <a:pt x="13" y="54"/>
                    <a:pt x="13" y="54"/>
                    <a:pt x="13" y="54"/>
                  </a:cubicBezTo>
                  <a:cubicBezTo>
                    <a:pt x="10" y="52"/>
                    <a:pt x="8" y="48"/>
                    <a:pt x="8" y="44"/>
                  </a:cubicBezTo>
                  <a:moveTo>
                    <a:pt x="117" y="81"/>
                  </a:moveTo>
                  <a:cubicBezTo>
                    <a:pt x="117" y="65"/>
                    <a:pt x="104" y="52"/>
                    <a:pt x="88" y="52"/>
                  </a:cubicBezTo>
                  <a:cubicBezTo>
                    <a:pt x="72" y="52"/>
                    <a:pt x="59" y="65"/>
                    <a:pt x="59" y="81"/>
                  </a:cubicBezTo>
                  <a:cubicBezTo>
                    <a:pt x="59" y="97"/>
                    <a:pt x="72" y="109"/>
                    <a:pt x="88" y="109"/>
                  </a:cubicBezTo>
                  <a:cubicBezTo>
                    <a:pt x="104" y="109"/>
                    <a:pt x="117" y="97"/>
                    <a:pt x="117" y="81"/>
                  </a:cubicBezTo>
                  <a:moveTo>
                    <a:pt x="63" y="81"/>
                  </a:moveTo>
                  <a:cubicBezTo>
                    <a:pt x="63" y="67"/>
                    <a:pt x="74" y="56"/>
                    <a:pt x="88" y="56"/>
                  </a:cubicBezTo>
                  <a:cubicBezTo>
                    <a:pt x="101" y="56"/>
                    <a:pt x="113" y="67"/>
                    <a:pt x="113" y="81"/>
                  </a:cubicBezTo>
                  <a:cubicBezTo>
                    <a:pt x="113" y="95"/>
                    <a:pt x="101" y="105"/>
                    <a:pt x="88" y="105"/>
                  </a:cubicBezTo>
                  <a:cubicBezTo>
                    <a:pt x="74" y="105"/>
                    <a:pt x="63" y="95"/>
                    <a:pt x="63" y="81"/>
                  </a:cubicBezTo>
                  <a:moveTo>
                    <a:pt x="157" y="26"/>
                  </a:moveTo>
                  <a:cubicBezTo>
                    <a:pt x="155" y="26"/>
                    <a:pt x="152" y="27"/>
                    <a:pt x="150" y="28"/>
                  </a:cubicBezTo>
                  <a:cubicBezTo>
                    <a:pt x="134" y="10"/>
                    <a:pt x="112" y="0"/>
                    <a:pt x="88" y="0"/>
                  </a:cubicBezTo>
                  <a:cubicBezTo>
                    <a:pt x="70" y="0"/>
                    <a:pt x="53" y="6"/>
                    <a:pt x="39" y="16"/>
                  </a:cubicBezTo>
                  <a:cubicBezTo>
                    <a:pt x="44" y="22"/>
                    <a:pt x="44" y="22"/>
                    <a:pt x="44" y="22"/>
                  </a:cubicBezTo>
                  <a:cubicBezTo>
                    <a:pt x="57" y="13"/>
                    <a:pt x="72" y="8"/>
                    <a:pt x="88" y="8"/>
                  </a:cubicBezTo>
                  <a:cubicBezTo>
                    <a:pt x="109" y="8"/>
                    <a:pt x="129" y="17"/>
                    <a:pt x="143" y="33"/>
                  </a:cubicBezTo>
                  <a:cubicBezTo>
                    <a:pt x="141" y="36"/>
                    <a:pt x="139" y="40"/>
                    <a:pt x="139" y="44"/>
                  </a:cubicBezTo>
                  <a:cubicBezTo>
                    <a:pt x="139" y="54"/>
                    <a:pt x="147" y="62"/>
                    <a:pt x="157" y="62"/>
                  </a:cubicBezTo>
                  <a:cubicBezTo>
                    <a:pt x="167" y="62"/>
                    <a:pt x="176" y="54"/>
                    <a:pt x="176" y="44"/>
                  </a:cubicBezTo>
                  <a:cubicBezTo>
                    <a:pt x="176" y="34"/>
                    <a:pt x="167" y="26"/>
                    <a:pt x="157" y="26"/>
                  </a:cubicBezTo>
                  <a:moveTo>
                    <a:pt x="157" y="55"/>
                  </a:moveTo>
                  <a:cubicBezTo>
                    <a:pt x="152" y="55"/>
                    <a:pt x="147" y="50"/>
                    <a:pt x="147" y="45"/>
                  </a:cubicBezTo>
                  <a:cubicBezTo>
                    <a:pt x="147" y="42"/>
                    <a:pt x="148" y="40"/>
                    <a:pt x="150" y="38"/>
                  </a:cubicBezTo>
                  <a:cubicBezTo>
                    <a:pt x="153" y="36"/>
                    <a:pt x="153" y="36"/>
                    <a:pt x="153" y="36"/>
                  </a:cubicBezTo>
                  <a:cubicBezTo>
                    <a:pt x="155" y="35"/>
                    <a:pt x="156" y="35"/>
                    <a:pt x="157" y="35"/>
                  </a:cubicBezTo>
                  <a:cubicBezTo>
                    <a:pt x="163" y="35"/>
                    <a:pt x="168" y="39"/>
                    <a:pt x="168" y="45"/>
                  </a:cubicBezTo>
                  <a:cubicBezTo>
                    <a:pt x="168" y="50"/>
                    <a:pt x="163" y="55"/>
                    <a:pt x="157" y="55"/>
                  </a:cubicBezTo>
                </a:path>
              </a:pathLst>
            </a:custGeom>
            <a:solidFill>
              <a:srgbClr val="090204"/>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6" name="Freeform 19"/>
            <p:cNvSpPr>
              <a:spLocks noEditPoints="1"/>
            </p:cNvSpPr>
            <p:nvPr/>
          </p:nvSpPr>
          <p:spPr bwMode="auto">
            <a:xfrm>
              <a:off x="6437987" y="4478153"/>
              <a:ext cx="344398" cy="349159"/>
            </a:xfrm>
            <a:custGeom>
              <a:avLst/>
              <a:gdLst>
                <a:gd name="T0" fmla="*/ 143 w 176"/>
                <a:gd name="T1" fmla="*/ 58 h 176"/>
                <a:gd name="T2" fmla="*/ 140 w 176"/>
                <a:gd name="T3" fmla="*/ 61 h 176"/>
                <a:gd name="T4" fmla="*/ 140 w 176"/>
                <a:gd name="T5" fmla="*/ 114 h 176"/>
                <a:gd name="T6" fmla="*/ 142 w 176"/>
                <a:gd name="T7" fmla="*/ 117 h 176"/>
                <a:gd name="T8" fmla="*/ 175 w 176"/>
                <a:gd name="T9" fmla="*/ 89 h 176"/>
                <a:gd name="T10" fmla="*/ 175 w 176"/>
                <a:gd name="T11" fmla="*/ 86 h 176"/>
                <a:gd name="T12" fmla="*/ 164 w 176"/>
                <a:gd name="T13" fmla="*/ 128 h 176"/>
                <a:gd name="T14" fmla="*/ 12 w 176"/>
                <a:gd name="T15" fmla="*/ 148 h 176"/>
                <a:gd name="T16" fmla="*/ 8 w 176"/>
                <a:gd name="T17" fmla="*/ 124 h 176"/>
                <a:gd name="T18" fmla="*/ 4 w 176"/>
                <a:gd name="T19" fmla="*/ 156 h 176"/>
                <a:gd name="T20" fmla="*/ 153 w 176"/>
                <a:gd name="T21" fmla="*/ 176 h 176"/>
                <a:gd name="T22" fmla="*/ 172 w 176"/>
                <a:gd name="T23" fmla="*/ 128 h 176"/>
                <a:gd name="T24" fmla="*/ 164 w 176"/>
                <a:gd name="T25" fmla="*/ 156 h 176"/>
                <a:gd name="T26" fmla="*/ 23 w 176"/>
                <a:gd name="T27" fmla="*/ 168 h 176"/>
                <a:gd name="T28" fmla="*/ 12 w 176"/>
                <a:gd name="T29" fmla="*/ 152 h 176"/>
                <a:gd name="T30" fmla="*/ 164 w 176"/>
                <a:gd name="T31" fmla="*/ 156 h 176"/>
                <a:gd name="T32" fmla="*/ 12 w 176"/>
                <a:gd name="T33" fmla="*/ 48 h 176"/>
                <a:gd name="T34" fmla="*/ 164 w 176"/>
                <a:gd name="T35" fmla="*/ 28 h 176"/>
                <a:gd name="T36" fmla="*/ 168 w 176"/>
                <a:gd name="T37" fmla="*/ 52 h 176"/>
                <a:gd name="T38" fmla="*/ 172 w 176"/>
                <a:gd name="T39" fmla="*/ 20 h 176"/>
                <a:gd name="T40" fmla="*/ 27 w 176"/>
                <a:gd name="T41" fmla="*/ 0 h 176"/>
                <a:gd name="T42" fmla="*/ 4 w 176"/>
                <a:gd name="T43" fmla="*/ 48 h 176"/>
                <a:gd name="T44" fmla="*/ 12 w 176"/>
                <a:gd name="T45" fmla="*/ 20 h 176"/>
                <a:gd name="T46" fmla="*/ 153 w 176"/>
                <a:gd name="T47" fmla="*/ 8 h 176"/>
                <a:gd name="T48" fmla="*/ 164 w 176"/>
                <a:gd name="T49" fmla="*/ 24 h 176"/>
                <a:gd name="T50" fmla="*/ 12 w 176"/>
                <a:gd name="T51" fmla="*/ 20 h 176"/>
                <a:gd name="T52" fmla="*/ 36 w 176"/>
                <a:gd name="T53" fmla="*/ 117 h 176"/>
                <a:gd name="T54" fmla="*/ 5 w 176"/>
                <a:gd name="T55" fmla="*/ 88 h 176"/>
                <a:gd name="T56" fmla="*/ 36 w 176"/>
                <a:gd name="T57" fmla="*/ 59 h 176"/>
                <a:gd name="T58" fmla="*/ 1 w 176"/>
                <a:gd name="T59" fmla="*/ 87 h 176"/>
                <a:gd name="T60" fmla="*/ 1 w 176"/>
                <a:gd name="T61" fmla="*/ 89 h 176"/>
                <a:gd name="T62" fmla="*/ 34 w 176"/>
                <a:gd name="T63" fmla="*/ 118 h 176"/>
                <a:gd name="T64" fmla="*/ 70 w 176"/>
                <a:gd name="T65" fmla="*/ 123 h 176"/>
                <a:gd name="T66" fmla="*/ 72 w 176"/>
                <a:gd name="T67" fmla="*/ 126 h 176"/>
                <a:gd name="T68" fmla="*/ 106 w 176"/>
                <a:gd name="T69" fmla="*/ 53 h 176"/>
                <a:gd name="T70" fmla="*/ 102 w 176"/>
                <a:gd name="T71" fmla="*/ 5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175" y="86"/>
                  </a:moveTo>
                  <a:cubicBezTo>
                    <a:pt x="143" y="58"/>
                    <a:pt x="143" y="58"/>
                    <a:pt x="143" y="58"/>
                  </a:cubicBezTo>
                  <a:cubicBezTo>
                    <a:pt x="142" y="57"/>
                    <a:pt x="141" y="57"/>
                    <a:pt x="140" y="58"/>
                  </a:cubicBezTo>
                  <a:cubicBezTo>
                    <a:pt x="140" y="59"/>
                    <a:pt x="140" y="60"/>
                    <a:pt x="140" y="61"/>
                  </a:cubicBezTo>
                  <a:cubicBezTo>
                    <a:pt x="171" y="87"/>
                    <a:pt x="171" y="87"/>
                    <a:pt x="171" y="87"/>
                  </a:cubicBezTo>
                  <a:cubicBezTo>
                    <a:pt x="140" y="114"/>
                    <a:pt x="140" y="114"/>
                    <a:pt x="140" y="114"/>
                  </a:cubicBezTo>
                  <a:cubicBezTo>
                    <a:pt x="140" y="115"/>
                    <a:pt x="140" y="116"/>
                    <a:pt x="140" y="117"/>
                  </a:cubicBezTo>
                  <a:cubicBezTo>
                    <a:pt x="141" y="117"/>
                    <a:pt x="141" y="117"/>
                    <a:pt x="142" y="117"/>
                  </a:cubicBezTo>
                  <a:cubicBezTo>
                    <a:pt x="142" y="117"/>
                    <a:pt x="143" y="117"/>
                    <a:pt x="143" y="117"/>
                  </a:cubicBezTo>
                  <a:cubicBezTo>
                    <a:pt x="175" y="89"/>
                    <a:pt x="175" y="89"/>
                    <a:pt x="175" y="89"/>
                  </a:cubicBezTo>
                  <a:cubicBezTo>
                    <a:pt x="176" y="89"/>
                    <a:pt x="176" y="88"/>
                    <a:pt x="176" y="87"/>
                  </a:cubicBezTo>
                  <a:cubicBezTo>
                    <a:pt x="176" y="87"/>
                    <a:pt x="176" y="87"/>
                    <a:pt x="175" y="86"/>
                  </a:cubicBezTo>
                  <a:moveTo>
                    <a:pt x="168" y="124"/>
                  </a:moveTo>
                  <a:cubicBezTo>
                    <a:pt x="166" y="124"/>
                    <a:pt x="164" y="125"/>
                    <a:pt x="164" y="128"/>
                  </a:cubicBezTo>
                  <a:cubicBezTo>
                    <a:pt x="164" y="148"/>
                    <a:pt x="164" y="148"/>
                    <a:pt x="164" y="148"/>
                  </a:cubicBezTo>
                  <a:cubicBezTo>
                    <a:pt x="12" y="148"/>
                    <a:pt x="12" y="148"/>
                    <a:pt x="12" y="148"/>
                  </a:cubicBezTo>
                  <a:cubicBezTo>
                    <a:pt x="12" y="128"/>
                    <a:pt x="12" y="128"/>
                    <a:pt x="12" y="128"/>
                  </a:cubicBezTo>
                  <a:cubicBezTo>
                    <a:pt x="12" y="125"/>
                    <a:pt x="10" y="124"/>
                    <a:pt x="8" y="124"/>
                  </a:cubicBezTo>
                  <a:cubicBezTo>
                    <a:pt x="6" y="124"/>
                    <a:pt x="4" y="125"/>
                    <a:pt x="4" y="128"/>
                  </a:cubicBezTo>
                  <a:cubicBezTo>
                    <a:pt x="4" y="156"/>
                    <a:pt x="4" y="156"/>
                    <a:pt x="4" y="156"/>
                  </a:cubicBezTo>
                  <a:cubicBezTo>
                    <a:pt x="4" y="167"/>
                    <a:pt x="12" y="176"/>
                    <a:pt x="23" y="176"/>
                  </a:cubicBezTo>
                  <a:cubicBezTo>
                    <a:pt x="153" y="176"/>
                    <a:pt x="153" y="176"/>
                    <a:pt x="153" y="176"/>
                  </a:cubicBezTo>
                  <a:cubicBezTo>
                    <a:pt x="163" y="176"/>
                    <a:pt x="172" y="167"/>
                    <a:pt x="172" y="156"/>
                  </a:cubicBezTo>
                  <a:cubicBezTo>
                    <a:pt x="172" y="128"/>
                    <a:pt x="172" y="128"/>
                    <a:pt x="172" y="128"/>
                  </a:cubicBezTo>
                  <a:cubicBezTo>
                    <a:pt x="172" y="125"/>
                    <a:pt x="170" y="124"/>
                    <a:pt x="168" y="124"/>
                  </a:cubicBezTo>
                  <a:moveTo>
                    <a:pt x="164" y="156"/>
                  </a:moveTo>
                  <a:cubicBezTo>
                    <a:pt x="164" y="163"/>
                    <a:pt x="159" y="168"/>
                    <a:pt x="153" y="168"/>
                  </a:cubicBezTo>
                  <a:cubicBezTo>
                    <a:pt x="23" y="168"/>
                    <a:pt x="23" y="168"/>
                    <a:pt x="23" y="168"/>
                  </a:cubicBezTo>
                  <a:cubicBezTo>
                    <a:pt x="17" y="168"/>
                    <a:pt x="12" y="163"/>
                    <a:pt x="12" y="156"/>
                  </a:cubicBezTo>
                  <a:cubicBezTo>
                    <a:pt x="12" y="152"/>
                    <a:pt x="12" y="152"/>
                    <a:pt x="12" y="152"/>
                  </a:cubicBezTo>
                  <a:cubicBezTo>
                    <a:pt x="164" y="152"/>
                    <a:pt x="164" y="152"/>
                    <a:pt x="164" y="152"/>
                  </a:cubicBezTo>
                  <a:lnTo>
                    <a:pt x="164" y="156"/>
                  </a:lnTo>
                  <a:close/>
                  <a:moveTo>
                    <a:pt x="8" y="52"/>
                  </a:moveTo>
                  <a:cubicBezTo>
                    <a:pt x="10" y="52"/>
                    <a:pt x="12" y="50"/>
                    <a:pt x="12" y="48"/>
                  </a:cubicBezTo>
                  <a:cubicBezTo>
                    <a:pt x="12" y="28"/>
                    <a:pt x="12" y="28"/>
                    <a:pt x="12" y="28"/>
                  </a:cubicBezTo>
                  <a:cubicBezTo>
                    <a:pt x="164" y="28"/>
                    <a:pt x="164" y="28"/>
                    <a:pt x="164" y="28"/>
                  </a:cubicBezTo>
                  <a:cubicBezTo>
                    <a:pt x="164" y="48"/>
                    <a:pt x="164" y="48"/>
                    <a:pt x="164" y="48"/>
                  </a:cubicBezTo>
                  <a:cubicBezTo>
                    <a:pt x="164" y="50"/>
                    <a:pt x="166" y="52"/>
                    <a:pt x="168" y="52"/>
                  </a:cubicBezTo>
                  <a:cubicBezTo>
                    <a:pt x="170" y="52"/>
                    <a:pt x="172" y="50"/>
                    <a:pt x="172" y="48"/>
                  </a:cubicBezTo>
                  <a:cubicBezTo>
                    <a:pt x="172" y="20"/>
                    <a:pt x="172" y="20"/>
                    <a:pt x="172" y="20"/>
                  </a:cubicBezTo>
                  <a:cubicBezTo>
                    <a:pt x="172" y="9"/>
                    <a:pt x="164" y="0"/>
                    <a:pt x="153" y="0"/>
                  </a:cubicBezTo>
                  <a:cubicBezTo>
                    <a:pt x="27" y="0"/>
                    <a:pt x="27" y="0"/>
                    <a:pt x="27" y="0"/>
                  </a:cubicBezTo>
                  <a:cubicBezTo>
                    <a:pt x="17" y="0"/>
                    <a:pt x="4" y="9"/>
                    <a:pt x="4" y="20"/>
                  </a:cubicBezTo>
                  <a:cubicBezTo>
                    <a:pt x="4" y="48"/>
                    <a:pt x="4" y="48"/>
                    <a:pt x="4" y="48"/>
                  </a:cubicBezTo>
                  <a:cubicBezTo>
                    <a:pt x="4" y="50"/>
                    <a:pt x="6" y="52"/>
                    <a:pt x="8" y="52"/>
                  </a:cubicBezTo>
                  <a:moveTo>
                    <a:pt x="12" y="20"/>
                  </a:moveTo>
                  <a:cubicBezTo>
                    <a:pt x="12" y="14"/>
                    <a:pt x="20" y="8"/>
                    <a:pt x="27" y="8"/>
                  </a:cubicBezTo>
                  <a:cubicBezTo>
                    <a:pt x="153" y="8"/>
                    <a:pt x="153" y="8"/>
                    <a:pt x="153" y="8"/>
                  </a:cubicBezTo>
                  <a:cubicBezTo>
                    <a:pt x="159" y="8"/>
                    <a:pt x="164" y="13"/>
                    <a:pt x="164" y="20"/>
                  </a:cubicBezTo>
                  <a:cubicBezTo>
                    <a:pt x="164" y="24"/>
                    <a:pt x="164" y="24"/>
                    <a:pt x="164" y="24"/>
                  </a:cubicBezTo>
                  <a:cubicBezTo>
                    <a:pt x="12" y="24"/>
                    <a:pt x="12" y="24"/>
                    <a:pt x="12" y="24"/>
                  </a:cubicBezTo>
                  <a:lnTo>
                    <a:pt x="12" y="20"/>
                  </a:lnTo>
                  <a:close/>
                  <a:moveTo>
                    <a:pt x="34" y="118"/>
                  </a:moveTo>
                  <a:cubicBezTo>
                    <a:pt x="34" y="118"/>
                    <a:pt x="35" y="117"/>
                    <a:pt x="36" y="117"/>
                  </a:cubicBezTo>
                  <a:cubicBezTo>
                    <a:pt x="36" y="116"/>
                    <a:pt x="36" y="115"/>
                    <a:pt x="36" y="114"/>
                  </a:cubicBezTo>
                  <a:cubicBezTo>
                    <a:pt x="5" y="88"/>
                    <a:pt x="5" y="88"/>
                    <a:pt x="5" y="88"/>
                  </a:cubicBezTo>
                  <a:cubicBezTo>
                    <a:pt x="36" y="61"/>
                    <a:pt x="36" y="61"/>
                    <a:pt x="36" y="61"/>
                  </a:cubicBezTo>
                  <a:cubicBezTo>
                    <a:pt x="36" y="61"/>
                    <a:pt x="36" y="59"/>
                    <a:pt x="36" y="59"/>
                  </a:cubicBezTo>
                  <a:cubicBezTo>
                    <a:pt x="35" y="58"/>
                    <a:pt x="34" y="58"/>
                    <a:pt x="33" y="59"/>
                  </a:cubicBezTo>
                  <a:cubicBezTo>
                    <a:pt x="1" y="87"/>
                    <a:pt x="1" y="87"/>
                    <a:pt x="1" y="87"/>
                  </a:cubicBezTo>
                  <a:cubicBezTo>
                    <a:pt x="0" y="87"/>
                    <a:pt x="0" y="87"/>
                    <a:pt x="0" y="88"/>
                  </a:cubicBezTo>
                  <a:cubicBezTo>
                    <a:pt x="0" y="88"/>
                    <a:pt x="0" y="89"/>
                    <a:pt x="1" y="89"/>
                  </a:cubicBezTo>
                  <a:cubicBezTo>
                    <a:pt x="33" y="117"/>
                    <a:pt x="33" y="117"/>
                    <a:pt x="33" y="117"/>
                  </a:cubicBezTo>
                  <a:cubicBezTo>
                    <a:pt x="33" y="118"/>
                    <a:pt x="34" y="118"/>
                    <a:pt x="34" y="118"/>
                  </a:cubicBezTo>
                  <a:moveTo>
                    <a:pt x="102" y="51"/>
                  </a:moveTo>
                  <a:cubicBezTo>
                    <a:pt x="70" y="123"/>
                    <a:pt x="70" y="123"/>
                    <a:pt x="70" y="123"/>
                  </a:cubicBezTo>
                  <a:cubicBezTo>
                    <a:pt x="70" y="124"/>
                    <a:pt x="70" y="125"/>
                    <a:pt x="71" y="126"/>
                  </a:cubicBezTo>
                  <a:cubicBezTo>
                    <a:pt x="72" y="126"/>
                    <a:pt x="72" y="126"/>
                    <a:pt x="72" y="126"/>
                  </a:cubicBezTo>
                  <a:cubicBezTo>
                    <a:pt x="73" y="126"/>
                    <a:pt x="74" y="125"/>
                    <a:pt x="74" y="125"/>
                  </a:cubicBezTo>
                  <a:cubicBezTo>
                    <a:pt x="106" y="53"/>
                    <a:pt x="106" y="53"/>
                    <a:pt x="106" y="53"/>
                  </a:cubicBezTo>
                  <a:cubicBezTo>
                    <a:pt x="106" y="51"/>
                    <a:pt x="106" y="51"/>
                    <a:pt x="105" y="50"/>
                  </a:cubicBezTo>
                  <a:cubicBezTo>
                    <a:pt x="104" y="49"/>
                    <a:pt x="103" y="50"/>
                    <a:pt x="102" y="51"/>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7" name="Freeform 62"/>
            <p:cNvSpPr>
              <a:spLocks noEditPoints="1"/>
            </p:cNvSpPr>
            <p:nvPr/>
          </p:nvSpPr>
          <p:spPr bwMode="auto">
            <a:xfrm>
              <a:off x="8324673" y="4476566"/>
              <a:ext cx="345985" cy="352333"/>
            </a:xfrm>
            <a:custGeom>
              <a:avLst/>
              <a:gdLst>
                <a:gd name="T0" fmla="*/ 134 w 176"/>
                <a:gd name="T1" fmla="*/ 74 h 176"/>
                <a:gd name="T2" fmla="*/ 124 w 176"/>
                <a:gd name="T3" fmla="*/ 18 h 176"/>
                <a:gd name="T4" fmla="*/ 78 w 176"/>
                <a:gd name="T5" fmla="*/ 3 h 176"/>
                <a:gd name="T6" fmla="*/ 42 w 176"/>
                <a:gd name="T7" fmla="*/ 36 h 176"/>
                <a:gd name="T8" fmla="*/ 10 w 176"/>
                <a:gd name="T9" fmla="*/ 92 h 176"/>
                <a:gd name="T10" fmla="*/ 0 w 176"/>
                <a:gd name="T11" fmla="*/ 141 h 176"/>
                <a:gd name="T12" fmla="*/ 36 w 176"/>
                <a:gd name="T13" fmla="*/ 174 h 176"/>
                <a:gd name="T14" fmla="*/ 57 w 176"/>
                <a:gd name="T15" fmla="*/ 174 h 176"/>
                <a:gd name="T16" fmla="*/ 119 w 176"/>
                <a:gd name="T17" fmla="*/ 174 h 176"/>
                <a:gd name="T18" fmla="*/ 140 w 176"/>
                <a:gd name="T19" fmla="*/ 174 h 176"/>
                <a:gd name="T20" fmla="*/ 176 w 176"/>
                <a:gd name="T21" fmla="*/ 141 h 176"/>
                <a:gd name="T22" fmla="*/ 166 w 176"/>
                <a:gd name="T23" fmla="*/ 92 h 176"/>
                <a:gd name="T24" fmla="*/ 88 w 176"/>
                <a:gd name="T25" fmla="*/ 150 h 176"/>
                <a:gd name="T26" fmla="*/ 88 w 176"/>
                <a:gd name="T27" fmla="*/ 151 h 176"/>
                <a:gd name="T28" fmla="*/ 82 w 176"/>
                <a:gd name="T29" fmla="*/ 11 h 176"/>
                <a:gd name="T30" fmla="*/ 119 w 176"/>
                <a:gd name="T31" fmla="*/ 26 h 176"/>
                <a:gd name="T32" fmla="*/ 125 w 176"/>
                <a:gd name="T33" fmla="*/ 76 h 176"/>
                <a:gd name="T34" fmla="*/ 95 w 176"/>
                <a:gd name="T35" fmla="*/ 94 h 176"/>
                <a:gd name="T36" fmla="*/ 81 w 176"/>
                <a:gd name="T37" fmla="*/ 94 h 176"/>
                <a:gd name="T38" fmla="*/ 81 w 176"/>
                <a:gd name="T39" fmla="*/ 93 h 176"/>
                <a:gd name="T40" fmla="*/ 51 w 176"/>
                <a:gd name="T41" fmla="*/ 36 h 176"/>
                <a:gd name="T42" fmla="*/ 52 w 176"/>
                <a:gd name="T43" fmla="*/ 166 h 176"/>
                <a:gd name="T44" fmla="*/ 15 w 176"/>
                <a:gd name="T45" fmla="*/ 151 h 176"/>
                <a:gd name="T46" fmla="*/ 9 w 176"/>
                <a:gd name="T47" fmla="*/ 110 h 176"/>
                <a:gd name="T48" fmla="*/ 49 w 176"/>
                <a:gd name="T49" fmla="*/ 81 h 176"/>
                <a:gd name="T50" fmla="*/ 79 w 176"/>
                <a:gd name="T51" fmla="*/ 98 h 176"/>
                <a:gd name="T52" fmla="*/ 79 w 176"/>
                <a:gd name="T53" fmla="*/ 100 h 176"/>
                <a:gd name="T54" fmla="*/ 86 w 176"/>
                <a:gd name="T55" fmla="*/ 109 h 176"/>
                <a:gd name="T56" fmla="*/ 86 w 176"/>
                <a:gd name="T57" fmla="*/ 147 h 176"/>
                <a:gd name="T58" fmla="*/ 167 w 176"/>
                <a:gd name="T59" fmla="*/ 141 h 176"/>
                <a:gd name="T60" fmla="*/ 135 w 176"/>
                <a:gd name="T61" fmla="*/ 166 h 176"/>
                <a:gd name="T62" fmla="*/ 90 w 176"/>
                <a:gd name="T63" fmla="*/ 147 h 176"/>
                <a:gd name="T64" fmla="*/ 90 w 176"/>
                <a:gd name="T65" fmla="*/ 109 h 176"/>
                <a:gd name="T66" fmla="*/ 97 w 176"/>
                <a:gd name="T67" fmla="*/ 100 h 176"/>
                <a:gd name="T68" fmla="*/ 97 w 176"/>
                <a:gd name="T69" fmla="*/ 98 h 176"/>
                <a:gd name="T70" fmla="*/ 127 w 176"/>
                <a:gd name="T71" fmla="*/ 81 h 176"/>
                <a:gd name="T72" fmla="*/ 167 w 176"/>
                <a:gd name="T73" fmla="*/ 11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76">
                  <a:moveTo>
                    <a:pt x="166" y="92"/>
                  </a:moveTo>
                  <a:cubicBezTo>
                    <a:pt x="134" y="74"/>
                    <a:pt x="134" y="74"/>
                    <a:pt x="134" y="74"/>
                  </a:cubicBezTo>
                  <a:cubicBezTo>
                    <a:pt x="134" y="36"/>
                    <a:pt x="134" y="36"/>
                    <a:pt x="134" y="36"/>
                  </a:cubicBezTo>
                  <a:cubicBezTo>
                    <a:pt x="134" y="29"/>
                    <a:pt x="130" y="21"/>
                    <a:pt x="124" y="18"/>
                  </a:cubicBezTo>
                  <a:cubicBezTo>
                    <a:pt x="98" y="3"/>
                    <a:pt x="98" y="3"/>
                    <a:pt x="98" y="3"/>
                  </a:cubicBezTo>
                  <a:cubicBezTo>
                    <a:pt x="92" y="0"/>
                    <a:pt x="84" y="0"/>
                    <a:pt x="78" y="3"/>
                  </a:cubicBezTo>
                  <a:cubicBezTo>
                    <a:pt x="52" y="18"/>
                    <a:pt x="52" y="18"/>
                    <a:pt x="52" y="18"/>
                  </a:cubicBezTo>
                  <a:cubicBezTo>
                    <a:pt x="46" y="21"/>
                    <a:pt x="42" y="29"/>
                    <a:pt x="42" y="36"/>
                  </a:cubicBezTo>
                  <a:cubicBezTo>
                    <a:pt x="42" y="74"/>
                    <a:pt x="42" y="74"/>
                    <a:pt x="42" y="74"/>
                  </a:cubicBezTo>
                  <a:cubicBezTo>
                    <a:pt x="10" y="92"/>
                    <a:pt x="10" y="92"/>
                    <a:pt x="10" y="92"/>
                  </a:cubicBezTo>
                  <a:cubicBezTo>
                    <a:pt x="5" y="95"/>
                    <a:pt x="0" y="103"/>
                    <a:pt x="0" y="110"/>
                  </a:cubicBezTo>
                  <a:cubicBezTo>
                    <a:pt x="0" y="141"/>
                    <a:pt x="0" y="141"/>
                    <a:pt x="0" y="141"/>
                  </a:cubicBezTo>
                  <a:cubicBezTo>
                    <a:pt x="0" y="148"/>
                    <a:pt x="5" y="156"/>
                    <a:pt x="10" y="159"/>
                  </a:cubicBezTo>
                  <a:cubicBezTo>
                    <a:pt x="36" y="174"/>
                    <a:pt x="36" y="174"/>
                    <a:pt x="36" y="174"/>
                  </a:cubicBezTo>
                  <a:cubicBezTo>
                    <a:pt x="39" y="176"/>
                    <a:pt x="43" y="176"/>
                    <a:pt x="46" y="176"/>
                  </a:cubicBezTo>
                  <a:cubicBezTo>
                    <a:pt x="50" y="176"/>
                    <a:pt x="54" y="176"/>
                    <a:pt x="57" y="174"/>
                  </a:cubicBezTo>
                  <a:cubicBezTo>
                    <a:pt x="88" y="156"/>
                    <a:pt x="88" y="156"/>
                    <a:pt x="88" y="156"/>
                  </a:cubicBezTo>
                  <a:cubicBezTo>
                    <a:pt x="119" y="174"/>
                    <a:pt x="119" y="174"/>
                    <a:pt x="119" y="174"/>
                  </a:cubicBezTo>
                  <a:cubicBezTo>
                    <a:pt x="122" y="176"/>
                    <a:pt x="126" y="176"/>
                    <a:pt x="130" y="176"/>
                  </a:cubicBezTo>
                  <a:cubicBezTo>
                    <a:pt x="133" y="176"/>
                    <a:pt x="137" y="176"/>
                    <a:pt x="140" y="174"/>
                  </a:cubicBezTo>
                  <a:cubicBezTo>
                    <a:pt x="166" y="159"/>
                    <a:pt x="166" y="159"/>
                    <a:pt x="166" y="159"/>
                  </a:cubicBezTo>
                  <a:cubicBezTo>
                    <a:pt x="171" y="156"/>
                    <a:pt x="176" y="148"/>
                    <a:pt x="176" y="141"/>
                  </a:cubicBezTo>
                  <a:cubicBezTo>
                    <a:pt x="176" y="110"/>
                    <a:pt x="176" y="110"/>
                    <a:pt x="176" y="110"/>
                  </a:cubicBezTo>
                  <a:cubicBezTo>
                    <a:pt x="176" y="103"/>
                    <a:pt x="171" y="95"/>
                    <a:pt x="166" y="92"/>
                  </a:cubicBezTo>
                  <a:moveTo>
                    <a:pt x="88" y="151"/>
                  </a:moveTo>
                  <a:cubicBezTo>
                    <a:pt x="88" y="150"/>
                    <a:pt x="88" y="150"/>
                    <a:pt x="88" y="150"/>
                  </a:cubicBezTo>
                  <a:cubicBezTo>
                    <a:pt x="88" y="150"/>
                    <a:pt x="88" y="150"/>
                    <a:pt x="88" y="150"/>
                  </a:cubicBezTo>
                  <a:lnTo>
                    <a:pt x="88" y="151"/>
                  </a:lnTo>
                  <a:close/>
                  <a:moveTo>
                    <a:pt x="57" y="26"/>
                  </a:moveTo>
                  <a:cubicBezTo>
                    <a:pt x="82" y="11"/>
                    <a:pt x="82" y="11"/>
                    <a:pt x="82" y="11"/>
                  </a:cubicBezTo>
                  <a:cubicBezTo>
                    <a:pt x="85" y="9"/>
                    <a:pt x="91" y="9"/>
                    <a:pt x="94" y="11"/>
                  </a:cubicBezTo>
                  <a:cubicBezTo>
                    <a:pt x="119" y="26"/>
                    <a:pt x="119" y="26"/>
                    <a:pt x="119" y="26"/>
                  </a:cubicBezTo>
                  <a:cubicBezTo>
                    <a:pt x="122" y="28"/>
                    <a:pt x="125" y="32"/>
                    <a:pt x="125" y="36"/>
                  </a:cubicBezTo>
                  <a:cubicBezTo>
                    <a:pt x="125" y="76"/>
                    <a:pt x="125" y="76"/>
                    <a:pt x="125" y="76"/>
                  </a:cubicBezTo>
                  <a:cubicBezTo>
                    <a:pt x="95" y="93"/>
                    <a:pt x="95" y="93"/>
                    <a:pt x="95" y="93"/>
                  </a:cubicBezTo>
                  <a:cubicBezTo>
                    <a:pt x="95" y="94"/>
                    <a:pt x="95" y="94"/>
                    <a:pt x="95" y="94"/>
                  </a:cubicBezTo>
                  <a:cubicBezTo>
                    <a:pt x="93" y="92"/>
                    <a:pt x="91" y="91"/>
                    <a:pt x="88" y="91"/>
                  </a:cubicBezTo>
                  <a:cubicBezTo>
                    <a:pt x="85" y="91"/>
                    <a:pt x="83" y="92"/>
                    <a:pt x="81" y="94"/>
                  </a:cubicBezTo>
                  <a:cubicBezTo>
                    <a:pt x="81" y="94"/>
                    <a:pt x="81" y="94"/>
                    <a:pt x="81" y="94"/>
                  </a:cubicBezTo>
                  <a:cubicBezTo>
                    <a:pt x="81" y="94"/>
                    <a:pt x="81" y="93"/>
                    <a:pt x="81" y="93"/>
                  </a:cubicBezTo>
                  <a:cubicBezTo>
                    <a:pt x="51" y="76"/>
                    <a:pt x="51" y="76"/>
                    <a:pt x="51" y="76"/>
                  </a:cubicBezTo>
                  <a:cubicBezTo>
                    <a:pt x="51" y="36"/>
                    <a:pt x="51" y="36"/>
                    <a:pt x="51" y="36"/>
                  </a:cubicBezTo>
                  <a:cubicBezTo>
                    <a:pt x="51" y="32"/>
                    <a:pt x="54" y="28"/>
                    <a:pt x="57" y="26"/>
                  </a:cubicBezTo>
                  <a:moveTo>
                    <a:pt x="52" y="166"/>
                  </a:moveTo>
                  <a:cubicBezTo>
                    <a:pt x="49" y="168"/>
                    <a:pt x="44" y="168"/>
                    <a:pt x="41" y="166"/>
                  </a:cubicBezTo>
                  <a:cubicBezTo>
                    <a:pt x="15" y="151"/>
                    <a:pt x="15" y="151"/>
                    <a:pt x="15" y="151"/>
                  </a:cubicBezTo>
                  <a:cubicBezTo>
                    <a:pt x="12" y="149"/>
                    <a:pt x="9" y="145"/>
                    <a:pt x="9" y="141"/>
                  </a:cubicBezTo>
                  <a:cubicBezTo>
                    <a:pt x="9" y="110"/>
                    <a:pt x="9" y="110"/>
                    <a:pt x="9" y="110"/>
                  </a:cubicBezTo>
                  <a:cubicBezTo>
                    <a:pt x="9" y="106"/>
                    <a:pt x="12" y="102"/>
                    <a:pt x="15" y="100"/>
                  </a:cubicBezTo>
                  <a:cubicBezTo>
                    <a:pt x="49" y="81"/>
                    <a:pt x="49" y="81"/>
                    <a:pt x="49" y="81"/>
                  </a:cubicBezTo>
                  <a:cubicBezTo>
                    <a:pt x="48" y="80"/>
                    <a:pt x="48" y="80"/>
                    <a:pt x="48" y="80"/>
                  </a:cubicBezTo>
                  <a:cubicBezTo>
                    <a:pt x="79" y="98"/>
                    <a:pt x="79" y="98"/>
                    <a:pt x="79" y="98"/>
                  </a:cubicBezTo>
                  <a:cubicBezTo>
                    <a:pt x="79" y="98"/>
                    <a:pt x="79" y="98"/>
                    <a:pt x="79" y="98"/>
                  </a:cubicBezTo>
                  <a:cubicBezTo>
                    <a:pt x="79" y="98"/>
                    <a:pt x="79" y="99"/>
                    <a:pt x="79" y="100"/>
                  </a:cubicBezTo>
                  <a:cubicBezTo>
                    <a:pt x="79" y="104"/>
                    <a:pt x="82" y="108"/>
                    <a:pt x="86" y="109"/>
                  </a:cubicBezTo>
                  <a:cubicBezTo>
                    <a:pt x="86" y="109"/>
                    <a:pt x="86" y="109"/>
                    <a:pt x="86" y="109"/>
                  </a:cubicBezTo>
                  <a:cubicBezTo>
                    <a:pt x="86" y="109"/>
                    <a:pt x="86" y="109"/>
                    <a:pt x="86" y="109"/>
                  </a:cubicBezTo>
                  <a:cubicBezTo>
                    <a:pt x="86" y="147"/>
                    <a:pt x="86" y="147"/>
                    <a:pt x="86" y="147"/>
                  </a:cubicBezTo>
                  <a:lnTo>
                    <a:pt x="52" y="166"/>
                  </a:lnTo>
                  <a:close/>
                  <a:moveTo>
                    <a:pt x="167" y="141"/>
                  </a:moveTo>
                  <a:cubicBezTo>
                    <a:pt x="167" y="145"/>
                    <a:pt x="164" y="149"/>
                    <a:pt x="161" y="151"/>
                  </a:cubicBezTo>
                  <a:cubicBezTo>
                    <a:pt x="135" y="166"/>
                    <a:pt x="135" y="166"/>
                    <a:pt x="135" y="166"/>
                  </a:cubicBezTo>
                  <a:cubicBezTo>
                    <a:pt x="132" y="168"/>
                    <a:pt x="127" y="168"/>
                    <a:pt x="124" y="166"/>
                  </a:cubicBezTo>
                  <a:cubicBezTo>
                    <a:pt x="90" y="147"/>
                    <a:pt x="90" y="147"/>
                    <a:pt x="90" y="147"/>
                  </a:cubicBezTo>
                  <a:cubicBezTo>
                    <a:pt x="90" y="147"/>
                    <a:pt x="90" y="147"/>
                    <a:pt x="90" y="147"/>
                  </a:cubicBezTo>
                  <a:cubicBezTo>
                    <a:pt x="90" y="109"/>
                    <a:pt x="90" y="109"/>
                    <a:pt x="90" y="109"/>
                  </a:cubicBezTo>
                  <a:cubicBezTo>
                    <a:pt x="90" y="109"/>
                    <a:pt x="90" y="109"/>
                    <a:pt x="90" y="109"/>
                  </a:cubicBezTo>
                  <a:cubicBezTo>
                    <a:pt x="94" y="108"/>
                    <a:pt x="97" y="104"/>
                    <a:pt x="97" y="100"/>
                  </a:cubicBezTo>
                  <a:cubicBezTo>
                    <a:pt x="97" y="99"/>
                    <a:pt x="97" y="99"/>
                    <a:pt x="97" y="98"/>
                  </a:cubicBezTo>
                  <a:cubicBezTo>
                    <a:pt x="97" y="98"/>
                    <a:pt x="97" y="98"/>
                    <a:pt x="97" y="98"/>
                  </a:cubicBezTo>
                  <a:cubicBezTo>
                    <a:pt x="128" y="80"/>
                    <a:pt x="128" y="80"/>
                    <a:pt x="128" y="80"/>
                  </a:cubicBezTo>
                  <a:cubicBezTo>
                    <a:pt x="127" y="81"/>
                    <a:pt x="127" y="81"/>
                    <a:pt x="127" y="81"/>
                  </a:cubicBezTo>
                  <a:cubicBezTo>
                    <a:pt x="161" y="100"/>
                    <a:pt x="161" y="100"/>
                    <a:pt x="161" y="100"/>
                  </a:cubicBezTo>
                  <a:cubicBezTo>
                    <a:pt x="164" y="102"/>
                    <a:pt x="167" y="106"/>
                    <a:pt x="167" y="110"/>
                  </a:cubicBezTo>
                  <a:lnTo>
                    <a:pt x="167" y="141"/>
                  </a:lnTo>
                  <a:close/>
                </a:path>
              </a:pathLst>
            </a:custGeom>
            <a:solidFill>
              <a:srgbClr val="060001"/>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88" name="组合 87"/>
            <p:cNvGrpSpPr/>
            <p:nvPr/>
          </p:nvGrpSpPr>
          <p:grpSpPr>
            <a:xfrm>
              <a:off x="9172534" y="4481177"/>
              <a:ext cx="312656" cy="352333"/>
              <a:chOff x="6159485" y="5209922"/>
              <a:chExt cx="312656" cy="352333"/>
            </a:xfrm>
          </p:grpSpPr>
          <p:sp>
            <p:nvSpPr>
              <p:cNvPr id="97" name="Freeform 76"/>
              <p:cNvSpPr>
                <a:spLocks noEditPoints="1"/>
              </p:cNvSpPr>
              <p:nvPr/>
            </p:nvSpPr>
            <p:spPr bwMode="auto">
              <a:xfrm>
                <a:off x="6159485" y="5209922"/>
                <a:ext cx="312656" cy="352333"/>
              </a:xfrm>
              <a:custGeom>
                <a:avLst/>
                <a:gdLst>
                  <a:gd name="T0" fmla="*/ 151 w 160"/>
                  <a:gd name="T1" fmla="*/ 37 h 177"/>
                  <a:gd name="T2" fmla="*/ 90 w 160"/>
                  <a:gd name="T3" fmla="*/ 3 h 177"/>
                  <a:gd name="T4" fmla="*/ 71 w 160"/>
                  <a:gd name="T5" fmla="*/ 3 h 177"/>
                  <a:gd name="T6" fmla="*/ 10 w 160"/>
                  <a:gd name="T7" fmla="*/ 37 h 177"/>
                  <a:gd name="T8" fmla="*/ 0 w 160"/>
                  <a:gd name="T9" fmla="*/ 53 h 177"/>
                  <a:gd name="T10" fmla="*/ 0 w 160"/>
                  <a:gd name="T11" fmla="*/ 125 h 177"/>
                  <a:gd name="T12" fmla="*/ 10 w 160"/>
                  <a:gd name="T13" fmla="*/ 140 h 177"/>
                  <a:gd name="T14" fmla="*/ 71 w 160"/>
                  <a:gd name="T15" fmla="*/ 174 h 177"/>
                  <a:gd name="T16" fmla="*/ 80 w 160"/>
                  <a:gd name="T17" fmla="*/ 177 h 177"/>
                  <a:gd name="T18" fmla="*/ 90 w 160"/>
                  <a:gd name="T19" fmla="*/ 174 h 177"/>
                  <a:gd name="T20" fmla="*/ 151 w 160"/>
                  <a:gd name="T21" fmla="*/ 140 h 177"/>
                  <a:gd name="T22" fmla="*/ 160 w 160"/>
                  <a:gd name="T23" fmla="*/ 125 h 177"/>
                  <a:gd name="T24" fmla="*/ 160 w 160"/>
                  <a:gd name="T25" fmla="*/ 53 h 177"/>
                  <a:gd name="T26" fmla="*/ 151 w 160"/>
                  <a:gd name="T27" fmla="*/ 37 h 177"/>
                  <a:gd name="T28" fmla="*/ 152 w 160"/>
                  <a:gd name="T29" fmla="*/ 125 h 177"/>
                  <a:gd name="T30" fmla="*/ 147 w 160"/>
                  <a:gd name="T31" fmla="*/ 133 h 177"/>
                  <a:gd name="T32" fmla="*/ 86 w 160"/>
                  <a:gd name="T33" fmla="*/ 167 h 177"/>
                  <a:gd name="T34" fmla="*/ 75 w 160"/>
                  <a:gd name="T35" fmla="*/ 167 h 177"/>
                  <a:gd name="T36" fmla="*/ 14 w 160"/>
                  <a:gd name="T37" fmla="*/ 133 h 177"/>
                  <a:gd name="T38" fmla="*/ 9 w 160"/>
                  <a:gd name="T39" fmla="*/ 125 h 177"/>
                  <a:gd name="T40" fmla="*/ 9 w 160"/>
                  <a:gd name="T41" fmla="*/ 53 h 177"/>
                  <a:gd name="T42" fmla="*/ 14 w 160"/>
                  <a:gd name="T43" fmla="*/ 44 h 177"/>
                  <a:gd name="T44" fmla="*/ 75 w 160"/>
                  <a:gd name="T45" fmla="*/ 10 h 177"/>
                  <a:gd name="T46" fmla="*/ 80 w 160"/>
                  <a:gd name="T47" fmla="*/ 9 h 177"/>
                  <a:gd name="T48" fmla="*/ 86 w 160"/>
                  <a:gd name="T49" fmla="*/ 10 h 177"/>
                  <a:gd name="T50" fmla="*/ 147 w 160"/>
                  <a:gd name="T51" fmla="*/ 44 h 177"/>
                  <a:gd name="T52" fmla="*/ 152 w 160"/>
                  <a:gd name="T53" fmla="*/ 53 h 177"/>
                  <a:gd name="T54" fmla="*/ 152 w 160"/>
                  <a:gd name="T55" fmla="*/ 12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77">
                    <a:moveTo>
                      <a:pt x="151" y="37"/>
                    </a:moveTo>
                    <a:cubicBezTo>
                      <a:pt x="90" y="3"/>
                      <a:pt x="90" y="3"/>
                      <a:pt x="90" y="3"/>
                    </a:cubicBezTo>
                    <a:cubicBezTo>
                      <a:pt x="85" y="0"/>
                      <a:pt x="76" y="0"/>
                      <a:pt x="71" y="3"/>
                    </a:cubicBezTo>
                    <a:cubicBezTo>
                      <a:pt x="10" y="37"/>
                      <a:pt x="10" y="37"/>
                      <a:pt x="10" y="37"/>
                    </a:cubicBezTo>
                    <a:cubicBezTo>
                      <a:pt x="5" y="40"/>
                      <a:pt x="0" y="47"/>
                      <a:pt x="0" y="53"/>
                    </a:cubicBezTo>
                    <a:cubicBezTo>
                      <a:pt x="0" y="125"/>
                      <a:pt x="0" y="125"/>
                      <a:pt x="0" y="125"/>
                    </a:cubicBezTo>
                    <a:cubicBezTo>
                      <a:pt x="0" y="131"/>
                      <a:pt x="5" y="138"/>
                      <a:pt x="10" y="140"/>
                    </a:cubicBezTo>
                    <a:cubicBezTo>
                      <a:pt x="71" y="174"/>
                      <a:pt x="71" y="174"/>
                      <a:pt x="71" y="174"/>
                    </a:cubicBezTo>
                    <a:cubicBezTo>
                      <a:pt x="74" y="176"/>
                      <a:pt x="77" y="177"/>
                      <a:pt x="80" y="177"/>
                    </a:cubicBezTo>
                    <a:cubicBezTo>
                      <a:pt x="84" y="177"/>
                      <a:pt x="87" y="176"/>
                      <a:pt x="90" y="174"/>
                    </a:cubicBezTo>
                    <a:cubicBezTo>
                      <a:pt x="151" y="140"/>
                      <a:pt x="151" y="140"/>
                      <a:pt x="151" y="140"/>
                    </a:cubicBezTo>
                    <a:cubicBezTo>
                      <a:pt x="156" y="138"/>
                      <a:pt x="160" y="131"/>
                      <a:pt x="160" y="125"/>
                    </a:cubicBezTo>
                    <a:cubicBezTo>
                      <a:pt x="160" y="53"/>
                      <a:pt x="160" y="53"/>
                      <a:pt x="160" y="53"/>
                    </a:cubicBezTo>
                    <a:cubicBezTo>
                      <a:pt x="160" y="47"/>
                      <a:pt x="156" y="40"/>
                      <a:pt x="151" y="37"/>
                    </a:cubicBezTo>
                    <a:moveTo>
                      <a:pt x="152" y="125"/>
                    </a:moveTo>
                    <a:cubicBezTo>
                      <a:pt x="152" y="128"/>
                      <a:pt x="150" y="132"/>
                      <a:pt x="147" y="133"/>
                    </a:cubicBezTo>
                    <a:cubicBezTo>
                      <a:pt x="86" y="167"/>
                      <a:pt x="86" y="167"/>
                      <a:pt x="86" y="167"/>
                    </a:cubicBezTo>
                    <a:cubicBezTo>
                      <a:pt x="83" y="169"/>
                      <a:pt x="78" y="169"/>
                      <a:pt x="75" y="167"/>
                    </a:cubicBezTo>
                    <a:cubicBezTo>
                      <a:pt x="14" y="133"/>
                      <a:pt x="14" y="133"/>
                      <a:pt x="14" y="133"/>
                    </a:cubicBezTo>
                    <a:cubicBezTo>
                      <a:pt x="11" y="132"/>
                      <a:pt x="9" y="128"/>
                      <a:pt x="9" y="125"/>
                    </a:cubicBezTo>
                    <a:cubicBezTo>
                      <a:pt x="9" y="53"/>
                      <a:pt x="9" y="53"/>
                      <a:pt x="9" y="53"/>
                    </a:cubicBezTo>
                    <a:cubicBezTo>
                      <a:pt x="9" y="50"/>
                      <a:pt x="11" y="46"/>
                      <a:pt x="14" y="44"/>
                    </a:cubicBezTo>
                    <a:cubicBezTo>
                      <a:pt x="75" y="10"/>
                      <a:pt x="75" y="10"/>
                      <a:pt x="75" y="10"/>
                    </a:cubicBezTo>
                    <a:cubicBezTo>
                      <a:pt x="77" y="9"/>
                      <a:pt x="78" y="9"/>
                      <a:pt x="80" y="9"/>
                    </a:cubicBezTo>
                    <a:cubicBezTo>
                      <a:pt x="82" y="9"/>
                      <a:pt x="84" y="9"/>
                      <a:pt x="86" y="10"/>
                    </a:cubicBezTo>
                    <a:cubicBezTo>
                      <a:pt x="147" y="44"/>
                      <a:pt x="147" y="44"/>
                      <a:pt x="147" y="44"/>
                    </a:cubicBezTo>
                    <a:cubicBezTo>
                      <a:pt x="150" y="46"/>
                      <a:pt x="152" y="50"/>
                      <a:pt x="152" y="53"/>
                    </a:cubicBezTo>
                    <a:lnTo>
                      <a:pt x="152" y="125"/>
                    </a:lnTo>
                    <a:close/>
                  </a:path>
                </a:pathLst>
              </a:custGeom>
              <a:solidFill>
                <a:srgbClr val="080103"/>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8" name="Freeform 77"/>
              <p:cNvSpPr>
                <a:spLocks noEditPoints="1"/>
              </p:cNvSpPr>
              <p:nvPr/>
            </p:nvSpPr>
            <p:spPr bwMode="auto">
              <a:xfrm>
                <a:off x="6249948" y="5263883"/>
                <a:ext cx="131728" cy="257108"/>
              </a:xfrm>
              <a:custGeom>
                <a:avLst/>
                <a:gdLst>
                  <a:gd name="T0" fmla="*/ 33 w 67"/>
                  <a:gd name="T1" fmla="*/ 0 h 129"/>
                  <a:gd name="T2" fmla="*/ 0 w 67"/>
                  <a:gd name="T3" fmla="*/ 58 h 129"/>
                  <a:gd name="T4" fmla="*/ 31 w 67"/>
                  <a:gd name="T5" fmla="*/ 107 h 129"/>
                  <a:gd name="T6" fmla="*/ 31 w 67"/>
                  <a:gd name="T7" fmla="*/ 127 h 129"/>
                  <a:gd name="T8" fmla="*/ 33 w 67"/>
                  <a:gd name="T9" fmla="*/ 129 h 129"/>
                  <a:gd name="T10" fmla="*/ 36 w 67"/>
                  <a:gd name="T11" fmla="*/ 127 h 129"/>
                  <a:gd name="T12" fmla="*/ 36 w 67"/>
                  <a:gd name="T13" fmla="*/ 107 h 129"/>
                  <a:gd name="T14" fmla="*/ 67 w 67"/>
                  <a:gd name="T15" fmla="*/ 58 h 129"/>
                  <a:gd name="T16" fmla="*/ 33 w 67"/>
                  <a:gd name="T17" fmla="*/ 0 h 129"/>
                  <a:gd name="T18" fmla="*/ 4 w 67"/>
                  <a:gd name="T19" fmla="*/ 58 h 129"/>
                  <a:gd name="T20" fmla="*/ 31 w 67"/>
                  <a:gd name="T21" fmla="*/ 8 h 129"/>
                  <a:gd name="T22" fmla="*/ 31 w 67"/>
                  <a:gd name="T23" fmla="*/ 103 h 129"/>
                  <a:gd name="T24" fmla="*/ 4 w 67"/>
                  <a:gd name="T25" fmla="*/ 58 h 129"/>
                  <a:gd name="T26" fmla="*/ 36 w 67"/>
                  <a:gd name="T27" fmla="*/ 103 h 129"/>
                  <a:gd name="T28" fmla="*/ 36 w 67"/>
                  <a:gd name="T29" fmla="*/ 8 h 129"/>
                  <a:gd name="T30" fmla="*/ 63 w 67"/>
                  <a:gd name="T31" fmla="*/ 58 h 129"/>
                  <a:gd name="T32" fmla="*/ 36 w 67"/>
                  <a:gd name="T33" fmla="*/ 10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29">
                    <a:moveTo>
                      <a:pt x="33" y="0"/>
                    </a:moveTo>
                    <a:cubicBezTo>
                      <a:pt x="33" y="0"/>
                      <a:pt x="0" y="28"/>
                      <a:pt x="0" y="58"/>
                    </a:cubicBezTo>
                    <a:cubicBezTo>
                      <a:pt x="0" y="86"/>
                      <a:pt x="14" y="105"/>
                      <a:pt x="31" y="107"/>
                    </a:cubicBezTo>
                    <a:cubicBezTo>
                      <a:pt x="31" y="127"/>
                      <a:pt x="31" y="127"/>
                      <a:pt x="31" y="127"/>
                    </a:cubicBezTo>
                    <a:cubicBezTo>
                      <a:pt x="31" y="129"/>
                      <a:pt x="32" y="129"/>
                      <a:pt x="33" y="129"/>
                    </a:cubicBezTo>
                    <a:cubicBezTo>
                      <a:pt x="35" y="129"/>
                      <a:pt x="36" y="129"/>
                      <a:pt x="36" y="127"/>
                    </a:cubicBezTo>
                    <a:cubicBezTo>
                      <a:pt x="36" y="107"/>
                      <a:pt x="36" y="107"/>
                      <a:pt x="36" y="107"/>
                    </a:cubicBezTo>
                    <a:cubicBezTo>
                      <a:pt x="53" y="105"/>
                      <a:pt x="67" y="86"/>
                      <a:pt x="67" y="58"/>
                    </a:cubicBezTo>
                    <a:cubicBezTo>
                      <a:pt x="67" y="28"/>
                      <a:pt x="33" y="0"/>
                      <a:pt x="33" y="0"/>
                    </a:cubicBezTo>
                    <a:moveTo>
                      <a:pt x="4" y="58"/>
                    </a:moveTo>
                    <a:cubicBezTo>
                      <a:pt x="4" y="37"/>
                      <a:pt x="22" y="16"/>
                      <a:pt x="31" y="8"/>
                    </a:cubicBezTo>
                    <a:cubicBezTo>
                      <a:pt x="31" y="103"/>
                      <a:pt x="31" y="103"/>
                      <a:pt x="31" y="103"/>
                    </a:cubicBezTo>
                    <a:cubicBezTo>
                      <a:pt x="16" y="101"/>
                      <a:pt x="4" y="82"/>
                      <a:pt x="4" y="58"/>
                    </a:cubicBezTo>
                    <a:moveTo>
                      <a:pt x="36" y="103"/>
                    </a:moveTo>
                    <a:cubicBezTo>
                      <a:pt x="36" y="8"/>
                      <a:pt x="36" y="8"/>
                      <a:pt x="36" y="8"/>
                    </a:cubicBezTo>
                    <a:cubicBezTo>
                      <a:pt x="45" y="16"/>
                      <a:pt x="63" y="37"/>
                      <a:pt x="63" y="58"/>
                    </a:cubicBezTo>
                    <a:cubicBezTo>
                      <a:pt x="63" y="82"/>
                      <a:pt x="51" y="101"/>
                      <a:pt x="36" y="103"/>
                    </a:cubicBezTo>
                  </a:path>
                </a:pathLst>
              </a:custGeom>
              <a:solidFill>
                <a:srgbClr val="080103"/>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89" name="Freeform 81"/>
            <p:cNvSpPr>
              <a:spLocks noEditPoints="1"/>
            </p:cNvSpPr>
            <p:nvPr/>
          </p:nvSpPr>
          <p:spPr bwMode="auto">
            <a:xfrm>
              <a:off x="9978849" y="4516771"/>
              <a:ext cx="344397" cy="269805"/>
            </a:xfrm>
            <a:custGeom>
              <a:avLst/>
              <a:gdLst>
                <a:gd name="T0" fmla="*/ 167 w 176"/>
                <a:gd name="T1" fmla="*/ 26 h 136"/>
                <a:gd name="T2" fmla="*/ 116 w 176"/>
                <a:gd name="T3" fmla="*/ 0 h 136"/>
                <a:gd name="T4" fmla="*/ 88 w 176"/>
                <a:gd name="T5" fmla="*/ 13 h 136"/>
                <a:gd name="T6" fmla="*/ 60 w 176"/>
                <a:gd name="T7" fmla="*/ 0 h 136"/>
                <a:gd name="T8" fmla="*/ 10 w 176"/>
                <a:gd name="T9" fmla="*/ 26 h 136"/>
                <a:gd name="T10" fmla="*/ 0 w 176"/>
                <a:gd name="T11" fmla="*/ 92 h 136"/>
                <a:gd name="T12" fmla="*/ 51 w 176"/>
                <a:gd name="T13" fmla="*/ 133 h 136"/>
                <a:gd name="T14" fmla="*/ 70 w 176"/>
                <a:gd name="T15" fmla="*/ 133 h 136"/>
                <a:gd name="T16" fmla="*/ 107 w 176"/>
                <a:gd name="T17" fmla="*/ 133 h 136"/>
                <a:gd name="T18" fmla="*/ 126 w 176"/>
                <a:gd name="T19" fmla="*/ 133 h 136"/>
                <a:gd name="T20" fmla="*/ 173 w 176"/>
                <a:gd name="T21" fmla="*/ 102 h 136"/>
                <a:gd name="T22" fmla="*/ 176 w 176"/>
                <a:gd name="T23" fmla="*/ 43 h 136"/>
                <a:gd name="T24" fmla="*/ 163 w 176"/>
                <a:gd name="T25" fmla="*/ 102 h 136"/>
                <a:gd name="T26" fmla="*/ 111 w 176"/>
                <a:gd name="T27" fmla="*/ 126 h 136"/>
                <a:gd name="T28" fmla="*/ 64 w 176"/>
                <a:gd name="T29" fmla="*/ 92 h 136"/>
                <a:gd name="T30" fmla="*/ 63 w 176"/>
                <a:gd name="T31" fmla="*/ 41 h 136"/>
                <a:gd name="T32" fmla="*/ 42 w 176"/>
                <a:gd name="T33" fmla="*/ 66 h 136"/>
                <a:gd name="T34" fmla="*/ 45 w 176"/>
                <a:gd name="T35" fmla="*/ 69 h 136"/>
                <a:gd name="T36" fmla="*/ 60 w 176"/>
                <a:gd name="T37" fmla="*/ 92 h 136"/>
                <a:gd name="T38" fmla="*/ 84 w 176"/>
                <a:gd name="T39" fmla="*/ 115 h 136"/>
                <a:gd name="T40" fmla="*/ 56 w 176"/>
                <a:gd name="T41" fmla="*/ 126 h 136"/>
                <a:gd name="T42" fmla="*/ 13 w 176"/>
                <a:gd name="T43" fmla="*/ 101 h 136"/>
                <a:gd name="T44" fmla="*/ 8 w 176"/>
                <a:gd name="T45" fmla="*/ 51 h 136"/>
                <a:gd name="T46" fmla="*/ 13 w 176"/>
                <a:gd name="T47" fmla="*/ 33 h 136"/>
                <a:gd name="T48" fmla="*/ 56 w 176"/>
                <a:gd name="T49" fmla="*/ 8 h 136"/>
                <a:gd name="T50" fmla="*/ 107 w 176"/>
                <a:gd name="T51" fmla="*/ 33 h 136"/>
                <a:gd name="T52" fmla="*/ 112 w 176"/>
                <a:gd name="T53" fmla="*/ 92 h 136"/>
                <a:gd name="T54" fmla="*/ 116 w 176"/>
                <a:gd name="T55" fmla="*/ 93 h 136"/>
                <a:gd name="T56" fmla="*/ 133 w 176"/>
                <a:gd name="T57" fmla="*/ 66 h 136"/>
                <a:gd name="T58" fmla="*/ 116 w 176"/>
                <a:gd name="T59" fmla="*/ 86 h 136"/>
                <a:gd name="T60" fmla="*/ 109 w 176"/>
                <a:gd name="T61" fmla="*/ 30 h 136"/>
                <a:gd name="T62" fmla="*/ 111 w 176"/>
                <a:gd name="T63" fmla="*/ 9 h 136"/>
                <a:gd name="T64" fmla="*/ 163 w 176"/>
                <a:gd name="T65" fmla="*/ 33 h 136"/>
                <a:gd name="T66" fmla="*/ 168 w 176"/>
                <a:gd name="T67" fmla="*/ 9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36">
                  <a:moveTo>
                    <a:pt x="176" y="43"/>
                  </a:moveTo>
                  <a:cubicBezTo>
                    <a:pt x="176" y="37"/>
                    <a:pt x="172" y="29"/>
                    <a:pt x="167" y="26"/>
                  </a:cubicBezTo>
                  <a:cubicBezTo>
                    <a:pt x="126" y="2"/>
                    <a:pt x="126" y="2"/>
                    <a:pt x="126" y="2"/>
                  </a:cubicBezTo>
                  <a:cubicBezTo>
                    <a:pt x="123" y="1"/>
                    <a:pt x="120" y="0"/>
                    <a:pt x="116" y="0"/>
                  </a:cubicBezTo>
                  <a:cubicBezTo>
                    <a:pt x="112" y="0"/>
                    <a:pt x="109" y="1"/>
                    <a:pt x="106" y="2"/>
                  </a:cubicBezTo>
                  <a:cubicBezTo>
                    <a:pt x="88" y="13"/>
                    <a:pt x="88" y="13"/>
                    <a:pt x="88" y="13"/>
                  </a:cubicBezTo>
                  <a:cubicBezTo>
                    <a:pt x="70" y="2"/>
                    <a:pt x="70" y="2"/>
                    <a:pt x="70" y="2"/>
                  </a:cubicBezTo>
                  <a:cubicBezTo>
                    <a:pt x="67" y="1"/>
                    <a:pt x="64" y="0"/>
                    <a:pt x="60" y="0"/>
                  </a:cubicBezTo>
                  <a:cubicBezTo>
                    <a:pt x="56" y="0"/>
                    <a:pt x="53" y="1"/>
                    <a:pt x="50" y="2"/>
                  </a:cubicBezTo>
                  <a:cubicBezTo>
                    <a:pt x="10" y="26"/>
                    <a:pt x="10" y="26"/>
                    <a:pt x="10" y="26"/>
                  </a:cubicBezTo>
                  <a:cubicBezTo>
                    <a:pt x="4" y="29"/>
                    <a:pt x="0" y="37"/>
                    <a:pt x="0" y="44"/>
                  </a:cubicBezTo>
                  <a:cubicBezTo>
                    <a:pt x="0" y="92"/>
                    <a:pt x="0" y="92"/>
                    <a:pt x="0" y="92"/>
                  </a:cubicBezTo>
                  <a:cubicBezTo>
                    <a:pt x="0" y="98"/>
                    <a:pt x="5" y="106"/>
                    <a:pt x="10" y="109"/>
                  </a:cubicBezTo>
                  <a:cubicBezTo>
                    <a:pt x="51" y="133"/>
                    <a:pt x="51" y="133"/>
                    <a:pt x="51" y="133"/>
                  </a:cubicBezTo>
                  <a:cubicBezTo>
                    <a:pt x="54" y="135"/>
                    <a:pt x="57" y="136"/>
                    <a:pt x="60" y="136"/>
                  </a:cubicBezTo>
                  <a:cubicBezTo>
                    <a:pt x="64" y="136"/>
                    <a:pt x="68" y="135"/>
                    <a:pt x="70" y="133"/>
                  </a:cubicBezTo>
                  <a:cubicBezTo>
                    <a:pt x="88" y="122"/>
                    <a:pt x="88" y="122"/>
                    <a:pt x="88" y="122"/>
                  </a:cubicBezTo>
                  <a:cubicBezTo>
                    <a:pt x="107" y="133"/>
                    <a:pt x="107" y="133"/>
                    <a:pt x="107" y="133"/>
                  </a:cubicBezTo>
                  <a:cubicBezTo>
                    <a:pt x="110" y="135"/>
                    <a:pt x="113" y="136"/>
                    <a:pt x="116" y="136"/>
                  </a:cubicBezTo>
                  <a:cubicBezTo>
                    <a:pt x="120" y="136"/>
                    <a:pt x="124" y="135"/>
                    <a:pt x="126" y="133"/>
                  </a:cubicBezTo>
                  <a:cubicBezTo>
                    <a:pt x="167" y="109"/>
                    <a:pt x="167" y="109"/>
                    <a:pt x="167" y="109"/>
                  </a:cubicBezTo>
                  <a:cubicBezTo>
                    <a:pt x="169" y="108"/>
                    <a:pt x="172" y="105"/>
                    <a:pt x="173" y="102"/>
                  </a:cubicBezTo>
                  <a:cubicBezTo>
                    <a:pt x="175" y="98"/>
                    <a:pt x="176" y="95"/>
                    <a:pt x="176" y="92"/>
                  </a:cubicBezTo>
                  <a:lnTo>
                    <a:pt x="176" y="43"/>
                  </a:lnTo>
                  <a:close/>
                  <a:moveTo>
                    <a:pt x="166" y="98"/>
                  </a:moveTo>
                  <a:cubicBezTo>
                    <a:pt x="165" y="99"/>
                    <a:pt x="164" y="101"/>
                    <a:pt x="163" y="102"/>
                  </a:cubicBezTo>
                  <a:cubicBezTo>
                    <a:pt x="121" y="126"/>
                    <a:pt x="121" y="126"/>
                    <a:pt x="121" y="126"/>
                  </a:cubicBezTo>
                  <a:cubicBezTo>
                    <a:pt x="118" y="128"/>
                    <a:pt x="113" y="128"/>
                    <a:pt x="111" y="126"/>
                  </a:cubicBezTo>
                  <a:cubicBezTo>
                    <a:pt x="69" y="102"/>
                    <a:pt x="69" y="102"/>
                    <a:pt x="69" y="102"/>
                  </a:cubicBezTo>
                  <a:cubicBezTo>
                    <a:pt x="67" y="100"/>
                    <a:pt x="64" y="96"/>
                    <a:pt x="64" y="92"/>
                  </a:cubicBezTo>
                  <a:cubicBezTo>
                    <a:pt x="64" y="43"/>
                    <a:pt x="64" y="43"/>
                    <a:pt x="64" y="43"/>
                  </a:cubicBezTo>
                  <a:cubicBezTo>
                    <a:pt x="64" y="43"/>
                    <a:pt x="64" y="42"/>
                    <a:pt x="63" y="41"/>
                  </a:cubicBezTo>
                  <a:cubicBezTo>
                    <a:pt x="62" y="41"/>
                    <a:pt x="61" y="41"/>
                    <a:pt x="60" y="42"/>
                  </a:cubicBezTo>
                  <a:cubicBezTo>
                    <a:pt x="42" y="66"/>
                    <a:pt x="42" y="66"/>
                    <a:pt x="42" y="66"/>
                  </a:cubicBezTo>
                  <a:cubicBezTo>
                    <a:pt x="41" y="67"/>
                    <a:pt x="42" y="68"/>
                    <a:pt x="43" y="69"/>
                  </a:cubicBezTo>
                  <a:cubicBezTo>
                    <a:pt x="43" y="70"/>
                    <a:pt x="45" y="70"/>
                    <a:pt x="45" y="69"/>
                  </a:cubicBezTo>
                  <a:cubicBezTo>
                    <a:pt x="60" y="49"/>
                    <a:pt x="60" y="49"/>
                    <a:pt x="60" y="49"/>
                  </a:cubicBezTo>
                  <a:cubicBezTo>
                    <a:pt x="60" y="92"/>
                    <a:pt x="60" y="92"/>
                    <a:pt x="60" y="92"/>
                  </a:cubicBezTo>
                  <a:cubicBezTo>
                    <a:pt x="60" y="97"/>
                    <a:pt x="63" y="103"/>
                    <a:pt x="67" y="105"/>
                  </a:cubicBezTo>
                  <a:cubicBezTo>
                    <a:pt x="84" y="115"/>
                    <a:pt x="84" y="115"/>
                    <a:pt x="84" y="115"/>
                  </a:cubicBezTo>
                  <a:cubicBezTo>
                    <a:pt x="65" y="126"/>
                    <a:pt x="65" y="126"/>
                    <a:pt x="65" y="126"/>
                  </a:cubicBezTo>
                  <a:cubicBezTo>
                    <a:pt x="63" y="127"/>
                    <a:pt x="58" y="127"/>
                    <a:pt x="56" y="126"/>
                  </a:cubicBezTo>
                  <a:cubicBezTo>
                    <a:pt x="13" y="102"/>
                    <a:pt x="13" y="102"/>
                    <a:pt x="13" y="102"/>
                  </a:cubicBezTo>
                  <a:cubicBezTo>
                    <a:pt x="13" y="101"/>
                    <a:pt x="13" y="101"/>
                    <a:pt x="13" y="101"/>
                  </a:cubicBezTo>
                  <a:cubicBezTo>
                    <a:pt x="10" y="99"/>
                    <a:pt x="8" y="95"/>
                    <a:pt x="8" y="92"/>
                  </a:cubicBezTo>
                  <a:cubicBezTo>
                    <a:pt x="8" y="51"/>
                    <a:pt x="8" y="51"/>
                    <a:pt x="8" y="51"/>
                  </a:cubicBezTo>
                  <a:cubicBezTo>
                    <a:pt x="8" y="43"/>
                    <a:pt x="8" y="43"/>
                    <a:pt x="8" y="43"/>
                  </a:cubicBezTo>
                  <a:cubicBezTo>
                    <a:pt x="8" y="40"/>
                    <a:pt x="10" y="35"/>
                    <a:pt x="13" y="33"/>
                  </a:cubicBezTo>
                  <a:cubicBezTo>
                    <a:pt x="13" y="33"/>
                    <a:pt x="13" y="33"/>
                    <a:pt x="13" y="33"/>
                  </a:cubicBezTo>
                  <a:cubicBezTo>
                    <a:pt x="56" y="8"/>
                    <a:pt x="56" y="8"/>
                    <a:pt x="56" y="8"/>
                  </a:cubicBezTo>
                  <a:cubicBezTo>
                    <a:pt x="58" y="7"/>
                    <a:pt x="63" y="7"/>
                    <a:pt x="65" y="8"/>
                  </a:cubicBezTo>
                  <a:cubicBezTo>
                    <a:pt x="107" y="33"/>
                    <a:pt x="107" y="33"/>
                    <a:pt x="107" y="33"/>
                  </a:cubicBezTo>
                  <a:cubicBezTo>
                    <a:pt x="109" y="35"/>
                    <a:pt x="112" y="39"/>
                    <a:pt x="112" y="43"/>
                  </a:cubicBezTo>
                  <a:cubicBezTo>
                    <a:pt x="112" y="92"/>
                    <a:pt x="112" y="92"/>
                    <a:pt x="112" y="92"/>
                  </a:cubicBezTo>
                  <a:cubicBezTo>
                    <a:pt x="112" y="92"/>
                    <a:pt x="112" y="93"/>
                    <a:pt x="113" y="94"/>
                  </a:cubicBezTo>
                  <a:cubicBezTo>
                    <a:pt x="114" y="94"/>
                    <a:pt x="115" y="94"/>
                    <a:pt x="116" y="93"/>
                  </a:cubicBezTo>
                  <a:cubicBezTo>
                    <a:pt x="134" y="69"/>
                    <a:pt x="134" y="69"/>
                    <a:pt x="134" y="69"/>
                  </a:cubicBezTo>
                  <a:cubicBezTo>
                    <a:pt x="134" y="68"/>
                    <a:pt x="134" y="67"/>
                    <a:pt x="133" y="66"/>
                  </a:cubicBezTo>
                  <a:cubicBezTo>
                    <a:pt x="132" y="65"/>
                    <a:pt x="131" y="66"/>
                    <a:pt x="130" y="66"/>
                  </a:cubicBezTo>
                  <a:cubicBezTo>
                    <a:pt x="116" y="86"/>
                    <a:pt x="116" y="86"/>
                    <a:pt x="116" y="86"/>
                  </a:cubicBezTo>
                  <a:cubicBezTo>
                    <a:pt x="116" y="43"/>
                    <a:pt x="116" y="43"/>
                    <a:pt x="116" y="43"/>
                  </a:cubicBezTo>
                  <a:cubicBezTo>
                    <a:pt x="116" y="38"/>
                    <a:pt x="113" y="32"/>
                    <a:pt x="109" y="30"/>
                  </a:cubicBezTo>
                  <a:cubicBezTo>
                    <a:pt x="92" y="20"/>
                    <a:pt x="92" y="20"/>
                    <a:pt x="92" y="20"/>
                  </a:cubicBezTo>
                  <a:cubicBezTo>
                    <a:pt x="111" y="9"/>
                    <a:pt x="111" y="9"/>
                    <a:pt x="111" y="9"/>
                  </a:cubicBezTo>
                  <a:cubicBezTo>
                    <a:pt x="114" y="8"/>
                    <a:pt x="119" y="8"/>
                    <a:pt x="121" y="9"/>
                  </a:cubicBezTo>
                  <a:cubicBezTo>
                    <a:pt x="163" y="33"/>
                    <a:pt x="163" y="33"/>
                    <a:pt x="163" y="33"/>
                  </a:cubicBezTo>
                  <a:cubicBezTo>
                    <a:pt x="166" y="35"/>
                    <a:pt x="168" y="40"/>
                    <a:pt x="168" y="43"/>
                  </a:cubicBezTo>
                  <a:cubicBezTo>
                    <a:pt x="168" y="92"/>
                    <a:pt x="168" y="92"/>
                    <a:pt x="168" y="92"/>
                  </a:cubicBezTo>
                  <a:cubicBezTo>
                    <a:pt x="168" y="94"/>
                    <a:pt x="167" y="96"/>
                    <a:pt x="166" y="98"/>
                  </a:cubicBezTo>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90" name="组合 89"/>
            <p:cNvGrpSpPr/>
            <p:nvPr/>
          </p:nvGrpSpPr>
          <p:grpSpPr>
            <a:xfrm>
              <a:off x="1129592" y="5538849"/>
              <a:ext cx="345985" cy="341224"/>
              <a:chOff x="3009900" y="4951413"/>
              <a:chExt cx="346075" cy="341313"/>
            </a:xfrm>
          </p:grpSpPr>
          <p:sp>
            <p:nvSpPr>
              <p:cNvPr id="95" name="Freeform 58"/>
              <p:cNvSpPr>
                <a:spLocks noEditPoints="1"/>
              </p:cNvSpPr>
              <p:nvPr/>
            </p:nvSpPr>
            <p:spPr bwMode="auto">
              <a:xfrm>
                <a:off x="3009900" y="4951413"/>
                <a:ext cx="346075" cy="317500"/>
              </a:xfrm>
              <a:custGeom>
                <a:avLst/>
                <a:gdLst>
                  <a:gd name="T0" fmla="*/ 88 w 176"/>
                  <a:gd name="T1" fmla="*/ 0 h 160"/>
                  <a:gd name="T2" fmla="*/ 0 w 176"/>
                  <a:gd name="T3" fmla="*/ 80 h 160"/>
                  <a:gd name="T4" fmla="*/ 52 w 176"/>
                  <a:gd name="T5" fmla="*/ 128 h 160"/>
                  <a:gd name="T6" fmla="*/ 92 w 176"/>
                  <a:gd name="T7" fmla="*/ 92 h 160"/>
                  <a:gd name="T8" fmla="*/ 100 w 176"/>
                  <a:gd name="T9" fmla="*/ 79 h 160"/>
                  <a:gd name="T10" fmla="*/ 123 w 176"/>
                  <a:gd name="T11" fmla="*/ 70 h 160"/>
                  <a:gd name="T12" fmla="*/ 132 w 176"/>
                  <a:gd name="T13" fmla="*/ 63 h 160"/>
                  <a:gd name="T14" fmla="*/ 123 w 176"/>
                  <a:gd name="T15" fmla="*/ 52 h 160"/>
                  <a:gd name="T16" fmla="*/ 115 w 176"/>
                  <a:gd name="T17" fmla="*/ 58 h 160"/>
                  <a:gd name="T18" fmla="*/ 116 w 176"/>
                  <a:gd name="T19" fmla="*/ 65 h 160"/>
                  <a:gd name="T20" fmla="*/ 88 w 176"/>
                  <a:gd name="T21" fmla="*/ 68 h 160"/>
                  <a:gd name="T22" fmla="*/ 60 w 176"/>
                  <a:gd name="T23" fmla="*/ 65 h 160"/>
                  <a:gd name="T24" fmla="*/ 57 w 176"/>
                  <a:gd name="T25" fmla="*/ 53 h 160"/>
                  <a:gd name="T26" fmla="*/ 45 w 176"/>
                  <a:gd name="T27" fmla="*/ 56 h 160"/>
                  <a:gd name="T28" fmla="*/ 53 w 176"/>
                  <a:gd name="T29" fmla="*/ 70 h 160"/>
                  <a:gd name="T30" fmla="*/ 76 w 176"/>
                  <a:gd name="T31" fmla="*/ 79 h 160"/>
                  <a:gd name="T32" fmla="*/ 84 w 176"/>
                  <a:gd name="T33" fmla="*/ 91 h 160"/>
                  <a:gd name="T34" fmla="*/ 84 w 176"/>
                  <a:gd name="T35" fmla="*/ 94 h 160"/>
                  <a:gd name="T36" fmla="*/ 48 w 176"/>
                  <a:gd name="T37" fmla="*/ 120 h 160"/>
                  <a:gd name="T38" fmla="*/ 8 w 176"/>
                  <a:gd name="T39" fmla="*/ 80 h 160"/>
                  <a:gd name="T40" fmla="*/ 50 w 176"/>
                  <a:gd name="T41" fmla="*/ 35 h 160"/>
                  <a:gd name="T42" fmla="*/ 126 w 176"/>
                  <a:gd name="T43" fmla="*/ 35 h 160"/>
                  <a:gd name="T44" fmla="*/ 168 w 176"/>
                  <a:gd name="T45" fmla="*/ 80 h 160"/>
                  <a:gd name="T46" fmla="*/ 120 w 176"/>
                  <a:gd name="T47" fmla="*/ 120 h 160"/>
                  <a:gd name="T48" fmla="*/ 102 w 176"/>
                  <a:gd name="T49" fmla="*/ 120 h 160"/>
                  <a:gd name="T50" fmla="*/ 86 w 176"/>
                  <a:gd name="T51" fmla="*/ 141 h 160"/>
                  <a:gd name="T52" fmla="*/ 90 w 176"/>
                  <a:gd name="T53" fmla="*/ 160 h 160"/>
                  <a:gd name="T54" fmla="*/ 94 w 176"/>
                  <a:gd name="T55" fmla="*/ 141 h 160"/>
                  <a:gd name="T56" fmla="*/ 102 w 176"/>
                  <a:gd name="T57" fmla="*/ 128 h 160"/>
                  <a:gd name="T58" fmla="*/ 128 w 176"/>
                  <a:gd name="T59" fmla="*/ 128 h 160"/>
                  <a:gd name="T60" fmla="*/ 176 w 176"/>
                  <a:gd name="T61" fmla="*/ 80 h 160"/>
                  <a:gd name="T62" fmla="*/ 119 w 176"/>
                  <a:gd name="T63" fmla="*/ 60 h 160"/>
                  <a:gd name="T64" fmla="*/ 124 w 176"/>
                  <a:gd name="T65" fmla="*/ 56 h 160"/>
                  <a:gd name="T66" fmla="*/ 128 w 176"/>
                  <a:gd name="T67" fmla="*/ 62 h 160"/>
                  <a:gd name="T68" fmla="*/ 123 w 176"/>
                  <a:gd name="T69" fmla="*/ 65 h 160"/>
                  <a:gd name="T70" fmla="*/ 119 w 176"/>
                  <a:gd name="T71" fmla="*/ 60 h 160"/>
                  <a:gd name="T72" fmla="*/ 53 w 176"/>
                  <a:gd name="T73" fmla="*/ 66 h 160"/>
                  <a:gd name="T74" fmla="*/ 49 w 176"/>
                  <a:gd name="T75" fmla="*/ 58 h 160"/>
                  <a:gd name="T76" fmla="*/ 55 w 176"/>
                  <a:gd name="T77" fmla="*/ 57 h 160"/>
                  <a:gd name="T78" fmla="*/ 80 w 176"/>
                  <a:gd name="T79" fmla="*/ 80 h 160"/>
                  <a:gd name="T80" fmla="*/ 96 w 176"/>
                  <a:gd name="T81" fmla="*/ 80 h 160"/>
                  <a:gd name="T82" fmla="*/ 88 w 176"/>
                  <a:gd name="T83" fmla="*/ 88 h 160"/>
                  <a:gd name="T84" fmla="*/ 80 w 176"/>
                  <a:gd name="T85"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60">
                    <a:moveTo>
                      <a:pt x="133" y="32"/>
                    </a:moveTo>
                    <a:cubicBezTo>
                      <a:pt x="127" y="14"/>
                      <a:pt x="109" y="0"/>
                      <a:pt x="88" y="0"/>
                    </a:cubicBezTo>
                    <a:cubicBezTo>
                      <a:pt x="67" y="0"/>
                      <a:pt x="49" y="14"/>
                      <a:pt x="43" y="32"/>
                    </a:cubicBezTo>
                    <a:cubicBezTo>
                      <a:pt x="19" y="35"/>
                      <a:pt x="0" y="55"/>
                      <a:pt x="0" y="80"/>
                    </a:cubicBezTo>
                    <a:cubicBezTo>
                      <a:pt x="0" y="106"/>
                      <a:pt x="22" y="128"/>
                      <a:pt x="48" y="128"/>
                    </a:cubicBezTo>
                    <a:cubicBezTo>
                      <a:pt x="52" y="128"/>
                      <a:pt x="52" y="128"/>
                      <a:pt x="52" y="128"/>
                    </a:cubicBezTo>
                    <a:cubicBezTo>
                      <a:pt x="72" y="128"/>
                      <a:pt x="88" y="114"/>
                      <a:pt x="92" y="94"/>
                    </a:cubicBezTo>
                    <a:cubicBezTo>
                      <a:pt x="92" y="93"/>
                      <a:pt x="92" y="92"/>
                      <a:pt x="92" y="92"/>
                    </a:cubicBezTo>
                    <a:cubicBezTo>
                      <a:pt x="97" y="90"/>
                      <a:pt x="100" y="86"/>
                      <a:pt x="100" y="80"/>
                    </a:cubicBezTo>
                    <a:cubicBezTo>
                      <a:pt x="100" y="80"/>
                      <a:pt x="100" y="79"/>
                      <a:pt x="100" y="79"/>
                    </a:cubicBezTo>
                    <a:cubicBezTo>
                      <a:pt x="119" y="68"/>
                      <a:pt x="119" y="68"/>
                      <a:pt x="119" y="68"/>
                    </a:cubicBezTo>
                    <a:cubicBezTo>
                      <a:pt x="120" y="69"/>
                      <a:pt x="122" y="70"/>
                      <a:pt x="123" y="70"/>
                    </a:cubicBezTo>
                    <a:cubicBezTo>
                      <a:pt x="125" y="70"/>
                      <a:pt x="126" y="69"/>
                      <a:pt x="128" y="68"/>
                    </a:cubicBezTo>
                    <a:cubicBezTo>
                      <a:pt x="130" y="67"/>
                      <a:pt x="131" y="65"/>
                      <a:pt x="132" y="63"/>
                    </a:cubicBezTo>
                    <a:cubicBezTo>
                      <a:pt x="132" y="61"/>
                      <a:pt x="132" y="58"/>
                      <a:pt x="131" y="56"/>
                    </a:cubicBezTo>
                    <a:cubicBezTo>
                      <a:pt x="129" y="54"/>
                      <a:pt x="126" y="52"/>
                      <a:pt x="123" y="52"/>
                    </a:cubicBezTo>
                    <a:cubicBezTo>
                      <a:pt x="122" y="52"/>
                      <a:pt x="120" y="52"/>
                      <a:pt x="119" y="53"/>
                    </a:cubicBezTo>
                    <a:cubicBezTo>
                      <a:pt x="117" y="54"/>
                      <a:pt x="115" y="56"/>
                      <a:pt x="115" y="58"/>
                    </a:cubicBezTo>
                    <a:cubicBezTo>
                      <a:pt x="114" y="61"/>
                      <a:pt x="114" y="63"/>
                      <a:pt x="116" y="65"/>
                    </a:cubicBezTo>
                    <a:cubicBezTo>
                      <a:pt x="116" y="65"/>
                      <a:pt x="116" y="65"/>
                      <a:pt x="116" y="65"/>
                    </a:cubicBezTo>
                    <a:cubicBezTo>
                      <a:pt x="99" y="75"/>
                      <a:pt x="99" y="75"/>
                      <a:pt x="99" y="75"/>
                    </a:cubicBezTo>
                    <a:cubicBezTo>
                      <a:pt x="97" y="71"/>
                      <a:pt x="93" y="68"/>
                      <a:pt x="88" y="68"/>
                    </a:cubicBezTo>
                    <a:cubicBezTo>
                      <a:pt x="83" y="68"/>
                      <a:pt x="79" y="71"/>
                      <a:pt x="77" y="75"/>
                    </a:cubicBezTo>
                    <a:cubicBezTo>
                      <a:pt x="60" y="65"/>
                      <a:pt x="60" y="65"/>
                      <a:pt x="60" y="65"/>
                    </a:cubicBezTo>
                    <a:cubicBezTo>
                      <a:pt x="60" y="65"/>
                      <a:pt x="60" y="65"/>
                      <a:pt x="60" y="65"/>
                    </a:cubicBezTo>
                    <a:cubicBezTo>
                      <a:pt x="63" y="61"/>
                      <a:pt x="61" y="56"/>
                      <a:pt x="57" y="53"/>
                    </a:cubicBezTo>
                    <a:cubicBezTo>
                      <a:pt x="56" y="52"/>
                      <a:pt x="54" y="52"/>
                      <a:pt x="53" y="52"/>
                    </a:cubicBezTo>
                    <a:cubicBezTo>
                      <a:pt x="50" y="52"/>
                      <a:pt x="47" y="54"/>
                      <a:pt x="45" y="56"/>
                    </a:cubicBezTo>
                    <a:cubicBezTo>
                      <a:pt x="43" y="60"/>
                      <a:pt x="44" y="66"/>
                      <a:pt x="48" y="68"/>
                    </a:cubicBezTo>
                    <a:cubicBezTo>
                      <a:pt x="50" y="69"/>
                      <a:pt x="51" y="70"/>
                      <a:pt x="53" y="70"/>
                    </a:cubicBezTo>
                    <a:cubicBezTo>
                      <a:pt x="54" y="70"/>
                      <a:pt x="56" y="69"/>
                      <a:pt x="57" y="68"/>
                    </a:cubicBezTo>
                    <a:cubicBezTo>
                      <a:pt x="76" y="79"/>
                      <a:pt x="76" y="79"/>
                      <a:pt x="76" y="79"/>
                    </a:cubicBezTo>
                    <a:cubicBezTo>
                      <a:pt x="76" y="79"/>
                      <a:pt x="76" y="80"/>
                      <a:pt x="76" y="80"/>
                    </a:cubicBezTo>
                    <a:cubicBezTo>
                      <a:pt x="76" y="85"/>
                      <a:pt x="79" y="89"/>
                      <a:pt x="84" y="91"/>
                    </a:cubicBezTo>
                    <a:cubicBezTo>
                      <a:pt x="84" y="91"/>
                      <a:pt x="84" y="91"/>
                      <a:pt x="84" y="91"/>
                    </a:cubicBezTo>
                    <a:cubicBezTo>
                      <a:pt x="84" y="92"/>
                      <a:pt x="84" y="93"/>
                      <a:pt x="84" y="94"/>
                    </a:cubicBezTo>
                    <a:cubicBezTo>
                      <a:pt x="80" y="109"/>
                      <a:pt x="68" y="120"/>
                      <a:pt x="52" y="120"/>
                    </a:cubicBezTo>
                    <a:cubicBezTo>
                      <a:pt x="48" y="120"/>
                      <a:pt x="48" y="120"/>
                      <a:pt x="48" y="120"/>
                    </a:cubicBezTo>
                    <a:cubicBezTo>
                      <a:pt x="34" y="120"/>
                      <a:pt x="22" y="113"/>
                      <a:pt x="14" y="102"/>
                    </a:cubicBezTo>
                    <a:cubicBezTo>
                      <a:pt x="10" y="95"/>
                      <a:pt x="8" y="88"/>
                      <a:pt x="8" y="80"/>
                    </a:cubicBezTo>
                    <a:cubicBezTo>
                      <a:pt x="8" y="60"/>
                      <a:pt x="23" y="42"/>
                      <a:pt x="44" y="40"/>
                    </a:cubicBezTo>
                    <a:cubicBezTo>
                      <a:pt x="47" y="40"/>
                      <a:pt x="49" y="38"/>
                      <a:pt x="50" y="35"/>
                    </a:cubicBezTo>
                    <a:cubicBezTo>
                      <a:pt x="56" y="19"/>
                      <a:pt x="71" y="8"/>
                      <a:pt x="88" y="8"/>
                    </a:cubicBezTo>
                    <a:cubicBezTo>
                      <a:pt x="105" y="8"/>
                      <a:pt x="120" y="19"/>
                      <a:pt x="126" y="35"/>
                    </a:cubicBezTo>
                    <a:cubicBezTo>
                      <a:pt x="127" y="38"/>
                      <a:pt x="129" y="40"/>
                      <a:pt x="132" y="40"/>
                    </a:cubicBezTo>
                    <a:cubicBezTo>
                      <a:pt x="153" y="43"/>
                      <a:pt x="168" y="60"/>
                      <a:pt x="168" y="80"/>
                    </a:cubicBezTo>
                    <a:cubicBezTo>
                      <a:pt x="168" y="102"/>
                      <a:pt x="150" y="120"/>
                      <a:pt x="128" y="120"/>
                    </a:cubicBezTo>
                    <a:cubicBezTo>
                      <a:pt x="120" y="120"/>
                      <a:pt x="120" y="120"/>
                      <a:pt x="120" y="120"/>
                    </a:cubicBezTo>
                    <a:cubicBezTo>
                      <a:pt x="116" y="120"/>
                      <a:pt x="116" y="120"/>
                      <a:pt x="116" y="120"/>
                    </a:cubicBezTo>
                    <a:cubicBezTo>
                      <a:pt x="102" y="120"/>
                      <a:pt x="102" y="120"/>
                      <a:pt x="102" y="120"/>
                    </a:cubicBezTo>
                    <a:cubicBezTo>
                      <a:pt x="93" y="120"/>
                      <a:pt x="86" y="127"/>
                      <a:pt x="86" y="136"/>
                    </a:cubicBezTo>
                    <a:cubicBezTo>
                      <a:pt x="86" y="141"/>
                      <a:pt x="86" y="141"/>
                      <a:pt x="86" y="141"/>
                    </a:cubicBezTo>
                    <a:cubicBezTo>
                      <a:pt x="82" y="142"/>
                      <a:pt x="80" y="146"/>
                      <a:pt x="80" y="150"/>
                    </a:cubicBezTo>
                    <a:cubicBezTo>
                      <a:pt x="80" y="156"/>
                      <a:pt x="84" y="160"/>
                      <a:pt x="90" y="160"/>
                    </a:cubicBezTo>
                    <a:cubicBezTo>
                      <a:pt x="96" y="160"/>
                      <a:pt x="100" y="156"/>
                      <a:pt x="100" y="150"/>
                    </a:cubicBezTo>
                    <a:cubicBezTo>
                      <a:pt x="100" y="146"/>
                      <a:pt x="98" y="142"/>
                      <a:pt x="94" y="141"/>
                    </a:cubicBezTo>
                    <a:cubicBezTo>
                      <a:pt x="94" y="136"/>
                      <a:pt x="94" y="136"/>
                      <a:pt x="94" y="136"/>
                    </a:cubicBezTo>
                    <a:cubicBezTo>
                      <a:pt x="94" y="132"/>
                      <a:pt x="98" y="128"/>
                      <a:pt x="102" y="128"/>
                    </a:cubicBezTo>
                    <a:cubicBezTo>
                      <a:pt x="116" y="128"/>
                      <a:pt x="116" y="128"/>
                      <a:pt x="116" y="128"/>
                    </a:cubicBezTo>
                    <a:cubicBezTo>
                      <a:pt x="128" y="128"/>
                      <a:pt x="128" y="128"/>
                      <a:pt x="128" y="128"/>
                    </a:cubicBezTo>
                    <a:cubicBezTo>
                      <a:pt x="130" y="128"/>
                      <a:pt x="132" y="128"/>
                      <a:pt x="134" y="128"/>
                    </a:cubicBezTo>
                    <a:cubicBezTo>
                      <a:pt x="158" y="125"/>
                      <a:pt x="176" y="104"/>
                      <a:pt x="176" y="80"/>
                    </a:cubicBezTo>
                    <a:cubicBezTo>
                      <a:pt x="176" y="55"/>
                      <a:pt x="157" y="35"/>
                      <a:pt x="133" y="32"/>
                    </a:cubicBezTo>
                    <a:close/>
                    <a:moveTo>
                      <a:pt x="119" y="60"/>
                    </a:moveTo>
                    <a:cubicBezTo>
                      <a:pt x="119" y="58"/>
                      <a:pt x="120" y="57"/>
                      <a:pt x="121" y="57"/>
                    </a:cubicBezTo>
                    <a:cubicBezTo>
                      <a:pt x="122" y="56"/>
                      <a:pt x="123" y="56"/>
                      <a:pt x="124" y="56"/>
                    </a:cubicBezTo>
                    <a:cubicBezTo>
                      <a:pt x="125" y="56"/>
                      <a:pt x="127" y="57"/>
                      <a:pt x="128" y="58"/>
                    </a:cubicBezTo>
                    <a:cubicBezTo>
                      <a:pt x="128" y="60"/>
                      <a:pt x="128" y="61"/>
                      <a:pt x="128" y="62"/>
                    </a:cubicBezTo>
                    <a:cubicBezTo>
                      <a:pt x="128" y="63"/>
                      <a:pt x="127" y="64"/>
                      <a:pt x="126" y="65"/>
                    </a:cubicBezTo>
                    <a:cubicBezTo>
                      <a:pt x="125" y="65"/>
                      <a:pt x="124" y="65"/>
                      <a:pt x="123" y="65"/>
                    </a:cubicBezTo>
                    <a:cubicBezTo>
                      <a:pt x="122" y="65"/>
                      <a:pt x="120" y="65"/>
                      <a:pt x="119" y="63"/>
                    </a:cubicBezTo>
                    <a:cubicBezTo>
                      <a:pt x="118" y="62"/>
                      <a:pt x="118" y="61"/>
                      <a:pt x="119" y="60"/>
                    </a:cubicBezTo>
                    <a:close/>
                    <a:moveTo>
                      <a:pt x="57" y="63"/>
                    </a:moveTo>
                    <a:cubicBezTo>
                      <a:pt x="56" y="65"/>
                      <a:pt x="54" y="66"/>
                      <a:pt x="53" y="66"/>
                    </a:cubicBezTo>
                    <a:cubicBezTo>
                      <a:pt x="52" y="66"/>
                      <a:pt x="51" y="65"/>
                      <a:pt x="50" y="65"/>
                    </a:cubicBezTo>
                    <a:cubicBezTo>
                      <a:pt x="48" y="64"/>
                      <a:pt x="47" y="60"/>
                      <a:pt x="49" y="58"/>
                    </a:cubicBezTo>
                    <a:cubicBezTo>
                      <a:pt x="50" y="57"/>
                      <a:pt x="51" y="56"/>
                      <a:pt x="53" y="56"/>
                    </a:cubicBezTo>
                    <a:cubicBezTo>
                      <a:pt x="54" y="56"/>
                      <a:pt x="54" y="56"/>
                      <a:pt x="55" y="57"/>
                    </a:cubicBezTo>
                    <a:cubicBezTo>
                      <a:pt x="58" y="58"/>
                      <a:pt x="58" y="61"/>
                      <a:pt x="57" y="63"/>
                    </a:cubicBezTo>
                    <a:close/>
                    <a:moveTo>
                      <a:pt x="80" y="80"/>
                    </a:moveTo>
                    <a:cubicBezTo>
                      <a:pt x="80" y="76"/>
                      <a:pt x="84" y="72"/>
                      <a:pt x="88" y="72"/>
                    </a:cubicBezTo>
                    <a:cubicBezTo>
                      <a:pt x="92" y="72"/>
                      <a:pt x="96" y="76"/>
                      <a:pt x="96" y="80"/>
                    </a:cubicBezTo>
                    <a:cubicBezTo>
                      <a:pt x="96" y="83"/>
                      <a:pt x="94" y="86"/>
                      <a:pt x="92" y="87"/>
                    </a:cubicBezTo>
                    <a:cubicBezTo>
                      <a:pt x="91" y="88"/>
                      <a:pt x="90" y="88"/>
                      <a:pt x="88" y="88"/>
                    </a:cubicBezTo>
                    <a:cubicBezTo>
                      <a:pt x="86" y="88"/>
                      <a:pt x="85" y="88"/>
                      <a:pt x="84" y="87"/>
                    </a:cubicBezTo>
                    <a:cubicBezTo>
                      <a:pt x="82" y="86"/>
                      <a:pt x="80" y="83"/>
                      <a:pt x="80" y="8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6" name="Freeform 59"/>
              <p:cNvSpPr/>
              <p:nvPr/>
            </p:nvSpPr>
            <p:spPr bwMode="auto">
              <a:xfrm>
                <a:off x="3143250" y="5214938"/>
                <a:ext cx="87313" cy="77788"/>
              </a:xfrm>
              <a:custGeom>
                <a:avLst/>
                <a:gdLst>
                  <a:gd name="T0" fmla="*/ 36 w 44"/>
                  <a:gd name="T1" fmla="*/ 0 h 39"/>
                  <a:gd name="T2" fmla="*/ 33 w 44"/>
                  <a:gd name="T3" fmla="*/ 1 h 39"/>
                  <a:gd name="T4" fmla="*/ 34 w 44"/>
                  <a:gd name="T5" fmla="*/ 3 h 39"/>
                  <a:gd name="T6" fmla="*/ 40 w 44"/>
                  <a:gd name="T7" fmla="*/ 17 h 39"/>
                  <a:gd name="T8" fmla="*/ 22 w 44"/>
                  <a:gd name="T9" fmla="*/ 35 h 39"/>
                  <a:gd name="T10" fmla="*/ 4 w 44"/>
                  <a:gd name="T11" fmla="*/ 17 h 39"/>
                  <a:gd name="T12" fmla="*/ 10 w 44"/>
                  <a:gd name="T13" fmla="*/ 3 h 39"/>
                  <a:gd name="T14" fmla="*/ 11 w 44"/>
                  <a:gd name="T15" fmla="*/ 1 h 39"/>
                  <a:gd name="T16" fmla="*/ 9 w 44"/>
                  <a:gd name="T17" fmla="*/ 0 h 39"/>
                  <a:gd name="T18" fmla="*/ 8 w 44"/>
                  <a:gd name="T19" fmla="*/ 0 h 39"/>
                  <a:gd name="T20" fmla="*/ 0 w 44"/>
                  <a:gd name="T21" fmla="*/ 17 h 39"/>
                  <a:gd name="T22" fmla="*/ 22 w 44"/>
                  <a:gd name="T23" fmla="*/ 39 h 39"/>
                  <a:gd name="T24" fmla="*/ 44 w 44"/>
                  <a:gd name="T25" fmla="*/ 17 h 39"/>
                  <a:gd name="T26" fmla="*/ 36 w 44"/>
                  <a:gd name="T2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36" y="0"/>
                    </a:moveTo>
                    <a:cubicBezTo>
                      <a:pt x="35" y="0"/>
                      <a:pt x="34" y="0"/>
                      <a:pt x="33" y="1"/>
                    </a:cubicBezTo>
                    <a:cubicBezTo>
                      <a:pt x="33" y="1"/>
                      <a:pt x="33" y="3"/>
                      <a:pt x="34" y="3"/>
                    </a:cubicBezTo>
                    <a:cubicBezTo>
                      <a:pt x="38" y="7"/>
                      <a:pt x="40" y="12"/>
                      <a:pt x="40" y="17"/>
                    </a:cubicBezTo>
                    <a:cubicBezTo>
                      <a:pt x="40" y="27"/>
                      <a:pt x="32" y="35"/>
                      <a:pt x="22" y="35"/>
                    </a:cubicBezTo>
                    <a:cubicBezTo>
                      <a:pt x="12" y="35"/>
                      <a:pt x="4" y="27"/>
                      <a:pt x="4" y="17"/>
                    </a:cubicBezTo>
                    <a:cubicBezTo>
                      <a:pt x="4" y="12"/>
                      <a:pt x="6" y="7"/>
                      <a:pt x="10" y="3"/>
                    </a:cubicBezTo>
                    <a:cubicBezTo>
                      <a:pt x="11" y="3"/>
                      <a:pt x="12" y="1"/>
                      <a:pt x="11" y="1"/>
                    </a:cubicBezTo>
                    <a:cubicBezTo>
                      <a:pt x="10" y="0"/>
                      <a:pt x="10" y="0"/>
                      <a:pt x="9" y="0"/>
                    </a:cubicBezTo>
                    <a:cubicBezTo>
                      <a:pt x="9" y="0"/>
                      <a:pt x="8" y="0"/>
                      <a:pt x="8" y="0"/>
                    </a:cubicBezTo>
                    <a:cubicBezTo>
                      <a:pt x="3" y="4"/>
                      <a:pt x="0" y="11"/>
                      <a:pt x="0" y="17"/>
                    </a:cubicBezTo>
                    <a:cubicBezTo>
                      <a:pt x="0" y="29"/>
                      <a:pt x="10" y="39"/>
                      <a:pt x="22" y="39"/>
                    </a:cubicBezTo>
                    <a:cubicBezTo>
                      <a:pt x="34" y="39"/>
                      <a:pt x="44" y="29"/>
                      <a:pt x="44" y="17"/>
                    </a:cubicBezTo>
                    <a:cubicBezTo>
                      <a:pt x="44" y="11"/>
                      <a:pt x="41" y="4"/>
                      <a:pt x="36"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91" name="Freeform 27"/>
            <p:cNvSpPr>
              <a:spLocks noEditPoints="1"/>
            </p:cNvSpPr>
            <p:nvPr/>
          </p:nvSpPr>
          <p:spPr bwMode="auto">
            <a:xfrm>
              <a:off x="1859424" y="5533480"/>
              <a:ext cx="344398" cy="253934"/>
            </a:xfrm>
            <a:custGeom>
              <a:avLst/>
              <a:gdLst>
                <a:gd name="T0" fmla="*/ 176 w 176"/>
                <a:gd name="T1" fmla="*/ 71 h 128"/>
                <a:gd name="T2" fmla="*/ 176 w 176"/>
                <a:gd name="T3" fmla="*/ 71 h 128"/>
                <a:gd name="T4" fmla="*/ 176 w 176"/>
                <a:gd name="T5" fmla="*/ 70 h 128"/>
                <a:gd name="T6" fmla="*/ 176 w 176"/>
                <a:gd name="T7" fmla="*/ 69 h 128"/>
                <a:gd name="T8" fmla="*/ 176 w 176"/>
                <a:gd name="T9" fmla="*/ 69 h 128"/>
                <a:gd name="T10" fmla="*/ 176 w 176"/>
                <a:gd name="T11" fmla="*/ 69 h 128"/>
                <a:gd name="T12" fmla="*/ 135 w 176"/>
                <a:gd name="T13" fmla="*/ 31 h 128"/>
                <a:gd name="T14" fmla="*/ 89 w 176"/>
                <a:gd name="T15" fmla="*/ 0 h 128"/>
                <a:gd name="T16" fmla="*/ 42 w 176"/>
                <a:gd name="T17" fmla="*/ 31 h 128"/>
                <a:gd name="T18" fmla="*/ 0 w 176"/>
                <a:gd name="T19" fmla="*/ 79 h 128"/>
                <a:gd name="T20" fmla="*/ 50 w 176"/>
                <a:gd name="T21" fmla="*/ 128 h 128"/>
                <a:gd name="T22" fmla="*/ 104 w 176"/>
                <a:gd name="T23" fmla="*/ 128 h 128"/>
                <a:gd name="T24" fmla="*/ 105 w 176"/>
                <a:gd name="T25" fmla="*/ 128 h 128"/>
                <a:gd name="T26" fmla="*/ 106 w 176"/>
                <a:gd name="T27" fmla="*/ 128 h 128"/>
                <a:gd name="T28" fmla="*/ 108 w 176"/>
                <a:gd name="T29" fmla="*/ 128 h 128"/>
                <a:gd name="T30" fmla="*/ 175 w 176"/>
                <a:gd name="T31" fmla="*/ 73 h 128"/>
                <a:gd name="T32" fmla="*/ 175 w 176"/>
                <a:gd name="T33" fmla="*/ 73 h 128"/>
                <a:gd name="T34" fmla="*/ 175 w 176"/>
                <a:gd name="T35" fmla="*/ 72 h 128"/>
                <a:gd name="T36" fmla="*/ 176 w 176"/>
                <a:gd name="T37" fmla="*/ 71 h 128"/>
                <a:gd name="T38" fmla="*/ 8 w 176"/>
                <a:gd name="T39" fmla="*/ 79 h 128"/>
                <a:gd name="T40" fmla="*/ 45 w 176"/>
                <a:gd name="T41" fmla="*/ 39 h 128"/>
                <a:gd name="T42" fmla="*/ 49 w 176"/>
                <a:gd name="T43" fmla="*/ 36 h 128"/>
                <a:gd name="T44" fmla="*/ 89 w 176"/>
                <a:gd name="T45" fmla="*/ 8 h 128"/>
                <a:gd name="T46" fmla="*/ 128 w 176"/>
                <a:gd name="T47" fmla="*/ 36 h 128"/>
                <a:gd name="T48" fmla="*/ 132 w 176"/>
                <a:gd name="T49" fmla="*/ 39 h 128"/>
                <a:gd name="T50" fmla="*/ 167 w 176"/>
                <a:gd name="T51" fmla="*/ 67 h 128"/>
                <a:gd name="T52" fmla="*/ 149 w 176"/>
                <a:gd name="T53" fmla="*/ 67 h 128"/>
                <a:gd name="T54" fmla="*/ 102 w 176"/>
                <a:gd name="T55" fmla="*/ 117 h 128"/>
                <a:gd name="T56" fmla="*/ 102 w 176"/>
                <a:gd name="T57" fmla="*/ 120 h 128"/>
                <a:gd name="T58" fmla="*/ 50 w 176"/>
                <a:gd name="T59" fmla="*/ 120 h 128"/>
                <a:gd name="T60" fmla="*/ 8 w 176"/>
                <a:gd name="T61" fmla="*/ 79 h 128"/>
                <a:gd name="T62" fmla="*/ 106 w 176"/>
                <a:gd name="T63" fmla="*/ 119 h 128"/>
                <a:gd name="T64" fmla="*/ 106 w 176"/>
                <a:gd name="T65" fmla="*/ 117 h 128"/>
                <a:gd name="T66" fmla="*/ 149 w 176"/>
                <a:gd name="T67" fmla="*/ 71 h 128"/>
                <a:gd name="T68" fmla="*/ 164 w 176"/>
                <a:gd name="T69" fmla="*/ 71 h 128"/>
                <a:gd name="T70" fmla="*/ 106 w 176"/>
                <a:gd name="T71" fmla="*/ 11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28">
                  <a:moveTo>
                    <a:pt x="176" y="71"/>
                  </a:moveTo>
                  <a:cubicBezTo>
                    <a:pt x="176" y="71"/>
                    <a:pt x="176" y="71"/>
                    <a:pt x="176" y="71"/>
                  </a:cubicBezTo>
                  <a:cubicBezTo>
                    <a:pt x="176" y="70"/>
                    <a:pt x="176" y="70"/>
                    <a:pt x="176" y="70"/>
                  </a:cubicBezTo>
                  <a:cubicBezTo>
                    <a:pt x="176" y="70"/>
                    <a:pt x="176" y="69"/>
                    <a:pt x="176" y="69"/>
                  </a:cubicBezTo>
                  <a:cubicBezTo>
                    <a:pt x="176" y="69"/>
                    <a:pt x="176" y="69"/>
                    <a:pt x="176" y="69"/>
                  </a:cubicBezTo>
                  <a:cubicBezTo>
                    <a:pt x="176" y="69"/>
                    <a:pt x="176" y="69"/>
                    <a:pt x="176" y="69"/>
                  </a:cubicBezTo>
                  <a:cubicBezTo>
                    <a:pt x="171" y="49"/>
                    <a:pt x="155" y="34"/>
                    <a:pt x="135" y="31"/>
                  </a:cubicBezTo>
                  <a:cubicBezTo>
                    <a:pt x="127" y="13"/>
                    <a:pt x="109" y="0"/>
                    <a:pt x="89" y="0"/>
                  </a:cubicBezTo>
                  <a:cubicBezTo>
                    <a:pt x="68" y="0"/>
                    <a:pt x="50" y="13"/>
                    <a:pt x="42" y="31"/>
                  </a:cubicBezTo>
                  <a:cubicBezTo>
                    <a:pt x="18" y="35"/>
                    <a:pt x="0" y="55"/>
                    <a:pt x="0" y="79"/>
                  </a:cubicBezTo>
                  <a:cubicBezTo>
                    <a:pt x="0" y="107"/>
                    <a:pt x="22" y="128"/>
                    <a:pt x="50" y="128"/>
                  </a:cubicBezTo>
                  <a:cubicBezTo>
                    <a:pt x="104" y="128"/>
                    <a:pt x="104" y="128"/>
                    <a:pt x="104" y="128"/>
                  </a:cubicBezTo>
                  <a:cubicBezTo>
                    <a:pt x="104" y="128"/>
                    <a:pt x="105" y="128"/>
                    <a:pt x="105" y="128"/>
                  </a:cubicBezTo>
                  <a:cubicBezTo>
                    <a:pt x="105" y="128"/>
                    <a:pt x="106" y="128"/>
                    <a:pt x="106" y="128"/>
                  </a:cubicBezTo>
                  <a:cubicBezTo>
                    <a:pt x="107" y="128"/>
                    <a:pt x="108" y="128"/>
                    <a:pt x="108" y="128"/>
                  </a:cubicBezTo>
                  <a:cubicBezTo>
                    <a:pt x="175" y="73"/>
                    <a:pt x="175" y="73"/>
                    <a:pt x="175" y="73"/>
                  </a:cubicBezTo>
                  <a:cubicBezTo>
                    <a:pt x="175" y="73"/>
                    <a:pt x="175" y="73"/>
                    <a:pt x="175" y="73"/>
                  </a:cubicBezTo>
                  <a:cubicBezTo>
                    <a:pt x="175" y="73"/>
                    <a:pt x="175" y="72"/>
                    <a:pt x="175" y="72"/>
                  </a:cubicBezTo>
                  <a:cubicBezTo>
                    <a:pt x="176" y="72"/>
                    <a:pt x="176" y="72"/>
                    <a:pt x="176" y="71"/>
                  </a:cubicBezTo>
                  <a:moveTo>
                    <a:pt x="8" y="79"/>
                  </a:moveTo>
                  <a:cubicBezTo>
                    <a:pt x="8" y="59"/>
                    <a:pt x="24" y="41"/>
                    <a:pt x="45" y="39"/>
                  </a:cubicBezTo>
                  <a:cubicBezTo>
                    <a:pt x="47" y="39"/>
                    <a:pt x="48" y="38"/>
                    <a:pt x="49" y="36"/>
                  </a:cubicBezTo>
                  <a:cubicBezTo>
                    <a:pt x="55" y="20"/>
                    <a:pt x="71" y="8"/>
                    <a:pt x="89" y="8"/>
                  </a:cubicBezTo>
                  <a:cubicBezTo>
                    <a:pt x="106" y="8"/>
                    <a:pt x="122" y="20"/>
                    <a:pt x="128" y="36"/>
                  </a:cubicBezTo>
                  <a:cubicBezTo>
                    <a:pt x="129" y="38"/>
                    <a:pt x="130" y="39"/>
                    <a:pt x="132" y="39"/>
                  </a:cubicBezTo>
                  <a:cubicBezTo>
                    <a:pt x="148" y="41"/>
                    <a:pt x="162" y="52"/>
                    <a:pt x="167" y="67"/>
                  </a:cubicBezTo>
                  <a:cubicBezTo>
                    <a:pt x="149" y="67"/>
                    <a:pt x="149" y="67"/>
                    <a:pt x="149" y="67"/>
                  </a:cubicBezTo>
                  <a:cubicBezTo>
                    <a:pt x="122" y="67"/>
                    <a:pt x="102" y="89"/>
                    <a:pt x="102" y="117"/>
                  </a:cubicBezTo>
                  <a:cubicBezTo>
                    <a:pt x="102" y="118"/>
                    <a:pt x="102" y="119"/>
                    <a:pt x="102" y="120"/>
                  </a:cubicBezTo>
                  <a:cubicBezTo>
                    <a:pt x="50" y="120"/>
                    <a:pt x="50" y="120"/>
                    <a:pt x="50" y="120"/>
                  </a:cubicBezTo>
                  <a:cubicBezTo>
                    <a:pt x="27" y="120"/>
                    <a:pt x="8" y="102"/>
                    <a:pt x="8" y="79"/>
                  </a:cubicBezTo>
                  <a:moveTo>
                    <a:pt x="106" y="119"/>
                  </a:moveTo>
                  <a:cubicBezTo>
                    <a:pt x="106" y="119"/>
                    <a:pt x="106" y="118"/>
                    <a:pt x="106" y="117"/>
                  </a:cubicBezTo>
                  <a:cubicBezTo>
                    <a:pt x="106" y="91"/>
                    <a:pt x="124" y="71"/>
                    <a:pt x="149" y="71"/>
                  </a:cubicBezTo>
                  <a:cubicBezTo>
                    <a:pt x="164" y="71"/>
                    <a:pt x="164" y="71"/>
                    <a:pt x="164" y="71"/>
                  </a:cubicBezTo>
                  <a:lnTo>
                    <a:pt x="106" y="119"/>
                  </a:lnTo>
                  <a:close/>
                </a:path>
              </a:pathLst>
            </a:custGeom>
            <a:solidFill>
              <a:srgbClr val="060001"/>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2" name="Freeform 62"/>
            <p:cNvSpPr>
              <a:spLocks noEditPoints="1"/>
            </p:cNvSpPr>
            <p:nvPr/>
          </p:nvSpPr>
          <p:spPr bwMode="auto">
            <a:xfrm>
              <a:off x="2673144" y="5538186"/>
              <a:ext cx="344398" cy="317417"/>
            </a:xfrm>
            <a:custGeom>
              <a:avLst/>
              <a:gdLst>
                <a:gd name="T0" fmla="*/ 87 w 176"/>
                <a:gd name="T1" fmla="*/ 93 h 160"/>
                <a:gd name="T2" fmla="*/ 62 w 176"/>
                <a:gd name="T3" fmla="*/ 115 h 160"/>
                <a:gd name="T4" fmla="*/ 86 w 176"/>
                <a:gd name="T5" fmla="*/ 99 h 160"/>
                <a:gd name="T6" fmla="*/ 88 w 176"/>
                <a:gd name="T7" fmla="*/ 140 h 160"/>
                <a:gd name="T8" fmla="*/ 90 w 176"/>
                <a:gd name="T9" fmla="*/ 99 h 160"/>
                <a:gd name="T10" fmla="*/ 112 w 176"/>
                <a:gd name="T11" fmla="*/ 116 h 160"/>
                <a:gd name="T12" fmla="*/ 113 w 176"/>
                <a:gd name="T13" fmla="*/ 113 h 160"/>
                <a:gd name="T14" fmla="*/ 122 w 176"/>
                <a:gd name="T15" fmla="*/ 90 h 160"/>
                <a:gd name="T16" fmla="*/ 88 w 176"/>
                <a:gd name="T17" fmla="*/ 72 h 160"/>
                <a:gd name="T18" fmla="*/ 55 w 176"/>
                <a:gd name="T19" fmla="*/ 90 h 160"/>
                <a:gd name="T20" fmla="*/ 48 w 176"/>
                <a:gd name="T21" fmla="*/ 132 h 160"/>
                <a:gd name="T22" fmla="*/ 81 w 176"/>
                <a:gd name="T23" fmla="*/ 158 h 160"/>
                <a:gd name="T24" fmla="*/ 95 w 176"/>
                <a:gd name="T25" fmla="*/ 158 h 160"/>
                <a:gd name="T26" fmla="*/ 128 w 176"/>
                <a:gd name="T27" fmla="*/ 132 h 160"/>
                <a:gd name="T28" fmla="*/ 122 w 176"/>
                <a:gd name="T29" fmla="*/ 90 h 160"/>
                <a:gd name="T30" fmla="*/ 120 w 176"/>
                <a:gd name="T31" fmla="*/ 139 h 160"/>
                <a:gd name="T32" fmla="*/ 88 w 176"/>
                <a:gd name="T33" fmla="*/ 156 h 160"/>
                <a:gd name="T34" fmla="*/ 57 w 176"/>
                <a:gd name="T35" fmla="*/ 139 h 160"/>
                <a:gd name="T36" fmla="*/ 52 w 176"/>
                <a:gd name="T37" fmla="*/ 101 h 160"/>
                <a:gd name="T38" fmla="*/ 83 w 176"/>
                <a:gd name="T39" fmla="*/ 77 h 160"/>
                <a:gd name="T40" fmla="*/ 93 w 176"/>
                <a:gd name="T41" fmla="*/ 77 h 160"/>
                <a:gd name="T42" fmla="*/ 124 w 176"/>
                <a:gd name="T43" fmla="*/ 101 h 160"/>
                <a:gd name="T44" fmla="*/ 134 w 176"/>
                <a:gd name="T45" fmla="*/ 31 h 160"/>
                <a:gd name="T46" fmla="*/ 42 w 176"/>
                <a:gd name="T47" fmla="*/ 31 h 160"/>
                <a:gd name="T48" fmla="*/ 30 w 176"/>
                <a:gd name="T49" fmla="*/ 124 h 160"/>
                <a:gd name="T50" fmla="*/ 34 w 176"/>
                <a:gd name="T51" fmla="*/ 117 h 160"/>
                <a:gd name="T52" fmla="*/ 45 w 176"/>
                <a:gd name="T53" fmla="*/ 38 h 160"/>
                <a:gd name="T54" fmla="*/ 88 w 176"/>
                <a:gd name="T55" fmla="*/ 8 h 160"/>
                <a:gd name="T56" fmla="*/ 131 w 176"/>
                <a:gd name="T57" fmla="*/ 38 h 160"/>
                <a:gd name="T58" fmla="*/ 143 w 176"/>
                <a:gd name="T59" fmla="*/ 116 h 160"/>
                <a:gd name="T60" fmla="*/ 144 w 176"/>
                <a:gd name="T61" fmla="*/ 124 h 160"/>
                <a:gd name="T62" fmla="*/ 176 w 176"/>
                <a:gd name="T6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60">
                  <a:moveTo>
                    <a:pt x="89" y="93"/>
                  </a:moveTo>
                  <a:cubicBezTo>
                    <a:pt x="89" y="92"/>
                    <a:pt x="87" y="92"/>
                    <a:pt x="87" y="93"/>
                  </a:cubicBezTo>
                  <a:cubicBezTo>
                    <a:pt x="63" y="113"/>
                    <a:pt x="63" y="113"/>
                    <a:pt x="63" y="113"/>
                  </a:cubicBezTo>
                  <a:cubicBezTo>
                    <a:pt x="62" y="113"/>
                    <a:pt x="62" y="115"/>
                    <a:pt x="62" y="115"/>
                  </a:cubicBezTo>
                  <a:cubicBezTo>
                    <a:pt x="63" y="116"/>
                    <a:pt x="64" y="116"/>
                    <a:pt x="65" y="116"/>
                  </a:cubicBezTo>
                  <a:cubicBezTo>
                    <a:pt x="86" y="99"/>
                    <a:pt x="86" y="99"/>
                    <a:pt x="86" y="99"/>
                  </a:cubicBezTo>
                  <a:cubicBezTo>
                    <a:pt x="86" y="138"/>
                    <a:pt x="86" y="138"/>
                    <a:pt x="86" y="138"/>
                  </a:cubicBezTo>
                  <a:cubicBezTo>
                    <a:pt x="86" y="139"/>
                    <a:pt x="87" y="140"/>
                    <a:pt x="88" y="140"/>
                  </a:cubicBezTo>
                  <a:cubicBezTo>
                    <a:pt x="89" y="140"/>
                    <a:pt x="90" y="139"/>
                    <a:pt x="90" y="138"/>
                  </a:cubicBezTo>
                  <a:cubicBezTo>
                    <a:pt x="90" y="99"/>
                    <a:pt x="90" y="99"/>
                    <a:pt x="90" y="99"/>
                  </a:cubicBezTo>
                  <a:cubicBezTo>
                    <a:pt x="111" y="116"/>
                    <a:pt x="111" y="116"/>
                    <a:pt x="111" y="116"/>
                  </a:cubicBezTo>
                  <a:cubicBezTo>
                    <a:pt x="111" y="116"/>
                    <a:pt x="112" y="116"/>
                    <a:pt x="112" y="116"/>
                  </a:cubicBezTo>
                  <a:cubicBezTo>
                    <a:pt x="113" y="116"/>
                    <a:pt x="113" y="116"/>
                    <a:pt x="114" y="115"/>
                  </a:cubicBezTo>
                  <a:cubicBezTo>
                    <a:pt x="114" y="115"/>
                    <a:pt x="114" y="113"/>
                    <a:pt x="113" y="113"/>
                  </a:cubicBezTo>
                  <a:lnTo>
                    <a:pt x="89" y="93"/>
                  </a:lnTo>
                  <a:close/>
                  <a:moveTo>
                    <a:pt x="122" y="90"/>
                  </a:moveTo>
                  <a:cubicBezTo>
                    <a:pt x="95" y="74"/>
                    <a:pt x="95" y="74"/>
                    <a:pt x="95" y="74"/>
                  </a:cubicBezTo>
                  <a:cubicBezTo>
                    <a:pt x="93" y="73"/>
                    <a:pt x="90" y="72"/>
                    <a:pt x="88" y="72"/>
                  </a:cubicBezTo>
                  <a:cubicBezTo>
                    <a:pt x="86" y="72"/>
                    <a:pt x="83" y="73"/>
                    <a:pt x="81" y="74"/>
                  </a:cubicBezTo>
                  <a:cubicBezTo>
                    <a:pt x="55" y="90"/>
                    <a:pt x="55" y="90"/>
                    <a:pt x="55" y="90"/>
                  </a:cubicBezTo>
                  <a:cubicBezTo>
                    <a:pt x="51" y="92"/>
                    <a:pt x="48" y="97"/>
                    <a:pt x="48" y="101"/>
                  </a:cubicBezTo>
                  <a:cubicBezTo>
                    <a:pt x="48" y="132"/>
                    <a:pt x="48" y="132"/>
                    <a:pt x="48" y="132"/>
                  </a:cubicBezTo>
                  <a:cubicBezTo>
                    <a:pt x="48" y="136"/>
                    <a:pt x="51" y="141"/>
                    <a:pt x="55" y="143"/>
                  </a:cubicBezTo>
                  <a:cubicBezTo>
                    <a:pt x="81" y="158"/>
                    <a:pt x="81" y="158"/>
                    <a:pt x="81" y="158"/>
                  </a:cubicBezTo>
                  <a:cubicBezTo>
                    <a:pt x="83" y="159"/>
                    <a:pt x="86" y="160"/>
                    <a:pt x="88" y="160"/>
                  </a:cubicBezTo>
                  <a:cubicBezTo>
                    <a:pt x="90" y="160"/>
                    <a:pt x="93" y="159"/>
                    <a:pt x="95" y="158"/>
                  </a:cubicBezTo>
                  <a:cubicBezTo>
                    <a:pt x="122" y="143"/>
                    <a:pt x="122" y="143"/>
                    <a:pt x="122" y="143"/>
                  </a:cubicBezTo>
                  <a:cubicBezTo>
                    <a:pt x="125" y="141"/>
                    <a:pt x="128" y="136"/>
                    <a:pt x="128" y="132"/>
                  </a:cubicBezTo>
                  <a:cubicBezTo>
                    <a:pt x="128" y="101"/>
                    <a:pt x="128" y="101"/>
                    <a:pt x="128" y="101"/>
                  </a:cubicBezTo>
                  <a:cubicBezTo>
                    <a:pt x="128" y="97"/>
                    <a:pt x="125" y="92"/>
                    <a:pt x="122" y="90"/>
                  </a:cubicBezTo>
                  <a:moveTo>
                    <a:pt x="124" y="132"/>
                  </a:moveTo>
                  <a:cubicBezTo>
                    <a:pt x="124" y="134"/>
                    <a:pt x="122" y="138"/>
                    <a:pt x="120" y="139"/>
                  </a:cubicBezTo>
                  <a:cubicBezTo>
                    <a:pt x="93" y="155"/>
                    <a:pt x="93" y="155"/>
                    <a:pt x="93" y="155"/>
                  </a:cubicBezTo>
                  <a:cubicBezTo>
                    <a:pt x="91" y="156"/>
                    <a:pt x="90" y="156"/>
                    <a:pt x="88" y="156"/>
                  </a:cubicBezTo>
                  <a:cubicBezTo>
                    <a:pt x="86" y="156"/>
                    <a:pt x="85" y="156"/>
                    <a:pt x="83" y="155"/>
                  </a:cubicBezTo>
                  <a:cubicBezTo>
                    <a:pt x="57" y="139"/>
                    <a:pt x="57" y="139"/>
                    <a:pt x="57" y="139"/>
                  </a:cubicBezTo>
                  <a:cubicBezTo>
                    <a:pt x="54" y="138"/>
                    <a:pt x="52" y="134"/>
                    <a:pt x="52" y="132"/>
                  </a:cubicBezTo>
                  <a:cubicBezTo>
                    <a:pt x="52" y="101"/>
                    <a:pt x="52" y="101"/>
                    <a:pt x="52" y="101"/>
                  </a:cubicBezTo>
                  <a:cubicBezTo>
                    <a:pt x="52" y="98"/>
                    <a:pt x="54" y="94"/>
                    <a:pt x="57" y="93"/>
                  </a:cubicBezTo>
                  <a:cubicBezTo>
                    <a:pt x="83" y="77"/>
                    <a:pt x="83" y="77"/>
                    <a:pt x="83" y="77"/>
                  </a:cubicBezTo>
                  <a:cubicBezTo>
                    <a:pt x="85" y="77"/>
                    <a:pt x="86" y="76"/>
                    <a:pt x="88" y="76"/>
                  </a:cubicBezTo>
                  <a:cubicBezTo>
                    <a:pt x="90" y="76"/>
                    <a:pt x="91" y="77"/>
                    <a:pt x="93" y="77"/>
                  </a:cubicBezTo>
                  <a:cubicBezTo>
                    <a:pt x="120" y="93"/>
                    <a:pt x="120" y="93"/>
                    <a:pt x="120" y="93"/>
                  </a:cubicBezTo>
                  <a:cubicBezTo>
                    <a:pt x="122" y="94"/>
                    <a:pt x="124" y="98"/>
                    <a:pt x="124" y="101"/>
                  </a:cubicBezTo>
                  <a:lnTo>
                    <a:pt x="124" y="132"/>
                  </a:lnTo>
                  <a:close/>
                  <a:moveTo>
                    <a:pt x="134" y="31"/>
                  </a:moveTo>
                  <a:cubicBezTo>
                    <a:pt x="127" y="12"/>
                    <a:pt x="108" y="0"/>
                    <a:pt x="88" y="0"/>
                  </a:cubicBezTo>
                  <a:cubicBezTo>
                    <a:pt x="68" y="0"/>
                    <a:pt x="49" y="12"/>
                    <a:pt x="42" y="31"/>
                  </a:cubicBezTo>
                  <a:cubicBezTo>
                    <a:pt x="18" y="35"/>
                    <a:pt x="0" y="55"/>
                    <a:pt x="0" y="80"/>
                  </a:cubicBezTo>
                  <a:cubicBezTo>
                    <a:pt x="0" y="99"/>
                    <a:pt x="15" y="116"/>
                    <a:pt x="30" y="124"/>
                  </a:cubicBezTo>
                  <a:cubicBezTo>
                    <a:pt x="32" y="125"/>
                    <a:pt x="34" y="124"/>
                    <a:pt x="36" y="122"/>
                  </a:cubicBezTo>
                  <a:cubicBezTo>
                    <a:pt x="37" y="120"/>
                    <a:pt x="36" y="118"/>
                    <a:pt x="34" y="117"/>
                  </a:cubicBezTo>
                  <a:cubicBezTo>
                    <a:pt x="21" y="110"/>
                    <a:pt x="8" y="96"/>
                    <a:pt x="8" y="80"/>
                  </a:cubicBezTo>
                  <a:cubicBezTo>
                    <a:pt x="8" y="59"/>
                    <a:pt x="24" y="41"/>
                    <a:pt x="45" y="38"/>
                  </a:cubicBezTo>
                  <a:cubicBezTo>
                    <a:pt x="47" y="38"/>
                    <a:pt x="48" y="37"/>
                    <a:pt x="49" y="36"/>
                  </a:cubicBezTo>
                  <a:cubicBezTo>
                    <a:pt x="54" y="19"/>
                    <a:pt x="70" y="8"/>
                    <a:pt x="88" y="8"/>
                  </a:cubicBezTo>
                  <a:cubicBezTo>
                    <a:pt x="106" y="8"/>
                    <a:pt x="122" y="19"/>
                    <a:pt x="127" y="36"/>
                  </a:cubicBezTo>
                  <a:cubicBezTo>
                    <a:pt x="128" y="37"/>
                    <a:pt x="129" y="38"/>
                    <a:pt x="131" y="38"/>
                  </a:cubicBezTo>
                  <a:cubicBezTo>
                    <a:pt x="152" y="41"/>
                    <a:pt x="168" y="59"/>
                    <a:pt x="168" y="80"/>
                  </a:cubicBezTo>
                  <a:cubicBezTo>
                    <a:pt x="168" y="96"/>
                    <a:pt x="158" y="110"/>
                    <a:pt x="143" y="116"/>
                  </a:cubicBezTo>
                  <a:cubicBezTo>
                    <a:pt x="140" y="117"/>
                    <a:pt x="139" y="120"/>
                    <a:pt x="140" y="122"/>
                  </a:cubicBezTo>
                  <a:cubicBezTo>
                    <a:pt x="141" y="123"/>
                    <a:pt x="142" y="124"/>
                    <a:pt x="144" y="124"/>
                  </a:cubicBezTo>
                  <a:cubicBezTo>
                    <a:pt x="144" y="124"/>
                    <a:pt x="145" y="124"/>
                    <a:pt x="145" y="124"/>
                  </a:cubicBezTo>
                  <a:cubicBezTo>
                    <a:pt x="165" y="116"/>
                    <a:pt x="176" y="100"/>
                    <a:pt x="176" y="80"/>
                  </a:cubicBezTo>
                  <a:cubicBezTo>
                    <a:pt x="176" y="55"/>
                    <a:pt x="158" y="35"/>
                    <a:pt x="134" y="31"/>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3" name="Freeform 35"/>
            <p:cNvSpPr>
              <a:spLocks noEditPoints="1"/>
            </p:cNvSpPr>
            <p:nvPr/>
          </p:nvSpPr>
          <p:spPr bwMode="auto">
            <a:xfrm>
              <a:off x="5602384" y="5547420"/>
              <a:ext cx="342811" cy="253934"/>
            </a:xfrm>
            <a:custGeom>
              <a:avLst/>
              <a:gdLst>
                <a:gd name="T0" fmla="*/ 175 w 176"/>
                <a:gd name="T1" fmla="*/ 74 h 128"/>
                <a:gd name="T2" fmla="*/ 174 w 176"/>
                <a:gd name="T3" fmla="*/ 69 h 128"/>
                <a:gd name="T4" fmla="*/ 173 w 176"/>
                <a:gd name="T5" fmla="*/ 64 h 128"/>
                <a:gd name="T6" fmla="*/ 172 w 176"/>
                <a:gd name="T7" fmla="*/ 60 h 128"/>
                <a:gd name="T8" fmla="*/ 169 w 176"/>
                <a:gd name="T9" fmla="*/ 56 h 128"/>
                <a:gd name="T10" fmla="*/ 167 w 176"/>
                <a:gd name="T11" fmla="*/ 52 h 128"/>
                <a:gd name="T12" fmla="*/ 164 w 176"/>
                <a:gd name="T13" fmla="*/ 49 h 128"/>
                <a:gd name="T14" fmla="*/ 161 w 176"/>
                <a:gd name="T15" fmla="*/ 46 h 128"/>
                <a:gd name="T16" fmla="*/ 157 w 176"/>
                <a:gd name="T17" fmla="*/ 43 h 128"/>
                <a:gd name="T18" fmla="*/ 154 w 176"/>
                <a:gd name="T19" fmla="*/ 40 h 128"/>
                <a:gd name="T20" fmla="*/ 150 w 176"/>
                <a:gd name="T21" fmla="*/ 38 h 128"/>
                <a:gd name="T22" fmla="*/ 146 w 176"/>
                <a:gd name="T23" fmla="*/ 36 h 128"/>
                <a:gd name="T24" fmla="*/ 133 w 176"/>
                <a:gd name="T25" fmla="*/ 32 h 128"/>
                <a:gd name="T26" fmla="*/ 43 w 176"/>
                <a:gd name="T27" fmla="*/ 33 h 128"/>
                <a:gd name="T28" fmla="*/ 48 w 176"/>
                <a:gd name="T29" fmla="*/ 128 h 128"/>
                <a:gd name="T30" fmla="*/ 176 w 176"/>
                <a:gd name="T31" fmla="*/ 80 h 128"/>
                <a:gd name="T32" fmla="*/ 48 w 176"/>
                <a:gd name="T33" fmla="*/ 120 h 128"/>
                <a:gd name="T34" fmla="*/ 44 w 176"/>
                <a:gd name="T35" fmla="*/ 41 h 128"/>
                <a:gd name="T36" fmla="*/ 50 w 176"/>
                <a:gd name="T37" fmla="*/ 36 h 128"/>
                <a:gd name="T38" fmla="*/ 125 w 176"/>
                <a:gd name="T39" fmla="*/ 33 h 128"/>
                <a:gd name="T40" fmla="*/ 102 w 176"/>
                <a:gd name="T41" fmla="*/ 120 h 128"/>
                <a:gd name="T42" fmla="*/ 165 w 176"/>
                <a:gd name="T43" fmla="*/ 96 h 128"/>
                <a:gd name="T44" fmla="*/ 154 w 176"/>
                <a:gd name="T45" fmla="*/ 111 h 128"/>
                <a:gd name="T46" fmla="*/ 128 w 176"/>
                <a:gd name="T47" fmla="*/ 120 h 128"/>
                <a:gd name="T48" fmla="*/ 128 w 176"/>
                <a:gd name="T49" fmla="*/ 40 h 128"/>
                <a:gd name="T50" fmla="*/ 133 w 176"/>
                <a:gd name="T51" fmla="*/ 40 h 128"/>
                <a:gd name="T52" fmla="*/ 140 w 176"/>
                <a:gd name="T53" fmla="*/ 42 h 128"/>
                <a:gd name="T54" fmla="*/ 144 w 176"/>
                <a:gd name="T55" fmla="*/ 44 h 128"/>
                <a:gd name="T56" fmla="*/ 148 w 176"/>
                <a:gd name="T57" fmla="*/ 45 h 128"/>
                <a:gd name="T58" fmla="*/ 161 w 176"/>
                <a:gd name="T59" fmla="*/ 58 h 128"/>
                <a:gd name="T60" fmla="*/ 163 w 176"/>
                <a:gd name="T61" fmla="*/ 61 h 128"/>
                <a:gd name="T62" fmla="*/ 164 w 176"/>
                <a:gd name="T63" fmla="*/ 64 h 128"/>
                <a:gd name="T64" fmla="*/ 166 w 176"/>
                <a:gd name="T65" fmla="*/ 68 h 128"/>
                <a:gd name="T66" fmla="*/ 167 w 176"/>
                <a:gd name="T67" fmla="*/ 71 h 128"/>
                <a:gd name="T68" fmla="*/ 168 w 176"/>
                <a:gd name="T69" fmla="*/ 75 h 128"/>
                <a:gd name="T70" fmla="*/ 168 w 176"/>
                <a:gd name="T71" fmla="*/ 80 h 128"/>
                <a:gd name="T72" fmla="*/ 142 w 176"/>
                <a:gd name="T73" fmla="*/ 66 h 128"/>
                <a:gd name="T74" fmla="*/ 114 w 176"/>
                <a:gd name="T75" fmla="*/ 66 h 128"/>
                <a:gd name="T76" fmla="*/ 115 w 176"/>
                <a:gd name="T77" fmla="*/ 96 h 128"/>
                <a:gd name="T78" fmla="*/ 156 w 176"/>
                <a:gd name="T79" fmla="*/ 81 h 128"/>
                <a:gd name="T80" fmla="*/ 141 w 176"/>
                <a:gd name="T81" fmla="*/ 92 h 128"/>
                <a:gd name="T82" fmla="*/ 104 w 176"/>
                <a:gd name="T83" fmla="*/ 81 h 128"/>
                <a:gd name="T84" fmla="*/ 116 w 176"/>
                <a:gd name="T85" fmla="*/ 70 h 128"/>
                <a:gd name="T86" fmla="*/ 128 w 176"/>
                <a:gd name="T87" fmla="*/ 60 h 128"/>
                <a:gd name="T88" fmla="*/ 140 w 176"/>
                <a:gd name="T89" fmla="*/ 70 h 128"/>
                <a:gd name="T90" fmla="*/ 152 w 176"/>
                <a:gd name="T91" fmla="*/ 8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6" h="128">
                  <a:moveTo>
                    <a:pt x="176" y="76"/>
                  </a:moveTo>
                  <a:cubicBezTo>
                    <a:pt x="176" y="75"/>
                    <a:pt x="176" y="74"/>
                    <a:pt x="175" y="74"/>
                  </a:cubicBezTo>
                  <a:cubicBezTo>
                    <a:pt x="175" y="73"/>
                    <a:pt x="175" y="72"/>
                    <a:pt x="175" y="71"/>
                  </a:cubicBezTo>
                  <a:cubicBezTo>
                    <a:pt x="175" y="70"/>
                    <a:pt x="174" y="70"/>
                    <a:pt x="174" y="69"/>
                  </a:cubicBezTo>
                  <a:cubicBezTo>
                    <a:pt x="174" y="68"/>
                    <a:pt x="174" y="67"/>
                    <a:pt x="174" y="66"/>
                  </a:cubicBezTo>
                  <a:cubicBezTo>
                    <a:pt x="174" y="65"/>
                    <a:pt x="173" y="65"/>
                    <a:pt x="173" y="64"/>
                  </a:cubicBezTo>
                  <a:cubicBezTo>
                    <a:pt x="172" y="63"/>
                    <a:pt x="172" y="62"/>
                    <a:pt x="172" y="62"/>
                  </a:cubicBezTo>
                  <a:cubicBezTo>
                    <a:pt x="172" y="62"/>
                    <a:pt x="172" y="61"/>
                    <a:pt x="172" y="60"/>
                  </a:cubicBezTo>
                  <a:cubicBezTo>
                    <a:pt x="171" y="60"/>
                    <a:pt x="171" y="59"/>
                    <a:pt x="170" y="58"/>
                  </a:cubicBezTo>
                  <a:cubicBezTo>
                    <a:pt x="170" y="58"/>
                    <a:pt x="170" y="57"/>
                    <a:pt x="169" y="56"/>
                  </a:cubicBezTo>
                  <a:cubicBezTo>
                    <a:pt x="169" y="56"/>
                    <a:pt x="168" y="55"/>
                    <a:pt x="168" y="54"/>
                  </a:cubicBezTo>
                  <a:cubicBezTo>
                    <a:pt x="168" y="54"/>
                    <a:pt x="167" y="53"/>
                    <a:pt x="167" y="52"/>
                  </a:cubicBezTo>
                  <a:cubicBezTo>
                    <a:pt x="166" y="52"/>
                    <a:pt x="166" y="51"/>
                    <a:pt x="166" y="51"/>
                  </a:cubicBezTo>
                  <a:cubicBezTo>
                    <a:pt x="165" y="50"/>
                    <a:pt x="165" y="50"/>
                    <a:pt x="164" y="49"/>
                  </a:cubicBezTo>
                  <a:cubicBezTo>
                    <a:pt x="164" y="49"/>
                    <a:pt x="163" y="48"/>
                    <a:pt x="162" y="48"/>
                  </a:cubicBezTo>
                  <a:cubicBezTo>
                    <a:pt x="161" y="46"/>
                    <a:pt x="161" y="46"/>
                    <a:pt x="161" y="46"/>
                  </a:cubicBezTo>
                  <a:cubicBezTo>
                    <a:pt x="160" y="46"/>
                    <a:pt x="160" y="45"/>
                    <a:pt x="159" y="45"/>
                  </a:cubicBezTo>
                  <a:cubicBezTo>
                    <a:pt x="158" y="44"/>
                    <a:pt x="158" y="44"/>
                    <a:pt x="157" y="43"/>
                  </a:cubicBezTo>
                  <a:cubicBezTo>
                    <a:pt x="157" y="43"/>
                    <a:pt x="156" y="42"/>
                    <a:pt x="156" y="42"/>
                  </a:cubicBezTo>
                  <a:cubicBezTo>
                    <a:pt x="155" y="42"/>
                    <a:pt x="154" y="41"/>
                    <a:pt x="154" y="40"/>
                  </a:cubicBezTo>
                  <a:cubicBezTo>
                    <a:pt x="153" y="40"/>
                    <a:pt x="153" y="40"/>
                    <a:pt x="152" y="40"/>
                  </a:cubicBezTo>
                  <a:cubicBezTo>
                    <a:pt x="151" y="39"/>
                    <a:pt x="150" y="39"/>
                    <a:pt x="150" y="38"/>
                  </a:cubicBezTo>
                  <a:cubicBezTo>
                    <a:pt x="149" y="38"/>
                    <a:pt x="149" y="38"/>
                    <a:pt x="148" y="37"/>
                  </a:cubicBezTo>
                  <a:cubicBezTo>
                    <a:pt x="148" y="37"/>
                    <a:pt x="146" y="36"/>
                    <a:pt x="146" y="36"/>
                  </a:cubicBezTo>
                  <a:cubicBezTo>
                    <a:pt x="145" y="36"/>
                    <a:pt x="145" y="36"/>
                    <a:pt x="145" y="36"/>
                  </a:cubicBezTo>
                  <a:cubicBezTo>
                    <a:pt x="141" y="34"/>
                    <a:pt x="137" y="33"/>
                    <a:pt x="133" y="32"/>
                  </a:cubicBezTo>
                  <a:cubicBezTo>
                    <a:pt x="127" y="14"/>
                    <a:pt x="109" y="0"/>
                    <a:pt x="88" y="0"/>
                  </a:cubicBezTo>
                  <a:cubicBezTo>
                    <a:pt x="67" y="0"/>
                    <a:pt x="49" y="14"/>
                    <a:pt x="43" y="33"/>
                  </a:cubicBezTo>
                  <a:cubicBezTo>
                    <a:pt x="19" y="35"/>
                    <a:pt x="0" y="56"/>
                    <a:pt x="0" y="80"/>
                  </a:cubicBezTo>
                  <a:cubicBezTo>
                    <a:pt x="0" y="107"/>
                    <a:pt x="22" y="128"/>
                    <a:pt x="48" y="128"/>
                  </a:cubicBezTo>
                  <a:cubicBezTo>
                    <a:pt x="128" y="128"/>
                    <a:pt x="128" y="128"/>
                    <a:pt x="128" y="128"/>
                  </a:cubicBezTo>
                  <a:cubicBezTo>
                    <a:pt x="154" y="128"/>
                    <a:pt x="176" y="107"/>
                    <a:pt x="176" y="80"/>
                  </a:cubicBezTo>
                  <a:cubicBezTo>
                    <a:pt x="176" y="79"/>
                    <a:pt x="176" y="77"/>
                    <a:pt x="176" y="76"/>
                  </a:cubicBezTo>
                  <a:moveTo>
                    <a:pt x="48" y="120"/>
                  </a:moveTo>
                  <a:cubicBezTo>
                    <a:pt x="26" y="120"/>
                    <a:pt x="8" y="102"/>
                    <a:pt x="8" y="80"/>
                  </a:cubicBezTo>
                  <a:cubicBezTo>
                    <a:pt x="8" y="60"/>
                    <a:pt x="23" y="43"/>
                    <a:pt x="44" y="41"/>
                  </a:cubicBezTo>
                  <a:cubicBezTo>
                    <a:pt x="49" y="40"/>
                    <a:pt x="49" y="40"/>
                    <a:pt x="49" y="40"/>
                  </a:cubicBezTo>
                  <a:cubicBezTo>
                    <a:pt x="50" y="36"/>
                    <a:pt x="50" y="36"/>
                    <a:pt x="50" y="36"/>
                  </a:cubicBezTo>
                  <a:cubicBezTo>
                    <a:pt x="56" y="20"/>
                    <a:pt x="71" y="9"/>
                    <a:pt x="88" y="9"/>
                  </a:cubicBezTo>
                  <a:cubicBezTo>
                    <a:pt x="104" y="9"/>
                    <a:pt x="118" y="18"/>
                    <a:pt x="125" y="33"/>
                  </a:cubicBezTo>
                  <a:cubicBezTo>
                    <a:pt x="100" y="34"/>
                    <a:pt x="80" y="55"/>
                    <a:pt x="80" y="80"/>
                  </a:cubicBezTo>
                  <a:cubicBezTo>
                    <a:pt x="80" y="97"/>
                    <a:pt x="88" y="112"/>
                    <a:pt x="102" y="120"/>
                  </a:cubicBezTo>
                  <a:lnTo>
                    <a:pt x="48" y="120"/>
                  </a:lnTo>
                  <a:close/>
                  <a:moveTo>
                    <a:pt x="165" y="96"/>
                  </a:moveTo>
                  <a:cubicBezTo>
                    <a:pt x="163" y="101"/>
                    <a:pt x="160" y="105"/>
                    <a:pt x="156" y="109"/>
                  </a:cubicBezTo>
                  <a:cubicBezTo>
                    <a:pt x="156" y="110"/>
                    <a:pt x="154" y="110"/>
                    <a:pt x="154" y="111"/>
                  </a:cubicBezTo>
                  <a:cubicBezTo>
                    <a:pt x="152" y="113"/>
                    <a:pt x="150" y="114"/>
                    <a:pt x="147" y="116"/>
                  </a:cubicBezTo>
                  <a:cubicBezTo>
                    <a:pt x="142" y="119"/>
                    <a:pt x="135" y="120"/>
                    <a:pt x="128" y="120"/>
                  </a:cubicBezTo>
                  <a:cubicBezTo>
                    <a:pt x="106" y="120"/>
                    <a:pt x="88" y="102"/>
                    <a:pt x="88" y="80"/>
                  </a:cubicBezTo>
                  <a:cubicBezTo>
                    <a:pt x="88" y="58"/>
                    <a:pt x="106" y="40"/>
                    <a:pt x="128" y="40"/>
                  </a:cubicBezTo>
                  <a:cubicBezTo>
                    <a:pt x="132" y="40"/>
                    <a:pt x="132" y="40"/>
                    <a:pt x="132" y="40"/>
                  </a:cubicBezTo>
                  <a:cubicBezTo>
                    <a:pt x="133" y="40"/>
                    <a:pt x="133" y="40"/>
                    <a:pt x="133" y="40"/>
                  </a:cubicBezTo>
                  <a:cubicBezTo>
                    <a:pt x="135" y="41"/>
                    <a:pt x="137" y="41"/>
                    <a:pt x="139" y="42"/>
                  </a:cubicBezTo>
                  <a:cubicBezTo>
                    <a:pt x="139" y="42"/>
                    <a:pt x="140" y="42"/>
                    <a:pt x="140" y="42"/>
                  </a:cubicBezTo>
                  <a:cubicBezTo>
                    <a:pt x="140" y="42"/>
                    <a:pt x="140" y="42"/>
                    <a:pt x="141" y="42"/>
                  </a:cubicBezTo>
                  <a:cubicBezTo>
                    <a:pt x="142" y="43"/>
                    <a:pt x="143" y="43"/>
                    <a:pt x="144" y="44"/>
                  </a:cubicBezTo>
                  <a:cubicBezTo>
                    <a:pt x="144" y="44"/>
                    <a:pt x="144" y="44"/>
                    <a:pt x="144" y="44"/>
                  </a:cubicBezTo>
                  <a:cubicBezTo>
                    <a:pt x="146" y="44"/>
                    <a:pt x="147" y="45"/>
                    <a:pt x="148" y="45"/>
                  </a:cubicBezTo>
                  <a:cubicBezTo>
                    <a:pt x="152" y="48"/>
                    <a:pt x="156" y="51"/>
                    <a:pt x="159" y="55"/>
                  </a:cubicBezTo>
                  <a:cubicBezTo>
                    <a:pt x="160" y="56"/>
                    <a:pt x="161" y="57"/>
                    <a:pt x="161" y="58"/>
                  </a:cubicBezTo>
                  <a:cubicBezTo>
                    <a:pt x="161" y="58"/>
                    <a:pt x="161" y="58"/>
                    <a:pt x="161" y="58"/>
                  </a:cubicBezTo>
                  <a:cubicBezTo>
                    <a:pt x="162" y="59"/>
                    <a:pt x="162" y="60"/>
                    <a:pt x="163" y="61"/>
                  </a:cubicBezTo>
                  <a:cubicBezTo>
                    <a:pt x="163" y="61"/>
                    <a:pt x="163" y="61"/>
                    <a:pt x="163" y="61"/>
                  </a:cubicBezTo>
                  <a:cubicBezTo>
                    <a:pt x="164" y="62"/>
                    <a:pt x="164" y="63"/>
                    <a:pt x="164" y="64"/>
                  </a:cubicBezTo>
                  <a:cubicBezTo>
                    <a:pt x="164" y="64"/>
                    <a:pt x="165" y="64"/>
                    <a:pt x="165" y="65"/>
                  </a:cubicBezTo>
                  <a:cubicBezTo>
                    <a:pt x="165" y="66"/>
                    <a:pt x="166" y="67"/>
                    <a:pt x="166" y="68"/>
                  </a:cubicBezTo>
                  <a:cubicBezTo>
                    <a:pt x="166" y="68"/>
                    <a:pt x="166" y="68"/>
                    <a:pt x="166" y="68"/>
                  </a:cubicBezTo>
                  <a:cubicBezTo>
                    <a:pt x="167" y="69"/>
                    <a:pt x="167" y="70"/>
                    <a:pt x="167" y="71"/>
                  </a:cubicBezTo>
                  <a:cubicBezTo>
                    <a:pt x="167" y="72"/>
                    <a:pt x="167" y="72"/>
                    <a:pt x="168" y="72"/>
                  </a:cubicBezTo>
                  <a:cubicBezTo>
                    <a:pt x="168" y="73"/>
                    <a:pt x="168" y="74"/>
                    <a:pt x="168" y="75"/>
                  </a:cubicBezTo>
                  <a:cubicBezTo>
                    <a:pt x="168" y="76"/>
                    <a:pt x="168" y="76"/>
                    <a:pt x="168" y="76"/>
                  </a:cubicBezTo>
                  <a:cubicBezTo>
                    <a:pt x="168" y="78"/>
                    <a:pt x="168" y="79"/>
                    <a:pt x="168" y="80"/>
                  </a:cubicBezTo>
                  <a:cubicBezTo>
                    <a:pt x="168" y="86"/>
                    <a:pt x="167" y="91"/>
                    <a:pt x="165" y="96"/>
                  </a:cubicBezTo>
                  <a:moveTo>
                    <a:pt x="142" y="66"/>
                  </a:moveTo>
                  <a:cubicBezTo>
                    <a:pt x="140" y="61"/>
                    <a:pt x="135" y="56"/>
                    <a:pt x="128" y="56"/>
                  </a:cubicBezTo>
                  <a:cubicBezTo>
                    <a:pt x="121" y="56"/>
                    <a:pt x="116" y="61"/>
                    <a:pt x="114" y="66"/>
                  </a:cubicBezTo>
                  <a:cubicBezTo>
                    <a:pt x="106" y="67"/>
                    <a:pt x="100" y="74"/>
                    <a:pt x="100" y="81"/>
                  </a:cubicBezTo>
                  <a:cubicBezTo>
                    <a:pt x="100" y="90"/>
                    <a:pt x="107" y="96"/>
                    <a:pt x="115" y="96"/>
                  </a:cubicBezTo>
                  <a:cubicBezTo>
                    <a:pt x="141" y="96"/>
                    <a:pt x="141" y="96"/>
                    <a:pt x="141" y="96"/>
                  </a:cubicBezTo>
                  <a:cubicBezTo>
                    <a:pt x="149" y="96"/>
                    <a:pt x="156" y="90"/>
                    <a:pt x="156" y="81"/>
                  </a:cubicBezTo>
                  <a:cubicBezTo>
                    <a:pt x="156" y="74"/>
                    <a:pt x="150" y="67"/>
                    <a:pt x="142" y="66"/>
                  </a:cubicBezTo>
                  <a:moveTo>
                    <a:pt x="141" y="92"/>
                  </a:moveTo>
                  <a:cubicBezTo>
                    <a:pt x="115" y="92"/>
                    <a:pt x="115" y="92"/>
                    <a:pt x="115" y="92"/>
                  </a:cubicBezTo>
                  <a:cubicBezTo>
                    <a:pt x="109" y="92"/>
                    <a:pt x="104" y="88"/>
                    <a:pt x="104" y="81"/>
                  </a:cubicBezTo>
                  <a:cubicBezTo>
                    <a:pt x="104" y="76"/>
                    <a:pt x="108" y="71"/>
                    <a:pt x="114" y="70"/>
                  </a:cubicBezTo>
                  <a:cubicBezTo>
                    <a:pt x="116" y="70"/>
                    <a:pt x="116" y="70"/>
                    <a:pt x="116" y="70"/>
                  </a:cubicBezTo>
                  <a:cubicBezTo>
                    <a:pt x="117" y="68"/>
                    <a:pt x="117" y="68"/>
                    <a:pt x="117" y="68"/>
                  </a:cubicBezTo>
                  <a:cubicBezTo>
                    <a:pt x="119" y="63"/>
                    <a:pt x="123" y="60"/>
                    <a:pt x="128" y="60"/>
                  </a:cubicBezTo>
                  <a:cubicBezTo>
                    <a:pt x="133" y="60"/>
                    <a:pt x="137" y="63"/>
                    <a:pt x="139" y="68"/>
                  </a:cubicBezTo>
                  <a:cubicBezTo>
                    <a:pt x="140" y="70"/>
                    <a:pt x="140" y="70"/>
                    <a:pt x="140" y="70"/>
                  </a:cubicBezTo>
                  <a:cubicBezTo>
                    <a:pt x="142" y="70"/>
                    <a:pt x="142" y="70"/>
                    <a:pt x="142" y="70"/>
                  </a:cubicBezTo>
                  <a:cubicBezTo>
                    <a:pt x="148" y="71"/>
                    <a:pt x="152" y="76"/>
                    <a:pt x="152" y="81"/>
                  </a:cubicBezTo>
                  <a:cubicBezTo>
                    <a:pt x="152" y="88"/>
                    <a:pt x="147" y="92"/>
                    <a:pt x="141" y="92"/>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4" name="Freeform 57"/>
            <p:cNvSpPr>
              <a:spLocks noEditPoints="1"/>
            </p:cNvSpPr>
            <p:nvPr/>
          </p:nvSpPr>
          <p:spPr bwMode="auto">
            <a:xfrm>
              <a:off x="9176887" y="5637283"/>
              <a:ext cx="345985" cy="190450"/>
            </a:xfrm>
            <a:custGeom>
              <a:avLst/>
              <a:gdLst>
                <a:gd name="T0" fmla="*/ 47 w 176"/>
                <a:gd name="T1" fmla="*/ 89 h 96"/>
                <a:gd name="T2" fmla="*/ 8 w 176"/>
                <a:gd name="T3" fmla="*/ 48 h 96"/>
                <a:gd name="T4" fmla="*/ 47 w 176"/>
                <a:gd name="T5" fmla="*/ 8 h 96"/>
                <a:gd name="T6" fmla="*/ 116 w 176"/>
                <a:gd name="T7" fmla="*/ 62 h 96"/>
                <a:gd name="T8" fmla="*/ 147 w 176"/>
                <a:gd name="T9" fmla="*/ 49 h 96"/>
                <a:gd name="T10" fmla="*/ 129 w 176"/>
                <a:gd name="T11" fmla="*/ 30 h 96"/>
                <a:gd name="T12" fmla="*/ 129 w 176"/>
                <a:gd name="T13" fmla="*/ 38 h 96"/>
                <a:gd name="T14" fmla="*/ 139 w 176"/>
                <a:gd name="T15" fmla="*/ 49 h 96"/>
                <a:gd name="T16" fmla="*/ 121 w 176"/>
                <a:gd name="T17" fmla="*/ 56 h 96"/>
                <a:gd name="T18" fmla="*/ 47 w 176"/>
                <a:gd name="T19" fmla="*/ 0 h 96"/>
                <a:gd name="T20" fmla="*/ 0 w 176"/>
                <a:gd name="T21" fmla="*/ 48 h 96"/>
                <a:gd name="T22" fmla="*/ 47 w 176"/>
                <a:gd name="T23" fmla="*/ 96 h 96"/>
                <a:gd name="T24" fmla="*/ 81 w 176"/>
                <a:gd name="T25" fmla="*/ 77 h 96"/>
                <a:gd name="T26" fmla="*/ 65 w 176"/>
                <a:gd name="T27" fmla="*/ 31 h 96"/>
                <a:gd name="T28" fmla="*/ 128 w 176"/>
                <a:gd name="T29" fmla="*/ 82 h 96"/>
                <a:gd name="T30" fmla="*/ 161 w 176"/>
                <a:gd name="T31" fmla="*/ 49 h 96"/>
                <a:gd name="T32" fmla="*/ 115 w 176"/>
                <a:gd name="T33" fmla="*/ 19 h 96"/>
                <a:gd name="T34" fmla="*/ 118 w 176"/>
                <a:gd name="T35" fmla="*/ 27 h 96"/>
                <a:gd name="T36" fmla="*/ 153 w 176"/>
                <a:gd name="T37" fmla="*/ 50 h 96"/>
                <a:gd name="T38" fmla="*/ 110 w 176"/>
                <a:gd name="T39" fmla="*/ 68 h 96"/>
                <a:gd name="T40" fmla="*/ 46 w 176"/>
                <a:gd name="T41" fmla="*/ 16 h 96"/>
                <a:gd name="T42" fmla="*/ 14 w 176"/>
                <a:gd name="T43" fmla="*/ 49 h 96"/>
                <a:gd name="T44" fmla="*/ 59 w 176"/>
                <a:gd name="T45" fmla="*/ 79 h 96"/>
                <a:gd name="T46" fmla="*/ 56 w 176"/>
                <a:gd name="T47" fmla="*/ 72 h 96"/>
                <a:gd name="T48" fmla="*/ 21 w 176"/>
                <a:gd name="T49" fmla="*/ 48 h 96"/>
                <a:gd name="T50" fmla="*/ 65 w 176"/>
                <a:gd name="T51" fmla="*/ 31 h 96"/>
                <a:gd name="T52" fmla="*/ 129 w 176"/>
                <a:gd name="T53" fmla="*/ 0 h 96"/>
                <a:gd name="T54" fmla="*/ 95 w 176"/>
                <a:gd name="T55" fmla="*/ 20 h 96"/>
                <a:gd name="T56" fmla="*/ 129 w 176"/>
                <a:gd name="T57" fmla="*/ 8 h 96"/>
                <a:gd name="T58" fmla="*/ 168 w 176"/>
                <a:gd name="T59" fmla="*/ 48 h 96"/>
                <a:gd name="T60" fmla="*/ 129 w 176"/>
                <a:gd name="T61" fmla="*/ 89 h 96"/>
                <a:gd name="T62" fmla="*/ 60 w 176"/>
                <a:gd name="T63" fmla="*/ 35 h 96"/>
                <a:gd name="T64" fmla="*/ 29 w 176"/>
                <a:gd name="T65" fmla="*/ 48 h 96"/>
                <a:gd name="T66" fmla="*/ 47 w 176"/>
                <a:gd name="T67" fmla="*/ 67 h 96"/>
                <a:gd name="T68" fmla="*/ 47 w 176"/>
                <a:gd name="T69" fmla="*/ 59 h 96"/>
                <a:gd name="T70" fmla="*/ 37 w 176"/>
                <a:gd name="T71" fmla="*/ 48 h 96"/>
                <a:gd name="T72" fmla="*/ 55 w 176"/>
                <a:gd name="T73" fmla="*/ 41 h 96"/>
                <a:gd name="T74" fmla="*/ 128 w 176"/>
                <a:gd name="T75" fmla="*/ 96 h 96"/>
                <a:gd name="T76" fmla="*/ 176 w 176"/>
                <a:gd name="T77"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 h="96">
                  <a:moveTo>
                    <a:pt x="75" y="77"/>
                  </a:moveTo>
                  <a:cubicBezTo>
                    <a:pt x="68" y="85"/>
                    <a:pt x="58" y="89"/>
                    <a:pt x="47" y="89"/>
                  </a:cubicBezTo>
                  <a:cubicBezTo>
                    <a:pt x="37" y="89"/>
                    <a:pt x="27" y="85"/>
                    <a:pt x="19" y="77"/>
                  </a:cubicBezTo>
                  <a:cubicBezTo>
                    <a:pt x="11" y="69"/>
                    <a:pt x="8" y="59"/>
                    <a:pt x="8" y="48"/>
                  </a:cubicBezTo>
                  <a:cubicBezTo>
                    <a:pt x="8" y="38"/>
                    <a:pt x="11" y="28"/>
                    <a:pt x="19" y="20"/>
                  </a:cubicBezTo>
                  <a:cubicBezTo>
                    <a:pt x="27" y="12"/>
                    <a:pt x="37" y="8"/>
                    <a:pt x="47" y="8"/>
                  </a:cubicBezTo>
                  <a:cubicBezTo>
                    <a:pt x="58" y="8"/>
                    <a:pt x="68" y="12"/>
                    <a:pt x="75" y="20"/>
                  </a:cubicBezTo>
                  <a:cubicBezTo>
                    <a:pt x="116" y="62"/>
                    <a:pt x="116" y="62"/>
                    <a:pt x="116" y="62"/>
                  </a:cubicBezTo>
                  <a:cubicBezTo>
                    <a:pt x="123" y="69"/>
                    <a:pt x="135" y="69"/>
                    <a:pt x="142" y="62"/>
                  </a:cubicBezTo>
                  <a:cubicBezTo>
                    <a:pt x="145" y="58"/>
                    <a:pt x="147" y="53"/>
                    <a:pt x="147" y="49"/>
                  </a:cubicBezTo>
                  <a:cubicBezTo>
                    <a:pt x="147" y="44"/>
                    <a:pt x="146" y="39"/>
                    <a:pt x="142" y="35"/>
                  </a:cubicBezTo>
                  <a:cubicBezTo>
                    <a:pt x="138" y="31"/>
                    <a:pt x="133" y="30"/>
                    <a:pt x="129" y="30"/>
                  </a:cubicBezTo>
                  <a:cubicBezTo>
                    <a:pt x="126" y="30"/>
                    <a:pt x="125" y="31"/>
                    <a:pt x="125" y="34"/>
                  </a:cubicBezTo>
                  <a:cubicBezTo>
                    <a:pt x="125" y="36"/>
                    <a:pt x="126" y="38"/>
                    <a:pt x="129" y="38"/>
                  </a:cubicBezTo>
                  <a:cubicBezTo>
                    <a:pt x="132" y="38"/>
                    <a:pt x="134" y="38"/>
                    <a:pt x="136" y="41"/>
                  </a:cubicBezTo>
                  <a:cubicBezTo>
                    <a:pt x="139" y="43"/>
                    <a:pt x="139" y="45"/>
                    <a:pt x="139" y="49"/>
                  </a:cubicBezTo>
                  <a:cubicBezTo>
                    <a:pt x="139" y="52"/>
                    <a:pt x="139" y="54"/>
                    <a:pt x="136" y="56"/>
                  </a:cubicBezTo>
                  <a:cubicBezTo>
                    <a:pt x="132" y="60"/>
                    <a:pt x="125" y="60"/>
                    <a:pt x="121" y="56"/>
                  </a:cubicBezTo>
                  <a:cubicBezTo>
                    <a:pt x="81" y="14"/>
                    <a:pt x="81" y="14"/>
                    <a:pt x="81" y="14"/>
                  </a:cubicBezTo>
                  <a:cubicBezTo>
                    <a:pt x="72" y="5"/>
                    <a:pt x="60" y="0"/>
                    <a:pt x="47" y="0"/>
                  </a:cubicBezTo>
                  <a:cubicBezTo>
                    <a:pt x="34" y="0"/>
                    <a:pt x="23" y="5"/>
                    <a:pt x="14" y="14"/>
                  </a:cubicBezTo>
                  <a:cubicBezTo>
                    <a:pt x="5" y="24"/>
                    <a:pt x="0" y="35"/>
                    <a:pt x="0" y="48"/>
                  </a:cubicBezTo>
                  <a:cubicBezTo>
                    <a:pt x="0" y="62"/>
                    <a:pt x="5" y="73"/>
                    <a:pt x="14" y="83"/>
                  </a:cubicBezTo>
                  <a:cubicBezTo>
                    <a:pt x="23" y="92"/>
                    <a:pt x="34" y="96"/>
                    <a:pt x="47" y="96"/>
                  </a:cubicBezTo>
                  <a:cubicBezTo>
                    <a:pt x="59" y="96"/>
                    <a:pt x="72" y="92"/>
                    <a:pt x="81" y="83"/>
                  </a:cubicBezTo>
                  <a:cubicBezTo>
                    <a:pt x="82" y="81"/>
                    <a:pt x="82" y="79"/>
                    <a:pt x="81" y="77"/>
                  </a:cubicBezTo>
                  <a:cubicBezTo>
                    <a:pt x="79" y="76"/>
                    <a:pt x="77" y="76"/>
                    <a:pt x="75" y="77"/>
                  </a:cubicBezTo>
                  <a:moveTo>
                    <a:pt x="65" y="31"/>
                  </a:moveTo>
                  <a:cubicBezTo>
                    <a:pt x="105" y="72"/>
                    <a:pt x="105" y="72"/>
                    <a:pt x="105" y="72"/>
                  </a:cubicBezTo>
                  <a:cubicBezTo>
                    <a:pt x="111" y="79"/>
                    <a:pt x="119" y="82"/>
                    <a:pt x="128" y="82"/>
                  </a:cubicBezTo>
                  <a:cubicBezTo>
                    <a:pt x="137" y="82"/>
                    <a:pt x="146" y="79"/>
                    <a:pt x="151" y="72"/>
                  </a:cubicBezTo>
                  <a:cubicBezTo>
                    <a:pt x="158" y="66"/>
                    <a:pt x="161" y="58"/>
                    <a:pt x="161" y="49"/>
                  </a:cubicBezTo>
                  <a:cubicBezTo>
                    <a:pt x="161" y="41"/>
                    <a:pt x="157" y="32"/>
                    <a:pt x="151" y="26"/>
                  </a:cubicBezTo>
                  <a:cubicBezTo>
                    <a:pt x="142" y="17"/>
                    <a:pt x="127" y="14"/>
                    <a:pt x="115" y="19"/>
                  </a:cubicBezTo>
                  <a:cubicBezTo>
                    <a:pt x="113" y="21"/>
                    <a:pt x="112" y="22"/>
                    <a:pt x="113" y="24"/>
                  </a:cubicBezTo>
                  <a:cubicBezTo>
                    <a:pt x="114" y="27"/>
                    <a:pt x="116" y="28"/>
                    <a:pt x="118" y="27"/>
                  </a:cubicBezTo>
                  <a:cubicBezTo>
                    <a:pt x="127" y="23"/>
                    <a:pt x="139" y="25"/>
                    <a:pt x="146" y="32"/>
                  </a:cubicBezTo>
                  <a:cubicBezTo>
                    <a:pt x="151" y="37"/>
                    <a:pt x="153" y="44"/>
                    <a:pt x="153" y="50"/>
                  </a:cubicBezTo>
                  <a:cubicBezTo>
                    <a:pt x="153" y="56"/>
                    <a:pt x="150" y="63"/>
                    <a:pt x="146" y="68"/>
                  </a:cubicBezTo>
                  <a:cubicBezTo>
                    <a:pt x="136" y="77"/>
                    <a:pt x="119" y="77"/>
                    <a:pt x="110" y="68"/>
                  </a:cubicBezTo>
                  <a:cubicBezTo>
                    <a:pt x="69" y="26"/>
                    <a:pt x="69" y="26"/>
                    <a:pt x="69" y="26"/>
                  </a:cubicBezTo>
                  <a:cubicBezTo>
                    <a:pt x="63" y="19"/>
                    <a:pt x="55" y="16"/>
                    <a:pt x="46" y="16"/>
                  </a:cubicBezTo>
                  <a:cubicBezTo>
                    <a:pt x="38" y="16"/>
                    <a:pt x="30" y="20"/>
                    <a:pt x="24" y="26"/>
                  </a:cubicBezTo>
                  <a:cubicBezTo>
                    <a:pt x="17" y="32"/>
                    <a:pt x="14" y="41"/>
                    <a:pt x="14" y="49"/>
                  </a:cubicBezTo>
                  <a:cubicBezTo>
                    <a:pt x="14" y="58"/>
                    <a:pt x="18" y="66"/>
                    <a:pt x="24" y="72"/>
                  </a:cubicBezTo>
                  <a:cubicBezTo>
                    <a:pt x="33" y="82"/>
                    <a:pt x="47" y="84"/>
                    <a:pt x="59" y="79"/>
                  </a:cubicBezTo>
                  <a:cubicBezTo>
                    <a:pt x="62" y="78"/>
                    <a:pt x="62" y="76"/>
                    <a:pt x="62" y="74"/>
                  </a:cubicBezTo>
                  <a:cubicBezTo>
                    <a:pt x="60" y="72"/>
                    <a:pt x="59" y="71"/>
                    <a:pt x="56" y="72"/>
                  </a:cubicBezTo>
                  <a:cubicBezTo>
                    <a:pt x="47" y="76"/>
                    <a:pt x="36" y="73"/>
                    <a:pt x="29" y="66"/>
                  </a:cubicBezTo>
                  <a:cubicBezTo>
                    <a:pt x="24" y="62"/>
                    <a:pt x="21" y="55"/>
                    <a:pt x="21" y="48"/>
                  </a:cubicBezTo>
                  <a:cubicBezTo>
                    <a:pt x="21" y="42"/>
                    <a:pt x="24" y="35"/>
                    <a:pt x="29" y="31"/>
                  </a:cubicBezTo>
                  <a:cubicBezTo>
                    <a:pt x="39" y="21"/>
                    <a:pt x="56" y="21"/>
                    <a:pt x="65" y="31"/>
                  </a:cubicBezTo>
                  <a:moveTo>
                    <a:pt x="162" y="14"/>
                  </a:moveTo>
                  <a:cubicBezTo>
                    <a:pt x="153" y="5"/>
                    <a:pt x="142" y="0"/>
                    <a:pt x="129" y="0"/>
                  </a:cubicBezTo>
                  <a:cubicBezTo>
                    <a:pt x="116" y="0"/>
                    <a:pt x="104" y="5"/>
                    <a:pt x="95" y="14"/>
                  </a:cubicBezTo>
                  <a:cubicBezTo>
                    <a:pt x="94" y="16"/>
                    <a:pt x="94" y="18"/>
                    <a:pt x="95" y="20"/>
                  </a:cubicBezTo>
                  <a:cubicBezTo>
                    <a:pt x="97" y="21"/>
                    <a:pt x="99" y="21"/>
                    <a:pt x="101" y="20"/>
                  </a:cubicBezTo>
                  <a:cubicBezTo>
                    <a:pt x="108" y="12"/>
                    <a:pt x="118" y="8"/>
                    <a:pt x="129" y="8"/>
                  </a:cubicBezTo>
                  <a:cubicBezTo>
                    <a:pt x="139" y="8"/>
                    <a:pt x="149" y="12"/>
                    <a:pt x="157" y="20"/>
                  </a:cubicBezTo>
                  <a:cubicBezTo>
                    <a:pt x="165" y="28"/>
                    <a:pt x="168" y="38"/>
                    <a:pt x="168" y="48"/>
                  </a:cubicBezTo>
                  <a:cubicBezTo>
                    <a:pt x="168" y="59"/>
                    <a:pt x="165" y="69"/>
                    <a:pt x="157" y="77"/>
                  </a:cubicBezTo>
                  <a:cubicBezTo>
                    <a:pt x="149" y="85"/>
                    <a:pt x="139" y="89"/>
                    <a:pt x="129" y="89"/>
                  </a:cubicBezTo>
                  <a:cubicBezTo>
                    <a:pt x="118" y="89"/>
                    <a:pt x="108" y="85"/>
                    <a:pt x="101" y="77"/>
                  </a:cubicBezTo>
                  <a:cubicBezTo>
                    <a:pt x="60" y="35"/>
                    <a:pt x="60" y="35"/>
                    <a:pt x="60" y="35"/>
                  </a:cubicBezTo>
                  <a:cubicBezTo>
                    <a:pt x="53" y="28"/>
                    <a:pt x="41" y="28"/>
                    <a:pt x="34" y="35"/>
                  </a:cubicBezTo>
                  <a:cubicBezTo>
                    <a:pt x="31" y="39"/>
                    <a:pt x="29" y="44"/>
                    <a:pt x="29" y="48"/>
                  </a:cubicBezTo>
                  <a:cubicBezTo>
                    <a:pt x="29" y="53"/>
                    <a:pt x="30" y="59"/>
                    <a:pt x="34" y="62"/>
                  </a:cubicBezTo>
                  <a:cubicBezTo>
                    <a:pt x="38" y="65"/>
                    <a:pt x="43" y="67"/>
                    <a:pt x="47" y="67"/>
                  </a:cubicBezTo>
                  <a:cubicBezTo>
                    <a:pt x="50" y="67"/>
                    <a:pt x="51" y="66"/>
                    <a:pt x="51" y="63"/>
                  </a:cubicBezTo>
                  <a:cubicBezTo>
                    <a:pt x="51" y="61"/>
                    <a:pt x="50" y="59"/>
                    <a:pt x="47" y="59"/>
                  </a:cubicBezTo>
                  <a:cubicBezTo>
                    <a:pt x="44" y="59"/>
                    <a:pt x="42" y="59"/>
                    <a:pt x="40" y="56"/>
                  </a:cubicBezTo>
                  <a:cubicBezTo>
                    <a:pt x="37" y="54"/>
                    <a:pt x="37" y="52"/>
                    <a:pt x="37" y="48"/>
                  </a:cubicBezTo>
                  <a:cubicBezTo>
                    <a:pt x="37" y="45"/>
                    <a:pt x="37" y="43"/>
                    <a:pt x="40" y="41"/>
                  </a:cubicBezTo>
                  <a:cubicBezTo>
                    <a:pt x="43" y="37"/>
                    <a:pt x="51" y="37"/>
                    <a:pt x="55" y="41"/>
                  </a:cubicBezTo>
                  <a:cubicBezTo>
                    <a:pt x="94" y="83"/>
                    <a:pt x="94" y="83"/>
                    <a:pt x="94" y="83"/>
                  </a:cubicBezTo>
                  <a:cubicBezTo>
                    <a:pt x="104" y="92"/>
                    <a:pt x="115" y="96"/>
                    <a:pt x="128" y="96"/>
                  </a:cubicBezTo>
                  <a:cubicBezTo>
                    <a:pt x="141" y="96"/>
                    <a:pt x="152" y="92"/>
                    <a:pt x="162" y="83"/>
                  </a:cubicBezTo>
                  <a:cubicBezTo>
                    <a:pt x="171" y="73"/>
                    <a:pt x="176" y="62"/>
                    <a:pt x="176" y="48"/>
                  </a:cubicBezTo>
                  <a:cubicBezTo>
                    <a:pt x="176" y="35"/>
                    <a:pt x="171" y="24"/>
                    <a:pt x="162" y="14"/>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defTabSz="914400" fontAlgn="auto">
                <a:spcBef>
                  <a:spcPts val="0"/>
                </a:spcBef>
                <a:spcAft>
                  <a:spcPts val="0"/>
                </a:spcAft>
              </a:pPr>
              <a:endParaRPr 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Tree>
    <p:extLst>
      <p:ext uri="{BB962C8B-B14F-4D97-AF65-F5344CB8AC3E}">
        <p14:creationId xmlns:p14="http://schemas.microsoft.com/office/powerpoint/2010/main" val="890032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cs typeface="+mn-ea"/>
                <a:sym typeface="Huawei Sans" panose="020C0503030203020204" pitchFamily="34" charset="0"/>
              </a:rPr>
              <a:t>华为云产品和服务获得权威认可</a:t>
            </a:r>
            <a:endParaRPr lang="zh-CN" altLang="en-US" dirty="0">
              <a:sym typeface="Huawei Sans" panose="020C0503030203020204" pitchFamily="34" charset="0"/>
            </a:endParaRPr>
          </a:p>
        </p:txBody>
      </p:sp>
      <p:grpSp>
        <p:nvGrpSpPr>
          <p:cNvPr id="279" name="组合 278">
            <a:extLst>
              <a:ext uri="{FF2B5EF4-FFF2-40B4-BE49-F238E27FC236}">
                <a16:creationId xmlns:a16="http://schemas.microsoft.com/office/drawing/2014/main" id="{96CA168D-7349-4D40-8436-C17C8C8B606F}"/>
              </a:ext>
            </a:extLst>
          </p:cNvPr>
          <p:cNvGrpSpPr/>
          <p:nvPr/>
        </p:nvGrpSpPr>
        <p:grpSpPr>
          <a:xfrm>
            <a:off x="542868" y="1162821"/>
            <a:ext cx="11106262" cy="4942760"/>
            <a:chOff x="126801" y="1202502"/>
            <a:chExt cx="11902294" cy="5297027"/>
          </a:xfrm>
        </p:grpSpPr>
        <p:sp>
          <p:nvSpPr>
            <p:cNvPr id="181" name="矩形 180">
              <a:extLst>
                <a:ext uri="{FF2B5EF4-FFF2-40B4-BE49-F238E27FC236}">
                  <a16:creationId xmlns:a16="http://schemas.microsoft.com/office/drawing/2014/main" id="{A2742A5A-B25B-495E-AA15-928910639CA1}"/>
                </a:ext>
              </a:extLst>
            </p:cNvPr>
            <p:cNvSpPr/>
            <p:nvPr/>
          </p:nvSpPr>
          <p:spPr>
            <a:xfrm>
              <a:off x="4217123" y="6202676"/>
              <a:ext cx="3721652" cy="296853"/>
            </a:xfrm>
            <a:prstGeom prst="rect">
              <a:avLst/>
            </a:prstGeom>
          </p:spPr>
          <p:txBody>
            <a:bodyPr wrap="none">
              <a:spAutoFit/>
            </a:bodyPr>
            <a:lstStyle/>
            <a:p>
              <a:pPr marL="27417" defTabSz="912651">
                <a:buClr>
                  <a:srgbClr val="DDDDDD">
                    <a:lumMod val="50000"/>
                  </a:srgbClr>
                </a:buClr>
              </a:pPr>
              <a:r>
                <a:rPr lang="en-US" altLang="zh-CN" sz="1200" dirty="0">
                  <a:solidFill>
                    <a:srgbClr val="FFFFFF">
                      <a:lumMod val="50000"/>
                    </a:srgbClr>
                  </a:solidFill>
                  <a:latin typeface="Huawei Sans" panose="020C0503030203020204" pitchFamily="34" charset="0"/>
                  <a:ea typeface="方正兰亭黑简体" panose="02000000000000000000" pitchFamily="2" charset="-122"/>
                  <a:sym typeface="Huawei Sans" panose="020C0503030203020204" pitchFamily="34" charset="0"/>
                </a:rPr>
                <a:t>Source</a:t>
              </a:r>
              <a:r>
                <a:rPr lang="zh-CN" altLang="en-US" sz="1200" dirty="0">
                  <a:solidFill>
                    <a:srgbClr val="FFFFFF">
                      <a:lumMod val="50000"/>
                    </a:srgbClr>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a:solidFill>
                    <a:srgbClr val="FFFFFF">
                      <a:lumMod val="50000"/>
                    </a:srgbClr>
                  </a:solidFill>
                  <a:latin typeface="Huawei Sans" panose="020C0503030203020204" pitchFamily="34" charset="0"/>
                  <a:ea typeface="方正兰亭黑简体" panose="02000000000000000000" pitchFamily="2" charset="-122"/>
                  <a:sym typeface="Huawei Sans" panose="020C0503030203020204" pitchFamily="34" charset="0"/>
                </a:rPr>
                <a:t> Gartner</a:t>
              </a:r>
              <a:r>
                <a:rPr lang="zh-CN" altLang="en-US" sz="1200" dirty="0">
                  <a:solidFill>
                    <a:srgbClr val="FFFFFF">
                      <a:lumMod val="50000"/>
                    </a:srgbClr>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200" dirty="0">
                  <a:solidFill>
                    <a:srgbClr val="FFFFFF">
                      <a:lumMod val="50000"/>
                    </a:srgbClr>
                  </a:solidFill>
                  <a:latin typeface="Huawei Sans" panose="020C0503030203020204" pitchFamily="34" charset="0"/>
                  <a:ea typeface="方正兰亭黑简体" panose="02000000000000000000" pitchFamily="2" charset="-122"/>
                  <a:sym typeface="Huawei Sans" panose="020C0503030203020204" pitchFamily="34" charset="0"/>
                </a:rPr>
                <a:t>IDC</a:t>
              </a:r>
              <a:r>
                <a:rPr lang="zh-CN" altLang="en-US" sz="1200" dirty="0">
                  <a:solidFill>
                    <a:srgbClr val="FFFFFF">
                      <a:lumMod val="50000"/>
                    </a:srgbClr>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a:solidFill>
                    <a:srgbClr val="FFFFFF">
                      <a:lumMod val="50000"/>
                    </a:srgbClr>
                  </a:solidFill>
                  <a:latin typeface="Huawei Sans" panose="020C0503030203020204" pitchFamily="34" charset="0"/>
                  <a:ea typeface="方正兰亭黑简体" panose="02000000000000000000" pitchFamily="2" charset="-122"/>
                  <a:sym typeface="Huawei Sans" panose="020C0503030203020204" pitchFamily="34" charset="0"/>
                </a:rPr>
                <a:t>Forrester</a:t>
              </a:r>
              <a:r>
                <a:rPr lang="zh-CN" altLang="en-US" sz="1200" dirty="0">
                  <a:solidFill>
                    <a:srgbClr val="FFFFFF">
                      <a:lumMod val="50000"/>
                    </a:srgbClr>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a:solidFill>
                    <a:srgbClr val="FFFFFF">
                      <a:lumMod val="50000"/>
                    </a:srgbClr>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200" dirty="0">
                  <a:solidFill>
                    <a:srgbClr val="FFFFFF">
                      <a:lumMod val="50000"/>
                    </a:srgbClr>
                  </a:solidFill>
                  <a:latin typeface="Huawei Sans" panose="020C0503030203020204" pitchFamily="34" charset="0"/>
                  <a:ea typeface="方正兰亭黑简体" panose="02000000000000000000" pitchFamily="2" charset="-122"/>
                  <a:sym typeface="Huawei Sans" panose="020C0503030203020204" pitchFamily="34" charset="0"/>
                </a:rPr>
                <a:t>沙利文等</a:t>
              </a:r>
            </a:p>
          </p:txBody>
        </p:sp>
        <p:sp>
          <p:nvSpPr>
            <p:cNvPr id="182" name="矩形 181">
              <a:extLst>
                <a:ext uri="{FF2B5EF4-FFF2-40B4-BE49-F238E27FC236}">
                  <a16:creationId xmlns:a16="http://schemas.microsoft.com/office/drawing/2014/main" id="{03FDC3DE-1F28-40EF-BAE1-DC4C823FDE77}"/>
                </a:ext>
              </a:extLst>
            </p:cNvPr>
            <p:cNvSpPr/>
            <p:nvPr/>
          </p:nvSpPr>
          <p:spPr>
            <a:xfrm>
              <a:off x="466910" y="1202502"/>
              <a:ext cx="11222077" cy="1560433"/>
            </a:xfrm>
            <a:prstGeom prst="rect">
              <a:avLst/>
            </a:prstGeom>
            <a:solidFill>
              <a:srgbClr val="FFFFFF"/>
            </a:solidFill>
            <a:ln>
              <a:noFill/>
            </a:ln>
            <a:effectLst>
              <a:outerShdw blurRad="381000" dist="127000" dir="5400000" sx="90000" sy="90000" algn="ctr" rotWithShape="0">
                <a:schemeClr val="bg1">
                  <a:lumMod val="60000"/>
                  <a:lumOff val="40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3" name="矩形 182">
              <a:extLst>
                <a:ext uri="{FF2B5EF4-FFF2-40B4-BE49-F238E27FC236}">
                  <a16:creationId xmlns:a16="http://schemas.microsoft.com/office/drawing/2014/main" id="{B51064A3-7065-4089-8132-1035DA577A27}"/>
                </a:ext>
              </a:extLst>
            </p:cNvPr>
            <p:cNvSpPr/>
            <p:nvPr/>
          </p:nvSpPr>
          <p:spPr>
            <a:xfrm>
              <a:off x="466910" y="2977855"/>
              <a:ext cx="11222077" cy="604935"/>
            </a:xfrm>
            <a:prstGeom prst="rect">
              <a:avLst/>
            </a:prstGeom>
            <a:solidFill>
              <a:srgbClr val="FFFFFF"/>
            </a:solidFill>
            <a:ln>
              <a:noFill/>
            </a:ln>
            <a:effectLst>
              <a:outerShdw blurRad="381000" dist="127000" dir="5400000" sx="90000" sy="90000" algn="ctr" rotWithShape="0">
                <a:schemeClr val="bg1">
                  <a:lumMod val="60000"/>
                  <a:lumOff val="40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4" name="矩形 183">
              <a:extLst>
                <a:ext uri="{FF2B5EF4-FFF2-40B4-BE49-F238E27FC236}">
                  <a16:creationId xmlns:a16="http://schemas.microsoft.com/office/drawing/2014/main" id="{2C1280B2-E757-48E1-9862-3A7693794D8A}"/>
                </a:ext>
              </a:extLst>
            </p:cNvPr>
            <p:cNvSpPr/>
            <p:nvPr/>
          </p:nvSpPr>
          <p:spPr>
            <a:xfrm>
              <a:off x="466910" y="3791960"/>
              <a:ext cx="11222077" cy="2406824"/>
            </a:xfrm>
            <a:prstGeom prst="rect">
              <a:avLst/>
            </a:prstGeom>
            <a:solidFill>
              <a:srgbClr val="FFFFFF"/>
            </a:solidFill>
            <a:ln>
              <a:noFill/>
            </a:ln>
            <a:effectLst>
              <a:outerShdw blurRad="381000" dist="127000" dir="5400000" sx="90000" sy="90000" algn="ctr" rotWithShape="0">
                <a:schemeClr val="bg1">
                  <a:lumMod val="60000"/>
                  <a:lumOff val="40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5" name="矩形 184">
              <a:extLst>
                <a:ext uri="{FF2B5EF4-FFF2-40B4-BE49-F238E27FC236}">
                  <a16:creationId xmlns:a16="http://schemas.microsoft.com/office/drawing/2014/main" id="{C8ECCD61-1C9E-4ACE-816D-CF59D3B517D3}"/>
                </a:ext>
              </a:extLst>
            </p:cNvPr>
            <p:cNvSpPr/>
            <p:nvPr/>
          </p:nvSpPr>
          <p:spPr>
            <a:xfrm>
              <a:off x="8092486" y="1310255"/>
              <a:ext cx="2397065" cy="320903"/>
            </a:xfrm>
            <a:prstGeom prst="rect">
              <a:avLst/>
            </a:prstGeom>
          </p:spPr>
          <p:txBody>
            <a:bodyPr wrap="square">
              <a:spAutoFit/>
            </a:bodyPr>
            <a:lstStyle/>
            <a:p>
              <a:pPr marL="27417" defTabSz="912651">
                <a:lnSpc>
                  <a:spcPct val="120000"/>
                </a:lnSpc>
                <a:buClr>
                  <a:srgbClr val="FFFFFF">
                    <a:lumMod val="50000"/>
                  </a:srgbClr>
                </a:buClr>
              </a:pPr>
              <a:r>
                <a:rPr lang="zh-CN" altLang="en-US" sz="1200"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中国大数据管理平台厂商</a:t>
              </a:r>
              <a:endParaRPr lang="en-US" altLang="zh-CN" sz="1200"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186" name="矩形 185">
              <a:extLst>
                <a:ext uri="{FF2B5EF4-FFF2-40B4-BE49-F238E27FC236}">
                  <a16:creationId xmlns:a16="http://schemas.microsoft.com/office/drawing/2014/main" id="{3964312D-B08A-4B49-843C-254FAF37AEEA}"/>
                </a:ext>
              </a:extLst>
            </p:cNvPr>
            <p:cNvSpPr/>
            <p:nvPr/>
          </p:nvSpPr>
          <p:spPr>
            <a:xfrm>
              <a:off x="8092486" y="2159245"/>
              <a:ext cx="2087822" cy="320903"/>
            </a:xfrm>
            <a:prstGeom prst="rect">
              <a:avLst/>
            </a:prstGeom>
          </p:spPr>
          <p:txBody>
            <a:bodyPr wrap="square">
              <a:spAutoFit/>
            </a:bodyPr>
            <a:lstStyle/>
            <a:p>
              <a:pPr marL="27417" defTabSz="912651">
                <a:lnSpc>
                  <a:spcPct val="120000"/>
                </a:lnSpc>
                <a:buClr>
                  <a:srgbClr val="FFFFFF">
                    <a:lumMod val="50000"/>
                  </a:srgbClr>
                </a:buCl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中国工业互联网平台厂商</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p>
          </p:txBody>
        </p:sp>
        <p:sp>
          <p:nvSpPr>
            <p:cNvPr id="187" name="矩形 186">
              <a:extLst>
                <a:ext uri="{FF2B5EF4-FFF2-40B4-BE49-F238E27FC236}">
                  <a16:creationId xmlns:a16="http://schemas.microsoft.com/office/drawing/2014/main" id="{103C5AD9-0264-4F3D-B460-A75B53EAB3FA}"/>
                </a:ext>
              </a:extLst>
            </p:cNvPr>
            <p:cNvSpPr/>
            <p:nvPr/>
          </p:nvSpPr>
          <p:spPr>
            <a:xfrm>
              <a:off x="2299050" y="1859502"/>
              <a:ext cx="2204598" cy="296853"/>
            </a:xfrm>
            <a:prstGeom prst="rect">
              <a:avLst/>
            </a:prstGeom>
          </p:spPr>
          <p:txBody>
            <a:bodyPr wrap="square">
              <a:spAutoFit/>
            </a:bodyPr>
            <a:lstStyle/>
            <a:p>
              <a:pPr marL="27417" algn="r" defTabSz="912651">
                <a:buClr>
                  <a:srgbClr val="FFFFFF">
                    <a:lumMod val="50000"/>
                  </a:srgbClr>
                </a:buClr>
              </a:pPr>
              <a:r>
                <a:rPr lang="zh-CN" altLang="zh-CN" sz="1200"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中国态势感知解决方案</a:t>
              </a:r>
              <a:r>
                <a:rPr lang="zh-CN" altLang="en-US" sz="1200"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厂商</a:t>
              </a: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8" name="矩形 187">
              <a:extLst>
                <a:ext uri="{FF2B5EF4-FFF2-40B4-BE49-F238E27FC236}">
                  <a16:creationId xmlns:a16="http://schemas.microsoft.com/office/drawing/2014/main" id="{5E205AD8-FDE0-4D6C-897E-7EDC539A0D7B}"/>
                </a:ext>
              </a:extLst>
            </p:cNvPr>
            <p:cNvSpPr/>
            <p:nvPr/>
          </p:nvSpPr>
          <p:spPr>
            <a:xfrm>
              <a:off x="1563274" y="1257280"/>
              <a:ext cx="2940374" cy="321866"/>
            </a:xfrm>
            <a:prstGeom prst="rect">
              <a:avLst/>
            </a:prstGeom>
          </p:spPr>
          <p:txBody>
            <a:bodyPr wrap="square">
              <a:spAutoFit/>
            </a:bodyPr>
            <a:lstStyle/>
            <a:p>
              <a:pPr marL="27417" algn="r" defTabSz="912651">
                <a:lnSpc>
                  <a:spcPct val="120000"/>
                </a:lnSpc>
                <a:buClr>
                  <a:srgbClr val="FFFFFF">
                    <a:lumMod val="50000"/>
                  </a:srgbClr>
                </a:buCl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中国公有云开发平台和基础设施厂商</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p>
          </p:txBody>
        </p:sp>
        <p:sp>
          <p:nvSpPr>
            <p:cNvPr id="189" name="矩形 188">
              <a:extLst>
                <a:ext uri="{FF2B5EF4-FFF2-40B4-BE49-F238E27FC236}">
                  <a16:creationId xmlns:a16="http://schemas.microsoft.com/office/drawing/2014/main" id="{28CA34C9-6BAC-4F9E-9799-0B7AB0859DF2}"/>
                </a:ext>
              </a:extLst>
            </p:cNvPr>
            <p:cNvSpPr/>
            <p:nvPr/>
          </p:nvSpPr>
          <p:spPr>
            <a:xfrm>
              <a:off x="1975583" y="2145480"/>
              <a:ext cx="2528066" cy="296853"/>
            </a:xfrm>
            <a:prstGeom prst="rect">
              <a:avLst/>
            </a:prstGeom>
          </p:spPr>
          <p:txBody>
            <a:bodyPr wrap="square">
              <a:spAutoFit/>
            </a:bodyPr>
            <a:lstStyle/>
            <a:p>
              <a:pPr marL="27417" algn="r" defTabSz="912651">
                <a:buClr>
                  <a:srgbClr val="FFFFFF">
                    <a:lumMod val="50000"/>
                  </a:srgbClr>
                </a:buCl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中国云服务提供商安全能力厂商</a:t>
              </a:r>
            </a:p>
          </p:txBody>
        </p:sp>
        <p:sp>
          <p:nvSpPr>
            <p:cNvPr id="190" name="矩形 189">
              <a:extLst>
                <a:ext uri="{FF2B5EF4-FFF2-40B4-BE49-F238E27FC236}">
                  <a16:creationId xmlns:a16="http://schemas.microsoft.com/office/drawing/2014/main" id="{FC71364B-0D35-48A8-B323-B1FBCE558811}"/>
                </a:ext>
              </a:extLst>
            </p:cNvPr>
            <p:cNvSpPr/>
            <p:nvPr/>
          </p:nvSpPr>
          <p:spPr>
            <a:xfrm>
              <a:off x="1790402" y="2431361"/>
              <a:ext cx="2713247" cy="296853"/>
            </a:xfrm>
            <a:prstGeom prst="rect">
              <a:avLst/>
            </a:prstGeom>
          </p:spPr>
          <p:txBody>
            <a:bodyPr wrap="square">
              <a:spAutoFit/>
            </a:bodyPr>
            <a:lstStyle/>
            <a:p>
              <a:pPr marL="27417" algn="r" defTabSz="912651">
                <a:buClr>
                  <a:srgbClr val="FFFFFF">
                    <a:lumMod val="50000"/>
                  </a:srgbClr>
                </a:buCl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中国终端安全检测与响应市场厂商</a:t>
              </a:r>
              <a:endPar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1" name="文本框 123">
              <a:extLst>
                <a:ext uri="{FF2B5EF4-FFF2-40B4-BE49-F238E27FC236}">
                  <a16:creationId xmlns:a16="http://schemas.microsoft.com/office/drawing/2014/main" id="{B5A62DB0-6E33-403B-9906-E0704DF1C546}"/>
                </a:ext>
              </a:extLst>
            </p:cNvPr>
            <p:cNvSpPr txBox="1"/>
            <p:nvPr/>
          </p:nvSpPr>
          <p:spPr>
            <a:xfrm>
              <a:off x="8135018" y="5047994"/>
              <a:ext cx="3250496" cy="220023"/>
            </a:xfrm>
            <a:prstGeom prst="rect">
              <a:avLst/>
            </a:prstGeom>
            <a:noFill/>
          </p:spPr>
          <p:txBody>
            <a:bodyPr wrap="square" lIns="0" tIns="0" rIns="0" bIns="0" rtlCol="0" anchor="ctr" anchorCtr="0">
              <a:noAutofit/>
            </a:bodyPr>
            <a:lstStyle>
              <a:defPPr>
                <a:defRPr lang="zh-CN"/>
              </a:defPPr>
              <a:lvl1pPr marL="27417" defTabSz="1215911" fontAlgn="ctr">
                <a:buClr>
                  <a:srgbClr val="FFFFFF">
                    <a:lumMod val="50000"/>
                  </a:srgbClr>
                </a:buClr>
                <a:defRPr sz="1000">
                  <a:solidFill>
                    <a:srgbClr val="1D1D1A"/>
                  </a:solidFill>
                  <a:latin typeface="微软雅黑" panose="020B0503020204020204" pitchFamily="34" charset="-122"/>
                  <a:ea typeface="微软雅黑" panose="020B0503020204020204" pitchFamily="34" charset="-122"/>
                </a:defRPr>
              </a:lvl1pPr>
            </a:lstStyle>
            <a:p>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中国本地部署模式国产数据库市场份额 </a:t>
              </a:r>
              <a:r>
                <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No.1 </a:t>
              </a:r>
              <a:endPar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2" name="矩形 191">
              <a:extLst>
                <a:ext uri="{FF2B5EF4-FFF2-40B4-BE49-F238E27FC236}">
                  <a16:creationId xmlns:a16="http://schemas.microsoft.com/office/drawing/2014/main" id="{920FD040-508E-4D45-96F3-007B7AD99EA4}"/>
                </a:ext>
              </a:extLst>
            </p:cNvPr>
            <p:cNvSpPr/>
            <p:nvPr/>
          </p:nvSpPr>
          <p:spPr>
            <a:xfrm>
              <a:off x="1420025" y="4863187"/>
              <a:ext cx="3083623" cy="296853"/>
            </a:xfrm>
            <a:prstGeom prst="rect">
              <a:avLst/>
            </a:prstGeom>
          </p:spPr>
          <p:txBody>
            <a:bodyPr wrap="square" anchor="ctr">
              <a:spAutoFit/>
            </a:bodyPr>
            <a:lstStyle/>
            <a:p>
              <a:pPr marL="27417" algn="r" defTabSz="912651">
                <a:buClr>
                  <a:srgbClr val="FFFFFF">
                    <a:lumMod val="50000"/>
                  </a:srgbClr>
                </a:buCl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中国汽车云市场（</a:t>
              </a:r>
              <a:r>
                <a:rPr lang="en-US" altLang="zh-CN" sz="12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IaaS+PaaS</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No.1</a:t>
              </a: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3" name="矩形 192">
              <a:extLst>
                <a:ext uri="{FF2B5EF4-FFF2-40B4-BE49-F238E27FC236}">
                  <a16:creationId xmlns:a16="http://schemas.microsoft.com/office/drawing/2014/main" id="{2B9B4738-6249-4F15-A511-A1BFD4292831}"/>
                </a:ext>
              </a:extLst>
            </p:cNvPr>
            <p:cNvSpPr/>
            <p:nvPr/>
          </p:nvSpPr>
          <p:spPr>
            <a:xfrm>
              <a:off x="8135018" y="5863327"/>
              <a:ext cx="3250496" cy="246125"/>
            </a:xfrm>
            <a:prstGeom prst="rect">
              <a:avLst/>
            </a:prstGeom>
            <a:noFill/>
          </p:spPr>
          <p:txBody>
            <a:bodyPr wrap="square" lIns="0" tIns="0" rIns="0" bIns="0" rtlCol="0" anchor="ctr" anchorCtr="0">
              <a:noAutofit/>
            </a:bodyPr>
            <a:lstStyle/>
            <a:p>
              <a:pPr marL="27417" defTabSz="1215911" fontAlgn="ctr">
                <a:buClr>
                  <a:srgbClr val="FFFFFF">
                    <a:lumMod val="50000"/>
                  </a:srgbClr>
                </a:buCl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中国软件定义计算（</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SDC</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）软件市场 </a:t>
              </a:r>
              <a:r>
                <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No.1</a:t>
              </a:r>
              <a:endPar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4" name="矩形 193">
              <a:extLst>
                <a:ext uri="{FF2B5EF4-FFF2-40B4-BE49-F238E27FC236}">
                  <a16:creationId xmlns:a16="http://schemas.microsoft.com/office/drawing/2014/main" id="{7AC90C85-4471-47A9-9B38-8A301AC39124}"/>
                </a:ext>
              </a:extLst>
            </p:cNvPr>
            <p:cNvSpPr/>
            <p:nvPr/>
          </p:nvSpPr>
          <p:spPr>
            <a:xfrm>
              <a:off x="8135018" y="4486942"/>
              <a:ext cx="2453232" cy="246125"/>
            </a:xfrm>
            <a:prstGeom prst="rect">
              <a:avLst/>
            </a:prstGeom>
            <a:noFill/>
          </p:spPr>
          <p:txBody>
            <a:bodyPr wrap="square" lIns="0" tIns="0" rIns="0" bIns="0" rtlCol="0" anchor="ctr" anchorCtr="0">
              <a:noAutofit/>
            </a:bodyPr>
            <a:lstStyle/>
            <a:p>
              <a:pPr marL="27417" defTabSz="1215911" fontAlgn="ctr">
                <a:buClr>
                  <a:srgbClr val="FFFFFF">
                    <a:lumMod val="50000"/>
                  </a:srgbClr>
                </a:buCl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中国云原生容器综合竞争力 </a:t>
              </a:r>
              <a:r>
                <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No.1</a:t>
              </a:r>
              <a:endPar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5" name="矩形 194">
              <a:extLst>
                <a:ext uri="{FF2B5EF4-FFF2-40B4-BE49-F238E27FC236}">
                  <a16:creationId xmlns:a16="http://schemas.microsoft.com/office/drawing/2014/main" id="{67F1A141-448C-40A6-96FE-3CD5F5B5BBD7}"/>
                </a:ext>
              </a:extLst>
            </p:cNvPr>
            <p:cNvSpPr/>
            <p:nvPr/>
          </p:nvSpPr>
          <p:spPr>
            <a:xfrm>
              <a:off x="532679" y="4585536"/>
              <a:ext cx="3970968" cy="296853"/>
            </a:xfrm>
            <a:prstGeom prst="rect">
              <a:avLst/>
            </a:prstGeom>
          </p:spPr>
          <p:txBody>
            <a:bodyPr wrap="square" anchor="ctr">
              <a:spAutoFit/>
            </a:bodyPr>
            <a:lstStyle/>
            <a:p>
              <a:pPr marL="27417" algn="r" defTabSz="912651">
                <a:buClr>
                  <a:srgbClr val="FFFFFF">
                    <a:lumMod val="50000"/>
                  </a:srgbClr>
                </a:buCl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中国工业互联网平台及应用解决方案市场份额 </a:t>
              </a:r>
              <a:r>
                <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No.1</a:t>
              </a:r>
              <a:endParaRPr lang="zh-CN" altLang="en-US"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6" name="矩形 195">
              <a:extLst>
                <a:ext uri="{FF2B5EF4-FFF2-40B4-BE49-F238E27FC236}">
                  <a16:creationId xmlns:a16="http://schemas.microsoft.com/office/drawing/2014/main" id="{833BEB52-A912-4FBF-B0F5-890342B7AC22}"/>
                </a:ext>
              </a:extLst>
            </p:cNvPr>
            <p:cNvSpPr/>
            <p:nvPr/>
          </p:nvSpPr>
          <p:spPr>
            <a:xfrm>
              <a:off x="1975583" y="4307889"/>
              <a:ext cx="2528065" cy="296853"/>
            </a:xfrm>
            <a:prstGeom prst="rect">
              <a:avLst/>
            </a:prstGeom>
          </p:spPr>
          <p:txBody>
            <a:bodyPr wrap="square" anchor="ctr">
              <a:spAutoFit/>
            </a:bodyPr>
            <a:lstStyle/>
            <a:p>
              <a:pPr marL="27417" algn="r" defTabSz="912651">
                <a:buClr>
                  <a:srgbClr val="FFFFFF">
                    <a:lumMod val="50000"/>
                  </a:srgbClr>
                </a:buCl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中国政务大数据市场份额 </a:t>
              </a:r>
              <a:r>
                <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No.1 </a:t>
              </a:r>
              <a:endParaRPr lang="zh-CN" altLang="en-US"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7" name="文本框 123">
              <a:extLst>
                <a:ext uri="{FF2B5EF4-FFF2-40B4-BE49-F238E27FC236}">
                  <a16:creationId xmlns:a16="http://schemas.microsoft.com/office/drawing/2014/main" id="{E6A5E74F-5601-4DA9-BED7-4752032C3266}"/>
                </a:ext>
              </a:extLst>
            </p:cNvPr>
            <p:cNvSpPr txBox="1"/>
            <p:nvPr/>
          </p:nvSpPr>
          <p:spPr>
            <a:xfrm>
              <a:off x="8135018" y="4237330"/>
              <a:ext cx="2478900" cy="215259"/>
            </a:xfrm>
            <a:prstGeom prst="rect">
              <a:avLst/>
            </a:prstGeom>
            <a:noFill/>
          </p:spPr>
          <p:txBody>
            <a:bodyPr wrap="square" lIns="0" tIns="0" rIns="0" bIns="0" rtlCol="0" anchor="ctr" anchorCtr="0">
              <a:noAutofit/>
            </a:bodyPr>
            <a:lstStyle/>
            <a:p>
              <a:pPr marL="27417" defTabSz="1215911" fontAlgn="ctr">
                <a:buClr>
                  <a:srgbClr val="FFFFFF">
                    <a:lumMod val="50000"/>
                  </a:srgbClr>
                </a:buCl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中国容器软件（</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CIS</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）市场 </a:t>
              </a:r>
              <a:r>
                <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No.1 </a:t>
              </a:r>
              <a:endParaRPr lang="zh-CN" altLang="en-US"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98" name="图片 197">
              <a:extLst>
                <a:ext uri="{FF2B5EF4-FFF2-40B4-BE49-F238E27FC236}">
                  <a16:creationId xmlns:a16="http://schemas.microsoft.com/office/drawing/2014/main" id="{9A7A5F8B-70CB-44BE-A7EC-9D858292F0FD}"/>
                </a:ext>
              </a:extLst>
            </p:cNvPr>
            <p:cNvPicPr>
              <a:picLocks noChangeAspect="1"/>
            </p:cNvPicPr>
            <p:nvPr/>
          </p:nvPicPr>
          <p:blipFill>
            <a:blip r:embed="rId3"/>
            <a:stretch>
              <a:fillRect/>
            </a:stretch>
          </p:blipFill>
          <p:spPr>
            <a:xfrm flipV="1">
              <a:off x="4490673" y="4067394"/>
              <a:ext cx="217827" cy="256924"/>
            </a:xfrm>
            <a:prstGeom prst="rect">
              <a:avLst/>
            </a:prstGeom>
          </p:spPr>
        </p:pic>
        <p:pic>
          <p:nvPicPr>
            <p:cNvPr id="199" name="图片 198">
              <a:extLst>
                <a:ext uri="{FF2B5EF4-FFF2-40B4-BE49-F238E27FC236}">
                  <a16:creationId xmlns:a16="http://schemas.microsoft.com/office/drawing/2014/main" id="{C7AF0B76-4BCF-456D-95E6-39BCF43E10DF}"/>
                </a:ext>
              </a:extLst>
            </p:cNvPr>
            <p:cNvPicPr>
              <a:picLocks noChangeAspect="1"/>
            </p:cNvPicPr>
            <p:nvPr/>
          </p:nvPicPr>
          <p:blipFill>
            <a:blip r:embed="rId3"/>
            <a:stretch>
              <a:fillRect/>
            </a:stretch>
          </p:blipFill>
          <p:spPr>
            <a:xfrm flipV="1">
              <a:off x="4490673" y="4342700"/>
              <a:ext cx="217827" cy="256924"/>
            </a:xfrm>
            <a:prstGeom prst="rect">
              <a:avLst/>
            </a:prstGeom>
          </p:spPr>
        </p:pic>
        <p:pic>
          <p:nvPicPr>
            <p:cNvPr id="200" name="图片 199">
              <a:extLst>
                <a:ext uri="{FF2B5EF4-FFF2-40B4-BE49-F238E27FC236}">
                  <a16:creationId xmlns:a16="http://schemas.microsoft.com/office/drawing/2014/main" id="{8496D681-47B5-41AE-A447-23EF80355F7C}"/>
                </a:ext>
              </a:extLst>
            </p:cNvPr>
            <p:cNvPicPr>
              <a:picLocks noChangeAspect="1"/>
            </p:cNvPicPr>
            <p:nvPr/>
          </p:nvPicPr>
          <p:blipFill>
            <a:blip r:embed="rId3"/>
            <a:stretch>
              <a:fillRect/>
            </a:stretch>
          </p:blipFill>
          <p:spPr>
            <a:xfrm flipV="1">
              <a:off x="4490673" y="4618006"/>
              <a:ext cx="217827" cy="256924"/>
            </a:xfrm>
            <a:prstGeom prst="rect">
              <a:avLst/>
            </a:prstGeom>
          </p:spPr>
        </p:pic>
        <p:pic>
          <p:nvPicPr>
            <p:cNvPr id="201" name="图片 200">
              <a:extLst>
                <a:ext uri="{FF2B5EF4-FFF2-40B4-BE49-F238E27FC236}">
                  <a16:creationId xmlns:a16="http://schemas.microsoft.com/office/drawing/2014/main" id="{2D28EC8C-4961-4B76-AFC7-9C50D0AE4FA8}"/>
                </a:ext>
              </a:extLst>
            </p:cNvPr>
            <p:cNvPicPr>
              <a:picLocks noChangeAspect="1"/>
            </p:cNvPicPr>
            <p:nvPr/>
          </p:nvPicPr>
          <p:blipFill>
            <a:blip r:embed="rId3"/>
            <a:stretch>
              <a:fillRect/>
            </a:stretch>
          </p:blipFill>
          <p:spPr>
            <a:xfrm flipV="1">
              <a:off x="4490673" y="4893312"/>
              <a:ext cx="217827" cy="256924"/>
            </a:xfrm>
            <a:prstGeom prst="rect">
              <a:avLst/>
            </a:prstGeom>
          </p:spPr>
        </p:pic>
        <p:sp>
          <p:nvSpPr>
            <p:cNvPr id="202" name="文本框 123">
              <a:extLst>
                <a:ext uri="{FF2B5EF4-FFF2-40B4-BE49-F238E27FC236}">
                  <a16:creationId xmlns:a16="http://schemas.microsoft.com/office/drawing/2014/main" id="{BFDF638C-46DF-4B1A-82B9-EC815246783E}"/>
                </a:ext>
              </a:extLst>
            </p:cNvPr>
            <p:cNvSpPr txBox="1"/>
            <p:nvPr/>
          </p:nvSpPr>
          <p:spPr>
            <a:xfrm>
              <a:off x="8135017" y="3936784"/>
              <a:ext cx="2930074" cy="266193"/>
            </a:xfrm>
            <a:prstGeom prst="rect">
              <a:avLst/>
            </a:prstGeom>
            <a:noFill/>
          </p:spPr>
          <p:txBody>
            <a:bodyPr wrap="square" lIns="0" tIns="0" rIns="0" bIns="0" rtlCol="0" anchor="ctr" anchorCtr="0">
              <a:noAutofit/>
            </a:bodyPr>
            <a:lstStyle>
              <a:defPPr>
                <a:defRPr lang="zh-CN"/>
              </a:defPPr>
              <a:lvl1pPr marL="27417" defTabSz="1215911" fontAlgn="ctr">
                <a:buClr>
                  <a:srgbClr val="FFFFFF">
                    <a:lumMod val="50000"/>
                  </a:srgbClr>
                </a:buClr>
                <a:defRPr sz="1000">
                  <a:solidFill>
                    <a:srgbClr val="1D1D1A"/>
                  </a:solidFill>
                  <a:latin typeface="微软雅黑" panose="020B0503020204020204" pitchFamily="34" charset="-122"/>
                  <a:ea typeface="微软雅黑" panose="020B0503020204020204" pitchFamily="34" charset="-122"/>
                </a:defRPr>
              </a:lvl1pPr>
            </a:lstStyle>
            <a:p>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中国机器学习公有云服务市场份额 </a:t>
              </a:r>
              <a:r>
                <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No.1</a:t>
              </a:r>
              <a:endPar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3" name="矩形 202">
              <a:extLst>
                <a:ext uri="{FF2B5EF4-FFF2-40B4-BE49-F238E27FC236}">
                  <a16:creationId xmlns:a16="http://schemas.microsoft.com/office/drawing/2014/main" id="{6D5A506F-D3DF-478B-97C6-4C4D48A17808}"/>
                </a:ext>
              </a:extLst>
            </p:cNvPr>
            <p:cNvSpPr/>
            <p:nvPr/>
          </p:nvSpPr>
          <p:spPr>
            <a:xfrm>
              <a:off x="1719758" y="4030239"/>
              <a:ext cx="2783891" cy="296853"/>
            </a:xfrm>
            <a:prstGeom prst="rect">
              <a:avLst/>
            </a:prstGeom>
          </p:spPr>
          <p:txBody>
            <a:bodyPr wrap="square" anchor="ctr">
              <a:spAutoFit/>
            </a:bodyPr>
            <a:lstStyle/>
            <a:p>
              <a:pPr marL="27417" algn="r" defTabSz="912651">
                <a:buClr>
                  <a:srgbClr val="FFFFFF">
                    <a:lumMod val="50000"/>
                  </a:srgbClr>
                </a:buCl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中国政务云基础设施市场份额 </a:t>
              </a:r>
              <a:r>
                <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No.1</a:t>
              </a: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a:t>
              </a: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204" name="图片 203">
              <a:extLst>
                <a:ext uri="{FF2B5EF4-FFF2-40B4-BE49-F238E27FC236}">
                  <a16:creationId xmlns:a16="http://schemas.microsoft.com/office/drawing/2014/main" id="{BB993990-A317-4A65-9760-5702254E2EE1}"/>
                </a:ext>
              </a:extLst>
            </p:cNvPr>
            <p:cNvPicPr>
              <a:picLocks noChangeAspect="1"/>
            </p:cNvPicPr>
            <p:nvPr/>
          </p:nvPicPr>
          <p:blipFill>
            <a:blip r:embed="rId3"/>
            <a:stretch>
              <a:fillRect/>
            </a:stretch>
          </p:blipFill>
          <p:spPr>
            <a:xfrm flipV="1">
              <a:off x="4490673" y="5168618"/>
              <a:ext cx="217827" cy="256924"/>
            </a:xfrm>
            <a:prstGeom prst="rect">
              <a:avLst/>
            </a:prstGeom>
          </p:spPr>
        </p:pic>
        <p:sp>
          <p:nvSpPr>
            <p:cNvPr id="205" name="矩形 204">
              <a:extLst>
                <a:ext uri="{FF2B5EF4-FFF2-40B4-BE49-F238E27FC236}">
                  <a16:creationId xmlns:a16="http://schemas.microsoft.com/office/drawing/2014/main" id="{D173CA3B-8584-4DC3-A993-526D7387C1EB}"/>
                </a:ext>
              </a:extLst>
            </p:cNvPr>
            <p:cNvSpPr/>
            <p:nvPr/>
          </p:nvSpPr>
          <p:spPr>
            <a:xfrm>
              <a:off x="8135018" y="5582848"/>
              <a:ext cx="3029654" cy="246125"/>
            </a:xfrm>
            <a:prstGeom prst="rect">
              <a:avLst/>
            </a:prstGeom>
            <a:noFill/>
          </p:spPr>
          <p:txBody>
            <a:bodyPr wrap="square" lIns="0" tIns="0" rIns="0" bIns="0" rtlCol="0" anchor="ctr" anchorCtr="0">
              <a:noAutofit/>
            </a:bodyPr>
            <a:lstStyle/>
            <a:p>
              <a:pPr marL="27417" defTabSz="1215911" fontAlgn="ctr">
                <a:buClr>
                  <a:srgbClr val="FFFFFF">
                    <a:lumMod val="50000"/>
                  </a:srgbClr>
                </a:buCl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中国云系统和服务管理软件市场 </a:t>
              </a:r>
              <a:r>
                <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No.1</a:t>
              </a:r>
              <a:endPar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6" name="矩形 205">
              <a:extLst>
                <a:ext uri="{FF2B5EF4-FFF2-40B4-BE49-F238E27FC236}">
                  <a16:creationId xmlns:a16="http://schemas.microsoft.com/office/drawing/2014/main" id="{7AE1DCD7-85EE-4D49-9C92-672B36E99D92}"/>
                </a:ext>
              </a:extLst>
            </p:cNvPr>
            <p:cNvSpPr/>
            <p:nvPr/>
          </p:nvSpPr>
          <p:spPr>
            <a:xfrm>
              <a:off x="1563275" y="5140835"/>
              <a:ext cx="2940374" cy="296853"/>
            </a:xfrm>
            <a:prstGeom prst="rect">
              <a:avLst/>
            </a:prstGeom>
          </p:spPr>
          <p:txBody>
            <a:bodyPr wrap="square" anchor="ctr">
              <a:spAutoFit/>
            </a:bodyPr>
            <a:lstStyle/>
            <a:p>
              <a:pPr marL="27417" algn="r" defTabSz="912651">
                <a:buClr>
                  <a:srgbClr val="FFFFFF">
                    <a:lumMod val="50000"/>
                  </a:srgbClr>
                </a:buCl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中国物联网云平台厂商战略排名 </a:t>
              </a:r>
              <a:r>
                <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No.1</a:t>
              </a: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a:t>
              </a: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7" name="矩形 206">
              <a:extLst>
                <a:ext uri="{FF2B5EF4-FFF2-40B4-BE49-F238E27FC236}">
                  <a16:creationId xmlns:a16="http://schemas.microsoft.com/office/drawing/2014/main" id="{5AF76AC1-042F-4ED6-ACFF-CA9C01B77288}"/>
                </a:ext>
              </a:extLst>
            </p:cNvPr>
            <p:cNvSpPr/>
            <p:nvPr/>
          </p:nvSpPr>
          <p:spPr>
            <a:xfrm>
              <a:off x="1563275" y="5418484"/>
              <a:ext cx="2940373" cy="296853"/>
            </a:xfrm>
            <a:prstGeom prst="rect">
              <a:avLst/>
            </a:prstGeom>
          </p:spPr>
          <p:txBody>
            <a:bodyPr wrap="square" anchor="ctr">
              <a:spAutoFit/>
            </a:bodyPr>
            <a:lstStyle/>
            <a:p>
              <a:pPr marL="27417" algn="r" defTabSz="912651">
                <a:buClr>
                  <a:srgbClr val="FFFFFF">
                    <a:lumMod val="50000"/>
                  </a:srgbClr>
                </a:buCl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连续六年中国桌面云市场份额 </a:t>
              </a:r>
              <a:r>
                <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No.1 </a:t>
              </a:r>
              <a:endPar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208" name="图片 207">
              <a:extLst>
                <a:ext uri="{FF2B5EF4-FFF2-40B4-BE49-F238E27FC236}">
                  <a16:creationId xmlns:a16="http://schemas.microsoft.com/office/drawing/2014/main" id="{0D97D350-A5F3-4D70-88CB-81FB22C2C32D}"/>
                </a:ext>
              </a:extLst>
            </p:cNvPr>
            <p:cNvPicPr>
              <a:picLocks noChangeAspect="1"/>
            </p:cNvPicPr>
            <p:nvPr/>
          </p:nvPicPr>
          <p:blipFill>
            <a:blip r:embed="rId3"/>
            <a:stretch>
              <a:fillRect/>
            </a:stretch>
          </p:blipFill>
          <p:spPr>
            <a:xfrm flipV="1">
              <a:off x="4490673" y="5443924"/>
              <a:ext cx="217827" cy="256924"/>
            </a:xfrm>
            <a:prstGeom prst="rect">
              <a:avLst/>
            </a:prstGeom>
          </p:spPr>
        </p:pic>
        <p:sp>
          <p:nvSpPr>
            <p:cNvPr id="209" name="矩形 208">
              <a:extLst>
                <a:ext uri="{FF2B5EF4-FFF2-40B4-BE49-F238E27FC236}">
                  <a16:creationId xmlns:a16="http://schemas.microsoft.com/office/drawing/2014/main" id="{9F4EFE7C-56CC-4ECE-B852-10F5204673B3}"/>
                </a:ext>
              </a:extLst>
            </p:cNvPr>
            <p:cNvSpPr/>
            <p:nvPr/>
          </p:nvSpPr>
          <p:spPr>
            <a:xfrm>
              <a:off x="8135017" y="4767420"/>
              <a:ext cx="2930074" cy="246221"/>
            </a:xfrm>
            <a:prstGeom prst="rect">
              <a:avLst/>
            </a:prstGeom>
            <a:noFill/>
          </p:spPr>
          <p:txBody>
            <a:bodyPr wrap="square" lIns="0" tIns="0" rIns="0" bIns="0" rtlCol="0" anchor="ctr" anchorCtr="0">
              <a:noAutofit/>
            </a:bodyPr>
            <a:lstStyle/>
            <a:p>
              <a:pPr marL="27417" defTabSz="1215911" fontAlgn="ctr">
                <a:buClr>
                  <a:srgbClr val="FFFFFF">
                    <a:lumMod val="50000"/>
                  </a:srgbClr>
                </a:buCl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中国</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DevOps</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平台市场份额和战略 </a:t>
              </a:r>
              <a:r>
                <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No.1 </a:t>
              </a:r>
              <a:endPar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0" name="矩形 209">
              <a:extLst>
                <a:ext uri="{FF2B5EF4-FFF2-40B4-BE49-F238E27FC236}">
                  <a16:creationId xmlns:a16="http://schemas.microsoft.com/office/drawing/2014/main" id="{C2C3E923-2D02-40F9-93F9-B6EB765997B6}"/>
                </a:ext>
              </a:extLst>
            </p:cNvPr>
            <p:cNvSpPr/>
            <p:nvPr/>
          </p:nvSpPr>
          <p:spPr>
            <a:xfrm>
              <a:off x="8092486" y="2446470"/>
              <a:ext cx="1937597" cy="320903"/>
            </a:xfrm>
            <a:prstGeom prst="rect">
              <a:avLst/>
            </a:prstGeom>
          </p:spPr>
          <p:txBody>
            <a:bodyPr wrap="square">
              <a:spAutoFit/>
            </a:bodyPr>
            <a:lstStyle/>
            <a:p>
              <a:pPr marL="27417" defTabSz="912651">
                <a:lnSpc>
                  <a:spcPct val="120000"/>
                </a:lnSpc>
                <a:buClr>
                  <a:srgbClr val="FFFFFF">
                    <a:lumMod val="50000"/>
                  </a:srgbClr>
                </a:buClr>
              </a:pPr>
              <a:r>
                <a:rPr lang="zh-CN" altLang="en-US" sz="1200"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中国物联网云平台厂商</a:t>
              </a:r>
            </a:p>
          </p:txBody>
        </p:sp>
        <p:sp>
          <p:nvSpPr>
            <p:cNvPr id="211" name="矩形 210">
              <a:extLst>
                <a:ext uri="{FF2B5EF4-FFF2-40B4-BE49-F238E27FC236}">
                  <a16:creationId xmlns:a16="http://schemas.microsoft.com/office/drawing/2014/main" id="{E14ED26A-5ADF-4C8F-B150-BBE108C8F9A4}"/>
                </a:ext>
              </a:extLst>
            </p:cNvPr>
            <p:cNvSpPr/>
            <p:nvPr/>
          </p:nvSpPr>
          <p:spPr>
            <a:xfrm>
              <a:off x="1358861" y="1558391"/>
              <a:ext cx="3144787" cy="320903"/>
            </a:xfrm>
            <a:prstGeom prst="rect">
              <a:avLst/>
            </a:prstGeom>
          </p:spPr>
          <p:txBody>
            <a:bodyPr wrap="square">
              <a:spAutoFit/>
            </a:bodyPr>
            <a:lstStyle/>
            <a:p>
              <a:pPr marL="27417" algn="r" defTabSz="912651">
                <a:lnSpc>
                  <a:spcPct val="120000"/>
                </a:lnSpc>
                <a:buClr>
                  <a:srgbClr val="FFFFFF">
                    <a:lumMod val="50000"/>
                  </a:srgbClr>
                </a:buCl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中国</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DevOps</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平台市场厂商</a:t>
              </a:r>
            </a:p>
          </p:txBody>
        </p:sp>
        <p:pic>
          <p:nvPicPr>
            <p:cNvPr id="212" name="图片 211">
              <a:extLst>
                <a:ext uri="{FF2B5EF4-FFF2-40B4-BE49-F238E27FC236}">
                  <a16:creationId xmlns:a16="http://schemas.microsoft.com/office/drawing/2014/main" id="{089C7CEB-49A6-4928-A7A9-F8D97BAE88CB}"/>
                </a:ext>
              </a:extLst>
            </p:cNvPr>
            <p:cNvPicPr>
              <a:picLocks noChangeAspect="1"/>
            </p:cNvPicPr>
            <p:nvPr/>
          </p:nvPicPr>
          <p:blipFill>
            <a:blip r:embed="rId3"/>
            <a:stretch>
              <a:fillRect/>
            </a:stretch>
          </p:blipFill>
          <p:spPr>
            <a:xfrm rot="10800000" flipV="1">
              <a:off x="7899149" y="3950431"/>
              <a:ext cx="217827" cy="256924"/>
            </a:xfrm>
            <a:prstGeom prst="rect">
              <a:avLst/>
            </a:prstGeom>
          </p:spPr>
        </p:pic>
        <p:pic>
          <p:nvPicPr>
            <p:cNvPr id="213" name="图片 212">
              <a:extLst>
                <a:ext uri="{FF2B5EF4-FFF2-40B4-BE49-F238E27FC236}">
                  <a16:creationId xmlns:a16="http://schemas.microsoft.com/office/drawing/2014/main" id="{FD24AB9A-2834-4BC3-83C7-3C4C80E50E8F}"/>
                </a:ext>
              </a:extLst>
            </p:cNvPr>
            <p:cNvPicPr>
              <a:picLocks noChangeAspect="1"/>
            </p:cNvPicPr>
            <p:nvPr/>
          </p:nvPicPr>
          <p:blipFill>
            <a:blip r:embed="rId3"/>
            <a:stretch>
              <a:fillRect/>
            </a:stretch>
          </p:blipFill>
          <p:spPr>
            <a:xfrm rot="10800000" flipV="1">
              <a:off x="7899149" y="4225737"/>
              <a:ext cx="217827" cy="256924"/>
            </a:xfrm>
            <a:prstGeom prst="rect">
              <a:avLst/>
            </a:prstGeom>
          </p:spPr>
        </p:pic>
        <p:pic>
          <p:nvPicPr>
            <p:cNvPr id="214" name="图片 213">
              <a:extLst>
                <a:ext uri="{FF2B5EF4-FFF2-40B4-BE49-F238E27FC236}">
                  <a16:creationId xmlns:a16="http://schemas.microsoft.com/office/drawing/2014/main" id="{0F888D60-4A81-40AA-8EB4-557E37C6A327}"/>
                </a:ext>
              </a:extLst>
            </p:cNvPr>
            <p:cNvPicPr>
              <a:picLocks noChangeAspect="1"/>
            </p:cNvPicPr>
            <p:nvPr/>
          </p:nvPicPr>
          <p:blipFill>
            <a:blip r:embed="rId3"/>
            <a:stretch>
              <a:fillRect/>
            </a:stretch>
          </p:blipFill>
          <p:spPr>
            <a:xfrm rot="10800000" flipV="1">
              <a:off x="7899149" y="4501043"/>
              <a:ext cx="217827" cy="256924"/>
            </a:xfrm>
            <a:prstGeom prst="rect">
              <a:avLst/>
            </a:prstGeom>
          </p:spPr>
        </p:pic>
        <p:pic>
          <p:nvPicPr>
            <p:cNvPr id="215" name="图片 214">
              <a:extLst>
                <a:ext uri="{FF2B5EF4-FFF2-40B4-BE49-F238E27FC236}">
                  <a16:creationId xmlns:a16="http://schemas.microsoft.com/office/drawing/2014/main" id="{D77C5DF6-9655-4869-8398-2B0C07BFBDE0}"/>
                </a:ext>
              </a:extLst>
            </p:cNvPr>
            <p:cNvPicPr>
              <a:picLocks noChangeAspect="1"/>
            </p:cNvPicPr>
            <p:nvPr/>
          </p:nvPicPr>
          <p:blipFill>
            <a:blip r:embed="rId3"/>
            <a:stretch>
              <a:fillRect/>
            </a:stretch>
          </p:blipFill>
          <p:spPr>
            <a:xfrm rot="10800000" flipV="1">
              <a:off x="7899149" y="4776349"/>
              <a:ext cx="217827" cy="256924"/>
            </a:xfrm>
            <a:prstGeom prst="rect">
              <a:avLst/>
            </a:prstGeom>
          </p:spPr>
        </p:pic>
        <p:pic>
          <p:nvPicPr>
            <p:cNvPr id="216" name="图片 215">
              <a:extLst>
                <a:ext uri="{FF2B5EF4-FFF2-40B4-BE49-F238E27FC236}">
                  <a16:creationId xmlns:a16="http://schemas.microsoft.com/office/drawing/2014/main" id="{CA9844DB-BD2F-46D2-BB1C-B8D4393CA74E}"/>
                </a:ext>
              </a:extLst>
            </p:cNvPr>
            <p:cNvPicPr>
              <a:picLocks noChangeAspect="1"/>
            </p:cNvPicPr>
            <p:nvPr/>
          </p:nvPicPr>
          <p:blipFill>
            <a:blip r:embed="rId3"/>
            <a:stretch>
              <a:fillRect/>
            </a:stretch>
          </p:blipFill>
          <p:spPr>
            <a:xfrm rot="10800000" flipV="1">
              <a:off x="7899149" y="5051655"/>
              <a:ext cx="217827" cy="256924"/>
            </a:xfrm>
            <a:prstGeom prst="rect">
              <a:avLst/>
            </a:prstGeom>
          </p:spPr>
        </p:pic>
        <p:pic>
          <p:nvPicPr>
            <p:cNvPr id="217" name="图片 216">
              <a:extLst>
                <a:ext uri="{FF2B5EF4-FFF2-40B4-BE49-F238E27FC236}">
                  <a16:creationId xmlns:a16="http://schemas.microsoft.com/office/drawing/2014/main" id="{E2DE8AE6-D783-4435-B2D8-29293EEC833A}"/>
                </a:ext>
              </a:extLst>
            </p:cNvPr>
            <p:cNvPicPr>
              <a:picLocks noChangeAspect="1"/>
            </p:cNvPicPr>
            <p:nvPr/>
          </p:nvPicPr>
          <p:blipFill>
            <a:blip r:embed="rId3"/>
            <a:stretch>
              <a:fillRect/>
            </a:stretch>
          </p:blipFill>
          <p:spPr>
            <a:xfrm rot="10800000" flipV="1">
              <a:off x="7899149" y="5326961"/>
              <a:ext cx="217827" cy="256924"/>
            </a:xfrm>
            <a:prstGeom prst="rect">
              <a:avLst/>
            </a:prstGeom>
          </p:spPr>
        </p:pic>
        <p:sp>
          <p:nvSpPr>
            <p:cNvPr id="218" name="矩形 217">
              <a:extLst>
                <a:ext uri="{FF2B5EF4-FFF2-40B4-BE49-F238E27FC236}">
                  <a16:creationId xmlns:a16="http://schemas.microsoft.com/office/drawing/2014/main" id="{86267A6B-A8B6-4695-AF61-C42A7893D5B5}"/>
                </a:ext>
              </a:extLst>
            </p:cNvPr>
            <p:cNvSpPr/>
            <p:nvPr/>
          </p:nvSpPr>
          <p:spPr>
            <a:xfrm>
              <a:off x="8135018" y="5302370"/>
              <a:ext cx="2354533" cy="246125"/>
            </a:xfrm>
            <a:prstGeom prst="rect">
              <a:avLst/>
            </a:prstGeom>
            <a:noFill/>
          </p:spPr>
          <p:txBody>
            <a:bodyPr wrap="square" lIns="0" tIns="0" rIns="0" bIns="0" rtlCol="0" anchor="ctr" anchorCtr="0">
              <a:noAutofit/>
            </a:bodyPr>
            <a:lstStyle/>
            <a:p>
              <a:pPr marL="27417" defTabSz="1215911" fontAlgn="ctr">
                <a:buClr>
                  <a:srgbClr val="FFFFFF">
                    <a:lumMod val="50000"/>
                  </a:srgbClr>
                </a:buCl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中国云专业服务市场份额 </a:t>
              </a:r>
              <a:r>
                <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No.1 </a:t>
              </a:r>
              <a:endPar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219" name="图片 218">
              <a:extLst>
                <a:ext uri="{FF2B5EF4-FFF2-40B4-BE49-F238E27FC236}">
                  <a16:creationId xmlns:a16="http://schemas.microsoft.com/office/drawing/2014/main" id="{F2CB3506-7A67-4230-8794-DFE5040DFDFC}"/>
                </a:ext>
              </a:extLst>
            </p:cNvPr>
            <p:cNvPicPr>
              <a:picLocks noChangeAspect="1"/>
            </p:cNvPicPr>
            <p:nvPr/>
          </p:nvPicPr>
          <p:blipFill>
            <a:blip r:embed="rId3"/>
            <a:stretch>
              <a:fillRect/>
            </a:stretch>
          </p:blipFill>
          <p:spPr>
            <a:xfrm flipV="1">
              <a:off x="4490673" y="5719228"/>
              <a:ext cx="217827" cy="256924"/>
            </a:xfrm>
            <a:prstGeom prst="rect">
              <a:avLst/>
            </a:prstGeom>
          </p:spPr>
        </p:pic>
        <p:pic>
          <p:nvPicPr>
            <p:cNvPr id="220" name="图片 219">
              <a:extLst>
                <a:ext uri="{FF2B5EF4-FFF2-40B4-BE49-F238E27FC236}">
                  <a16:creationId xmlns:a16="http://schemas.microsoft.com/office/drawing/2014/main" id="{DDBC92D4-0CBE-4197-A61A-41F2D5E96CC5}"/>
                </a:ext>
              </a:extLst>
            </p:cNvPr>
            <p:cNvPicPr>
              <a:picLocks noChangeAspect="1"/>
            </p:cNvPicPr>
            <p:nvPr/>
          </p:nvPicPr>
          <p:blipFill>
            <a:blip r:embed="rId3"/>
            <a:stretch>
              <a:fillRect/>
            </a:stretch>
          </p:blipFill>
          <p:spPr>
            <a:xfrm rot="10800000" flipV="1">
              <a:off x="7899149" y="5602265"/>
              <a:ext cx="217827" cy="256924"/>
            </a:xfrm>
            <a:prstGeom prst="rect">
              <a:avLst/>
            </a:prstGeom>
          </p:spPr>
        </p:pic>
        <p:pic>
          <p:nvPicPr>
            <p:cNvPr id="221" name="图片 220">
              <a:extLst>
                <a:ext uri="{FF2B5EF4-FFF2-40B4-BE49-F238E27FC236}">
                  <a16:creationId xmlns:a16="http://schemas.microsoft.com/office/drawing/2014/main" id="{B6A400F0-F18D-4555-89AC-74EAF77B8567}"/>
                </a:ext>
              </a:extLst>
            </p:cNvPr>
            <p:cNvPicPr>
              <a:picLocks noChangeAspect="1"/>
            </p:cNvPicPr>
            <p:nvPr/>
          </p:nvPicPr>
          <p:blipFill>
            <a:blip r:embed="rId3"/>
            <a:stretch>
              <a:fillRect/>
            </a:stretch>
          </p:blipFill>
          <p:spPr>
            <a:xfrm flipV="1">
              <a:off x="4490673" y="1297280"/>
              <a:ext cx="217827" cy="256924"/>
            </a:xfrm>
            <a:prstGeom prst="rect">
              <a:avLst/>
            </a:prstGeom>
          </p:spPr>
        </p:pic>
        <p:pic>
          <p:nvPicPr>
            <p:cNvPr id="222" name="图片 221">
              <a:extLst>
                <a:ext uri="{FF2B5EF4-FFF2-40B4-BE49-F238E27FC236}">
                  <a16:creationId xmlns:a16="http://schemas.microsoft.com/office/drawing/2014/main" id="{0551129F-CD4A-4FDB-9D10-7D8DB4059AF1}"/>
                </a:ext>
              </a:extLst>
            </p:cNvPr>
            <p:cNvPicPr>
              <a:picLocks noChangeAspect="1"/>
            </p:cNvPicPr>
            <p:nvPr/>
          </p:nvPicPr>
          <p:blipFill>
            <a:blip r:embed="rId3"/>
            <a:stretch>
              <a:fillRect/>
            </a:stretch>
          </p:blipFill>
          <p:spPr>
            <a:xfrm flipV="1">
              <a:off x="4490673" y="1588226"/>
              <a:ext cx="217827" cy="256924"/>
            </a:xfrm>
            <a:prstGeom prst="rect">
              <a:avLst/>
            </a:prstGeom>
          </p:spPr>
        </p:pic>
        <p:pic>
          <p:nvPicPr>
            <p:cNvPr id="223" name="图片 222">
              <a:extLst>
                <a:ext uri="{FF2B5EF4-FFF2-40B4-BE49-F238E27FC236}">
                  <a16:creationId xmlns:a16="http://schemas.microsoft.com/office/drawing/2014/main" id="{832DF5F4-4087-46C2-B906-100945949AD4}"/>
                </a:ext>
              </a:extLst>
            </p:cNvPr>
            <p:cNvPicPr>
              <a:picLocks noChangeAspect="1"/>
            </p:cNvPicPr>
            <p:nvPr/>
          </p:nvPicPr>
          <p:blipFill>
            <a:blip r:embed="rId3"/>
            <a:stretch>
              <a:fillRect/>
            </a:stretch>
          </p:blipFill>
          <p:spPr>
            <a:xfrm flipV="1">
              <a:off x="4490673" y="1879172"/>
              <a:ext cx="217827" cy="256924"/>
            </a:xfrm>
            <a:prstGeom prst="rect">
              <a:avLst/>
            </a:prstGeom>
          </p:spPr>
        </p:pic>
        <p:pic>
          <p:nvPicPr>
            <p:cNvPr id="224" name="图片 223">
              <a:extLst>
                <a:ext uri="{FF2B5EF4-FFF2-40B4-BE49-F238E27FC236}">
                  <a16:creationId xmlns:a16="http://schemas.microsoft.com/office/drawing/2014/main" id="{B38DE81A-C2A6-422F-8277-39DECEB9B908}"/>
                </a:ext>
              </a:extLst>
            </p:cNvPr>
            <p:cNvPicPr>
              <a:picLocks noChangeAspect="1"/>
            </p:cNvPicPr>
            <p:nvPr/>
          </p:nvPicPr>
          <p:blipFill>
            <a:blip r:embed="rId3"/>
            <a:stretch>
              <a:fillRect/>
            </a:stretch>
          </p:blipFill>
          <p:spPr>
            <a:xfrm flipV="1">
              <a:off x="4490673" y="2170118"/>
              <a:ext cx="217827" cy="256924"/>
            </a:xfrm>
            <a:prstGeom prst="rect">
              <a:avLst/>
            </a:prstGeom>
          </p:spPr>
        </p:pic>
        <p:pic>
          <p:nvPicPr>
            <p:cNvPr id="225" name="图片 224">
              <a:extLst>
                <a:ext uri="{FF2B5EF4-FFF2-40B4-BE49-F238E27FC236}">
                  <a16:creationId xmlns:a16="http://schemas.microsoft.com/office/drawing/2014/main" id="{FAB6FCEC-395A-4327-9A4A-28DC2FAE7621}"/>
                </a:ext>
              </a:extLst>
            </p:cNvPr>
            <p:cNvPicPr>
              <a:picLocks noChangeAspect="1"/>
            </p:cNvPicPr>
            <p:nvPr/>
          </p:nvPicPr>
          <p:blipFill>
            <a:blip r:embed="rId3"/>
            <a:stretch>
              <a:fillRect/>
            </a:stretch>
          </p:blipFill>
          <p:spPr>
            <a:xfrm flipV="1">
              <a:off x="4490673" y="2461064"/>
              <a:ext cx="217827" cy="256924"/>
            </a:xfrm>
            <a:prstGeom prst="rect">
              <a:avLst/>
            </a:prstGeom>
          </p:spPr>
        </p:pic>
        <p:pic>
          <p:nvPicPr>
            <p:cNvPr id="226" name="图片 225">
              <a:extLst>
                <a:ext uri="{FF2B5EF4-FFF2-40B4-BE49-F238E27FC236}">
                  <a16:creationId xmlns:a16="http://schemas.microsoft.com/office/drawing/2014/main" id="{CF56D020-9A07-4FCC-9284-B88DE37B6759}"/>
                </a:ext>
              </a:extLst>
            </p:cNvPr>
            <p:cNvPicPr>
              <a:picLocks noChangeAspect="1"/>
            </p:cNvPicPr>
            <p:nvPr/>
          </p:nvPicPr>
          <p:blipFill>
            <a:blip r:embed="rId3"/>
            <a:stretch>
              <a:fillRect/>
            </a:stretch>
          </p:blipFill>
          <p:spPr>
            <a:xfrm rot="10800000" flipV="1">
              <a:off x="7899149" y="1297280"/>
              <a:ext cx="217827" cy="256924"/>
            </a:xfrm>
            <a:prstGeom prst="rect">
              <a:avLst/>
            </a:prstGeom>
          </p:spPr>
        </p:pic>
        <p:pic>
          <p:nvPicPr>
            <p:cNvPr id="227" name="图片 226">
              <a:extLst>
                <a:ext uri="{FF2B5EF4-FFF2-40B4-BE49-F238E27FC236}">
                  <a16:creationId xmlns:a16="http://schemas.microsoft.com/office/drawing/2014/main" id="{092E0637-CFC7-49DC-A8A7-A0D9D7338350}"/>
                </a:ext>
              </a:extLst>
            </p:cNvPr>
            <p:cNvPicPr>
              <a:picLocks noChangeAspect="1"/>
            </p:cNvPicPr>
            <p:nvPr/>
          </p:nvPicPr>
          <p:blipFill>
            <a:blip r:embed="rId3"/>
            <a:stretch>
              <a:fillRect/>
            </a:stretch>
          </p:blipFill>
          <p:spPr>
            <a:xfrm rot="10800000" flipV="1">
              <a:off x="7899149" y="1588226"/>
              <a:ext cx="217827" cy="256924"/>
            </a:xfrm>
            <a:prstGeom prst="rect">
              <a:avLst/>
            </a:prstGeom>
          </p:spPr>
        </p:pic>
        <p:pic>
          <p:nvPicPr>
            <p:cNvPr id="228" name="图片 227">
              <a:extLst>
                <a:ext uri="{FF2B5EF4-FFF2-40B4-BE49-F238E27FC236}">
                  <a16:creationId xmlns:a16="http://schemas.microsoft.com/office/drawing/2014/main" id="{91C9A9CA-06BE-47D1-B8C2-0F42527DDB1D}"/>
                </a:ext>
              </a:extLst>
            </p:cNvPr>
            <p:cNvPicPr>
              <a:picLocks noChangeAspect="1"/>
            </p:cNvPicPr>
            <p:nvPr/>
          </p:nvPicPr>
          <p:blipFill>
            <a:blip r:embed="rId3"/>
            <a:stretch>
              <a:fillRect/>
            </a:stretch>
          </p:blipFill>
          <p:spPr>
            <a:xfrm rot="10800000" flipV="1">
              <a:off x="7899149" y="1879172"/>
              <a:ext cx="217827" cy="256924"/>
            </a:xfrm>
            <a:prstGeom prst="rect">
              <a:avLst/>
            </a:prstGeom>
          </p:spPr>
        </p:pic>
        <p:pic>
          <p:nvPicPr>
            <p:cNvPr id="229" name="图片 228">
              <a:extLst>
                <a:ext uri="{FF2B5EF4-FFF2-40B4-BE49-F238E27FC236}">
                  <a16:creationId xmlns:a16="http://schemas.microsoft.com/office/drawing/2014/main" id="{C49FC43E-2A3E-47AE-A413-DF08F038F0BB}"/>
                </a:ext>
              </a:extLst>
            </p:cNvPr>
            <p:cNvPicPr>
              <a:picLocks noChangeAspect="1"/>
            </p:cNvPicPr>
            <p:nvPr/>
          </p:nvPicPr>
          <p:blipFill>
            <a:blip r:embed="rId3"/>
            <a:stretch>
              <a:fillRect/>
            </a:stretch>
          </p:blipFill>
          <p:spPr>
            <a:xfrm rot="10800000" flipV="1">
              <a:off x="7899149" y="2170118"/>
              <a:ext cx="217827" cy="256924"/>
            </a:xfrm>
            <a:prstGeom prst="rect">
              <a:avLst/>
            </a:prstGeom>
          </p:spPr>
        </p:pic>
        <p:pic>
          <p:nvPicPr>
            <p:cNvPr id="230" name="图片 229">
              <a:extLst>
                <a:ext uri="{FF2B5EF4-FFF2-40B4-BE49-F238E27FC236}">
                  <a16:creationId xmlns:a16="http://schemas.microsoft.com/office/drawing/2014/main" id="{E23B9E49-B2F1-4D8E-B35B-2C1C39C50E16}"/>
                </a:ext>
              </a:extLst>
            </p:cNvPr>
            <p:cNvPicPr>
              <a:picLocks noChangeAspect="1"/>
            </p:cNvPicPr>
            <p:nvPr/>
          </p:nvPicPr>
          <p:blipFill>
            <a:blip r:embed="rId3"/>
            <a:stretch>
              <a:fillRect/>
            </a:stretch>
          </p:blipFill>
          <p:spPr>
            <a:xfrm rot="10800000" flipV="1">
              <a:off x="7899149" y="2461064"/>
              <a:ext cx="217827" cy="256924"/>
            </a:xfrm>
            <a:prstGeom prst="rect">
              <a:avLst/>
            </a:prstGeom>
          </p:spPr>
        </p:pic>
        <p:sp>
          <p:nvSpPr>
            <p:cNvPr id="231" name="矩形 230">
              <a:extLst>
                <a:ext uri="{FF2B5EF4-FFF2-40B4-BE49-F238E27FC236}">
                  <a16:creationId xmlns:a16="http://schemas.microsoft.com/office/drawing/2014/main" id="{DF1E7F77-2F3E-4B30-B4D9-3D1D556EEF60}"/>
                </a:ext>
              </a:extLst>
            </p:cNvPr>
            <p:cNvSpPr/>
            <p:nvPr/>
          </p:nvSpPr>
          <p:spPr>
            <a:xfrm>
              <a:off x="126801" y="3286159"/>
              <a:ext cx="3875575" cy="296853"/>
            </a:xfrm>
            <a:prstGeom prst="rect">
              <a:avLst/>
            </a:prstGeom>
          </p:spPr>
          <p:txBody>
            <a:bodyPr wrap="square" anchor="ctr">
              <a:spAutoFit/>
            </a:bodyPr>
            <a:lstStyle/>
            <a:p>
              <a:pPr algn="ctr" defTabSz="913381"/>
              <a:r>
                <a:rPr lang="zh-CN" altLang="en-US" sz="1200" dirty="0">
                  <a:solidFill>
                    <a:srgbClr val="1D1D1A">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入选</a:t>
              </a:r>
              <a:r>
                <a:rPr lang="en-US" altLang="zh-CN" sz="1200" dirty="0">
                  <a:solidFill>
                    <a:srgbClr val="1D1D1A">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Gartner</a:t>
              </a:r>
              <a:r>
                <a:rPr lang="zh-CN" altLang="en-US" sz="1200" dirty="0">
                  <a:solidFill>
                    <a:srgbClr val="1D1D1A">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全球网络防火墙魔力象限挑战者</a:t>
              </a:r>
            </a:p>
          </p:txBody>
        </p:sp>
        <p:sp>
          <p:nvSpPr>
            <p:cNvPr id="232" name="文本框 231">
              <a:extLst>
                <a:ext uri="{FF2B5EF4-FFF2-40B4-BE49-F238E27FC236}">
                  <a16:creationId xmlns:a16="http://schemas.microsoft.com/office/drawing/2014/main" id="{150B6798-4E20-4112-8727-38C4358B816C}"/>
                </a:ext>
              </a:extLst>
            </p:cNvPr>
            <p:cNvSpPr txBox="1"/>
            <p:nvPr/>
          </p:nvSpPr>
          <p:spPr>
            <a:xfrm>
              <a:off x="8464458" y="3335635"/>
              <a:ext cx="3564637" cy="197902"/>
            </a:xfrm>
            <a:prstGeom prst="rect">
              <a:avLst/>
            </a:prstGeom>
            <a:noFill/>
          </p:spPr>
          <p:txBody>
            <a:bodyPr wrap="none" lIns="0" tIns="0" rIns="0" bIns="0" rtlCol="0" anchor="ctr">
              <a:spAutoFit/>
            </a:bodyPr>
            <a:lstStyle/>
            <a:p>
              <a:pPr defTabSz="913381"/>
              <a:r>
                <a:rPr kumimoji="1" lang="zh-CN" altLang="en-US" sz="1200" dirty="0">
                  <a:solidFill>
                    <a:srgbClr val="1D1D1A">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入选</a:t>
              </a:r>
              <a:r>
                <a:rPr kumimoji="1" lang="en-US" altLang="zh-CN" sz="1200" dirty="0">
                  <a:solidFill>
                    <a:srgbClr val="1D1D1A">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Gartner</a:t>
              </a:r>
              <a:r>
                <a:rPr kumimoji="1" lang="zh-CN" altLang="en-US" sz="1200" dirty="0">
                  <a:solidFill>
                    <a:srgbClr val="1D1D1A">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安全信息与事件管理</a:t>
              </a:r>
              <a:r>
                <a:rPr kumimoji="1" lang="en-US" altLang="zh-CN" sz="1200" dirty="0">
                  <a:solidFill>
                    <a:srgbClr val="1D1D1A">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(SIEM)</a:t>
              </a:r>
              <a:r>
                <a:rPr kumimoji="1" lang="zh-CN" altLang="en-US" sz="1200" dirty="0">
                  <a:solidFill>
                    <a:srgbClr val="1D1D1A">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魔力象限</a:t>
              </a:r>
            </a:p>
          </p:txBody>
        </p:sp>
        <p:sp>
          <p:nvSpPr>
            <p:cNvPr id="233" name="文本框 232">
              <a:extLst>
                <a:ext uri="{FF2B5EF4-FFF2-40B4-BE49-F238E27FC236}">
                  <a16:creationId xmlns:a16="http://schemas.microsoft.com/office/drawing/2014/main" id="{B4CD1667-5180-4C25-AD00-38971D9FABF9}"/>
                </a:ext>
              </a:extLst>
            </p:cNvPr>
            <p:cNvSpPr txBox="1"/>
            <p:nvPr/>
          </p:nvSpPr>
          <p:spPr>
            <a:xfrm>
              <a:off x="4140159" y="3335635"/>
              <a:ext cx="3875575" cy="197902"/>
            </a:xfrm>
            <a:prstGeom prst="rect">
              <a:avLst/>
            </a:prstGeom>
            <a:noFill/>
          </p:spPr>
          <p:txBody>
            <a:bodyPr wrap="none" lIns="0" tIns="0" rIns="0" bIns="0" rtlCol="0" anchor="ctr">
              <a:spAutoFit/>
            </a:bodyPr>
            <a:lstStyle/>
            <a:p>
              <a:pPr defTabSz="913381"/>
              <a:r>
                <a:rPr kumimoji="1" lang="zh-CN" altLang="en-US" sz="1200" dirty="0">
                  <a:solidFill>
                    <a:srgbClr val="1D1D1A">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入选</a:t>
              </a:r>
              <a:r>
                <a:rPr kumimoji="1" lang="en-US" altLang="zh-CN" sz="1200" dirty="0">
                  <a:solidFill>
                    <a:srgbClr val="1D1D1A">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Gartner</a:t>
              </a:r>
              <a:r>
                <a:rPr kumimoji="1" lang="zh-CN" altLang="en-US" sz="1200" dirty="0">
                  <a:solidFill>
                    <a:srgbClr val="1D1D1A">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企业集成平台即服务（</a:t>
              </a:r>
              <a:r>
                <a:rPr kumimoji="1" lang="en-US" altLang="zh-CN" sz="1200" dirty="0" err="1">
                  <a:solidFill>
                    <a:srgbClr val="1D1D1A">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EiPaaS</a:t>
              </a:r>
              <a:r>
                <a:rPr kumimoji="1" lang="zh-CN" altLang="en-US" sz="1200" dirty="0">
                  <a:solidFill>
                    <a:srgbClr val="1D1D1A">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）魔力象限</a:t>
              </a:r>
            </a:p>
          </p:txBody>
        </p:sp>
        <p:sp>
          <p:nvSpPr>
            <p:cNvPr id="234" name="矩形 233">
              <a:extLst>
                <a:ext uri="{FF2B5EF4-FFF2-40B4-BE49-F238E27FC236}">
                  <a16:creationId xmlns:a16="http://schemas.microsoft.com/office/drawing/2014/main" id="{F8A97B8F-398D-4660-88ED-082DD892363E}"/>
                </a:ext>
              </a:extLst>
            </p:cNvPr>
            <p:cNvSpPr/>
            <p:nvPr/>
          </p:nvSpPr>
          <p:spPr>
            <a:xfrm>
              <a:off x="8092485" y="1584574"/>
              <a:ext cx="2704551" cy="320903"/>
            </a:xfrm>
            <a:prstGeom prst="rect">
              <a:avLst/>
            </a:prstGeom>
          </p:spPr>
          <p:txBody>
            <a:bodyPr wrap="square">
              <a:spAutoFit/>
            </a:bodyPr>
            <a:lstStyle/>
            <a:p>
              <a:pPr marL="27417" defTabSz="912651">
                <a:lnSpc>
                  <a:spcPct val="120000"/>
                </a:lnSpc>
                <a:buClr>
                  <a:srgbClr val="FFFFFF">
                    <a:lumMod val="50000"/>
                  </a:srgbClr>
                </a:buClr>
              </a:pPr>
              <a:r>
                <a:rPr lang="zh-CN" altLang="en-US" sz="1200"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中国政务大数据管理平台市场厂商</a:t>
              </a:r>
              <a:endParaRPr lang="en-US" altLang="zh-CN" sz="1200"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235" name="矩形 234">
              <a:extLst>
                <a:ext uri="{FF2B5EF4-FFF2-40B4-BE49-F238E27FC236}">
                  <a16:creationId xmlns:a16="http://schemas.microsoft.com/office/drawing/2014/main" id="{BBBEDCD7-AA19-4DB1-A447-29941FF16B5D}"/>
                </a:ext>
              </a:extLst>
            </p:cNvPr>
            <p:cNvSpPr/>
            <p:nvPr/>
          </p:nvSpPr>
          <p:spPr>
            <a:xfrm>
              <a:off x="8092485" y="1871909"/>
              <a:ext cx="3215139" cy="320903"/>
            </a:xfrm>
            <a:prstGeom prst="rect">
              <a:avLst/>
            </a:prstGeom>
          </p:spPr>
          <p:txBody>
            <a:bodyPr wrap="square">
              <a:spAutoFit/>
            </a:bodyPr>
            <a:lstStyle/>
            <a:p>
              <a:pPr marL="27417" defTabSz="912651">
                <a:lnSpc>
                  <a:spcPct val="120000"/>
                </a:lnSpc>
                <a:buClr>
                  <a:srgbClr val="FFFFFF">
                    <a:lumMod val="50000"/>
                  </a:srgbClr>
                </a:buClr>
              </a:pPr>
              <a:r>
                <a:rPr lang="zh-CN" altLang="en-US" sz="1200"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基于区块链技术的政府行业解决方案厂商</a:t>
              </a:r>
            </a:p>
          </p:txBody>
        </p:sp>
        <p:sp>
          <p:nvSpPr>
            <p:cNvPr id="236" name="矩形 235">
              <a:extLst>
                <a:ext uri="{FF2B5EF4-FFF2-40B4-BE49-F238E27FC236}">
                  <a16:creationId xmlns:a16="http://schemas.microsoft.com/office/drawing/2014/main" id="{4EFA1AFC-2947-4C3E-BD13-2009CA378D88}"/>
                </a:ext>
              </a:extLst>
            </p:cNvPr>
            <p:cNvSpPr/>
            <p:nvPr/>
          </p:nvSpPr>
          <p:spPr>
            <a:xfrm>
              <a:off x="2704322" y="5696183"/>
              <a:ext cx="1799326" cy="296853"/>
            </a:xfrm>
            <a:prstGeom prst="rect">
              <a:avLst/>
            </a:prstGeom>
          </p:spPr>
          <p:txBody>
            <a:bodyPr wrap="none" anchor="ctr">
              <a:spAutoFit/>
            </a:bodyPr>
            <a:lstStyle/>
            <a:p>
              <a:pPr marL="27417" algn="r" defTabSz="912651">
                <a:buClr>
                  <a:srgbClr val="FFFFFF">
                    <a:lumMod val="50000"/>
                  </a:srgbClr>
                </a:buCl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中国云会议市场 </a:t>
              </a:r>
              <a:r>
                <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No.1</a:t>
              </a: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7" name="矩形 236">
              <a:extLst>
                <a:ext uri="{FF2B5EF4-FFF2-40B4-BE49-F238E27FC236}">
                  <a16:creationId xmlns:a16="http://schemas.microsoft.com/office/drawing/2014/main" id="{EA3D0F8F-E9E7-444C-A44A-5275AF731153}"/>
                </a:ext>
              </a:extLst>
            </p:cNvPr>
            <p:cNvSpPr/>
            <p:nvPr/>
          </p:nvSpPr>
          <p:spPr>
            <a:xfrm>
              <a:off x="3459946" y="3004433"/>
              <a:ext cx="5236003" cy="329837"/>
            </a:xfrm>
            <a:prstGeom prst="rect">
              <a:avLst/>
            </a:prstGeom>
          </p:spPr>
          <p:txBody>
            <a:bodyPr wrap="square">
              <a:spAutoFit/>
            </a:bodyPr>
            <a:lstStyle/>
            <a:p>
              <a:pPr algn="ctr"/>
              <a:r>
                <a:rPr lang="zh-CN" altLang="en-US"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突破入围</a:t>
              </a:r>
              <a:r>
                <a:rPr lang="en-US" altLang="zh-CN"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Gartner</a:t>
              </a:r>
              <a:r>
                <a:rPr lang="zh-CN" altLang="en-US"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云基础设施和平台服务（</a:t>
              </a:r>
              <a:r>
                <a:rPr lang="en-US" altLang="zh-CN"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CIPS</a:t>
              </a:r>
              <a:r>
                <a:rPr lang="zh-CN" altLang="en-US"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）魔力象限</a:t>
              </a:r>
            </a:p>
          </p:txBody>
        </p:sp>
        <p:pic>
          <p:nvPicPr>
            <p:cNvPr id="238" name="图片 237">
              <a:extLst>
                <a:ext uri="{FF2B5EF4-FFF2-40B4-BE49-F238E27FC236}">
                  <a16:creationId xmlns:a16="http://schemas.microsoft.com/office/drawing/2014/main" id="{B0FFB31E-007D-4826-9DD6-FF7FCD2B2045}"/>
                </a:ext>
              </a:extLst>
            </p:cNvPr>
            <p:cNvPicPr>
              <a:picLocks noChangeAspect="1"/>
            </p:cNvPicPr>
            <p:nvPr/>
          </p:nvPicPr>
          <p:blipFill>
            <a:blip r:embed="rId3"/>
            <a:stretch>
              <a:fillRect/>
            </a:stretch>
          </p:blipFill>
          <p:spPr>
            <a:xfrm rot="10800000" flipV="1">
              <a:off x="7899149" y="5850755"/>
              <a:ext cx="217827" cy="256924"/>
            </a:xfrm>
            <a:prstGeom prst="rect">
              <a:avLst/>
            </a:prstGeom>
          </p:spPr>
        </p:pic>
        <p:sp>
          <p:nvSpPr>
            <p:cNvPr id="239" name="流程图: 摘录 238">
              <a:extLst>
                <a:ext uri="{FF2B5EF4-FFF2-40B4-BE49-F238E27FC236}">
                  <a16:creationId xmlns:a16="http://schemas.microsoft.com/office/drawing/2014/main" id="{718760B9-10F0-4EB6-9E35-540B8DAE5E2D}"/>
                </a:ext>
              </a:extLst>
            </p:cNvPr>
            <p:cNvSpPr/>
            <p:nvPr/>
          </p:nvSpPr>
          <p:spPr>
            <a:xfrm>
              <a:off x="4963617" y="3622449"/>
              <a:ext cx="261143" cy="108007"/>
            </a:xfrm>
            <a:prstGeom prst="flowChartExtract">
              <a:avLst/>
            </a:prstGeom>
            <a:gradFill>
              <a:gsLst>
                <a:gs pos="0">
                  <a:srgbClr val="C7000B">
                    <a:alpha val="30000"/>
                  </a:srgbClr>
                </a:gs>
                <a:gs pos="100000">
                  <a:srgbClr val="C7000B">
                    <a:alpha val="0"/>
                  </a:srgbClr>
                </a:gs>
              </a:gsLst>
              <a:lin ang="5400000" scaled="0"/>
            </a:gradFill>
            <a:ln w="6350" cap="flat" cmpd="sng" algn="ctr">
              <a:gradFill>
                <a:gsLst>
                  <a:gs pos="0">
                    <a:srgbClr val="C7000B"/>
                  </a:gs>
                  <a:gs pos="100000">
                    <a:srgbClr val="C7000B">
                      <a:alpha val="0"/>
                    </a:srgbClr>
                  </a:gs>
                </a:gsLst>
                <a:lin ang="5400000" scaled="0"/>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sz="1400" kern="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0" name="流程图: 摘录 239">
              <a:extLst>
                <a:ext uri="{FF2B5EF4-FFF2-40B4-BE49-F238E27FC236}">
                  <a16:creationId xmlns:a16="http://schemas.microsoft.com/office/drawing/2014/main" id="{733D82AB-9824-42B2-88C7-D3A002D4DBB0}"/>
                </a:ext>
              </a:extLst>
            </p:cNvPr>
            <p:cNvSpPr/>
            <p:nvPr/>
          </p:nvSpPr>
          <p:spPr>
            <a:xfrm>
              <a:off x="7343457" y="3622449"/>
              <a:ext cx="261143" cy="108007"/>
            </a:xfrm>
            <a:prstGeom prst="flowChartExtract">
              <a:avLst/>
            </a:prstGeom>
            <a:gradFill>
              <a:gsLst>
                <a:gs pos="0">
                  <a:srgbClr val="C7000B">
                    <a:alpha val="30000"/>
                  </a:srgbClr>
                </a:gs>
                <a:gs pos="100000">
                  <a:srgbClr val="C7000B">
                    <a:alpha val="0"/>
                  </a:srgbClr>
                </a:gs>
              </a:gsLst>
              <a:lin ang="5400000" scaled="0"/>
            </a:gradFill>
            <a:ln w="6350" cap="flat" cmpd="sng" algn="ctr">
              <a:gradFill>
                <a:gsLst>
                  <a:gs pos="0">
                    <a:srgbClr val="C7000B"/>
                  </a:gs>
                  <a:gs pos="100000">
                    <a:srgbClr val="C7000B">
                      <a:alpha val="0"/>
                    </a:srgbClr>
                  </a:gs>
                </a:gsLst>
                <a:lin ang="5400000" scaled="0"/>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sz="1400" kern="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1" name="流程图: 摘录 240">
              <a:extLst>
                <a:ext uri="{FF2B5EF4-FFF2-40B4-BE49-F238E27FC236}">
                  <a16:creationId xmlns:a16="http://schemas.microsoft.com/office/drawing/2014/main" id="{2FAC9367-8BB4-4A69-AB4E-DCFE1AF68C56}"/>
                </a:ext>
              </a:extLst>
            </p:cNvPr>
            <p:cNvSpPr/>
            <p:nvPr/>
          </p:nvSpPr>
          <p:spPr>
            <a:xfrm>
              <a:off x="4963617" y="2820055"/>
              <a:ext cx="261143" cy="108007"/>
            </a:xfrm>
            <a:prstGeom prst="flowChartExtract">
              <a:avLst/>
            </a:prstGeom>
            <a:gradFill>
              <a:gsLst>
                <a:gs pos="0">
                  <a:srgbClr val="C7000B">
                    <a:alpha val="30000"/>
                  </a:srgbClr>
                </a:gs>
                <a:gs pos="100000">
                  <a:srgbClr val="C7000B">
                    <a:alpha val="0"/>
                  </a:srgbClr>
                </a:gs>
              </a:gsLst>
              <a:lin ang="5400000" scaled="0"/>
            </a:gradFill>
            <a:ln w="6350" cap="flat" cmpd="sng" algn="ctr">
              <a:gradFill>
                <a:gsLst>
                  <a:gs pos="0">
                    <a:srgbClr val="C7000B"/>
                  </a:gs>
                  <a:gs pos="100000">
                    <a:srgbClr val="C7000B">
                      <a:alpha val="0"/>
                    </a:srgbClr>
                  </a:gs>
                </a:gsLst>
                <a:lin ang="5400000" scaled="0"/>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sz="1400" kern="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2" name="流程图: 摘录 241">
              <a:extLst>
                <a:ext uri="{FF2B5EF4-FFF2-40B4-BE49-F238E27FC236}">
                  <a16:creationId xmlns:a16="http://schemas.microsoft.com/office/drawing/2014/main" id="{5B20E4A7-A646-4DA3-803F-BFCCB5F91E6C}"/>
                </a:ext>
              </a:extLst>
            </p:cNvPr>
            <p:cNvSpPr/>
            <p:nvPr/>
          </p:nvSpPr>
          <p:spPr>
            <a:xfrm>
              <a:off x="7343457" y="2820055"/>
              <a:ext cx="261143" cy="108007"/>
            </a:xfrm>
            <a:prstGeom prst="flowChartExtract">
              <a:avLst/>
            </a:prstGeom>
            <a:gradFill>
              <a:gsLst>
                <a:gs pos="0">
                  <a:srgbClr val="C7000B">
                    <a:alpha val="30000"/>
                  </a:srgbClr>
                </a:gs>
                <a:gs pos="100000">
                  <a:srgbClr val="C7000B">
                    <a:alpha val="0"/>
                  </a:srgbClr>
                </a:gs>
              </a:gsLst>
              <a:lin ang="5400000" scaled="0"/>
            </a:gradFill>
            <a:ln w="6350" cap="flat" cmpd="sng" algn="ctr">
              <a:gradFill>
                <a:gsLst>
                  <a:gs pos="0">
                    <a:srgbClr val="C7000B"/>
                  </a:gs>
                  <a:gs pos="100000">
                    <a:srgbClr val="C7000B">
                      <a:alpha val="0"/>
                    </a:srgbClr>
                  </a:gs>
                </a:gsLst>
                <a:lin ang="5400000" scaled="0"/>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sz="1400" kern="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43" name="组合 242">
              <a:extLst>
                <a:ext uri="{FF2B5EF4-FFF2-40B4-BE49-F238E27FC236}">
                  <a16:creationId xmlns:a16="http://schemas.microsoft.com/office/drawing/2014/main" id="{E02DF05B-DE5D-47C4-B44B-6956F28C5FCD}"/>
                </a:ext>
              </a:extLst>
            </p:cNvPr>
            <p:cNvGrpSpPr/>
            <p:nvPr/>
          </p:nvGrpSpPr>
          <p:grpSpPr>
            <a:xfrm>
              <a:off x="5135285" y="4331570"/>
              <a:ext cx="2309420" cy="1390297"/>
              <a:chOff x="5135285" y="4246506"/>
              <a:chExt cx="2309420" cy="1390297"/>
            </a:xfrm>
          </p:grpSpPr>
          <p:sp>
            <p:nvSpPr>
              <p:cNvPr id="244" name="文本框 243">
                <a:extLst>
                  <a:ext uri="{FF2B5EF4-FFF2-40B4-BE49-F238E27FC236}">
                    <a16:creationId xmlns:a16="http://schemas.microsoft.com/office/drawing/2014/main" id="{65F21882-4B28-489D-862A-BF9D18A816D9}"/>
                  </a:ext>
                </a:extLst>
              </p:cNvPr>
              <p:cNvSpPr txBox="1"/>
              <p:nvPr/>
            </p:nvSpPr>
            <p:spPr>
              <a:xfrm>
                <a:off x="5712075" y="5109606"/>
                <a:ext cx="1233450" cy="296510"/>
              </a:xfrm>
              <a:prstGeom prst="rect">
                <a:avLst/>
              </a:prstGeom>
              <a:noFill/>
            </p:spPr>
            <p:txBody>
              <a:bodyPr wrap="none" lIns="0" tIns="0" rIns="0" bIns="0" rtlCol="0">
                <a:spAutoFit/>
              </a:bodyPr>
              <a:lstStyle/>
              <a:p>
                <a:pPr defTabSz="913381"/>
                <a:r>
                  <a:rPr kumimoji="1" lang="zh-CN" altLang="en-US" sz="1398"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斩获</a:t>
                </a:r>
                <a:r>
                  <a:rPr kumimoji="1" lang="en-US" altLang="zh-CN" sz="1598"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15</a:t>
                </a:r>
                <a:r>
                  <a:rPr kumimoji="1" lang="zh-CN" altLang="en-US" sz="1798"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个</a:t>
                </a:r>
                <a:r>
                  <a:rPr kumimoji="1"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第一</a:t>
                </a:r>
                <a:endParaRPr kumimoji="1" lang="en-US" altLang="zh-CN" sz="1598"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245" name="图片 244">
                <a:extLst>
                  <a:ext uri="{FF2B5EF4-FFF2-40B4-BE49-F238E27FC236}">
                    <a16:creationId xmlns:a16="http://schemas.microsoft.com/office/drawing/2014/main" id="{D9C9E6C3-EE60-4BEB-B519-5E920CC64103}"/>
                  </a:ext>
                </a:extLst>
              </p:cNvPr>
              <p:cNvPicPr>
                <a:picLocks noChangeAspect="1"/>
              </p:cNvPicPr>
              <p:nvPr/>
            </p:nvPicPr>
            <p:blipFill>
              <a:blip r:embed="rId4"/>
              <a:stretch>
                <a:fillRect/>
              </a:stretch>
            </p:blipFill>
            <p:spPr>
              <a:xfrm>
                <a:off x="6016576" y="4459003"/>
                <a:ext cx="541504" cy="550660"/>
              </a:xfrm>
              <a:prstGeom prst="rect">
                <a:avLst/>
              </a:prstGeom>
            </p:spPr>
          </p:pic>
          <p:grpSp>
            <p:nvGrpSpPr>
              <p:cNvPr id="246" name="组合 245">
                <a:extLst>
                  <a:ext uri="{FF2B5EF4-FFF2-40B4-BE49-F238E27FC236}">
                    <a16:creationId xmlns:a16="http://schemas.microsoft.com/office/drawing/2014/main" id="{665AB4EB-0AFC-4507-9191-8F0BC7CC2F65}"/>
                  </a:ext>
                </a:extLst>
              </p:cNvPr>
              <p:cNvGrpSpPr/>
              <p:nvPr/>
            </p:nvGrpSpPr>
            <p:grpSpPr>
              <a:xfrm>
                <a:off x="5135285" y="4246506"/>
                <a:ext cx="2309420" cy="1390297"/>
                <a:chOff x="5177817" y="4225240"/>
                <a:chExt cx="2309420" cy="1390297"/>
              </a:xfrm>
            </p:grpSpPr>
            <p:grpSp>
              <p:nvGrpSpPr>
                <p:cNvPr id="247" name="组合 246">
                  <a:extLst>
                    <a:ext uri="{FF2B5EF4-FFF2-40B4-BE49-F238E27FC236}">
                      <a16:creationId xmlns:a16="http://schemas.microsoft.com/office/drawing/2014/main" id="{78EC7DF6-1F04-41F5-B21E-CD54DF18129A}"/>
                    </a:ext>
                  </a:extLst>
                </p:cNvPr>
                <p:cNvGrpSpPr/>
                <p:nvPr/>
              </p:nvGrpSpPr>
              <p:grpSpPr>
                <a:xfrm>
                  <a:off x="5177817" y="4225240"/>
                  <a:ext cx="228600" cy="237173"/>
                  <a:chOff x="883920" y="3152140"/>
                  <a:chExt cx="406400" cy="421640"/>
                </a:xfrm>
              </p:grpSpPr>
              <p:cxnSp>
                <p:nvCxnSpPr>
                  <p:cNvPr id="257" name="直接连接符 256">
                    <a:extLst>
                      <a:ext uri="{FF2B5EF4-FFF2-40B4-BE49-F238E27FC236}">
                        <a16:creationId xmlns:a16="http://schemas.microsoft.com/office/drawing/2014/main" id="{DF32B6CA-4A4F-4923-83B5-6E2AE4E6720E}"/>
                      </a:ext>
                    </a:extLst>
                  </p:cNvPr>
                  <p:cNvCxnSpPr/>
                  <p:nvPr/>
                </p:nvCxnSpPr>
                <p:spPr>
                  <a:xfrm>
                    <a:off x="883920" y="3152140"/>
                    <a:ext cx="406400" cy="0"/>
                  </a:xfrm>
                  <a:prstGeom prst="line">
                    <a:avLst/>
                  </a:prstGeom>
                  <a:ln w="12700">
                    <a:solidFill>
                      <a:srgbClr val="94DAE2"/>
                    </a:solidFill>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7253F8E5-DBF7-4E93-9A4B-543CF2D92186}"/>
                      </a:ext>
                    </a:extLst>
                  </p:cNvPr>
                  <p:cNvCxnSpPr/>
                  <p:nvPr/>
                </p:nvCxnSpPr>
                <p:spPr>
                  <a:xfrm>
                    <a:off x="883920" y="3152140"/>
                    <a:ext cx="0" cy="421640"/>
                  </a:xfrm>
                  <a:prstGeom prst="line">
                    <a:avLst/>
                  </a:prstGeom>
                  <a:ln w="12700">
                    <a:solidFill>
                      <a:srgbClr val="94DAE2"/>
                    </a:solidFill>
                  </a:ln>
                </p:spPr>
                <p:style>
                  <a:lnRef idx="1">
                    <a:schemeClr val="accent1"/>
                  </a:lnRef>
                  <a:fillRef idx="0">
                    <a:schemeClr val="accent1"/>
                  </a:fillRef>
                  <a:effectRef idx="0">
                    <a:schemeClr val="accent1"/>
                  </a:effectRef>
                  <a:fontRef idx="minor">
                    <a:schemeClr val="tx1"/>
                  </a:fontRef>
                </p:style>
              </p:cxnSp>
            </p:grpSp>
            <p:grpSp>
              <p:nvGrpSpPr>
                <p:cNvPr id="248" name="组合 247">
                  <a:extLst>
                    <a:ext uri="{FF2B5EF4-FFF2-40B4-BE49-F238E27FC236}">
                      <a16:creationId xmlns:a16="http://schemas.microsoft.com/office/drawing/2014/main" id="{832BEB5A-0A53-494D-B3D6-5828E46600AA}"/>
                    </a:ext>
                  </a:extLst>
                </p:cNvPr>
                <p:cNvGrpSpPr/>
                <p:nvPr/>
              </p:nvGrpSpPr>
              <p:grpSpPr>
                <a:xfrm rot="10800000">
                  <a:off x="7258637" y="5378363"/>
                  <a:ext cx="228600" cy="237173"/>
                  <a:chOff x="883920" y="3145367"/>
                  <a:chExt cx="406400" cy="421640"/>
                </a:xfrm>
              </p:grpSpPr>
              <p:cxnSp>
                <p:nvCxnSpPr>
                  <p:cNvPr id="255" name="直接连接符 254">
                    <a:extLst>
                      <a:ext uri="{FF2B5EF4-FFF2-40B4-BE49-F238E27FC236}">
                        <a16:creationId xmlns:a16="http://schemas.microsoft.com/office/drawing/2014/main" id="{9D2B3BA2-31BA-462E-AD60-244B421BCF13}"/>
                      </a:ext>
                    </a:extLst>
                  </p:cNvPr>
                  <p:cNvCxnSpPr/>
                  <p:nvPr/>
                </p:nvCxnSpPr>
                <p:spPr>
                  <a:xfrm>
                    <a:off x="883920" y="3152140"/>
                    <a:ext cx="406400" cy="0"/>
                  </a:xfrm>
                  <a:prstGeom prst="line">
                    <a:avLst/>
                  </a:prstGeom>
                  <a:ln w="12700">
                    <a:solidFill>
                      <a:srgbClr val="94DAE2"/>
                    </a:soli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509C4694-9D96-4495-B880-916A6DB89A23}"/>
                      </a:ext>
                    </a:extLst>
                  </p:cNvPr>
                  <p:cNvCxnSpPr/>
                  <p:nvPr/>
                </p:nvCxnSpPr>
                <p:spPr>
                  <a:xfrm>
                    <a:off x="883920" y="3145367"/>
                    <a:ext cx="0" cy="421640"/>
                  </a:xfrm>
                  <a:prstGeom prst="line">
                    <a:avLst/>
                  </a:prstGeom>
                  <a:ln w="12700">
                    <a:solidFill>
                      <a:srgbClr val="94DAE2"/>
                    </a:solidFill>
                  </a:ln>
                </p:spPr>
                <p:style>
                  <a:lnRef idx="1">
                    <a:schemeClr val="accent1"/>
                  </a:lnRef>
                  <a:fillRef idx="0">
                    <a:schemeClr val="accent1"/>
                  </a:fillRef>
                  <a:effectRef idx="0">
                    <a:schemeClr val="accent1"/>
                  </a:effectRef>
                  <a:fontRef idx="minor">
                    <a:schemeClr val="tx1"/>
                  </a:fontRef>
                </p:style>
              </p:cxnSp>
            </p:grpSp>
            <p:grpSp>
              <p:nvGrpSpPr>
                <p:cNvPr id="249" name="组合 248">
                  <a:extLst>
                    <a:ext uri="{FF2B5EF4-FFF2-40B4-BE49-F238E27FC236}">
                      <a16:creationId xmlns:a16="http://schemas.microsoft.com/office/drawing/2014/main" id="{2244D173-59D5-4EEA-856E-F1F84730EA3B}"/>
                    </a:ext>
                  </a:extLst>
                </p:cNvPr>
                <p:cNvGrpSpPr/>
                <p:nvPr/>
              </p:nvGrpSpPr>
              <p:grpSpPr>
                <a:xfrm rot="16200000">
                  <a:off x="5182104" y="5382650"/>
                  <a:ext cx="228600" cy="237173"/>
                  <a:chOff x="883920" y="3145367"/>
                  <a:chExt cx="406400" cy="421640"/>
                </a:xfrm>
              </p:grpSpPr>
              <p:cxnSp>
                <p:nvCxnSpPr>
                  <p:cNvPr id="253" name="直接连接符 252">
                    <a:extLst>
                      <a:ext uri="{FF2B5EF4-FFF2-40B4-BE49-F238E27FC236}">
                        <a16:creationId xmlns:a16="http://schemas.microsoft.com/office/drawing/2014/main" id="{E100C1F0-7F68-4E72-BC62-8C012B25DD50}"/>
                      </a:ext>
                    </a:extLst>
                  </p:cNvPr>
                  <p:cNvCxnSpPr/>
                  <p:nvPr/>
                </p:nvCxnSpPr>
                <p:spPr>
                  <a:xfrm>
                    <a:off x="883920" y="3152140"/>
                    <a:ext cx="406400" cy="0"/>
                  </a:xfrm>
                  <a:prstGeom prst="line">
                    <a:avLst/>
                  </a:prstGeom>
                  <a:ln w="12700">
                    <a:solidFill>
                      <a:srgbClr val="94DAE2"/>
                    </a:solidFill>
                  </a:ln>
                </p:spPr>
                <p:style>
                  <a:lnRef idx="1">
                    <a:schemeClr val="accent1"/>
                  </a:lnRef>
                  <a:fillRef idx="0">
                    <a:schemeClr val="accent1"/>
                  </a:fillRef>
                  <a:effectRef idx="0">
                    <a:schemeClr val="accent1"/>
                  </a:effectRef>
                  <a:fontRef idx="minor">
                    <a:schemeClr val="tx1"/>
                  </a:fontRef>
                </p:style>
              </p:cxnSp>
              <p:cxnSp>
                <p:nvCxnSpPr>
                  <p:cNvPr id="254" name="直接连接符 253">
                    <a:extLst>
                      <a:ext uri="{FF2B5EF4-FFF2-40B4-BE49-F238E27FC236}">
                        <a16:creationId xmlns:a16="http://schemas.microsoft.com/office/drawing/2014/main" id="{DA42FEA2-7DFC-4B26-BDF3-C91593823DD9}"/>
                      </a:ext>
                    </a:extLst>
                  </p:cNvPr>
                  <p:cNvCxnSpPr/>
                  <p:nvPr/>
                </p:nvCxnSpPr>
                <p:spPr>
                  <a:xfrm>
                    <a:off x="883920" y="3145367"/>
                    <a:ext cx="0" cy="421640"/>
                  </a:xfrm>
                  <a:prstGeom prst="line">
                    <a:avLst/>
                  </a:prstGeom>
                  <a:ln w="12700">
                    <a:solidFill>
                      <a:srgbClr val="94DAE2"/>
                    </a:solidFill>
                  </a:ln>
                </p:spPr>
                <p:style>
                  <a:lnRef idx="1">
                    <a:schemeClr val="accent1"/>
                  </a:lnRef>
                  <a:fillRef idx="0">
                    <a:schemeClr val="accent1"/>
                  </a:fillRef>
                  <a:effectRef idx="0">
                    <a:schemeClr val="accent1"/>
                  </a:effectRef>
                  <a:fontRef idx="minor">
                    <a:schemeClr val="tx1"/>
                  </a:fontRef>
                </p:style>
              </p:cxnSp>
            </p:grpSp>
            <p:grpSp>
              <p:nvGrpSpPr>
                <p:cNvPr id="250" name="组合 249">
                  <a:extLst>
                    <a:ext uri="{FF2B5EF4-FFF2-40B4-BE49-F238E27FC236}">
                      <a16:creationId xmlns:a16="http://schemas.microsoft.com/office/drawing/2014/main" id="{28AB10A0-B59C-432E-819D-9687B1B51542}"/>
                    </a:ext>
                  </a:extLst>
                </p:cNvPr>
                <p:cNvGrpSpPr/>
                <p:nvPr/>
              </p:nvGrpSpPr>
              <p:grpSpPr>
                <a:xfrm rot="5400000">
                  <a:off x="7254350" y="4220954"/>
                  <a:ext cx="228600" cy="237173"/>
                  <a:chOff x="883920" y="3152140"/>
                  <a:chExt cx="406400" cy="421640"/>
                </a:xfrm>
              </p:grpSpPr>
              <p:cxnSp>
                <p:nvCxnSpPr>
                  <p:cNvPr id="251" name="直接连接符 250">
                    <a:extLst>
                      <a:ext uri="{FF2B5EF4-FFF2-40B4-BE49-F238E27FC236}">
                        <a16:creationId xmlns:a16="http://schemas.microsoft.com/office/drawing/2014/main" id="{229AC269-4019-4C97-B7BA-49559BD3A9B4}"/>
                      </a:ext>
                    </a:extLst>
                  </p:cNvPr>
                  <p:cNvCxnSpPr/>
                  <p:nvPr/>
                </p:nvCxnSpPr>
                <p:spPr>
                  <a:xfrm>
                    <a:off x="883920" y="3152140"/>
                    <a:ext cx="406400" cy="0"/>
                  </a:xfrm>
                  <a:prstGeom prst="line">
                    <a:avLst/>
                  </a:prstGeom>
                  <a:ln w="12700">
                    <a:solidFill>
                      <a:srgbClr val="94DAE2"/>
                    </a:solidFill>
                  </a:ln>
                </p:spPr>
                <p:style>
                  <a:lnRef idx="1">
                    <a:schemeClr val="accent1"/>
                  </a:lnRef>
                  <a:fillRef idx="0">
                    <a:schemeClr val="accent1"/>
                  </a:fillRef>
                  <a:effectRef idx="0">
                    <a:schemeClr val="accent1"/>
                  </a:effectRef>
                  <a:fontRef idx="minor">
                    <a:schemeClr val="tx1"/>
                  </a:fontRef>
                </p:style>
              </p:cxnSp>
              <p:cxnSp>
                <p:nvCxnSpPr>
                  <p:cNvPr id="252" name="直接连接符 251">
                    <a:extLst>
                      <a:ext uri="{FF2B5EF4-FFF2-40B4-BE49-F238E27FC236}">
                        <a16:creationId xmlns:a16="http://schemas.microsoft.com/office/drawing/2014/main" id="{859237DD-DC68-4D14-AEE9-6BE2C224D7AD}"/>
                      </a:ext>
                    </a:extLst>
                  </p:cNvPr>
                  <p:cNvCxnSpPr/>
                  <p:nvPr/>
                </p:nvCxnSpPr>
                <p:spPr>
                  <a:xfrm>
                    <a:off x="883920" y="3152140"/>
                    <a:ext cx="0" cy="421640"/>
                  </a:xfrm>
                  <a:prstGeom prst="line">
                    <a:avLst/>
                  </a:prstGeom>
                  <a:ln w="12700">
                    <a:solidFill>
                      <a:srgbClr val="94DAE2"/>
                    </a:solidFill>
                  </a:ln>
                </p:spPr>
                <p:style>
                  <a:lnRef idx="1">
                    <a:schemeClr val="accent1"/>
                  </a:lnRef>
                  <a:fillRef idx="0">
                    <a:schemeClr val="accent1"/>
                  </a:fillRef>
                  <a:effectRef idx="0">
                    <a:schemeClr val="accent1"/>
                  </a:effectRef>
                  <a:fontRef idx="minor">
                    <a:schemeClr val="tx1"/>
                  </a:fontRef>
                </p:style>
              </p:cxnSp>
            </p:grpSp>
          </p:grpSp>
        </p:grpSp>
        <p:grpSp>
          <p:nvGrpSpPr>
            <p:cNvPr id="259" name="组合 258">
              <a:extLst>
                <a:ext uri="{FF2B5EF4-FFF2-40B4-BE49-F238E27FC236}">
                  <a16:creationId xmlns:a16="http://schemas.microsoft.com/office/drawing/2014/main" id="{14231A01-4A9D-4DF1-95AB-BFA1762FCD7A}"/>
                </a:ext>
              </a:extLst>
            </p:cNvPr>
            <p:cNvGrpSpPr/>
            <p:nvPr/>
          </p:nvGrpSpPr>
          <p:grpSpPr>
            <a:xfrm>
              <a:off x="5135285" y="1420680"/>
              <a:ext cx="2309420" cy="1156377"/>
              <a:chOff x="5135285" y="1356882"/>
              <a:chExt cx="2309420" cy="1156377"/>
            </a:xfrm>
          </p:grpSpPr>
          <p:sp>
            <p:nvSpPr>
              <p:cNvPr id="260" name="文本框 259">
                <a:extLst>
                  <a:ext uri="{FF2B5EF4-FFF2-40B4-BE49-F238E27FC236}">
                    <a16:creationId xmlns:a16="http://schemas.microsoft.com/office/drawing/2014/main" id="{A03D9CBD-323C-4427-8EAC-5BA251CF7002}"/>
                  </a:ext>
                </a:extLst>
              </p:cNvPr>
              <p:cNvSpPr txBox="1"/>
              <p:nvPr/>
            </p:nvSpPr>
            <p:spPr>
              <a:xfrm>
                <a:off x="5385871" y="2118010"/>
                <a:ext cx="1908609" cy="296373"/>
              </a:xfrm>
              <a:prstGeom prst="rect">
                <a:avLst/>
              </a:prstGeom>
              <a:noFill/>
            </p:spPr>
            <p:txBody>
              <a:bodyPr wrap="square" lIns="0" tIns="0" rIns="0" bIns="0" rtlCol="0" anchor="ctr">
                <a:spAutoFit/>
              </a:bodyPr>
              <a:lstStyle/>
              <a:p>
                <a:pPr algn="ctr" defTabSz="913381"/>
                <a:r>
                  <a:rPr kumimoji="1" lang="zh-CN" altLang="en-US" sz="1397"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位居</a:t>
                </a:r>
                <a:r>
                  <a:rPr kumimoji="1" lang="en-US" altLang="zh-CN" sz="1797"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10</a:t>
                </a:r>
                <a:r>
                  <a:rPr kumimoji="1" lang="zh-CN" altLang="en-US" sz="1797"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个</a:t>
                </a:r>
                <a:r>
                  <a:rPr kumimoji="1" lang="zh-CN" altLang="en-US" sz="1397"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领导者象限</a:t>
                </a:r>
              </a:p>
            </p:txBody>
          </p:sp>
          <p:grpSp>
            <p:nvGrpSpPr>
              <p:cNvPr id="261" name="组合 260">
                <a:extLst>
                  <a:ext uri="{FF2B5EF4-FFF2-40B4-BE49-F238E27FC236}">
                    <a16:creationId xmlns:a16="http://schemas.microsoft.com/office/drawing/2014/main" id="{24470A46-574A-4D40-B41C-280205C9E45D}"/>
                  </a:ext>
                </a:extLst>
              </p:cNvPr>
              <p:cNvGrpSpPr/>
              <p:nvPr/>
            </p:nvGrpSpPr>
            <p:grpSpPr>
              <a:xfrm>
                <a:off x="6059343" y="1492887"/>
                <a:ext cx="455970" cy="505979"/>
                <a:chOff x="8853691" y="1086746"/>
                <a:chExt cx="466365" cy="517515"/>
              </a:xfrm>
            </p:grpSpPr>
            <p:sp>
              <p:nvSpPr>
                <p:cNvPr id="275" name="Freeform 5">
                  <a:extLst>
                    <a:ext uri="{FF2B5EF4-FFF2-40B4-BE49-F238E27FC236}">
                      <a16:creationId xmlns:a16="http://schemas.microsoft.com/office/drawing/2014/main" id="{59C862A2-50DB-4CBD-B56B-6778564CEAB1}"/>
                    </a:ext>
                  </a:extLst>
                </p:cNvPr>
                <p:cNvSpPr>
                  <a:spLocks/>
                </p:cNvSpPr>
                <p:nvPr/>
              </p:nvSpPr>
              <p:spPr bwMode="auto">
                <a:xfrm>
                  <a:off x="8853691" y="1466608"/>
                  <a:ext cx="466365" cy="137653"/>
                </a:xfrm>
                <a:custGeom>
                  <a:avLst/>
                  <a:gdLst>
                    <a:gd name="T0" fmla="*/ 161 w 230"/>
                    <a:gd name="T1" fmla="*/ 68 h 68"/>
                    <a:gd name="T2" fmla="*/ 83 w 230"/>
                    <a:gd name="T3" fmla="*/ 33 h 68"/>
                    <a:gd name="T4" fmla="*/ 0 w 230"/>
                    <a:gd name="T5" fmla="*/ 31 h 68"/>
                    <a:gd name="T6" fmla="*/ 62 w 230"/>
                    <a:gd name="T7" fmla="*/ 7 h 68"/>
                    <a:gd name="T8" fmla="*/ 109 w 230"/>
                    <a:gd name="T9" fmla="*/ 28 h 68"/>
                    <a:gd name="T10" fmla="*/ 227 w 230"/>
                    <a:gd name="T11" fmla="*/ 35 h 68"/>
                    <a:gd name="T12" fmla="*/ 230 w 230"/>
                    <a:gd name="T13" fmla="*/ 41 h 68"/>
                    <a:gd name="T14" fmla="*/ 185 w 230"/>
                    <a:gd name="T15" fmla="*/ 68 h 68"/>
                    <a:gd name="T16" fmla="*/ 161 w 230"/>
                    <a:gd name="T1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68">
                      <a:moveTo>
                        <a:pt x="161" y="68"/>
                      </a:moveTo>
                      <a:cubicBezTo>
                        <a:pt x="135" y="56"/>
                        <a:pt x="109" y="45"/>
                        <a:pt x="83" y="33"/>
                      </a:cubicBezTo>
                      <a:cubicBezTo>
                        <a:pt x="57" y="21"/>
                        <a:pt x="43" y="21"/>
                        <a:pt x="0" y="31"/>
                      </a:cubicBezTo>
                      <a:cubicBezTo>
                        <a:pt x="12" y="10"/>
                        <a:pt x="37" y="0"/>
                        <a:pt x="62" y="7"/>
                      </a:cubicBezTo>
                      <a:cubicBezTo>
                        <a:pt x="78" y="12"/>
                        <a:pt x="94" y="19"/>
                        <a:pt x="109" y="28"/>
                      </a:cubicBezTo>
                      <a:cubicBezTo>
                        <a:pt x="147" y="49"/>
                        <a:pt x="186" y="56"/>
                        <a:pt x="227" y="35"/>
                      </a:cubicBezTo>
                      <a:cubicBezTo>
                        <a:pt x="228" y="37"/>
                        <a:pt x="229" y="39"/>
                        <a:pt x="230" y="41"/>
                      </a:cubicBezTo>
                      <a:cubicBezTo>
                        <a:pt x="215" y="50"/>
                        <a:pt x="200" y="59"/>
                        <a:pt x="185" y="68"/>
                      </a:cubicBezTo>
                      <a:cubicBezTo>
                        <a:pt x="177" y="68"/>
                        <a:pt x="169" y="68"/>
                        <a:pt x="161" y="68"/>
                      </a:cubicBezTo>
                      <a:close/>
                    </a:path>
                  </a:pathLst>
                </a:custGeom>
                <a:solidFill>
                  <a:srgbClr val="C8102E"/>
                </a:solidFill>
                <a:ln>
                  <a:solidFill>
                    <a:schemeClr val="accent1"/>
                  </a:solidFill>
                </a:ln>
              </p:spPr>
              <p:txBody>
                <a:bodyPr vert="horz" wrap="square" lIns="91440" tIns="45720" rIns="91440" bIns="45720" numCol="1" anchor="t" anchorCtr="0" compatLnSpc="1">
                  <a:prstTxWarp prst="textNoShape">
                    <a:avLst/>
                  </a:prstTxWarp>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6" name="Freeform 6">
                  <a:extLst>
                    <a:ext uri="{FF2B5EF4-FFF2-40B4-BE49-F238E27FC236}">
                      <a16:creationId xmlns:a16="http://schemas.microsoft.com/office/drawing/2014/main" id="{1B36AC4E-6453-4D73-A52F-D3484F5E2EF2}"/>
                    </a:ext>
                  </a:extLst>
                </p:cNvPr>
                <p:cNvSpPr>
                  <a:spLocks noEditPoints="1"/>
                </p:cNvSpPr>
                <p:nvPr/>
              </p:nvSpPr>
              <p:spPr bwMode="auto">
                <a:xfrm>
                  <a:off x="8940946" y="1086746"/>
                  <a:ext cx="369331" cy="446808"/>
                </a:xfrm>
                <a:custGeom>
                  <a:avLst/>
                  <a:gdLst>
                    <a:gd name="T0" fmla="*/ 94 w 182"/>
                    <a:gd name="T1" fmla="*/ 203 h 220"/>
                    <a:gd name="T2" fmla="*/ 0 w 182"/>
                    <a:gd name="T3" fmla="*/ 162 h 220"/>
                    <a:gd name="T4" fmla="*/ 5 w 182"/>
                    <a:gd name="T5" fmla="*/ 151 h 220"/>
                    <a:gd name="T6" fmla="*/ 40 w 182"/>
                    <a:gd name="T7" fmla="*/ 85 h 220"/>
                    <a:gd name="T8" fmla="*/ 57 w 182"/>
                    <a:gd name="T9" fmla="*/ 70 h 220"/>
                    <a:gd name="T10" fmla="*/ 77 w 182"/>
                    <a:gd name="T11" fmla="*/ 59 h 220"/>
                    <a:gd name="T12" fmla="*/ 51 w 182"/>
                    <a:gd name="T13" fmla="*/ 18 h 220"/>
                    <a:gd name="T14" fmla="*/ 88 w 182"/>
                    <a:gd name="T15" fmla="*/ 0 h 220"/>
                    <a:gd name="T16" fmla="*/ 182 w 182"/>
                    <a:gd name="T17" fmla="*/ 208 h 220"/>
                    <a:gd name="T18" fmla="*/ 152 w 182"/>
                    <a:gd name="T19" fmla="*/ 218 h 220"/>
                    <a:gd name="T20" fmla="*/ 139 w 182"/>
                    <a:gd name="T21" fmla="*/ 196 h 220"/>
                    <a:gd name="T22" fmla="*/ 139 w 182"/>
                    <a:gd name="T23" fmla="*/ 161 h 220"/>
                    <a:gd name="T24" fmla="*/ 125 w 182"/>
                    <a:gd name="T25" fmla="*/ 166 h 220"/>
                    <a:gd name="T26" fmla="*/ 78 w 182"/>
                    <a:gd name="T27" fmla="*/ 168 h 220"/>
                    <a:gd name="T28" fmla="*/ 63 w 182"/>
                    <a:gd name="T29" fmla="*/ 169 h 220"/>
                    <a:gd name="T30" fmla="*/ 71 w 182"/>
                    <a:gd name="T31" fmla="*/ 184 h 220"/>
                    <a:gd name="T32" fmla="*/ 95 w 182"/>
                    <a:gd name="T33" fmla="*/ 202 h 220"/>
                    <a:gd name="T34" fmla="*/ 94 w 182"/>
                    <a:gd name="T35" fmla="*/ 203 h 220"/>
                    <a:gd name="T36" fmla="*/ 96 w 182"/>
                    <a:gd name="T37" fmla="*/ 72 h 220"/>
                    <a:gd name="T38" fmla="*/ 52 w 182"/>
                    <a:gd name="T39" fmla="*/ 119 h 220"/>
                    <a:gd name="T40" fmla="*/ 95 w 182"/>
                    <a:gd name="T41" fmla="*/ 154 h 220"/>
                    <a:gd name="T42" fmla="*/ 128 w 182"/>
                    <a:gd name="T43" fmla="*/ 144 h 220"/>
                    <a:gd name="T44" fmla="*/ 96 w 182"/>
                    <a:gd name="T45" fmla="*/ 7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2" h="220">
                      <a:moveTo>
                        <a:pt x="94" y="203"/>
                      </a:moveTo>
                      <a:cubicBezTo>
                        <a:pt x="63" y="190"/>
                        <a:pt x="32" y="176"/>
                        <a:pt x="0" y="162"/>
                      </a:cubicBezTo>
                      <a:cubicBezTo>
                        <a:pt x="1" y="160"/>
                        <a:pt x="2" y="155"/>
                        <a:pt x="5" y="151"/>
                      </a:cubicBezTo>
                      <a:cubicBezTo>
                        <a:pt x="22" y="132"/>
                        <a:pt x="35" y="111"/>
                        <a:pt x="40" y="85"/>
                      </a:cubicBezTo>
                      <a:cubicBezTo>
                        <a:pt x="41" y="79"/>
                        <a:pt x="50" y="75"/>
                        <a:pt x="57" y="70"/>
                      </a:cubicBezTo>
                      <a:cubicBezTo>
                        <a:pt x="63" y="66"/>
                        <a:pt x="71" y="63"/>
                        <a:pt x="77" y="59"/>
                      </a:cubicBezTo>
                      <a:cubicBezTo>
                        <a:pt x="68" y="45"/>
                        <a:pt x="60" y="32"/>
                        <a:pt x="51" y="18"/>
                      </a:cubicBezTo>
                      <a:cubicBezTo>
                        <a:pt x="63" y="12"/>
                        <a:pt x="73" y="7"/>
                        <a:pt x="88" y="0"/>
                      </a:cubicBezTo>
                      <a:cubicBezTo>
                        <a:pt x="102" y="77"/>
                        <a:pt x="131" y="146"/>
                        <a:pt x="182" y="208"/>
                      </a:cubicBezTo>
                      <a:cubicBezTo>
                        <a:pt x="169" y="213"/>
                        <a:pt x="159" y="220"/>
                        <a:pt x="152" y="218"/>
                      </a:cubicBezTo>
                      <a:cubicBezTo>
                        <a:pt x="146" y="217"/>
                        <a:pt x="141" y="204"/>
                        <a:pt x="139" y="196"/>
                      </a:cubicBezTo>
                      <a:cubicBezTo>
                        <a:pt x="137" y="186"/>
                        <a:pt x="139" y="174"/>
                        <a:pt x="139" y="161"/>
                      </a:cubicBezTo>
                      <a:cubicBezTo>
                        <a:pt x="132" y="163"/>
                        <a:pt x="127" y="164"/>
                        <a:pt x="125" y="166"/>
                      </a:cubicBezTo>
                      <a:cubicBezTo>
                        <a:pt x="110" y="180"/>
                        <a:pt x="95" y="180"/>
                        <a:pt x="78" y="168"/>
                      </a:cubicBezTo>
                      <a:cubicBezTo>
                        <a:pt x="75" y="166"/>
                        <a:pt x="68" y="168"/>
                        <a:pt x="63" y="169"/>
                      </a:cubicBezTo>
                      <a:cubicBezTo>
                        <a:pt x="65" y="174"/>
                        <a:pt x="67" y="180"/>
                        <a:pt x="71" y="184"/>
                      </a:cubicBezTo>
                      <a:cubicBezTo>
                        <a:pt x="78" y="191"/>
                        <a:pt x="87" y="196"/>
                        <a:pt x="95" y="202"/>
                      </a:cubicBezTo>
                      <a:cubicBezTo>
                        <a:pt x="95" y="202"/>
                        <a:pt x="94" y="203"/>
                        <a:pt x="94" y="203"/>
                      </a:cubicBezTo>
                      <a:close/>
                      <a:moveTo>
                        <a:pt x="96" y="72"/>
                      </a:moveTo>
                      <a:cubicBezTo>
                        <a:pt x="73" y="82"/>
                        <a:pt x="50" y="87"/>
                        <a:pt x="52" y="119"/>
                      </a:cubicBezTo>
                      <a:cubicBezTo>
                        <a:pt x="54" y="146"/>
                        <a:pt x="80" y="144"/>
                        <a:pt x="95" y="154"/>
                      </a:cubicBezTo>
                      <a:cubicBezTo>
                        <a:pt x="102" y="158"/>
                        <a:pt x="116" y="148"/>
                        <a:pt x="128" y="144"/>
                      </a:cubicBezTo>
                      <a:cubicBezTo>
                        <a:pt x="116" y="117"/>
                        <a:pt x="106" y="95"/>
                        <a:pt x="96" y="72"/>
                      </a:cubicBezTo>
                      <a:close/>
                    </a:path>
                  </a:pathLst>
                </a:custGeom>
                <a:solidFill>
                  <a:srgbClr val="C7000B"/>
                </a:solidFill>
                <a:ln>
                  <a:noFill/>
                </a:ln>
              </p:spPr>
              <p:txBody>
                <a:bodyPr vert="horz" wrap="square" lIns="91440" tIns="45720" rIns="91440" bIns="45720" numCol="1" anchor="t" anchorCtr="0" compatLnSpc="1">
                  <a:prstTxWarp prst="textNoShape">
                    <a:avLst/>
                  </a:prstTxWarp>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7" name="Freeform 7">
                  <a:extLst>
                    <a:ext uri="{FF2B5EF4-FFF2-40B4-BE49-F238E27FC236}">
                      <a16:creationId xmlns:a16="http://schemas.microsoft.com/office/drawing/2014/main" id="{AF932FB3-0E26-408E-A80A-74C0CF167394}"/>
                    </a:ext>
                  </a:extLst>
                </p:cNvPr>
                <p:cNvSpPr>
                  <a:spLocks noEditPoints="1"/>
                </p:cNvSpPr>
                <p:nvPr/>
              </p:nvSpPr>
              <p:spPr bwMode="auto">
                <a:xfrm>
                  <a:off x="9042493" y="1239625"/>
                  <a:ext cx="157962" cy="174511"/>
                </a:xfrm>
                <a:custGeom>
                  <a:avLst/>
                  <a:gdLst>
                    <a:gd name="T0" fmla="*/ 46 w 78"/>
                    <a:gd name="T1" fmla="*/ 0 h 86"/>
                    <a:gd name="T2" fmla="*/ 78 w 78"/>
                    <a:gd name="T3" fmla="*/ 72 h 86"/>
                    <a:gd name="T4" fmla="*/ 45 w 78"/>
                    <a:gd name="T5" fmla="*/ 82 h 86"/>
                    <a:gd name="T6" fmla="*/ 2 w 78"/>
                    <a:gd name="T7" fmla="*/ 47 h 86"/>
                    <a:gd name="T8" fmla="*/ 46 w 78"/>
                    <a:gd name="T9" fmla="*/ 0 h 86"/>
                    <a:gd name="T10" fmla="*/ 59 w 78"/>
                    <a:gd name="T11" fmla="*/ 45 h 86"/>
                    <a:gd name="T12" fmla="*/ 32 w 78"/>
                    <a:gd name="T13" fmla="*/ 26 h 86"/>
                    <a:gd name="T14" fmla="*/ 12 w 78"/>
                    <a:gd name="T15" fmla="*/ 43 h 86"/>
                    <a:gd name="T16" fmla="*/ 30 w 78"/>
                    <a:gd name="T17" fmla="*/ 63 h 86"/>
                    <a:gd name="T18" fmla="*/ 59 w 78"/>
                    <a:gd name="T19" fmla="*/ 4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6">
                      <a:moveTo>
                        <a:pt x="46" y="0"/>
                      </a:moveTo>
                      <a:cubicBezTo>
                        <a:pt x="56" y="23"/>
                        <a:pt x="66" y="45"/>
                        <a:pt x="78" y="72"/>
                      </a:cubicBezTo>
                      <a:cubicBezTo>
                        <a:pt x="66" y="76"/>
                        <a:pt x="52" y="86"/>
                        <a:pt x="45" y="82"/>
                      </a:cubicBezTo>
                      <a:cubicBezTo>
                        <a:pt x="30" y="72"/>
                        <a:pt x="4" y="74"/>
                        <a:pt x="2" y="47"/>
                      </a:cubicBezTo>
                      <a:cubicBezTo>
                        <a:pt x="0" y="15"/>
                        <a:pt x="23" y="10"/>
                        <a:pt x="46" y="0"/>
                      </a:cubicBezTo>
                      <a:close/>
                      <a:moveTo>
                        <a:pt x="59" y="45"/>
                      </a:moveTo>
                      <a:cubicBezTo>
                        <a:pt x="46" y="36"/>
                        <a:pt x="39" y="26"/>
                        <a:pt x="32" y="26"/>
                      </a:cubicBezTo>
                      <a:cubicBezTo>
                        <a:pt x="25" y="27"/>
                        <a:pt x="14" y="36"/>
                        <a:pt x="12" y="43"/>
                      </a:cubicBezTo>
                      <a:cubicBezTo>
                        <a:pt x="9" y="55"/>
                        <a:pt x="18" y="64"/>
                        <a:pt x="30" y="63"/>
                      </a:cubicBezTo>
                      <a:cubicBezTo>
                        <a:pt x="38" y="62"/>
                        <a:pt x="45" y="54"/>
                        <a:pt x="59"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8" name="Freeform 8">
                  <a:extLst>
                    <a:ext uri="{FF2B5EF4-FFF2-40B4-BE49-F238E27FC236}">
                      <a16:creationId xmlns:a16="http://schemas.microsoft.com/office/drawing/2014/main" id="{41D1C7DB-391E-4502-AF0A-8575EAB8A7D7}"/>
                    </a:ext>
                  </a:extLst>
                </p:cNvPr>
                <p:cNvSpPr>
                  <a:spLocks/>
                </p:cNvSpPr>
                <p:nvPr/>
              </p:nvSpPr>
              <p:spPr bwMode="auto">
                <a:xfrm>
                  <a:off x="9060547" y="1292279"/>
                  <a:ext cx="101547" cy="77477"/>
                </a:xfrm>
                <a:custGeom>
                  <a:avLst/>
                  <a:gdLst>
                    <a:gd name="T0" fmla="*/ 50 w 50"/>
                    <a:gd name="T1" fmla="*/ 19 h 38"/>
                    <a:gd name="T2" fmla="*/ 21 w 50"/>
                    <a:gd name="T3" fmla="*/ 37 h 38"/>
                    <a:gd name="T4" fmla="*/ 3 w 50"/>
                    <a:gd name="T5" fmla="*/ 17 h 38"/>
                    <a:gd name="T6" fmla="*/ 23 w 50"/>
                    <a:gd name="T7" fmla="*/ 0 h 38"/>
                    <a:gd name="T8" fmla="*/ 50 w 50"/>
                    <a:gd name="T9" fmla="*/ 19 h 38"/>
                  </a:gdLst>
                  <a:ahLst/>
                  <a:cxnLst>
                    <a:cxn ang="0">
                      <a:pos x="T0" y="T1"/>
                    </a:cxn>
                    <a:cxn ang="0">
                      <a:pos x="T2" y="T3"/>
                    </a:cxn>
                    <a:cxn ang="0">
                      <a:pos x="T4" y="T5"/>
                    </a:cxn>
                    <a:cxn ang="0">
                      <a:pos x="T6" y="T7"/>
                    </a:cxn>
                    <a:cxn ang="0">
                      <a:pos x="T8" y="T9"/>
                    </a:cxn>
                  </a:cxnLst>
                  <a:rect l="0" t="0" r="r" b="b"/>
                  <a:pathLst>
                    <a:path w="50" h="38">
                      <a:moveTo>
                        <a:pt x="50" y="19"/>
                      </a:moveTo>
                      <a:cubicBezTo>
                        <a:pt x="36" y="28"/>
                        <a:pt x="29" y="36"/>
                        <a:pt x="21" y="37"/>
                      </a:cubicBezTo>
                      <a:cubicBezTo>
                        <a:pt x="9" y="38"/>
                        <a:pt x="0" y="29"/>
                        <a:pt x="3" y="17"/>
                      </a:cubicBezTo>
                      <a:cubicBezTo>
                        <a:pt x="5" y="10"/>
                        <a:pt x="16" y="1"/>
                        <a:pt x="23" y="0"/>
                      </a:cubicBezTo>
                      <a:cubicBezTo>
                        <a:pt x="30" y="0"/>
                        <a:pt x="37" y="10"/>
                        <a:pt x="50" y="19"/>
                      </a:cubicBezTo>
                      <a:close/>
                    </a:path>
                  </a:pathLst>
                </a:custGeom>
                <a:solidFill>
                  <a:srgbClr val="C8102E"/>
                </a:solidFill>
                <a:ln>
                  <a:noFill/>
                </a:ln>
              </p:spPr>
              <p:txBody>
                <a:bodyPr vert="horz" wrap="square" lIns="91440" tIns="45720" rIns="91440" bIns="45720" numCol="1" anchor="t" anchorCtr="0" compatLnSpc="1">
                  <a:prstTxWarp prst="textNoShape">
                    <a:avLst/>
                  </a:prstTxWarp>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62" name="组合 261">
                <a:extLst>
                  <a:ext uri="{FF2B5EF4-FFF2-40B4-BE49-F238E27FC236}">
                    <a16:creationId xmlns:a16="http://schemas.microsoft.com/office/drawing/2014/main" id="{D65408A5-AA1F-42B9-9233-B89F53C41188}"/>
                  </a:ext>
                </a:extLst>
              </p:cNvPr>
              <p:cNvGrpSpPr/>
              <p:nvPr/>
            </p:nvGrpSpPr>
            <p:grpSpPr>
              <a:xfrm>
                <a:off x="5135285" y="1356882"/>
                <a:ext cx="2309420" cy="1156377"/>
                <a:chOff x="5178844" y="1356882"/>
                <a:chExt cx="2309420" cy="1156377"/>
              </a:xfrm>
            </p:grpSpPr>
            <p:grpSp>
              <p:nvGrpSpPr>
                <p:cNvPr id="263" name="组合 262">
                  <a:extLst>
                    <a:ext uri="{FF2B5EF4-FFF2-40B4-BE49-F238E27FC236}">
                      <a16:creationId xmlns:a16="http://schemas.microsoft.com/office/drawing/2014/main" id="{F9ABF968-C81F-49D0-BEB1-44D38B062086}"/>
                    </a:ext>
                  </a:extLst>
                </p:cNvPr>
                <p:cNvGrpSpPr/>
                <p:nvPr/>
              </p:nvGrpSpPr>
              <p:grpSpPr>
                <a:xfrm>
                  <a:off x="5178844" y="1356882"/>
                  <a:ext cx="228600" cy="237173"/>
                  <a:chOff x="883920" y="3152140"/>
                  <a:chExt cx="406400" cy="421640"/>
                </a:xfrm>
              </p:grpSpPr>
              <p:cxnSp>
                <p:nvCxnSpPr>
                  <p:cNvPr id="273" name="直接连接符 272">
                    <a:extLst>
                      <a:ext uri="{FF2B5EF4-FFF2-40B4-BE49-F238E27FC236}">
                        <a16:creationId xmlns:a16="http://schemas.microsoft.com/office/drawing/2014/main" id="{FC34B62A-D02F-4CEB-A014-0BE876DA2CF1}"/>
                      </a:ext>
                    </a:extLst>
                  </p:cNvPr>
                  <p:cNvCxnSpPr/>
                  <p:nvPr/>
                </p:nvCxnSpPr>
                <p:spPr>
                  <a:xfrm>
                    <a:off x="883920" y="3152140"/>
                    <a:ext cx="406400" cy="0"/>
                  </a:xfrm>
                  <a:prstGeom prst="line">
                    <a:avLst/>
                  </a:prstGeom>
                  <a:ln w="12700">
                    <a:solidFill>
                      <a:srgbClr val="94DAE2"/>
                    </a:solidFill>
                  </a:ln>
                </p:spPr>
                <p:style>
                  <a:lnRef idx="1">
                    <a:schemeClr val="accent1"/>
                  </a:lnRef>
                  <a:fillRef idx="0">
                    <a:schemeClr val="accent1"/>
                  </a:fillRef>
                  <a:effectRef idx="0">
                    <a:schemeClr val="accent1"/>
                  </a:effectRef>
                  <a:fontRef idx="minor">
                    <a:schemeClr val="tx1"/>
                  </a:fontRef>
                </p:style>
              </p:cxnSp>
              <p:cxnSp>
                <p:nvCxnSpPr>
                  <p:cNvPr id="274" name="直接连接符 273">
                    <a:extLst>
                      <a:ext uri="{FF2B5EF4-FFF2-40B4-BE49-F238E27FC236}">
                        <a16:creationId xmlns:a16="http://schemas.microsoft.com/office/drawing/2014/main" id="{165E29D7-665B-412C-8183-3F09BD0E1C75}"/>
                      </a:ext>
                    </a:extLst>
                  </p:cNvPr>
                  <p:cNvCxnSpPr/>
                  <p:nvPr/>
                </p:nvCxnSpPr>
                <p:spPr>
                  <a:xfrm>
                    <a:off x="883920" y="3152140"/>
                    <a:ext cx="0" cy="421640"/>
                  </a:xfrm>
                  <a:prstGeom prst="line">
                    <a:avLst/>
                  </a:prstGeom>
                  <a:ln w="12700">
                    <a:solidFill>
                      <a:srgbClr val="94DAE2"/>
                    </a:solidFill>
                  </a:ln>
                </p:spPr>
                <p:style>
                  <a:lnRef idx="1">
                    <a:schemeClr val="accent1"/>
                  </a:lnRef>
                  <a:fillRef idx="0">
                    <a:schemeClr val="accent1"/>
                  </a:fillRef>
                  <a:effectRef idx="0">
                    <a:schemeClr val="accent1"/>
                  </a:effectRef>
                  <a:fontRef idx="minor">
                    <a:schemeClr val="tx1"/>
                  </a:fontRef>
                </p:style>
              </p:cxnSp>
            </p:grpSp>
            <p:grpSp>
              <p:nvGrpSpPr>
                <p:cNvPr id="264" name="组合 263">
                  <a:extLst>
                    <a:ext uri="{FF2B5EF4-FFF2-40B4-BE49-F238E27FC236}">
                      <a16:creationId xmlns:a16="http://schemas.microsoft.com/office/drawing/2014/main" id="{57467C94-D34E-4079-85B1-49D4354DD080}"/>
                    </a:ext>
                  </a:extLst>
                </p:cNvPr>
                <p:cNvGrpSpPr/>
                <p:nvPr/>
              </p:nvGrpSpPr>
              <p:grpSpPr>
                <a:xfrm rot="10800000">
                  <a:off x="7259664" y="2276085"/>
                  <a:ext cx="228600" cy="237173"/>
                  <a:chOff x="883920" y="3145367"/>
                  <a:chExt cx="406400" cy="421640"/>
                </a:xfrm>
              </p:grpSpPr>
              <p:cxnSp>
                <p:nvCxnSpPr>
                  <p:cNvPr id="271" name="直接连接符 270">
                    <a:extLst>
                      <a:ext uri="{FF2B5EF4-FFF2-40B4-BE49-F238E27FC236}">
                        <a16:creationId xmlns:a16="http://schemas.microsoft.com/office/drawing/2014/main" id="{0DEE8885-5E9B-4E0C-941F-2B7D293D7F56}"/>
                      </a:ext>
                    </a:extLst>
                  </p:cNvPr>
                  <p:cNvCxnSpPr/>
                  <p:nvPr/>
                </p:nvCxnSpPr>
                <p:spPr>
                  <a:xfrm>
                    <a:off x="883920" y="3152140"/>
                    <a:ext cx="406400" cy="0"/>
                  </a:xfrm>
                  <a:prstGeom prst="line">
                    <a:avLst/>
                  </a:prstGeom>
                  <a:ln w="12700">
                    <a:solidFill>
                      <a:srgbClr val="94DAE2"/>
                    </a:solidFill>
                  </a:ln>
                </p:spPr>
                <p:style>
                  <a:lnRef idx="1">
                    <a:schemeClr val="accent1"/>
                  </a:lnRef>
                  <a:fillRef idx="0">
                    <a:schemeClr val="accent1"/>
                  </a:fillRef>
                  <a:effectRef idx="0">
                    <a:schemeClr val="accent1"/>
                  </a:effectRef>
                  <a:fontRef idx="minor">
                    <a:schemeClr val="tx1"/>
                  </a:fontRef>
                </p:style>
              </p:cxnSp>
              <p:cxnSp>
                <p:nvCxnSpPr>
                  <p:cNvPr id="272" name="直接连接符 271">
                    <a:extLst>
                      <a:ext uri="{FF2B5EF4-FFF2-40B4-BE49-F238E27FC236}">
                        <a16:creationId xmlns:a16="http://schemas.microsoft.com/office/drawing/2014/main" id="{A7DD3C69-FB43-4607-882A-44DEAB2493C4}"/>
                      </a:ext>
                    </a:extLst>
                  </p:cNvPr>
                  <p:cNvCxnSpPr/>
                  <p:nvPr/>
                </p:nvCxnSpPr>
                <p:spPr>
                  <a:xfrm>
                    <a:off x="883920" y="3145367"/>
                    <a:ext cx="0" cy="421640"/>
                  </a:xfrm>
                  <a:prstGeom prst="line">
                    <a:avLst/>
                  </a:prstGeom>
                  <a:ln w="12700">
                    <a:solidFill>
                      <a:srgbClr val="94DAE2"/>
                    </a:solidFill>
                  </a:ln>
                </p:spPr>
                <p:style>
                  <a:lnRef idx="1">
                    <a:schemeClr val="accent1"/>
                  </a:lnRef>
                  <a:fillRef idx="0">
                    <a:schemeClr val="accent1"/>
                  </a:fillRef>
                  <a:effectRef idx="0">
                    <a:schemeClr val="accent1"/>
                  </a:effectRef>
                  <a:fontRef idx="minor">
                    <a:schemeClr val="tx1"/>
                  </a:fontRef>
                </p:style>
              </p:cxnSp>
            </p:grpSp>
            <p:grpSp>
              <p:nvGrpSpPr>
                <p:cNvPr id="265" name="组合 264">
                  <a:extLst>
                    <a:ext uri="{FF2B5EF4-FFF2-40B4-BE49-F238E27FC236}">
                      <a16:creationId xmlns:a16="http://schemas.microsoft.com/office/drawing/2014/main" id="{712B0906-1F3A-4FB1-B09D-B7A66501B4B1}"/>
                    </a:ext>
                  </a:extLst>
                </p:cNvPr>
                <p:cNvGrpSpPr/>
                <p:nvPr/>
              </p:nvGrpSpPr>
              <p:grpSpPr>
                <a:xfrm rot="16200000">
                  <a:off x="5183131" y="2280372"/>
                  <a:ext cx="228600" cy="237173"/>
                  <a:chOff x="883920" y="3145367"/>
                  <a:chExt cx="406400" cy="421640"/>
                </a:xfrm>
              </p:grpSpPr>
              <p:cxnSp>
                <p:nvCxnSpPr>
                  <p:cNvPr id="269" name="直接连接符 268">
                    <a:extLst>
                      <a:ext uri="{FF2B5EF4-FFF2-40B4-BE49-F238E27FC236}">
                        <a16:creationId xmlns:a16="http://schemas.microsoft.com/office/drawing/2014/main" id="{0565F73A-6930-4760-BBAD-882DEB0308A8}"/>
                      </a:ext>
                    </a:extLst>
                  </p:cNvPr>
                  <p:cNvCxnSpPr/>
                  <p:nvPr/>
                </p:nvCxnSpPr>
                <p:spPr>
                  <a:xfrm>
                    <a:off x="883920" y="3152140"/>
                    <a:ext cx="406400" cy="0"/>
                  </a:xfrm>
                  <a:prstGeom prst="line">
                    <a:avLst/>
                  </a:prstGeom>
                  <a:ln w="12700">
                    <a:solidFill>
                      <a:srgbClr val="94DAE2"/>
                    </a:solidFill>
                  </a:ln>
                </p:spPr>
                <p:style>
                  <a:lnRef idx="1">
                    <a:schemeClr val="accent1"/>
                  </a:lnRef>
                  <a:fillRef idx="0">
                    <a:schemeClr val="accent1"/>
                  </a:fillRef>
                  <a:effectRef idx="0">
                    <a:schemeClr val="accent1"/>
                  </a:effectRef>
                  <a:fontRef idx="minor">
                    <a:schemeClr val="tx1"/>
                  </a:fontRef>
                </p:style>
              </p:cxnSp>
              <p:cxnSp>
                <p:nvCxnSpPr>
                  <p:cNvPr id="270" name="直接连接符 269">
                    <a:extLst>
                      <a:ext uri="{FF2B5EF4-FFF2-40B4-BE49-F238E27FC236}">
                        <a16:creationId xmlns:a16="http://schemas.microsoft.com/office/drawing/2014/main" id="{5D6E3F87-76C0-44AE-B953-CD1597B8D8F5}"/>
                      </a:ext>
                    </a:extLst>
                  </p:cNvPr>
                  <p:cNvCxnSpPr/>
                  <p:nvPr/>
                </p:nvCxnSpPr>
                <p:spPr>
                  <a:xfrm>
                    <a:off x="883920" y="3145367"/>
                    <a:ext cx="0" cy="421640"/>
                  </a:xfrm>
                  <a:prstGeom prst="line">
                    <a:avLst/>
                  </a:prstGeom>
                  <a:ln w="12700">
                    <a:solidFill>
                      <a:srgbClr val="94DAE2"/>
                    </a:solidFill>
                  </a:ln>
                </p:spPr>
                <p:style>
                  <a:lnRef idx="1">
                    <a:schemeClr val="accent1"/>
                  </a:lnRef>
                  <a:fillRef idx="0">
                    <a:schemeClr val="accent1"/>
                  </a:fillRef>
                  <a:effectRef idx="0">
                    <a:schemeClr val="accent1"/>
                  </a:effectRef>
                  <a:fontRef idx="minor">
                    <a:schemeClr val="tx1"/>
                  </a:fontRef>
                </p:style>
              </p:cxnSp>
            </p:grpSp>
            <p:grpSp>
              <p:nvGrpSpPr>
                <p:cNvPr id="266" name="组合 265">
                  <a:extLst>
                    <a:ext uri="{FF2B5EF4-FFF2-40B4-BE49-F238E27FC236}">
                      <a16:creationId xmlns:a16="http://schemas.microsoft.com/office/drawing/2014/main" id="{E93A277A-32D1-4B7D-B577-523812249DEB}"/>
                    </a:ext>
                  </a:extLst>
                </p:cNvPr>
                <p:cNvGrpSpPr/>
                <p:nvPr/>
              </p:nvGrpSpPr>
              <p:grpSpPr>
                <a:xfrm rot="5400000">
                  <a:off x="7255377" y="1352596"/>
                  <a:ext cx="228600" cy="237173"/>
                  <a:chOff x="883920" y="3152140"/>
                  <a:chExt cx="406400" cy="421640"/>
                </a:xfrm>
              </p:grpSpPr>
              <p:cxnSp>
                <p:nvCxnSpPr>
                  <p:cNvPr id="267" name="直接连接符 266">
                    <a:extLst>
                      <a:ext uri="{FF2B5EF4-FFF2-40B4-BE49-F238E27FC236}">
                        <a16:creationId xmlns:a16="http://schemas.microsoft.com/office/drawing/2014/main" id="{686014EE-76F7-479A-BA79-DB47634D48F3}"/>
                      </a:ext>
                    </a:extLst>
                  </p:cNvPr>
                  <p:cNvCxnSpPr/>
                  <p:nvPr/>
                </p:nvCxnSpPr>
                <p:spPr>
                  <a:xfrm>
                    <a:off x="883920" y="3152140"/>
                    <a:ext cx="406400" cy="0"/>
                  </a:xfrm>
                  <a:prstGeom prst="line">
                    <a:avLst/>
                  </a:prstGeom>
                  <a:ln w="12700">
                    <a:solidFill>
                      <a:srgbClr val="94DAE2"/>
                    </a:solidFill>
                  </a:ln>
                </p:spPr>
                <p:style>
                  <a:lnRef idx="1">
                    <a:schemeClr val="accent1"/>
                  </a:lnRef>
                  <a:fillRef idx="0">
                    <a:schemeClr val="accent1"/>
                  </a:fillRef>
                  <a:effectRef idx="0">
                    <a:schemeClr val="accent1"/>
                  </a:effectRef>
                  <a:fontRef idx="minor">
                    <a:schemeClr val="tx1"/>
                  </a:fontRef>
                </p:style>
              </p:cxnSp>
              <p:cxnSp>
                <p:nvCxnSpPr>
                  <p:cNvPr id="268" name="直接连接符 267">
                    <a:extLst>
                      <a:ext uri="{FF2B5EF4-FFF2-40B4-BE49-F238E27FC236}">
                        <a16:creationId xmlns:a16="http://schemas.microsoft.com/office/drawing/2014/main" id="{C915D41B-022E-41DE-8D40-3714AE2D8347}"/>
                      </a:ext>
                    </a:extLst>
                  </p:cNvPr>
                  <p:cNvCxnSpPr/>
                  <p:nvPr/>
                </p:nvCxnSpPr>
                <p:spPr>
                  <a:xfrm>
                    <a:off x="883920" y="3152140"/>
                    <a:ext cx="0" cy="421640"/>
                  </a:xfrm>
                  <a:prstGeom prst="line">
                    <a:avLst/>
                  </a:prstGeom>
                  <a:ln w="12700">
                    <a:solidFill>
                      <a:srgbClr val="94DAE2"/>
                    </a:solidFill>
                  </a:ln>
                </p:spPr>
                <p:style>
                  <a:lnRef idx="1">
                    <a:schemeClr val="accent1"/>
                  </a:lnRef>
                  <a:fillRef idx="0">
                    <a:schemeClr val="accent1"/>
                  </a:fillRef>
                  <a:effectRef idx="0">
                    <a:schemeClr val="accent1"/>
                  </a:effectRef>
                  <a:fontRef idx="minor">
                    <a:schemeClr val="tx1"/>
                  </a:fontRef>
                </p:style>
              </p:cxnSp>
            </p:grpSp>
          </p:grpSp>
        </p:grpSp>
      </p:grpSp>
    </p:spTree>
    <p:extLst>
      <p:ext uri="{BB962C8B-B14F-4D97-AF65-F5344CB8AC3E}">
        <p14:creationId xmlns:p14="http://schemas.microsoft.com/office/powerpoint/2010/main" val="6334330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cs typeface="+mn-ea"/>
                <a:sym typeface="Huawei Sans" panose="020C0503030203020204" pitchFamily="34" charset="0"/>
              </a:rPr>
              <a:t>华为云</a:t>
            </a:r>
            <a:r>
              <a:rPr lang="en-US" altLang="zh-CN" dirty="0">
                <a:cs typeface="+mn-ea"/>
                <a:sym typeface="Huawei Sans" panose="020C0503030203020204" pitchFamily="34" charset="0"/>
              </a:rPr>
              <a:t>Stack</a:t>
            </a:r>
            <a:r>
              <a:rPr lang="zh-CN" altLang="en-US" dirty="0">
                <a:cs typeface="+mn-ea"/>
                <a:sym typeface="Huawei Sans" panose="020C0503030203020204" pitchFamily="34" charset="0"/>
              </a:rPr>
              <a:t>，本地部署持续创新，构建用户视角一朵云</a:t>
            </a:r>
            <a:endParaRPr lang="zh-CN" altLang="en-US" dirty="0">
              <a:sym typeface="Huawei Sans" panose="020C0503030203020204" pitchFamily="34" charset="0"/>
            </a:endParaRPr>
          </a:p>
        </p:txBody>
      </p:sp>
      <p:grpSp>
        <p:nvGrpSpPr>
          <p:cNvPr id="2" name="组合 1">
            <a:extLst>
              <a:ext uri="{FF2B5EF4-FFF2-40B4-BE49-F238E27FC236}">
                <a16:creationId xmlns:a16="http://schemas.microsoft.com/office/drawing/2014/main" id="{745D54C2-92F3-4B25-898B-F82FD6C01A01}"/>
              </a:ext>
            </a:extLst>
          </p:cNvPr>
          <p:cNvGrpSpPr/>
          <p:nvPr/>
        </p:nvGrpSpPr>
        <p:grpSpPr>
          <a:xfrm>
            <a:off x="785366" y="1785916"/>
            <a:ext cx="10593377" cy="3380357"/>
            <a:chOff x="695127" y="1792958"/>
            <a:chExt cx="10593377" cy="3380357"/>
          </a:xfrm>
        </p:grpSpPr>
        <p:sp>
          <p:nvSpPr>
            <p:cNvPr id="30" name="文本框 29">
              <a:extLst>
                <a:ext uri="{FF2B5EF4-FFF2-40B4-BE49-F238E27FC236}">
                  <a16:creationId xmlns:a16="http://schemas.microsoft.com/office/drawing/2014/main" id="{EB3FF504-B50A-4DE0-AAA0-E1FC01139AF4}"/>
                </a:ext>
              </a:extLst>
            </p:cNvPr>
            <p:cNvSpPr txBox="1"/>
            <p:nvPr/>
          </p:nvSpPr>
          <p:spPr>
            <a:xfrm>
              <a:off x="8710001" y="1909961"/>
              <a:ext cx="1201172" cy="338554"/>
            </a:xfrm>
            <a:prstGeom prst="rect">
              <a:avLst/>
            </a:prstGeom>
            <a:noFill/>
          </p:spPr>
          <p:txBody>
            <a:bodyPr wrap="square" rtlCol="0">
              <a:spAutoFit/>
            </a:bodyPr>
            <a:lstStyle/>
            <a:p>
              <a:pPr marL="0" marR="0" lvl="0" indent="0" algn="l" defTabSz="134417"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坚实基座</a:t>
              </a:r>
              <a:endParaRPr kumimoji="0" lang="en-US" altLang="zh-CN" sz="1600"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 name="文本框 30">
              <a:extLst>
                <a:ext uri="{FF2B5EF4-FFF2-40B4-BE49-F238E27FC236}">
                  <a16:creationId xmlns:a16="http://schemas.microsoft.com/office/drawing/2014/main" id="{15CDB0AC-ECF9-49A1-A026-B1365F03225E}"/>
                </a:ext>
              </a:extLst>
            </p:cNvPr>
            <p:cNvSpPr txBox="1"/>
            <p:nvPr/>
          </p:nvSpPr>
          <p:spPr>
            <a:xfrm>
              <a:off x="8927123" y="2745219"/>
              <a:ext cx="1231814" cy="338554"/>
            </a:xfrm>
            <a:prstGeom prst="rect">
              <a:avLst/>
            </a:prstGeom>
            <a:noFill/>
          </p:spPr>
          <p:txBody>
            <a:bodyPr wrap="square" rtlCol="0">
              <a:spAutoFit/>
            </a:bodyPr>
            <a:lstStyle/>
            <a:p>
              <a:pPr marL="0" marR="0" lvl="0" indent="0" algn="l" defTabSz="134417"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智能数据</a:t>
              </a:r>
              <a:endParaRPr kumimoji="0" lang="en-US" altLang="zh-CN" sz="1600"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 name="文本框 31">
              <a:extLst>
                <a:ext uri="{FF2B5EF4-FFF2-40B4-BE49-F238E27FC236}">
                  <a16:creationId xmlns:a16="http://schemas.microsoft.com/office/drawing/2014/main" id="{26E280AB-563C-4D77-B785-5C72FECEBE58}"/>
                </a:ext>
              </a:extLst>
            </p:cNvPr>
            <p:cNvSpPr txBox="1"/>
            <p:nvPr/>
          </p:nvSpPr>
          <p:spPr>
            <a:xfrm>
              <a:off x="8954737" y="3674346"/>
              <a:ext cx="1246029" cy="338554"/>
            </a:xfrm>
            <a:prstGeom prst="rect">
              <a:avLst/>
            </a:prstGeom>
            <a:noFill/>
          </p:spPr>
          <p:txBody>
            <a:bodyPr wrap="square" rtlCol="0">
              <a:spAutoFit/>
            </a:bodyPr>
            <a:lstStyle/>
            <a:p>
              <a:pPr marL="0" marR="0" lvl="0" indent="0" algn="l" defTabSz="134417"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敏捷应用</a:t>
              </a:r>
              <a:endParaRPr kumimoji="0" lang="en-US" altLang="zh-CN" sz="1600"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 name="文本框 32">
              <a:extLst>
                <a:ext uri="{FF2B5EF4-FFF2-40B4-BE49-F238E27FC236}">
                  <a16:creationId xmlns:a16="http://schemas.microsoft.com/office/drawing/2014/main" id="{DC5CAC6A-CA96-4999-A822-757B5EB89C56}"/>
                </a:ext>
              </a:extLst>
            </p:cNvPr>
            <p:cNvSpPr txBox="1"/>
            <p:nvPr/>
          </p:nvSpPr>
          <p:spPr>
            <a:xfrm>
              <a:off x="8864470" y="4516669"/>
              <a:ext cx="1286288" cy="338554"/>
            </a:xfrm>
            <a:prstGeom prst="rect">
              <a:avLst/>
            </a:prstGeom>
            <a:noFill/>
          </p:spPr>
          <p:txBody>
            <a:bodyPr wrap="square" rtlCol="0">
              <a:spAutoFit/>
            </a:bodyPr>
            <a:lstStyle/>
            <a:p>
              <a:pPr marL="0" marR="0" lvl="0" indent="0" algn="l" defTabSz="134417"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卓越服务</a:t>
              </a:r>
              <a:endParaRPr kumimoji="0" lang="en-US" altLang="zh-CN" sz="1600"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 name="椭圆 33">
              <a:extLst>
                <a:ext uri="{FF2B5EF4-FFF2-40B4-BE49-F238E27FC236}">
                  <a16:creationId xmlns:a16="http://schemas.microsoft.com/office/drawing/2014/main" id="{65A58492-BB27-4B91-8ED1-0299B19F132D}"/>
                </a:ext>
              </a:extLst>
            </p:cNvPr>
            <p:cNvSpPr/>
            <p:nvPr/>
          </p:nvSpPr>
          <p:spPr>
            <a:xfrm>
              <a:off x="8307459" y="2073291"/>
              <a:ext cx="154369" cy="143336"/>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134417" rtl="0" eaLnBrk="1" fontAlgn="auto" latinLnBrk="0" hangingPunct="1">
                <a:lnSpc>
                  <a:spcPct val="100000"/>
                </a:lnSpc>
                <a:spcBef>
                  <a:spcPts val="0"/>
                </a:spcBef>
                <a:spcAft>
                  <a:spcPts val="0"/>
                </a:spcAft>
                <a:buClrTx/>
                <a:buSzTx/>
                <a:buFontTx/>
                <a:buNone/>
                <a:tabLst/>
                <a:defRPr/>
              </a:pPr>
              <a:endParaRPr kumimoji="0" lang="zh-CN" altLang="en-US" sz="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5" name="椭圆 34">
              <a:extLst>
                <a:ext uri="{FF2B5EF4-FFF2-40B4-BE49-F238E27FC236}">
                  <a16:creationId xmlns:a16="http://schemas.microsoft.com/office/drawing/2014/main" id="{A97C2041-7ED2-4504-8656-96921387378F}"/>
                </a:ext>
              </a:extLst>
            </p:cNvPr>
            <p:cNvSpPr/>
            <p:nvPr/>
          </p:nvSpPr>
          <p:spPr>
            <a:xfrm>
              <a:off x="8687593" y="2933590"/>
              <a:ext cx="154369" cy="143336"/>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134417" rtl="0" eaLnBrk="1" fontAlgn="auto" latinLnBrk="0" hangingPunct="1">
                <a:lnSpc>
                  <a:spcPct val="100000"/>
                </a:lnSpc>
                <a:spcBef>
                  <a:spcPts val="0"/>
                </a:spcBef>
                <a:spcAft>
                  <a:spcPts val="0"/>
                </a:spcAft>
                <a:buClrTx/>
                <a:buSzTx/>
                <a:buFontTx/>
                <a:buNone/>
                <a:tabLst/>
                <a:defRPr/>
              </a:pPr>
              <a:endParaRPr kumimoji="0" lang="zh-CN" altLang="en-US" sz="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 name="椭圆 35">
              <a:extLst>
                <a:ext uri="{FF2B5EF4-FFF2-40B4-BE49-F238E27FC236}">
                  <a16:creationId xmlns:a16="http://schemas.microsoft.com/office/drawing/2014/main" id="{6A03BFD5-4874-4CB3-A098-239920125F9F}"/>
                </a:ext>
              </a:extLst>
            </p:cNvPr>
            <p:cNvSpPr/>
            <p:nvPr/>
          </p:nvSpPr>
          <p:spPr>
            <a:xfrm>
              <a:off x="8783715" y="3853817"/>
              <a:ext cx="154369" cy="143336"/>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134417" rtl="0" eaLnBrk="1" fontAlgn="auto" latinLnBrk="0" hangingPunct="1">
                <a:lnSpc>
                  <a:spcPct val="100000"/>
                </a:lnSpc>
                <a:spcBef>
                  <a:spcPts val="0"/>
                </a:spcBef>
                <a:spcAft>
                  <a:spcPts val="0"/>
                </a:spcAft>
                <a:buClrTx/>
                <a:buSzTx/>
                <a:buFontTx/>
                <a:buNone/>
                <a:tabLst/>
                <a:defRPr/>
              </a:pPr>
              <a:endParaRPr kumimoji="0" lang="zh-CN" altLang="en-US" sz="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 name="椭圆 36">
              <a:extLst>
                <a:ext uri="{FF2B5EF4-FFF2-40B4-BE49-F238E27FC236}">
                  <a16:creationId xmlns:a16="http://schemas.microsoft.com/office/drawing/2014/main" id="{4C85E622-1660-473E-BA57-81DA06277D9C}"/>
                </a:ext>
              </a:extLst>
            </p:cNvPr>
            <p:cNvSpPr/>
            <p:nvPr/>
          </p:nvSpPr>
          <p:spPr>
            <a:xfrm>
              <a:off x="8564397" y="4768424"/>
              <a:ext cx="154369" cy="143336"/>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134417" rtl="0" eaLnBrk="1" fontAlgn="auto" latinLnBrk="0" hangingPunct="1">
                <a:lnSpc>
                  <a:spcPct val="100000"/>
                </a:lnSpc>
                <a:spcBef>
                  <a:spcPts val="0"/>
                </a:spcBef>
                <a:spcAft>
                  <a:spcPts val="0"/>
                </a:spcAft>
                <a:buClrTx/>
                <a:buSzTx/>
                <a:buFontTx/>
                <a:buNone/>
                <a:tabLst/>
                <a:defRPr/>
              </a:pPr>
              <a:endParaRPr kumimoji="0" lang="zh-CN" altLang="en-US" sz="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 name="文本框 37">
              <a:extLst>
                <a:ext uri="{FF2B5EF4-FFF2-40B4-BE49-F238E27FC236}">
                  <a16:creationId xmlns:a16="http://schemas.microsoft.com/office/drawing/2014/main" id="{6BB4BE77-6760-4687-8FAB-EBED6F1C5DC7}"/>
                </a:ext>
              </a:extLst>
            </p:cNvPr>
            <p:cNvSpPr txBox="1"/>
            <p:nvPr/>
          </p:nvSpPr>
          <p:spPr>
            <a:xfrm>
              <a:off x="8714422" y="2156305"/>
              <a:ext cx="2364477" cy="276999"/>
            </a:xfrm>
            <a:prstGeom prst="rect">
              <a:avLst/>
            </a:prstGeom>
            <a:noFill/>
          </p:spPr>
          <p:txBody>
            <a:bodyPr wrap="square" rtlCol="0">
              <a:spAutoFit/>
            </a:bodyPr>
            <a:lstStyle/>
            <a:p>
              <a:pPr marL="0" marR="0" lvl="0" indent="0" algn="l" defTabSz="13441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匹配政企，构建用户视角一朵云</a:t>
              </a:r>
            </a:p>
          </p:txBody>
        </p:sp>
        <p:sp>
          <p:nvSpPr>
            <p:cNvPr id="39" name="文本框 38">
              <a:extLst>
                <a:ext uri="{FF2B5EF4-FFF2-40B4-BE49-F238E27FC236}">
                  <a16:creationId xmlns:a16="http://schemas.microsoft.com/office/drawing/2014/main" id="{C6989327-CA0A-4F81-B266-823E451076CD}"/>
                </a:ext>
              </a:extLst>
            </p:cNvPr>
            <p:cNvSpPr txBox="1"/>
            <p:nvPr/>
          </p:nvSpPr>
          <p:spPr>
            <a:xfrm>
              <a:off x="8938180" y="3034565"/>
              <a:ext cx="2290637" cy="276999"/>
            </a:xfrm>
            <a:prstGeom prst="rect">
              <a:avLst/>
            </a:prstGeom>
            <a:noFill/>
          </p:spPr>
          <p:txBody>
            <a:bodyPr wrap="square" rtlCol="0">
              <a:spAutoFit/>
            </a:bodyPr>
            <a:lstStyle/>
            <a:p>
              <a:pPr marL="0" marR="0" lvl="0" indent="0" algn="l" defTabSz="13441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跨域协同，助力政企实时运营</a:t>
              </a:r>
            </a:p>
          </p:txBody>
        </p:sp>
        <p:sp>
          <p:nvSpPr>
            <p:cNvPr id="40" name="文本框 39">
              <a:extLst>
                <a:ext uri="{FF2B5EF4-FFF2-40B4-BE49-F238E27FC236}">
                  <a16:creationId xmlns:a16="http://schemas.microsoft.com/office/drawing/2014/main" id="{DFD70414-1E8A-4440-B557-956363E85C61}"/>
                </a:ext>
              </a:extLst>
            </p:cNvPr>
            <p:cNvSpPr txBox="1"/>
            <p:nvPr/>
          </p:nvSpPr>
          <p:spPr>
            <a:xfrm>
              <a:off x="8945090" y="3933037"/>
              <a:ext cx="2067013" cy="276999"/>
            </a:xfrm>
            <a:prstGeom prst="rect">
              <a:avLst/>
            </a:prstGeom>
            <a:noFill/>
          </p:spPr>
          <p:txBody>
            <a:bodyPr wrap="square" rtlCol="0">
              <a:spAutoFit/>
            </a:bodyPr>
            <a:lstStyle/>
            <a:p>
              <a:pPr marL="0" marR="0" lvl="0" indent="0" algn="l" defTabSz="13441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平滑演进，加速应用创新</a:t>
              </a:r>
            </a:p>
          </p:txBody>
        </p:sp>
        <p:sp>
          <p:nvSpPr>
            <p:cNvPr id="41" name="文本框 40">
              <a:extLst>
                <a:ext uri="{FF2B5EF4-FFF2-40B4-BE49-F238E27FC236}">
                  <a16:creationId xmlns:a16="http://schemas.microsoft.com/office/drawing/2014/main" id="{5CABF692-98B1-4C16-A66D-C4519CE65159}"/>
                </a:ext>
              </a:extLst>
            </p:cNvPr>
            <p:cNvSpPr txBox="1"/>
            <p:nvPr/>
          </p:nvSpPr>
          <p:spPr>
            <a:xfrm>
              <a:off x="8877666" y="4795221"/>
              <a:ext cx="2410838" cy="276999"/>
            </a:xfrm>
            <a:prstGeom prst="rect">
              <a:avLst/>
            </a:prstGeom>
            <a:noFill/>
          </p:spPr>
          <p:txBody>
            <a:bodyPr wrap="square" rtlCol="0">
              <a:spAutoFit/>
            </a:bodyPr>
            <a:lstStyle/>
            <a:p>
              <a:pPr marL="0" marR="0" lvl="0" indent="0" algn="l" defTabSz="13441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海量实践，快速建云、安心用云</a:t>
              </a:r>
            </a:p>
          </p:txBody>
        </p:sp>
        <p:sp>
          <p:nvSpPr>
            <p:cNvPr id="42" name="梯形 41">
              <a:extLst>
                <a:ext uri="{FF2B5EF4-FFF2-40B4-BE49-F238E27FC236}">
                  <a16:creationId xmlns:a16="http://schemas.microsoft.com/office/drawing/2014/main" id="{0B94A03A-7D53-4CDF-A51C-B3B9935C31B4}"/>
                </a:ext>
              </a:extLst>
            </p:cNvPr>
            <p:cNvSpPr/>
            <p:nvPr/>
          </p:nvSpPr>
          <p:spPr>
            <a:xfrm>
              <a:off x="806464" y="4762381"/>
              <a:ext cx="7094950" cy="400446"/>
            </a:xfrm>
            <a:prstGeom prst="trapezoid">
              <a:avLst>
                <a:gd name="adj" fmla="val 176019"/>
              </a:avLst>
            </a:prstGeom>
            <a:solidFill>
              <a:srgbClr val="94DAE2"/>
            </a:solidFill>
            <a:ln w="3175">
              <a:noFill/>
              <a:miter/>
            </a:ln>
          </p:spPr>
          <p:txBody>
            <a:bodyPr lIns="13552" rIns="13552"/>
            <a:lstStyle/>
            <a:p>
              <a:pPr marL="0" marR="0" lvl="0" indent="0" algn="ctr" defTabSz="747598" rtl="0" eaLnBrk="1" fontAlgn="auto" latinLnBrk="0" hangingPunct="0">
                <a:lnSpc>
                  <a:spcPts val="3112"/>
                </a:lnSpc>
                <a:spcBef>
                  <a:spcPts val="0"/>
                </a:spcBef>
                <a:spcAft>
                  <a:spcPts val="0"/>
                </a:spcAft>
                <a:buClrTx/>
                <a:buSzTx/>
                <a:buFontTx/>
                <a:buNone/>
                <a:tabLst/>
                <a:defRPr/>
              </a:pPr>
              <a:endParaRPr kumimoji="0" lang="zh-CN" altLang="en-US" sz="12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43" name="文本框 42">
              <a:extLst>
                <a:ext uri="{FF2B5EF4-FFF2-40B4-BE49-F238E27FC236}">
                  <a16:creationId xmlns:a16="http://schemas.microsoft.com/office/drawing/2014/main" id="{B279BF7A-AA4D-40A5-9C2C-0573B2F9575A}"/>
                </a:ext>
              </a:extLst>
            </p:cNvPr>
            <p:cNvSpPr txBox="1"/>
            <p:nvPr/>
          </p:nvSpPr>
          <p:spPr>
            <a:xfrm>
              <a:off x="4394533" y="4891554"/>
              <a:ext cx="83280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i="0" u="none" strike="noStrike" kern="1200" cap="none" spc="0" normalizeH="0" baseline="0" noProof="0" dirty="0">
                  <a:ln>
                    <a:noFill/>
                  </a:ln>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一致</a:t>
              </a:r>
              <a:r>
                <a:rPr kumimoji="1" lang="en-US" altLang="zh-CN" sz="1200" b="0" i="0" u="none" strike="noStrike" kern="1200" cap="none" spc="0" normalizeH="0" baseline="0" noProof="0" dirty="0">
                  <a:ln>
                    <a:noFill/>
                  </a:ln>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API</a:t>
              </a:r>
              <a:endParaRPr kumimoji="1" lang="zh-CN" altLang="en-US" sz="1200" b="0" i="0" u="none" strike="noStrike" kern="1200" cap="none" spc="0" normalizeH="0" baseline="0" noProof="0" dirty="0">
                <a:ln>
                  <a:noFill/>
                </a:ln>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44" name="文本框 43">
              <a:extLst>
                <a:ext uri="{FF2B5EF4-FFF2-40B4-BE49-F238E27FC236}">
                  <a16:creationId xmlns:a16="http://schemas.microsoft.com/office/drawing/2014/main" id="{7C07CF4B-CB19-49A1-9C67-6AC3EF54988C}"/>
                </a:ext>
              </a:extLst>
            </p:cNvPr>
            <p:cNvSpPr txBox="1"/>
            <p:nvPr/>
          </p:nvSpPr>
          <p:spPr>
            <a:xfrm>
              <a:off x="2140719" y="4896316"/>
              <a:ext cx="94641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i="0" u="none" strike="noStrike" kern="1200" cap="none" spc="0" normalizeH="0" baseline="0" noProof="0" dirty="0">
                  <a:ln>
                    <a:noFill/>
                  </a:ln>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一致体验</a:t>
              </a:r>
            </a:p>
          </p:txBody>
        </p:sp>
        <p:sp>
          <p:nvSpPr>
            <p:cNvPr id="45" name="文本框 44">
              <a:extLst>
                <a:ext uri="{FF2B5EF4-FFF2-40B4-BE49-F238E27FC236}">
                  <a16:creationId xmlns:a16="http://schemas.microsoft.com/office/drawing/2014/main" id="{C485C246-DBA3-494B-AE99-B709034BED4C}"/>
                </a:ext>
              </a:extLst>
            </p:cNvPr>
            <p:cNvSpPr txBox="1"/>
            <p:nvPr/>
          </p:nvSpPr>
          <p:spPr>
            <a:xfrm>
              <a:off x="6451481" y="4896316"/>
              <a:ext cx="94641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i="0" u="none" strike="noStrike" kern="1200" cap="none" spc="0" normalizeH="0" baseline="0" noProof="0" dirty="0">
                  <a:ln>
                    <a:noFill/>
                  </a:ln>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一致生态</a:t>
              </a:r>
            </a:p>
          </p:txBody>
        </p:sp>
        <p:grpSp>
          <p:nvGrpSpPr>
            <p:cNvPr id="46" name="成组">
              <a:extLst>
                <a:ext uri="{FF2B5EF4-FFF2-40B4-BE49-F238E27FC236}">
                  <a16:creationId xmlns:a16="http://schemas.microsoft.com/office/drawing/2014/main" id="{4CCE4542-1FBA-491D-A9E5-30426C8BC006}"/>
                </a:ext>
              </a:extLst>
            </p:cNvPr>
            <p:cNvGrpSpPr/>
            <p:nvPr/>
          </p:nvGrpSpPr>
          <p:grpSpPr>
            <a:xfrm>
              <a:off x="5373044" y="5025384"/>
              <a:ext cx="978166" cy="61580"/>
              <a:chOff x="0" y="0"/>
              <a:chExt cx="2211176" cy="238281"/>
            </a:xfrm>
          </p:grpSpPr>
          <p:sp>
            <p:nvSpPr>
              <p:cNvPr id="47" name="三角形">
                <a:extLst>
                  <a:ext uri="{FF2B5EF4-FFF2-40B4-BE49-F238E27FC236}">
                    <a16:creationId xmlns:a16="http://schemas.microsoft.com/office/drawing/2014/main" id="{0F2D8F24-ECFA-48F7-8D93-757947C0B915}"/>
                  </a:ext>
                </a:extLst>
              </p:cNvPr>
              <p:cNvSpPr/>
              <p:nvPr/>
            </p:nvSpPr>
            <p:spPr>
              <a:xfrm rot="13500000">
                <a:off x="2007218" y="35466"/>
                <a:ext cx="169634" cy="167349"/>
              </a:xfrm>
              <a:custGeom>
                <a:avLst/>
                <a:gdLst/>
                <a:ahLst/>
                <a:cxnLst>
                  <a:cxn ang="0">
                    <a:pos x="wd2" y="hd2"/>
                  </a:cxn>
                  <a:cxn ang="5400000">
                    <a:pos x="wd2" y="hd2"/>
                  </a:cxn>
                  <a:cxn ang="10800000">
                    <a:pos x="wd2" y="hd2"/>
                  </a:cxn>
                  <a:cxn ang="16200000">
                    <a:pos x="wd2" y="hd2"/>
                  </a:cxn>
                </a:cxnLst>
                <a:rect l="0" t="0" r="r" b="b"/>
                <a:pathLst>
                  <a:path w="21600" h="21600" extrusionOk="0">
                    <a:moveTo>
                      <a:pt x="2775" y="0"/>
                    </a:moveTo>
                    <a:lnTo>
                      <a:pt x="0" y="21600"/>
                    </a:lnTo>
                    <a:lnTo>
                      <a:pt x="21600" y="19083"/>
                    </a:lnTo>
                    <a:lnTo>
                      <a:pt x="2775" y="0"/>
                    </a:lnTo>
                    <a:close/>
                  </a:path>
                </a:pathLst>
              </a:custGeom>
              <a:gradFill flip="none" rotWithShape="1">
                <a:gsLst>
                  <a:gs pos="0">
                    <a:srgbClr val="C70001">
                      <a:alpha val="17590"/>
                    </a:srgbClr>
                  </a:gs>
                  <a:gs pos="100000">
                    <a:srgbClr val="C70001">
                      <a:alpha val="0"/>
                    </a:srgbClr>
                  </a:gs>
                </a:gsLst>
                <a:path path="shape">
                  <a:fillToRect l="-3864" t="97335" r="103864" b="2664"/>
                </a:path>
              </a:gradFill>
              <a:ln w="12700" cap="flat">
                <a:noFill/>
                <a:miter lim="400000"/>
              </a:ln>
              <a:effectLst/>
            </p:spPr>
            <p:txBody>
              <a:bodyPr wrap="square" lIns="45719" tIns="45719" rIns="45719" bIns="45719"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48" name="形状">
                <a:extLst>
                  <a:ext uri="{FF2B5EF4-FFF2-40B4-BE49-F238E27FC236}">
                    <a16:creationId xmlns:a16="http://schemas.microsoft.com/office/drawing/2014/main" id="{15D94638-370C-4572-B577-31C2E4A1616D}"/>
                  </a:ext>
                </a:extLst>
              </p:cNvPr>
              <p:cNvSpPr/>
              <p:nvPr/>
            </p:nvSpPr>
            <p:spPr>
              <a:xfrm>
                <a:off x="0" y="47659"/>
                <a:ext cx="2180029" cy="138765"/>
              </a:xfrm>
              <a:custGeom>
                <a:avLst/>
                <a:gdLst/>
                <a:ahLst/>
                <a:cxnLst>
                  <a:cxn ang="0">
                    <a:pos x="wd2" y="hd2"/>
                  </a:cxn>
                  <a:cxn ang="5400000">
                    <a:pos x="wd2" y="hd2"/>
                  </a:cxn>
                  <a:cxn ang="10800000">
                    <a:pos x="wd2" y="hd2"/>
                  </a:cxn>
                  <a:cxn ang="16200000">
                    <a:pos x="wd2" y="hd2"/>
                  </a:cxn>
                </a:cxnLst>
                <a:rect l="0" t="0" r="r" b="b"/>
                <a:pathLst>
                  <a:path w="21600" h="21600" extrusionOk="0">
                    <a:moveTo>
                      <a:pt x="20553" y="12796"/>
                    </a:moveTo>
                    <a:lnTo>
                      <a:pt x="20553" y="21600"/>
                    </a:lnTo>
                    <a:lnTo>
                      <a:pt x="21600" y="10800"/>
                    </a:lnTo>
                    <a:lnTo>
                      <a:pt x="20553" y="0"/>
                    </a:lnTo>
                    <a:lnTo>
                      <a:pt x="20553" y="9518"/>
                    </a:lnTo>
                    <a:lnTo>
                      <a:pt x="0" y="9518"/>
                    </a:lnTo>
                    <a:lnTo>
                      <a:pt x="0" y="12796"/>
                    </a:lnTo>
                    <a:lnTo>
                      <a:pt x="20553" y="12796"/>
                    </a:lnTo>
                    <a:close/>
                  </a:path>
                </a:pathLst>
              </a:custGeom>
              <a:gradFill flip="none" rotWithShape="1">
                <a:gsLst>
                  <a:gs pos="0">
                    <a:srgbClr val="C70001">
                      <a:alpha val="76136"/>
                    </a:srgbClr>
                  </a:gs>
                  <a:gs pos="100000">
                    <a:srgbClr val="C70001">
                      <a:alpha val="0"/>
                    </a:srgbClr>
                  </a:gs>
                </a:gsLst>
                <a:lin ang="10789663" scaled="0"/>
              </a:gradFill>
              <a:ln w="12700" cap="flat">
                <a:noFill/>
                <a:miter lim="400000"/>
              </a:ln>
              <a:effectLst/>
            </p:spPr>
            <p:txBody>
              <a:bodyPr wrap="square" lIns="45719" tIns="45719" rIns="45719" bIns="45719"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grpSp>
          <p:nvGrpSpPr>
            <p:cNvPr id="49" name="成组">
              <a:extLst>
                <a:ext uri="{FF2B5EF4-FFF2-40B4-BE49-F238E27FC236}">
                  <a16:creationId xmlns:a16="http://schemas.microsoft.com/office/drawing/2014/main" id="{42CBF3CB-BEA2-4476-B876-297D8FEBCAD4}"/>
                </a:ext>
              </a:extLst>
            </p:cNvPr>
            <p:cNvGrpSpPr/>
            <p:nvPr/>
          </p:nvGrpSpPr>
          <p:grpSpPr>
            <a:xfrm flipH="1">
              <a:off x="3229166" y="5024605"/>
              <a:ext cx="978167" cy="61580"/>
              <a:chOff x="0" y="0"/>
              <a:chExt cx="2211176" cy="238281"/>
            </a:xfrm>
          </p:grpSpPr>
          <p:sp>
            <p:nvSpPr>
              <p:cNvPr id="50" name="三角形">
                <a:extLst>
                  <a:ext uri="{FF2B5EF4-FFF2-40B4-BE49-F238E27FC236}">
                    <a16:creationId xmlns:a16="http://schemas.microsoft.com/office/drawing/2014/main" id="{F60CF034-F302-4CA7-A888-429EC5F977F8}"/>
                  </a:ext>
                </a:extLst>
              </p:cNvPr>
              <p:cNvSpPr/>
              <p:nvPr/>
            </p:nvSpPr>
            <p:spPr>
              <a:xfrm rot="13500000">
                <a:off x="2007218" y="35466"/>
                <a:ext cx="169634" cy="167349"/>
              </a:xfrm>
              <a:custGeom>
                <a:avLst/>
                <a:gdLst/>
                <a:ahLst/>
                <a:cxnLst>
                  <a:cxn ang="0">
                    <a:pos x="wd2" y="hd2"/>
                  </a:cxn>
                  <a:cxn ang="5400000">
                    <a:pos x="wd2" y="hd2"/>
                  </a:cxn>
                  <a:cxn ang="10800000">
                    <a:pos x="wd2" y="hd2"/>
                  </a:cxn>
                  <a:cxn ang="16200000">
                    <a:pos x="wd2" y="hd2"/>
                  </a:cxn>
                </a:cxnLst>
                <a:rect l="0" t="0" r="r" b="b"/>
                <a:pathLst>
                  <a:path w="21600" h="21600" extrusionOk="0">
                    <a:moveTo>
                      <a:pt x="2775" y="0"/>
                    </a:moveTo>
                    <a:lnTo>
                      <a:pt x="0" y="21600"/>
                    </a:lnTo>
                    <a:lnTo>
                      <a:pt x="21600" y="19083"/>
                    </a:lnTo>
                    <a:lnTo>
                      <a:pt x="2775" y="0"/>
                    </a:lnTo>
                    <a:close/>
                  </a:path>
                </a:pathLst>
              </a:custGeom>
              <a:gradFill flip="none" rotWithShape="1">
                <a:gsLst>
                  <a:gs pos="0">
                    <a:srgbClr val="C70001">
                      <a:alpha val="17590"/>
                    </a:srgbClr>
                  </a:gs>
                  <a:gs pos="100000">
                    <a:srgbClr val="C70001">
                      <a:alpha val="0"/>
                    </a:srgbClr>
                  </a:gs>
                </a:gsLst>
                <a:path path="shape">
                  <a:fillToRect l="-3864" t="97335" r="103864" b="2664"/>
                </a:path>
              </a:gradFill>
              <a:ln w="12700" cap="flat">
                <a:noFill/>
                <a:miter lim="400000"/>
              </a:ln>
              <a:effectLst/>
            </p:spPr>
            <p:txBody>
              <a:bodyPr wrap="square" lIns="45719" tIns="45719" rIns="45719" bIns="45719"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51" name="形状">
                <a:extLst>
                  <a:ext uri="{FF2B5EF4-FFF2-40B4-BE49-F238E27FC236}">
                    <a16:creationId xmlns:a16="http://schemas.microsoft.com/office/drawing/2014/main" id="{6E58332D-BE0D-42B8-975B-DF83035D5D49}"/>
                  </a:ext>
                </a:extLst>
              </p:cNvPr>
              <p:cNvSpPr/>
              <p:nvPr/>
            </p:nvSpPr>
            <p:spPr>
              <a:xfrm>
                <a:off x="0" y="47659"/>
                <a:ext cx="2180029" cy="138765"/>
              </a:xfrm>
              <a:custGeom>
                <a:avLst/>
                <a:gdLst/>
                <a:ahLst/>
                <a:cxnLst>
                  <a:cxn ang="0">
                    <a:pos x="wd2" y="hd2"/>
                  </a:cxn>
                  <a:cxn ang="5400000">
                    <a:pos x="wd2" y="hd2"/>
                  </a:cxn>
                  <a:cxn ang="10800000">
                    <a:pos x="wd2" y="hd2"/>
                  </a:cxn>
                  <a:cxn ang="16200000">
                    <a:pos x="wd2" y="hd2"/>
                  </a:cxn>
                </a:cxnLst>
                <a:rect l="0" t="0" r="r" b="b"/>
                <a:pathLst>
                  <a:path w="21600" h="21600" extrusionOk="0">
                    <a:moveTo>
                      <a:pt x="20553" y="12796"/>
                    </a:moveTo>
                    <a:lnTo>
                      <a:pt x="20553" y="21600"/>
                    </a:lnTo>
                    <a:lnTo>
                      <a:pt x="21600" y="10800"/>
                    </a:lnTo>
                    <a:lnTo>
                      <a:pt x="20553" y="0"/>
                    </a:lnTo>
                    <a:lnTo>
                      <a:pt x="20553" y="9518"/>
                    </a:lnTo>
                    <a:lnTo>
                      <a:pt x="0" y="9518"/>
                    </a:lnTo>
                    <a:lnTo>
                      <a:pt x="0" y="12796"/>
                    </a:lnTo>
                    <a:lnTo>
                      <a:pt x="20553" y="12796"/>
                    </a:lnTo>
                    <a:close/>
                  </a:path>
                </a:pathLst>
              </a:custGeom>
              <a:gradFill flip="none" rotWithShape="1">
                <a:gsLst>
                  <a:gs pos="0">
                    <a:srgbClr val="C70001">
                      <a:alpha val="76000"/>
                    </a:srgbClr>
                  </a:gs>
                  <a:gs pos="100000">
                    <a:srgbClr val="C70001">
                      <a:alpha val="0"/>
                    </a:srgbClr>
                  </a:gs>
                </a:gsLst>
                <a:lin ang="10789663" scaled="0"/>
              </a:gradFill>
              <a:ln w="12700" cap="flat">
                <a:noFill/>
                <a:miter lim="400000"/>
              </a:ln>
              <a:effectLst/>
            </p:spPr>
            <p:txBody>
              <a:bodyPr wrap="square" lIns="45719" tIns="45719" rIns="45719" bIns="45719"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sp>
          <p:nvSpPr>
            <p:cNvPr id="52" name="矩形 81">
              <a:extLst>
                <a:ext uri="{FF2B5EF4-FFF2-40B4-BE49-F238E27FC236}">
                  <a16:creationId xmlns:a16="http://schemas.microsoft.com/office/drawing/2014/main" id="{8D199A59-FC80-45D1-9099-29123C0730DC}"/>
                </a:ext>
              </a:extLst>
            </p:cNvPr>
            <p:cNvSpPr/>
            <p:nvPr/>
          </p:nvSpPr>
          <p:spPr>
            <a:xfrm>
              <a:off x="2183920" y="1792958"/>
              <a:ext cx="5326975" cy="2611676"/>
            </a:xfrm>
            <a:prstGeom prst="rect">
              <a:avLst/>
            </a:prstGeom>
            <a:ln w="19050">
              <a:solidFill>
                <a:srgbClr val="C00000"/>
              </a:solidFill>
              <a:miter lim="400000"/>
            </a:ln>
          </p:spPr>
          <p:txBody>
            <a:bodyPr lIns="12870" tIns="12870" rIns="12870" bIns="12870" anchor="ctr"/>
            <a:lstStyle/>
            <a:p>
              <a:pPr defTabSz="209645">
                <a:defRPr sz="2400">
                  <a:solidFill>
                    <a:srgbClr val="FFC000"/>
                  </a:solidFill>
                </a:defRPr>
              </a:pPr>
              <a:endParaRPr sz="3998" kern="0">
                <a:solidFill>
                  <a:srgbClr val="FFC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圆角矩形 82">
              <a:extLst>
                <a:ext uri="{FF2B5EF4-FFF2-40B4-BE49-F238E27FC236}">
                  <a16:creationId xmlns:a16="http://schemas.microsoft.com/office/drawing/2014/main" id="{D312E353-63EC-431F-A3BA-65092D50B3A6}"/>
                </a:ext>
              </a:extLst>
            </p:cNvPr>
            <p:cNvSpPr/>
            <p:nvPr/>
          </p:nvSpPr>
          <p:spPr>
            <a:xfrm>
              <a:off x="2176914" y="1792958"/>
              <a:ext cx="5326975" cy="820231"/>
            </a:xfrm>
            <a:prstGeom prst="roundRect">
              <a:avLst>
                <a:gd name="adj" fmla="val 5924"/>
              </a:avLst>
            </a:prstGeom>
            <a:gradFill>
              <a:gsLst>
                <a:gs pos="0">
                  <a:srgbClr val="FDFAFF">
                    <a:alpha val="35647"/>
                  </a:srgbClr>
                </a:gs>
                <a:gs pos="55327">
                  <a:srgbClr val="B1B0B3">
                    <a:alpha val="17823"/>
                  </a:srgbClr>
                </a:gs>
                <a:gs pos="98794">
                  <a:srgbClr val="666666">
                    <a:alpha val="0"/>
                  </a:srgbClr>
                </a:gs>
              </a:gsLst>
              <a:lin ang="5400000"/>
            </a:gradFill>
            <a:ln w="3175">
              <a:solidFill>
                <a:srgbClr val="666666"/>
              </a:solidFill>
            </a:ln>
          </p:spPr>
          <p:txBody>
            <a:bodyPr lIns="12870" tIns="12870" rIns="12870" bIns="12870" anchor="ctr"/>
            <a:lstStyle/>
            <a:p>
              <a:pPr defTabSz="668611">
                <a:lnSpc>
                  <a:spcPct val="140000"/>
                </a:lnSpc>
                <a:defRPr/>
              </a:pPr>
              <a:endParaRPr sz="1000" kern="0">
                <a:solidFill>
                  <a:srgbClr val="1D1D1A"/>
                </a:solidFill>
                <a:latin typeface="Huawei Sans" panose="020C0503030203020204" pitchFamily="34" charset="0"/>
                <a:ea typeface="方正兰亭黑简体" panose="02000000000000000000" pitchFamily="2" charset="-122"/>
                <a:cs typeface="FZLanTingHeiS-R-GB"/>
                <a:sym typeface="Huawei Sans" panose="020C0503030203020204" pitchFamily="34" charset="0"/>
              </a:endParaRPr>
            </a:p>
          </p:txBody>
        </p:sp>
        <p:grpSp>
          <p:nvGrpSpPr>
            <p:cNvPr id="54" name="组合 84">
              <a:extLst>
                <a:ext uri="{FF2B5EF4-FFF2-40B4-BE49-F238E27FC236}">
                  <a16:creationId xmlns:a16="http://schemas.microsoft.com/office/drawing/2014/main" id="{E55A959A-FA63-4817-A5D6-41E198A5AA21}"/>
                </a:ext>
              </a:extLst>
            </p:cNvPr>
            <p:cNvGrpSpPr/>
            <p:nvPr/>
          </p:nvGrpSpPr>
          <p:grpSpPr>
            <a:xfrm>
              <a:off x="3093992" y="3865582"/>
              <a:ext cx="596197" cy="190722"/>
              <a:chOff x="0" y="0"/>
              <a:chExt cx="448365" cy="118950"/>
            </a:xfrm>
          </p:grpSpPr>
          <p:sp>
            <p:nvSpPr>
              <p:cNvPr id="55" name="直接连接符 54">
                <a:extLst>
                  <a:ext uri="{FF2B5EF4-FFF2-40B4-BE49-F238E27FC236}">
                    <a16:creationId xmlns:a16="http://schemas.microsoft.com/office/drawing/2014/main" id="{430350A8-2E14-4790-B718-361FAE3B769C}"/>
                  </a:ext>
                </a:extLst>
              </p:cNvPr>
              <p:cNvSpPr/>
              <p:nvPr/>
            </p:nvSpPr>
            <p:spPr>
              <a:xfrm>
                <a:off x="5740" y="118950"/>
                <a:ext cx="442626" cy="1"/>
              </a:xfrm>
              <a:prstGeom prst="line">
                <a:avLst/>
              </a:prstGeom>
              <a:noFill/>
              <a:ln w="3175" cap="flat">
                <a:solidFill>
                  <a:srgbClr val="EBEBEB">
                    <a:lumMod val="25000"/>
                  </a:srgbClr>
                </a:solidFill>
                <a:prstDash val="solid"/>
                <a:miter lim="800000"/>
              </a:ln>
              <a:effectLst/>
            </p:spPr>
            <p:txBody>
              <a:bodyPr wrap="square" lIns="21928" tIns="21928" rIns="21928" bIns="21928" numCol="1" anchor="t">
                <a:noAutofit/>
              </a:bodyPr>
              <a:lstStyle/>
              <a:p>
                <a:pPr defTabSz="685310">
                  <a:defRPr/>
                </a:pPr>
                <a:endParaRPr sz="2399"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 name="直接连接符 55">
                <a:extLst>
                  <a:ext uri="{FF2B5EF4-FFF2-40B4-BE49-F238E27FC236}">
                    <a16:creationId xmlns:a16="http://schemas.microsoft.com/office/drawing/2014/main" id="{DA98CCAE-D669-4A7A-A9C3-CD338FBF1726}"/>
                  </a:ext>
                </a:extLst>
              </p:cNvPr>
              <p:cNvSpPr/>
              <p:nvPr/>
            </p:nvSpPr>
            <p:spPr>
              <a:xfrm>
                <a:off x="0" y="0"/>
                <a:ext cx="423047" cy="0"/>
              </a:xfrm>
              <a:prstGeom prst="line">
                <a:avLst/>
              </a:prstGeom>
              <a:noFill/>
              <a:ln w="3175" cap="flat">
                <a:solidFill>
                  <a:srgbClr val="EBEBEB">
                    <a:lumMod val="25000"/>
                  </a:srgbClr>
                </a:solidFill>
                <a:prstDash val="solid"/>
                <a:miter lim="800000"/>
              </a:ln>
              <a:effectLst/>
            </p:spPr>
            <p:txBody>
              <a:bodyPr wrap="square" lIns="21928" tIns="21928" rIns="21928" bIns="21928" numCol="1" anchor="t">
                <a:noAutofit/>
              </a:bodyPr>
              <a:lstStyle/>
              <a:p>
                <a:pPr defTabSz="685310">
                  <a:defRPr/>
                </a:pPr>
                <a:endParaRPr sz="2399"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 name="直接连接符 56">
                <a:extLst>
                  <a:ext uri="{FF2B5EF4-FFF2-40B4-BE49-F238E27FC236}">
                    <a16:creationId xmlns:a16="http://schemas.microsoft.com/office/drawing/2014/main" id="{22088AF9-7767-4D14-AEA5-26AEC412767F}"/>
                  </a:ext>
                </a:extLst>
              </p:cNvPr>
              <p:cNvSpPr/>
              <p:nvPr/>
            </p:nvSpPr>
            <p:spPr>
              <a:xfrm>
                <a:off x="13832" y="29738"/>
                <a:ext cx="408241" cy="1"/>
              </a:xfrm>
              <a:prstGeom prst="line">
                <a:avLst/>
              </a:prstGeom>
              <a:noFill/>
              <a:ln w="3175" cap="flat">
                <a:solidFill>
                  <a:srgbClr val="EBEBEB">
                    <a:lumMod val="25000"/>
                  </a:srgbClr>
                </a:solidFill>
                <a:prstDash val="dash"/>
                <a:miter lim="800000"/>
              </a:ln>
              <a:effectLst/>
            </p:spPr>
            <p:txBody>
              <a:bodyPr wrap="square" lIns="21928" tIns="21928" rIns="21928" bIns="21928" numCol="1" anchor="t">
                <a:noAutofit/>
              </a:bodyPr>
              <a:lstStyle/>
              <a:p>
                <a:pPr defTabSz="685310">
                  <a:defRPr/>
                </a:pPr>
                <a:endParaRPr sz="2399"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 name="直接连接符 57">
                <a:extLst>
                  <a:ext uri="{FF2B5EF4-FFF2-40B4-BE49-F238E27FC236}">
                    <a16:creationId xmlns:a16="http://schemas.microsoft.com/office/drawing/2014/main" id="{A306F544-6E4C-433A-BBAA-A4FE4AEDD90C}"/>
                  </a:ext>
                </a:extLst>
              </p:cNvPr>
              <p:cNvSpPr/>
              <p:nvPr/>
            </p:nvSpPr>
            <p:spPr>
              <a:xfrm>
                <a:off x="22264" y="59475"/>
                <a:ext cx="404913" cy="1"/>
              </a:xfrm>
              <a:prstGeom prst="line">
                <a:avLst/>
              </a:prstGeom>
              <a:noFill/>
              <a:ln w="3175" cap="flat">
                <a:solidFill>
                  <a:srgbClr val="EBEBEB">
                    <a:lumMod val="25000"/>
                  </a:srgbClr>
                </a:solidFill>
                <a:prstDash val="dash"/>
                <a:miter lim="800000"/>
              </a:ln>
              <a:effectLst/>
            </p:spPr>
            <p:txBody>
              <a:bodyPr wrap="square" lIns="21928" tIns="21928" rIns="21928" bIns="21928" numCol="1" anchor="t">
                <a:noAutofit/>
              </a:bodyPr>
              <a:lstStyle/>
              <a:p>
                <a:pPr defTabSz="685310">
                  <a:defRPr/>
                </a:pPr>
                <a:endParaRPr sz="2399"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 name="直接连接符 58">
                <a:extLst>
                  <a:ext uri="{FF2B5EF4-FFF2-40B4-BE49-F238E27FC236}">
                    <a16:creationId xmlns:a16="http://schemas.microsoft.com/office/drawing/2014/main" id="{4F5C7E33-133D-40D8-AFE5-D53C41C2CB72}"/>
                  </a:ext>
                </a:extLst>
              </p:cNvPr>
              <p:cNvSpPr/>
              <p:nvPr/>
            </p:nvSpPr>
            <p:spPr>
              <a:xfrm>
                <a:off x="13117" y="89213"/>
                <a:ext cx="423265" cy="1"/>
              </a:xfrm>
              <a:prstGeom prst="line">
                <a:avLst/>
              </a:prstGeom>
              <a:noFill/>
              <a:ln w="3175" cap="flat">
                <a:solidFill>
                  <a:srgbClr val="EBEBEB">
                    <a:lumMod val="25000"/>
                  </a:srgbClr>
                </a:solidFill>
                <a:prstDash val="dash"/>
                <a:miter lim="800000"/>
              </a:ln>
              <a:effectLst/>
            </p:spPr>
            <p:txBody>
              <a:bodyPr wrap="square" lIns="21928" tIns="21928" rIns="21928" bIns="21928" numCol="1" anchor="t">
                <a:noAutofit/>
              </a:bodyPr>
              <a:lstStyle/>
              <a:p>
                <a:pPr defTabSz="685310">
                  <a:defRPr/>
                </a:pPr>
                <a:endParaRPr sz="2399"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60" name="文本框 145">
              <a:extLst>
                <a:ext uri="{FF2B5EF4-FFF2-40B4-BE49-F238E27FC236}">
                  <a16:creationId xmlns:a16="http://schemas.microsoft.com/office/drawing/2014/main" id="{F3D44C27-DD1A-4A3B-AB7D-170BE31A9A94}"/>
                </a:ext>
              </a:extLst>
            </p:cNvPr>
            <p:cNvSpPr txBox="1"/>
            <p:nvPr/>
          </p:nvSpPr>
          <p:spPr>
            <a:xfrm>
              <a:off x="6653902" y="3425058"/>
              <a:ext cx="369907" cy="27208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870" tIns="12870" rIns="12870" bIns="12870" anchor="ctr">
              <a:spAutoFit/>
            </a:bodyPr>
            <a:lstStyle>
              <a:lvl1pPr>
                <a:defRPr sz="1400">
                  <a:solidFill>
                    <a:srgbClr val="FFFFFF"/>
                  </a:solidFill>
                </a:defRPr>
              </a:lvl1pPr>
            </a:lstStyle>
            <a:p>
              <a:pPr defTabSz="685310">
                <a:defRPr/>
              </a:pPr>
              <a:r>
                <a:rPr sz="1599"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61" name="线条">
              <a:extLst>
                <a:ext uri="{FF2B5EF4-FFF2-40B4-BE49-F238E27FC236}">
                  <a16:creationId xmlns:a16="http://schemas.microsoft.com/office/drawing/2014/main" id="{B4AB44E5-0641-423C-A1B9-6EE5AD7B6AD7}"/>
                </a:ext>
              </a:extLst>
            </p:cNvPr>
            <p:cNvSpPr/>
            <p:nvPr/>
          </p:nvSpPr>
          <p:spPr>
            <a:xfrm rot="16200000" flipH="1">
              <a:off x="5818384" y="3586356"/>
              <a:ext cx="983522" cy="104601"/>
            </a:xfrm>
            <a:custGeom>
              <a:avLst/>
              <a:gdLst/>
              <a:ahLst/>
              <a:cxnLst>
                <a:cxn ang="0">
                  <a:pos x="wd2" y="hd2"/>
                </a:cxn>
                <a:cxn ang="5400000">
                  <a:pos x="wd2" y="hd2"/>
                </a:cxn>
                <a:cxn ang="10800000">
                  <a:pos x="wd2" y="hd2"/>
                </a:cxn>
                <a:cxn ang="16200000">
                  <a:pos x="wd2" y="hd2"/>
                </a:cxn>
              </a:cxnLst>
              <a:rect l="0" t="0" r="r" b="b"/>
              <a:pathLst>
                <a:path w="21600" h="21552" extrusionOk="0">
                  <a:moveTo>
                    <a:pt x="0" y="97"/>
                  </a:moveTo>
                  <a:cubicBezTo>
                    <a:pt x="3408" y="14214"/>
                    <a:pt x="7061" y="21504"/>
                    <a:pt x="10752" y="21552"/>
                  </a:cubicBezTo>
                  <a:cubicBezTo>
                    <a:pt x="14475" y="21600"/>
                    <a:pt x="18163" y="14274"/>
                    <a:pt x="21600" y="0"/>
                  </a:cubicBezTo>
                </a:path>
              </a:pathLst>
            </a:custGeom>
            <a:ln w="3175">
              <a:solidFill>
                <a:srgbClr val="BF1111"/>
              </a:solidFill>
              <a:custDash>
                <a:ds d="100000" sp="200000"/>
              </a:custDash>
              <a:headEnd type="oval"/>
              <a:tailEnd type="oval"/>
            </a:ln>
          </p:spPr>
          <p:txBody>
            <a:bodyPr lIns="12870" tIns="12870" rIns="12870" bIns="12870" anchor="ctr"/>
            <a:lstStyle/>
            <a:p>
              <a:pPr defTabSz="202607">
                <a:defRPr sz="800">
                  <a:solidFill>
                    <a:srgbClr val="1D1D1A"/>
                  </a:solidFill>
                </a:defRPr>
              </a:pPr>
              <a:endParaRPr sz="1050"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62" name="成组">
              <a:extLst>
                <a:ext uri="{FF2B5EF4-FFF2-40B4-BE49-F238E27FC236}">
                  <a16:creationId xmlns:a16="http://schemas.microsoft.com/office/drawing/2014/main" id="{4BB37191-0726-4E24-A9FF-A29001B9E680}"/>
                </a:ext>
              </a:extLst>
            </p:cNvPr>
            <p:cNvGrpSpPr/>
            <p:nvPr/>
          </p:nvGrpSpPr>
          <p:grpSpPr>
            <a:xfrm>
              <a:off x="6471231" y="2987967"/>
              <a:ext cx="472637" cy="385478"/>
              <a:chOff x="0" y="0"/>
              <a:chExt cx="355444" cy="240422"/>
            </a:xfrm>
          </p:grpSpPr>
          <p:grpSp>
            <p:nvGrpSpPr>
              <p:cNvPr id="63" name="成组">
                <a:extLst>
                  <a:ext uri="{FF2B5EF4-FFF2-40B4-BE49-F238E27FC236}">
                    <a16:creationId xmlns:a16="http://schemas.microsoft.com/office/drawing/2014/main" id="{26510977-881E-493F-B06F-54B0BF2F9D35}"/>
                  </a:ext>
                </a:extLst>
              </p:cNvPr>
              <p:cNvGrpSpPr/>
              <p:nvPr/>
            </p:nvGrpSpPr>
            <p:grpSpPr>
              <a:xfrm>
                <a:off x="-1" y="-1"/>
                <a:ext cx="349621" cy="240424"/>
                <a:chOff x="0" y="0"/>
                <a:chExt cx="349620" cy="240422"/>
              </a:xfrm>
            </p:grpSpPr>
            <p:sp>
              <p:nvSpPr>
                <p:cNvPr id="66" name="任意多边形 3213">
                  <a:extLst>
                    <a:ext uri="{FF2B5EF4-FFF2-40B4-BE49-F238E27FC236}">
                      <a16:creationId xmlns:a16="http://schemas.microsoft.com/office/drawing/2014/main" id="{D5093412-CC6C-4F9B-BD62-D829B95726F6}"/>
                    </a:ext>
                  </a:extLst>
                </p:cNvPr>
                <p:cNvSpPr/>
                <p:nvPr/>
              </p:nvSpPr>
              <p:spPr>
                <a:xfrm>
                  <a:off x="229490" y="178515"/>
                  <a:ext cx="116434" cy="59059"/>
                </a:xfrm>
                <a:custGeom>
                  <a:avLst/>
                  <a:gdLst/>
                  <a:ahLst/>
                  <a:cxnLst>
                    <a:cxn ang="0">
                      <a:pos x="wd2" y="hd2"/>
                    </a:cxn>
                    <a:cxn ang="5400000">
                      <a:pos x="wd2" y="hd2"/>
                    </a:cxn>
                    <a:cxn ang="10800000">
                      <a:pos x="wd2" y="hd2"/>
                    </a:cxn>
                    <a:cxn ang="16200000">
                      <a:pos x="wd2" y="hd2"/>
                    </a:cxn>
                  </a:cxnLst>
                  <a:rect l="0" t="0" r="r" b="b"/>
                  <a:pathLst>
                    <a:path w="21600" h="21600" extrusionOk="0">
                      <a:moveTo>
                        <a:pt x="8760" y="17851"/>
                      </a:moveTo>
                      <a:lnTo>
                        <a:pt x="8190" y="17911"/>
                      </a:lnTo>
                      <a:lnTo>
                        <a:pt x="930" y="17911"/>
                      </a:lnTo>
                      <a:cubicBezTo>
                        <a:pt x="420" y="17911"/>
                        <a:pt x="0" y="18744"/>
                        <a:pt x="0" y="19755"/>
                      </a:cubicBezTo>
                      <a:cubicBezTo>
                        <a:pt x="0" y="20767"/>
                        <a:pt x="420" y="21600"/>
                        <a:pt x="930" y="21600"/>
                      </a:cubicBezTo>
                      <a:lnTo>
                        <a:pt x="8460" y="21600"/>
                      </a:lnTo>
                      <a:lnTo>
                        <a:pt x="8970" y="21540"/>
                      </a:lnTo>
                      <a:cubicBezTo>
                        <a:pt x="15180" y="20410"/>
                        <a:pt x="20130" y="11603"/>
                        <a:pt x="21600" y="0"/>
                      </a:cubicBezTo>
                      <a:lnTo>
                        <a:pt x="19650" y="0"/>
                      </a:lnTo>
                      <a:cubicBezTo>
                        <a:pt x="18180" y="9699"/>
                        <a:pt x="14010" y="16899"/>
                        <a:pt x="8760" y="17851"/>
                      </a:cubicBezTo>
                    </a:path>
                  </a:pathLst>
                </a:custGeom>
                <a:solidFill>
                  <a:srgbClr val="FFFFFF"/>
                </a:solidFill>
                <a:ln w="12700" cap="flat">
                  <a:solidFill>
                    <a:srgbClr val="666666">
                      <a:lumMod val="60000"/>
                      <a:lumOff val="40000"/>
                    </a:srgbClr>
                  </a:solidFill>
                  <a:miter lim="400000"/>
                </a:ln>
                <a:effectLst/>
              </p:spPr>
              <p:txBody>
                <a:bodyPr wrap="square" lIns="12870" tIns="12870" rIns="12870" bIns="12870" numCol="1" anchor="t">
                  <a:noAutofit/>
                </a:bodyPr>
                <a:lstStyle/>
                <a:p>
                  <a:pPr defTabSz="219442">
                    <a:defRPr>
                      <a:solidFill>
                        <a:srgbClr val="1D1D1A"/>
                      </a:solidFill>
                      <a:latin typeface="Calibri"/>
                      <a:ea typeface="Calibri"/>
                      <a:cs typeface="Calibri"/>
                      <a:sym typeface="Calibri"/>
                    </a:defRPr>
                  </a:pPr>
                  <a:endParaRPr sz="2399" kern="0">
                    <a:solidFill>
                      <a:srgbClr val="1D1D1A"/>
                    </a:solidFill>
                    <a:latin typeface="Huawei Sans" panose="020C0503030203020204" pitchFamily="34" charset="0"/>
                    <a:ea typeface="方正兰亭黑简体" panose="02000000000000000000" pitchFamily="2" charset="-122"/>
                    <a:cs typeface="Calibri"/>
                    <a:sym typeface="Huawei Sans" panose="020C0503030203020204" pitchFamily="34" charset="0"/>
                  </a:endParaRPr>
                </a:p>
              </p:txBody>
            </p:sp>
            <p:sp>
              <p:nvSpPr>
                <p:cNvPr id="67" name="任意多边形 3214">
                  <a:extLst>
                    <a:ext uri="{FF2B5EF4-FFF2-40B4-BE49-F238E27FC236}">
                      <a16:creationId xmlns:a16="http://schemas.microsoft.com/office/drawing/2014/main" id="{EA3FABEB-FA5B-4584-999E-C73AF5D09F56}"/>
                    </a:ext>
                  </a:extLst>
                </p:cNvPr>
                <p:cNvSpPr/>
                <p:nvPr/>
              </p:nvSpPr>
              <p:spPr>
                <a:xfrm>
                  <a:off x="226646" y="175668"/>
                  <a:ext cx="122975" cy="64754"/>
                </a:xfrm>
                <a:custGeom>
                  <a:avLst/>
                  <a:gdLst/>
                  <a:ahLst/>
                  <a:cxnLst>
                    <a:cxn ang="0">
                      <a:pos x="wd2" y="hd2"/>
                    </a:cxn>
                    <a:cxn ang="5400000">
                      <a:pos x="wd2" y="hd2"/>
                    </a:cxn>
                    <a:cxn ang="10800000">
                      <a:pos x="wd2" y="hd2"/>
                    </a:cxn>
                    <a:cxn ang="16200000">
                      <a:pos x="wd2" y="hd2"/>
                    </a:cxn>
                  </a:cxnLst>
                  <a:rect l="0" t="0" r="r" b="b"/>
                  <a:pathLst>
                    <a:path w="21600" h="21600" extrusionOk="0">
                      <a:moveTo>
                        <a:pt x="8549" y="21546"/>
                      </a:moveTo>
                      <a:lnTo>
                        <a:pt x="1415" y="21546"/>
                      </a:lnTo>
                      <a:cubicBezTo>
                        <a:pt x="623" y="21546"/>
                        <a:pt x="0" y="20361"/>
                        <a:pt x="0" y="18907"/>
                      </a:cubicBezTo>
                      <a:cubicBezTo>
                        <a:pt x="0" y="17399"/>
                        <a:pt x="623" y="16213"/>
                        <a:pt x="1415" y="16213"/>
                      </a:cubicBezTo>
                      <a:lnTo>
                        <a:pt x="8351" y="16213"/>
                      </a:lnTo>
                      <a:lnTo>
                        <a:pt x="8804" y="16160"/>
                      </a:lnTo>
                      <a:cubicBezTo>
                        <a:pt x="13447" y="15352"/>
                        <a:pt x="17297" y="9265"/>
                        <a:pt x="18599" y="700"/>
                      </a:cubicBezTo>
                      <a:lnTo>
                        <a:pt x="18712" y="0"/>
                      </a:lnTo>
                      <a:lnTo>
                        <a:pt x="21600" y="0"/>
                      </a:lnTo>
                      <a:lnTo>
                        <a:pt x="21430" y="1239"/>
                      </a:lnTo>
                      <a:cubicBezTo>
                        <a:pt x="19930" y="12335"/>
                        <a:pt x="14947" y="20469"/>
                        <a:pt x="9031" y="21546"/>
                      </a:cubicBezTo>
                      <a:lnTo>
                        <a:pt x="9031" y="21600"/>
                      </a:lnTo>
                      <a:lnTo>
                        <a:pt x="8549" y="21546"/>
                      </a:lnTo>
                      <a:close/>
                      <a:moveTo>
                        <a:pt x="1444" y="18099"/>
                      </a:moveTo>
                      <a:cubicBezTo>
                        <a:pt x="1217" y="18099"/>
                        <a:pt x="1076" y="18422"/>
                        <a:pt x="1076" y="18799"/>
                      </a:cubicBezTo>
                      <a:cubicBezTo>
                        <a:pt x="1076" y="19122"/>
                        <a:pt x="1246" y="19499"/>
                        <a:pt x="1444" y="19499"/>
                      </a:cubicBezTo>
                      <a:lnTo>
                        <a:pt x="8521" y="19499"/>
                      </a:lnTo>
                      <a:lnTo>
                        <a:pt x="9002" y="19445"/>
                      </a:lnTo>
                      <a:cubicBezTo>
                        <a:pt x="14240" y="18530"/>
                        <a:pt x="18712" y="11473"/>
                        <a:pt x="20298" y="1885"/>
                      </a:cubicBezTo>
                      <a:lnTo>
                        <a:pt x="19477" y="1885"/>
                      </a:lnTo>
                      <a:cubicBezTo>
                        <a:pt x="17920" y="10881"/>
                        <a:pt x="13815" y="17237"/>
                        <a:pt x="8889" y="18045"/>
                      </a:cubicBezTo>
                      <a:lnTo>
                        <a:pt x="7757" y="18260"/>
                      </a:lnTo>
                      <a:lnTo>
                        <a:pt x="7757" y="18099"/>
                      </a:lnTo>
                      <a:lnTo>
                        <a:pt x="1444" y="18099"/>
                      </a:lnTo>
                      <a:close/>
                    </a:path>
                  </a:pathLst>
                </a:custGeom>
                <a:solidFill>
                  <a:srgbClr val="FFFFFF"/>
                </a:solidFill>
                <a:ln w="12700" cap="flat">
                  <a:solidFill>
                    <a:srgbClr val="94DAE2"/>
                  </a:solidFill>
                  <a:miter lim="400000"/>
                </a:ln>
                <a:effectLst/>
              </p:spPr>
              <p:txBody>
                <a:bodyPr wrap="square" lIns="12870" tIns="12870" rIns="12870" bIns="12870" numCol="1" anchor="t">
                  <a:noAutofit/>
                </a:bodyPr>
                <a:lstStyle/>
                <a:p>
                  <a:pPr defTabSz="219442">
                    <a:defRPr>
                      <a:solidFill>
                        <a:srgbClr val="1D1D1A"/>
                      </a:solidFill>
                      <a:latin typeface="Calibri"/>
                      <a:ea typeface="Calibri"/>
                      <a:cs typeface="Calibri"/>
                      <a:sym typeface="Calibri"/>
                    </a:defRPr>
                  </a:pPr>
                  <a:endParaRPr sz="2399" kern="0">
                    <a:solidFill>
                      <a:srgbClr val="1D1D1A"/>
                    </a:solidFill>
                    <a:latin typeface="Huawei Sans" panose="020C0503030203020204" pitchFamily="34" charset="0"/>
                    <a:ea typeface="方正兰亭黑简体" panose="02000000000000000000" pitchFamily="2" charset="-122"/>
                    <a:cs typeface="Calibri"/>
                    <a:sym typeface="Huawei Sans" panose="020C0503030203020204" pitchFamily="34" charset="0"/>
                  </a:endParaRPr>
                </a:p>
              </p:txBody>
            </p:sp>
            <p:sp>
              <p:nvSpPr>
                <p:cNvPr id="68" name="任意多边形 3215">
                  <a:extLst>
                    <a:ext uri="{FF2B5EF4-FFF2-40B4-BE49-F238E27FC236}">
                      <a16:creationId xmlns:a16="http://schemas.microsoft.com/office/drawing/2014/main" id="{9E41E512-0577-4596-80F7-1B84E0677DF5}"/>
                    </a:ext>
                  </a:extLst>
                </p:cNvPr>
                <p:cNvSpPr/>
                <p:nvPr/>
              </p:nvSpPr>
              <p:spPr>
                <a:xfrm>
                  <a:off x="3411" y="2846"/>
                  <a:ext cx="342513" cy="233876"/>
                </a:xfrm>
                <a:custGeom>
                  <a:avLst/>
                  <a:gdLst/>
                  <a:ahLst/>
                  <a:cxnLst>
                    <a:cxn ang="0">
                      <a:pos x="wd2" y="hd2"/>
                    </a:cxn>
                    <a:cxn ang="5400000">
                      <a:pos x="wd2" y="hd2"/>
                    </a:cxn>
                    <a:cxn ang="10800000">
                      <a:pos x="wd2" y="hd2"/>
                    </a:cxn>
                    <a:cxn ang="16200000">
                      <a:pos x="wd2" y="hd2"/>
                    </a:cxn>
                  </a:cxnLst>
                  <a:rect l="0" t="0" r="r" b="b"/>
                  <a:pathLst>
                    <a:path w="21600" h="21600" extrusionOk="0">
                      <a:moveTo>
                        <a:pt x="16863" y="6922"/>
                      </a:moveTo>
                      <a:cubicBezTo>
                        <a:pt x="16690" y="6922"/>
                        <a:pt x="16528" y="6952"/>
                        <a:pt x="16355" y="6967"/>
                      </a:cubicBezTo>
                      <a:lnTo>
                        <a:pt x="16192" y="6982"/>
                      </a:lnTo>
                      <a:lnTo>
                        <a:pt x="16162" y="6729"/>
                      </a:lnTo>
                      <a:cubicBezTo>
                        <a:pt x="15745" y="2843"/>
                        <a:pt x="13519" y="0"/>
                        <a:pt x="10886" y="0"/>
                      </a:cubicBezTo>
                      <a:cubicBezTo>
                        <a:pt x="8233" y="0"/>
                        <a:pt x="6028" y="2843"/>
                        <a:pt x="5601" y="6729"/>
                      </a:cubicBezTo>
                      <a:lnTo>
                        <a:pt x="5580" y="6982"/>
                      </a:lnTo>
                      <a:lnTo>
                        <a:pt x="5408" y="6967"/>
                      </a:lnTo>
                      <a:cubicBezTo>
                        <a:pt x="5235" y="6952"/>
                        <a:pt x="5062" y="6922"/>
                        <a:pt x="4899" y="6922"/>
                      </a:cubicBezTo>
                      <a:cubicBezTo>
                        <a:pt x="2196" y="6922"/>
                        <a:pt x="0" y="10227"/>
                        <a:pt x="0" y="14246"/>
                      </a:cubicBezTo>
                      <a:cubicBezTo>
                        <a:pt x="0" y="18072"/>
                        <a:pt x="1911" y="21213"/>
                        <a:pt x="4452" y="21555"/>
                      </a:cubicBezTo>
                      <a:lnTo>
                        <a:pt x="4615" y="21600"/>
                      </a:lnTo>
                      <a:lnTo>
                        <a:pt x="7359" y="21600"/>
                      </a:lnTo>
                      <a:cubicBezTo>
                        <a:pt x="7532" y="21600"/>
                        <a:pt x="7674" y="21377"/>
                        <a:pt x="7674" y="21139"/>
                      </a:cubicBezTo>
                      <a:cubicBezTo>
                        <a:pt x="7674" y="20885"/>
                        <a:pt x="7532" y="20677"/>
                        <a:pt x="7359" y="20677"/>
                      </a:cubicBezTo>
                      <a:lnTo>
                        <a:pt x="4706" y="20677"/>
                      </a:lnTo>
                      <a:lnTo>
                        <a:pt x="4513" y="20647"/>
                      </a:lnTo>
                      <a:cubicBezTo>
                        <a:pt x="2297" y="20364"/>
                        <a:pt x="640" y="17610"/>
                        <a:pt x="640" y="14276"/>
                      </a:cubicBezTo>
                      <a:cubicBezTo>
                        <a:pt x="640" y="10748"/>
                        <a:pt x="2551" y="7875"/>
                        <a:pt x="4899" y="7875"/>
                      </a:cubicBezTo>
                      <a:cubicBezTo>
                        <a:pt x="5042" y="7875"/>
                        <a:pt x="5184" y="7890"/>
                        <a:pt x="5347" y="7905"/>
                      </a:cubicBezTo>
                      <a:lnTo>
                        <a:pt x="6119" y="8024"/>
                      </a:lnTo>
                      <a:lnTo>
                        <a:pt x="6241" y="6892"/>
                      </a:lnTo>
                      <a:cubicBezTo>
                        <a:pt x="6607" y="3439"/>
                        <a:pt x="8569" y="953"/>
                        <a:pt x="10897" y="953"/>
                      </a:cubicBezTo>
                      <a:cubicBezTo>
                        <a:pt x="13224" y="953"/>
                        <a:pt x="15176" y="3454"/>
                        <a:pt x="15552" y="6892"/>
                      </a:cubicBezTo>
                      <a:lnTo>
                        <a:pt x="15674" y="8024"/>
                      </a:lnTo>
                      <a:lnTo>
                        <a:pt x="16446" y="7905"/>
                      </a:lnTo>
                      <a:cubicBezTo>
                        <a:pt x="16589" y="7890"/>
                        <a:pt x="16731" y="7875"/>
                        <a:pt x="16894" y="7875"/>
                      </a:cubicBezTo>
                      <a:cubicBezTo>
                        <a:pt x="18754" y="7875"/>
                        <a:pt x="20360" y="9706"/>
                        <a:pt x="20929" y="12251"/>
                      </a:cubicBezTo>
                      <a:lnTo>
                        <a:pt x="21600" y="12251"/>
                      </a:lnTo>
                      <a:cubicBezTo>
                        <a:pt x="20980" y="9170"/>
                        <a:pt x="19099" y="6922"/>
                        <a:pt x="16863" y="6922"/>
                      </a:cubicBezTo>
                    </a:path>
                  </a:pathLst>
                </a:custGeom>
                <a:solidFill>
                  <a:srgbClr val="FFFFFF"/>
                </a:solidFill>
                <a:ln w="12700" cap="flat">
                  <a:solidFill>
                    <a:srgbClr val="666666">
                      <a:lumMod val="60000"/>
                      <a:lumOff val="40000"/>
                    </a:srgbClr>
                  </a:solidFill>
                  <a:miter lim="400000"/>
                </a:ln>
                <a:effectLst/>
              </p:spPr>
              <p:txBody>
                <a:bodyPr wrap="square" lIns="12870" tIns="12870" rIns="12870" bIns="12870" numCol="1" anchor="t">
                  <a:noAutofit/>
                </a:bodyPr>
                <a:lstStyle/>
                <a:p>
                  <a:pPr defTabSz="219442">
                    <a:defRPr>
                      <a:solidFill>
                        <a:srgbClr val="1D1D1A"/>
                      </a:solidFill>
                      <a:latin typeface="Calibri"/>
                      <a:ea typeface="Calibri"/>
                      <a:cs typeface="Calibri"/>
                      <a:sym typeface="Calibri"/>
                    </a:defRPr>
                  </a:pPr>
                  <a:endParaRPr sz="2399" kern="0">
                    <a:solidFill>
                      <a:srgbClr val="1D1D1A"/>
                    </a:solidFill>
                    <a:latin typeface="Huawei Sans" panose="020C0503030203020204" pitchFamily="34" charset="0"/>
                    <a:ea typeface="方正兰亭黑简体" panose="02000000000000000000" pitchFamily="2" charset="-122"/>
                    <a:cs typeface="Calibri"/>
                    <a:sym typeface="Huawei Sans" panose="020C0503030203020204" pitchFamily="34" charset="0"/>
                  </a:endParaRPr>
                </a:p>
              </p:txBody>
            </p:sp>
            <p:sp>
              <p:nvSpPr>
                <p:cNvPr id="69" name="任意多边形 3216">
                  <a:extLst>
                    <a:ext uri="{FF2B5EF4-FFF2-40B4-BE49-F238E27FC236}">
                      <a16:creationId xmlns:a16="http://schemas.microsoft.com/office/drawing/2014/main" id="{1A9945CB-0D11-4146-85DB-4008A305A608}"/>
                    </a:ext>
                  </a:extLst>
                </p:cNvPr>
                <p:cNvSpPr/>
                <p:nvPr/>
              </p:nvSpPr>
              <p:spPr>
                <a:xfrm>
                  <a:off x="-1" y="-1"/>
                  <a:ext cx="349622" cy="239569"/>
                </a:xfrm>
                <a:custGeom>
                  <a:avLst/>
                  <a:gdLst/>
                  <a:ahLst/>
                  <a:cxnLst>
                    <a:cxn ang="0">
                      <a:pos x="wd2" y="hd2"/>
                    </a:cxn>
                    <a:cxn ang="5400000">
                      <a:pos x="wd2" y="hd2"/>
                    </a:cxn>
                    <a:cxn ang="10800000">
                      <a:pos x="wd2" y="hd2"/>
                    </a:cxn>
                    <a:cxn ang="16200000">
                      <a:pos x="wd2" y="hd2"/>
                    </a:cxn>
                  </a:cxnLst>
                  <a:rect l="0" t="0" r="r" b="b"/>
                  <a:pathLst>
                    <a:path w="21600" h="21600" extrusionOk="0">
                      <a:moveTo>
                        <a:pt x="7396" y="21600"/>
                      </a:moveTo>
                      <a:lnTo>
                        <a:pt x="4685" y="21600"/>
                      </a:lnTo>
                      <a:lnTo>
                        <a:pt x="4525" y="21556"/>
                      </a:lnTo>
                      <a:cubicBezTo>
                        <a:pt x="1944" y="21222"/>
                        <a:pt x="0" y="18041"/>
                        <a:pt x="0" y="14163"/>
                      </a:cubicBezTo>
                      <a:cubicBezTo>
                        <a:pt x="0" y="10066"/>
                        <a:pt x="2233" y="6755"/>
                        <a:pt x="4984" y="6755"/>
                      </a:cubicBezTo>
                      <a:cubicBezTo>
                        <a:pt x="5163" y="6755"/>
                        <a:pt x="5333" y="6769"/>
                        <a:pt x="5512" y="6798"/>
                      </a:cubicBezTo>
                      <a:cubicBezTo>
                        <a:pt x="5941" y="2862"/>
                        <a:pt x="8203" y="0"/>
                        <a:pt x="10875" y="0"/>
                      </a:cubicBezTo>
                      <a:cubicBezTo>
                        <a:pt x="13546" y="0"/>
                        <a:pt x="15799" y="2862"/>
                        <a:pt x="16227" y="6798"/>
                      </a:cubicBezTo>
                      <a:cubicBezTo>
                        <a:pt x="16407" y="6769"/>
                        <a:pt x="16566" y="6755"/>
                        <a:pt x="16746" y="6755"/>
                      </a:cubicBezTo>
                      <a:cubicBezTo>
                        <a:pt x="18959" y="6755"/>
                        <a:pt x="20912" y="8962"/>
                        <a:pt x="21540" y="12115"/>
                      </a:cubicBezTo>
                      <a:lnTo>
                        <a:pt x="21600" y="12463"/>
                      </a:lnTo>
                      <a:lnTo>
                        <a:pt x="20583" y="12463"/>
                      </a:lnTo>
                      <a:lnTo>
                        <a:pt x="20543" y="12274"/>
                      </a:lnTo>
                      <a:cubicBezTo>
                        <a:pt x="20005" y="9820"/>
                        <a:pt x="18480" y="8193"/>
                        <a:pt x="16766" y="8193"/>
                      </a:cubicBezTo>
                      <a:cubicBezTo>
                        <a:pt x="16616" y="8193"/>
                        <a:pt x="16477" y="8207"/>
                        <a:pt x="16357" y="8222"/>
                      </a:cubicBezTo>
                      <a:lnTo>
                        <a:pt x="15430" y="8381"/>
                      </a:lnTo>
                      <a:lnTo>
                        <a:pt x="15290" y="7016"/>
                      </a:lnTo>
                      <a:cubicBezTo>
                        <a:pt x="14942" y="3791"/>
                        <a:pt x="13088" y="1453"/>
                        <a:pt x="10895" y="1453"/>
                      </a:cubicBezTo>
                      <a:cubicBezTo>
                        <a:pt x="8702" y="1453"/>
                        <a:pt x="6858" y="3806"/>
                        <a:pt x="6509" y="7016"/>
                      </a:cubicBezTo>
                      <a:lnTo>
                        <a:pt x="6369" y="8381"/>
                      </a:lnTo>
                      <a:lnTo>
                        <a:pt x="5442" y="8222"/>
                      </a:lnTo>
                      <a:cubicBezTo>
                        <a:pt x="5273" y="8207"/>
                        <a:pt x="5143" y="8193"/>
                        <a:pt x="5024" y="8193"/>
                      </a:cubicBezTo>
                      <a:cubicBezTo>
                        <a:pt x="2821" y="8193"/>
                        <a:pt x="1027" y="10880"/>
                        <a:pt x="1027" y="14163"/>
                      </a:cubicBezTo>
                      <a:cubicBezTo>
                        <a:pt x="1027" y="17286"/>
                        <a:pt x="2582" y="19842"/>
                        <a:pt x="4655" y="20133"/>
                      </a:cubicBezTo>
                      <a:lnTo>
                        <a:pt x="4844" y="20147"/>
                      </a:lnTo>
                      <a:lnTo>
                        <a:pt x="7426" y="20147"/>
                      </a:lnTo>
                      <a:cubicBezTo>
                        <a:pt x="7695" y="20147"/>
                        <a:pt x="7914" y="20452"/>
                        <a:pt x="7914" y="20859"/>
                      </a:cubicBezTo>
                      <a:cubicBezTo>
                        <a:pt x="7914" y="21251"/>
                        <a:pt x="7675" y="21600"/>
                        <a:pt x="7396" y="21600"/>
                      </a:cubicBezTo>
                      <a:close/>
                      <a:moveTo>
                        <a:pt x="4715" y="21077"/>
                      </a:moveTo>
                      <a:lnTo>
                        <a:pt x="7386" y="21077"/>
                      </a:lnTo>
                      <a:cubicBezTo>
                        <a:pt x="7466" y="21077"/>
                        <a:pt x="7516" y="20975"/>
                        <a:pt x="7516" y="20888"/>
                      </a:cubicBezTo>
                      <a:cubicBezTo>
                        <a:pt x="7516" y="20787"/>
                        <a:pt x="7456" y="20699"/>
                        <a:pt x="7386" y="20699"/>
                      </a:cubicBezTo>
                      <a:lnTo>
                        <a:pt x="4794" y="20699"/>
                      </a:lnTo>
                      <a:lnTo>
                        <a:pt x="4585" y="20670"/>
                      </a:lnTo>
                      <a:cubicBezTo>
                        <a:pt x="2322" y="20380"/>
                        <a:pt x="628" y="17591"/>
                        <a:pt x="628" y="14192"/>
                      </a:cubicBezTo>
                      <a:cubicBezTo>
                        <a:pt x="628" y="10589"/>
                        <a:pt x="2572" y="7684"/>
                        <a:pt x="4974" y="7684"/>
                      </a:cubicBezTo>
                      <a:cubicBezTo>
                        <a:pt x="5103" y="7684"/>
                        <a:pt x="5243" y="7684"/>
                        <a:pt x="5422" y="7713"/>
                      </a:cubicBezTo>
                      <a:lnTo>
                        <a:pt x="6020" y="7815"/>
                      </a:lnTo>
                      <a:lnTo>
                        <a:pt x="6110" y="6958"/>
                      </a:lnTo>
                      <a:cubicBezTo>
                        <a:pt x="6479" y="3486"/>
                        <a:pt x="8483" y="944"/>
                        <a:pt x="10845" y="944"/>
                      </a:cubicBezTo>
                      <a:cubicBezTo>
                        <a:pt x="13217" y="944"/>
                        <a:pt x="15211" y="3486"/>
                        <a:pt x="15580" y="6958"/>
                      </a:cubicBezTo>
                      <a:lnTo>
                        <a:pt x="15669" y="7815"/>
                      </a:lnTo>
                      <a:lnTo>
                        <a:pt x="16267" y="7713"/>
                      </a:lnTo>
                      <a:cubicBezTo>
                        <a:pt x="16407" y="7699"/>
                        <a:pt x="16556" y="7684"/>
                        <a:pt x="16706" y="7684"/>
                      </a:cubicBezTo>
                      <a:cubicBezTo>
                        <a:pt x="18540" y="7684"/>
                        <a:pt x="20165" y="9384"/>
                        <a:pt x="20803" y="11955"/>
                      </a:cubicBezTo>
                      <a:lnTo>
                        <a:pt x="21082" y="11955"/>
                      </a:lnTo>
                      <a:cubicBezTo>
                        <a:pt x="20404" y="8977"/>
                        <a:pt x="18390" y="7001"/>
                        <a:pt x="16237" y="7336"/>
                      </a:cubicBezTo>
                      <a:lnTo>
                        <a:pt x="15889" y="7394"/>
                      </a:lnTo>
                      <a:lnTo>
                        <a:pt x="15839" y="6914"/>
                      </a:lnTo>
                      <a:cubicBezTo>
                        <a:pt x="15440" y="3239"/>
                        <a:pt x="13337" y="567"/>
                        <a:pt x="10835" y="567"/>
                      </a:cubicBezTo>
                      <a:cubicBezTo>
                        <a:pt x="8333" y="567"/>
                        <a:pt x="6230" y="3239"/>
                        <a:pt x="5821" y="6914"/>
                      </a:cubicBezTo>
                      <a:lnTo>
                        <a:pt x="5771" y="7394"/>
                      </a:lnTo>
                      <a:lnTo>
                        <a:pt x="5422" y="7336"/>
                      </a:lnTo>
                      <a:cubicBezTo>
                        <a:pt x="5273" y="7321"/>
                        <a:pt x="5103" y="7307"/>
                        <a:pt x="4934" y="7307"/>
                      </a:cubicBezTo>
                      <a:cubicBezTo>
                        <a:pt x="2392" y="7307"/>
                        <a:pt x="309" y="10386"/>
                        <a:pt x="309" y="14192"/>
                      </a:cubicBezTo>
                      <a:cubicBezTo>
                        <a:pt x="309" y="17780"/>
                        <a:pt x="2123" y="20728"/>
                        <a:pt x="4505" y="21048"/>
                      </a:cubicBezTo>
                      <a:lnTo>
                        <a:pt x="4715" y="21077"/>
                      </a:lnTo>
                      <a:close/>
                    </a:path>
                  </a:pathLst>
                </a:custGeom>
                <a:solidFill>
                  <a:srgbClr val="FFFFFF"/>
                </a:solidFill>
                <a:ln w="12700" cap="flat">
                  <a:solidFill>
                    <a:srgbClr val="94DAE2"/>
                  </a:solidFill>
                  <a:miter lim="400000"/>
                </a:ln>
                <a:effectLst/>
              </p:spPr>
              <p:txBody>
                <a:bodyPr wrap="square" lIns="12870" tIns="12870" rIns="12870" bIns="12870" numCol="1" anchor="t">
                  <a:noAutofit/>
                </a:bodyPr>
                <a:lstStyle/>
                <a:p>
                  <a:pPr defTabSz="219442">
                    <a:defRPr>
                      <a:solidFill>
                        <a:srgbClr val="1D1D1A"/>
                      </a:solidFill>
                      <a:latin typeface="Calibri"/>
                      <a:ea typeface="Calibri"/>
                      <a:cs typeface="Calibri"/>
                      <a:sym typeface="Calibri"/>
                    </a:defRPr>
                  </a:pPr>
                  <a:endParaRPr sz="2399" kern="0">
                    <a:solidFill>
                      <a:srgbClr val="1D1D1A"/>
                    </a:solidFill>
                    <a:latin typeface="Huawei Sans" panose="020C0503030203020204" pitchFamily="34" charset="0"/>
                    <a:ea typeface="方正兰亭黑简体" panose="02000000000000000000" pitchFamily="2" charset="-122"/>
                    <a:cs typeface="Calibri"/>
                    <a:sym typeface="Huawei Sans" panose="020C0503030203020204" pitchFamily="34" charset="0"/>
                  </a:endParaRPr>
                </a:p>
              </p:txBody>
            </p:sp>
            <p:sp>
              <p:nvSpPr>
                <p:cNvPr id="70" name="线条">
                  <a:extLst>
                    <a:ext uri="{FF2B5EF4-FFF2-40B4-BE49-F238E27FC236}">
                      <a16:creationId xmlns:a16="http://schemas.microsoft.com/office/drawing/2014/main" id="{08D748C8-520F-480F-8131-E33F2088F15C}"/>
                    </a:ext>
                  </a:extLst>
                </p:cNvPr>
                <p:cNvSpPr/>
                <p:nvPr/>
              </p:nvSpPr>
              <p:spPr>
                <a:xfrm flipV="1">
                  <a:off x="146709" y="147232"/>
                  <a:ext cx="2" cy="93191"/>
                </a:xfrm>
                <a:prstGeom prst="line">
                  <a:avLst/>
                </a:prstGeom>
                <a:noFill/>
                <a:ln w="3175" cap="flat">
                  <a:solidFill>
                    <a:srgbClr val="666666">
                      <a:lumMod val="60000"/>
                      <a:lumOff val="40000"/>
                    </a:srgbClr>
                  </a:solidFill>
                  <a:prstDash val="solid"/>
                  <a:round/>
                </a:ln>
                <a:effectLst/>
              </p:spPr>
              <p:txBody>
                <a:bodyPr wrap="square" lIns="21928" tIns="21928" rIns="21928" bIns="21928" numCol="1" anchor="t">
                  <a:noAutofit/>
                </a:bodyPr>
                <a:lstStyle/>
                <a:p>
                  <a:pPr defTabSz="685310">
                    <a:defRPr/>
                  </a:pPr>
                  <a:endParaRPr sz="2399"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 name="线条">
                  <a:extLst>
                    <a:ext uri="{FF2B5EF4-FFF2-40B4-BE49-F238E27FC236}">
                      <a16:creationId xmlns:a16="http://schemas.microsoft.com/office/drawing/2014/main" id="{5BA1C225-36E5-4486-AB6C-F8B661259B06}"/>
                    </a:ext>
                  </a:extLst>
                </p:cNvPr>
                <p:cNvSpPr/>
                <p:nvPr/>
              </p:nvSpPr>
              <p:spPr>
                <a:xfrm flipV="1">
                  <a:off x="178899" y="175667"/>
                  <a:ext cx="1" cy="64755"/>
                </a:xfrm>
                <a:prstGeom prst="line">
                  <a:avLst/>
                </a:prstGeom>
                <a:noFill/>
                <a:ln w="3175" cap="flat">
                  <a:solidFill>
                    <a:srgbClr val="666666">
                      <a:lumMod val="60000"/>
                      <a:lumOff val="40000"/>
                    </a:srgbClr>
                  </a:solidFill>
                  <a:prstDash val="solid"/>
                  <a:round/>
                </a:ln>
                <a:effectLst/>
              </p:spPr>
              <p:txBody>
                <a:bodyPr wrap="square" lIns="21928" tIns="21928" rIns="21928" bIns="21928" numCol="1" anchor="t">
                  <a:noAutofit/>
                </a:bodyPr>
                <a:lstStyle/>
                <a:p>
                  <a:pPr defTabSz="685310">
                    <a:defRPr/>
                  </a:pPr>
                  <a:endParaRPr sz="2399"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 name="线条">
                  <a:extLst>
                    <a:ext uri="{FF2B5EF4-FFF2-40B4-BE49-F238E27FC236}">
                      <a16:creationId xmlns:a16="http://schemas.microsoft.com/office/drawing/2014/main" id="{6A7E7FC8-1730-4EAA-87EC-22FEF82095CD}"/>
                    </a:ext>
                  </a:extLst>
                </p:cNvPr>
                <p:cNvSpPr/>
                <p:nvPr/>
              </p:nvSpPr>
              <p:spPr>
                <a:xfrm flipV="1">
                  <a:off x="208863" y="147232"/>
                  <a:ext cx="2" cy="93191"/>
                </a:xfrm>
                <a:prstGeom prst="line">
                  <a:avLst/>
                </a:prstGeom>
                <a:noFill/>
                <a:ln w="3175" cap="flat">
                  <a:solidFill>
                    <a:srgbClr val="666666">
                      <a:lumMod val="60000"/>
                      <a:lumOff val="40000"/>
                    </a:srgbClr>
                  </a:solidFill>
                  <a:prstDash val="solid"/>
                  <a:round/>
                </a:ln>
                <a:effectLst/>
              </p:spPr>
              <p:txBody>
                <a:bodyPr wrap="square" lIns="21928" tIns="21928" rIns="21928" bIns="21928" numCol="1" anchor="t">
                  <a:noAutofit/>
                </a:bodyPr>
                <a:lstStyle/>
                <a:p>
                  <a:pPr defTabSz="685310">
                    <a:defRPr/>
                  </a:pPr>
                  <a:endParaRPr sz="2399"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 name="线条">
                  <a:extLst>
                    <a:ext uri="{FF2B5EF4-FFF2-40B4-BE49-F238E27FC236}">
                      <a16:creationId xmlns:a16="http://schemas.microsoft.com/office/drawing/2014/main" id="{B9187AF3-0EEB-482D-A4E5-9ADFE1E2E2E4}"/>
                    </a:ext>
                  </a:extLst>
                </p:cNvPr>
                <p:cNvSpPr/>
                <p:nvPr/>
              </p:nvSpPr>
              <p:spPr>
                <a:xfrm flipV="1">
                  <a:off x="208863" y="91395"/>
                  <a:ext cx="2" cy="36350"/>
                </a:xfrm>
                <a:prstGeom prst="line">
                  <a:avLst/>
                </a:prstGeom>
                <a:noFill/>
                <a:ln w="3175" cap="flat">
                  <a:solidFill>
                    <a:srgbClr val="666666">
                      <a:lumMod val="60000"/>
                      <a:lumOff val="40000"/>
                    </a:srgbClr>
                  </a:solidFill>
                  <a:prstDash val="solid"/>
                  <a:round/>
                </a:ln>
                <a:effectLst/>
              </p:spPr>
              <p:txBody>
                <a:bodyPr wrap="square" lIns="21928" tIns="21928" rIns="21928" bIns="21928" numCol="1" anchor="t">
                  <a:noAutofit/>
                </a:bodyPr>
                <a:lstStyle/>
                <a:p>
                  <a:pPr defTabSz="685310">
                    <a:defRPr/>
                  </a:pPr>
                  <a:endParaRPr sz="2399"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 name="线条">
                  <a:extLst>
                    <a:ext uri="{FF2B5EF4-FFF2-40B4-BE49-F238E27FC236}">
                      <a16:creationId xmlns:a16="http://schemas.microsoft.com/office/drawing/2014/main" id="{24D7150F-0078-4D17-B642-0517A14E6CEB}"/>
                    </a:ext>
                  </a:extLst>
                </p:cNvPr>
                <p:cNvSpPr/>
                <p:nvPr/>
              </p:nvSpPr>
              <p:spPr>
                <a:xfrm flipV="1">
                  <a:off x="178899" y="68686"/>
                  <a:ext cx="1" cy="88952"/>
                </a:xfrm>
                <a:prstGeom prst="line">
                  <a:avLst/>
                </a:prstGeom>
                <a:noFill/>
                <a:ln w="3175" cap="flat">
                  <a:solidFill>
                    <a:srgbClr val="666666">
                      <a:lumMod val="60000"/>
                      <a:lumOff val="40000"/>
                    </a:srgbClr>
                  </a:solidFill>
                  <a:prstDash val="solid"/>
                  <a:round/>
                </a:ln>
                <a:effectLst/>
              </p:spPr>
              <p:txBody>
                <a:bodyPr wrap="square" lIns="21928" tIns="21928" rIns="21928" bIns="21928" numCol="1" anchor="t">
                  <a:noAutofit/>
                </a:bodyPr>
                <a:lstStyle/>
                <a:p>
                  <a:pPr defTabSz="685310">
                    <a:defRPr/>
                  </a:pPr>
                  <a:endParaRPr sz="2399"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 name="线条">
                  <a:extLst>
                    <a:ext uri="{FF2B5EF4-FFF2-40B4-BE49-F238E27FC236}">
                      <a16:creationId xmlns:a16="http://schemas.microsoft.com/office/drawing/2014/main" id="{233DE5D6-820E-428D-92CB-5932024E1A01}"/>
                    </a:ext>
                  </a:extLst>
                </p:cNvPr>
                <p:cNvSpPr/>
                <p:nvPr/>
              </p:nvSpPr>
              <p:spPr>
                <a:xfrm flipV="1">
                  <a:off x="146708" y="98579"/>
                  <a:ext cx="2" cy="29166"/>
                </a:xfrm>
                <a:prstGeom prst="line">
                  <a:avLst/>
                </a:prstGeom>
                <a:noFill/>
                <a:ln w="3175" cap="flat">
                  <a:solidFill>
                    <a:srgbClr val="666666">
                      <a:lumMod val="60000"/>
                      <a:lumOff val="40000"/>
                    </a:srgbClr>
                  </a:solidFill>
                  <a:prstDash val="solid"/>
                  <a:round/>
                </a:ln>
                <a:effectLst/>
              </p:spPr>
              <p:txBody>
                <a:bodyPr wrap="square" lIns="21928" tIns="21928" rIns="21928" bIns="21928" numCol="1" anchor="t">
                  <a:noAutofit/>
                </a:bodyPr>
                <a:lstStyle/>
                <a:p>
                  <a:pPr defTabSz="685310">
                    <a:defRPr/>
                  </a:pPr>
                  <a:endParaRPr sz="2399"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64" name="圆形">
                <a:extLst>
                  <a:ext uri="{FF2B5EF4-FFF2-40B4-BE49-F238E27FC236}">
                    <a16:creationId xmlns:a16="http://schemas.microsoft.com/office/drawing/2014/main" id="{F25BAC87-4F95-48CA-A799-A463B1198C9F}"/>
                  </a:ext>
                </a:extLst>
              </p:cNvPr>
              <p:cNvSpPr/>
              <p:nvPr/>
            </p:nvSpPr>
            <p:spPr>
              <a:xfrm>
                <a:off x="326308" y="123091"/>
                <a:ext cx="29136" cy="29135"/>
              </a:xfrm>
              <a:prstGeom prst="ellipse">
                <a:avLst/>
              </a:prstGeom>
              <a:solidFill>
                <a:srgbClr val="FFFFFF"/>
              </a:solidFill>
              <a:ln w="12700" cap="flat">
                <a:solidFill>
                  <a:srgbClr val="94DAE2"/>
                </a:solidFill>
                <a:miter lim="400000"/>
              </a:ln>
              <a:effectLst/>
            </p:spPr>
            <p:txBody>
              <a:bodyPr wrap="square" lIns="12870" tIns="12870" rIns="12870" bIns="12870" numCol="1" anchor="ctr">
                <a:noAutofit/>
              </a:bodyPr>
              <a:lstStyle/>
              <a:p>
                <a:pPr defTabSz="685310">
                  <a:defRPr/>
                </a:pPr>
                <a:endParaRPr sz="2399"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圆形">
                <a:extLst>
                  <a:ext uri="{FF2B5EF4-FFF2-40B4-BE49-F238E27FC236}">
                    <a16:creationId xmlns:a16="http://schemas.microsoft.com/office/drawing/2014/main" id="{ED2E8AD0-3DDF-45B7-9193-AAA737BD6CD0}"/>
                  </a:ext>
                </a:extLst>
              </p:cNvPr>
              <p:cNvSpPr/>
              <p:nvPr/>
            </p:nvSpPr>
            <p:spPr>
              <a:xfrm>
                <a:off x="326308" y="165725"/>
                <a:ext cx="29136" cy="29137"/>
              </a:xfrm>
              <a:prstGeom prst="ellipse">
                <a:avLst/>
              </a:prstGeom>
              <a:solidFill>
                <a:srgbClr val="FFFFFF"/>
              </a:solidFill>
              <a:ln w="12700" cap="flat">
                <a:solidFill>
                  <a:srgbClr val="94DAE2"/>
                </a:solidFill>
                <a:miter lim="400000"/>
              </a:ln>
              <a:effectLst/>
            </p:spPr>
            <p:txBody>
              <a:bodyPr wrap="square" lIns="12870" tIns="12870" rIns="12870" bIns="12870" numCol="1" anchor="ctr">
                <a:noAutofit/>
              </a:bodyPr>
              <a:lstStyle/>
              <a:p>
                <a:pPr defTabSz="685310">
                  <a:defRPr/>
                </a:pPr>
                <a:endParaRPr sz="2399"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76" name="成组">
              <a:extLst>
                <a:ext uri="{FF2B5EF4-FFF2-40B4-BE49-F238E27FC236}">
                  <a16:creationId xmlns:a16="http://schemas.microsoft.com/office/drawing/2014/main" id="{EF80605D-1686-442C-B313-5F24B37F3719}"/>
                </a:ext>
              </a:extLst>
            </p:cNvPr>
            <p:cNvGrpSpPr/>
            <p:nvPr/>
          </p:nvGrpSpPr>
          <p:grpSpPr>
            <a:xfrm>
              <a:off x="6471231" y="3800118"/>
              <a:ext cx="472637" cy="385482"/>
              <a:chOff x="0" y="0"/>
              <a:chExt cx="355444" cy="240422"/>
            </a:xfrm>
          </p:grpSpPr>
          <p:grpSp>
            <p:nvGrpSpPr>
              <p:cNvPr id="77" name="成组">
                <a:extLst>
                  <a:ext uri="{FF2B5EF4-FFF2-40B4-BE49-F238E27FC236}">
                    <a16:creationId xmlns:a16="http://schemas.microsoft.com/office/drawing/2014/main" id="{2FB2A0CF-C4E3-4E47-BA45-AA37EFF5FCB0}"/>
                  </a:ext>
                </a:extLst>
              </p:cNvPr>
              <p:cNvGrpSpPr/>
              <p:nvPr/>
            </p:nvGrpSpPr>
            <p:grpSpPr>
              <a:xfrm>
                <a:off x="-1" y="-1"/>
                <a:ext cx="349621" cy="240424"/>
                <a:chOff x="0" y="0"/>
                <a:chExt cx="349620" cy="240422"/>
              </a:xfrm>
            </p:grpSpPr>
            <p:sp>
              <p:nvSpPr>
                <p:cNvPr id="80" name="任意多边形 3213">
                  <a:extLst>
                    <a:ext uri="{FF2B5EF4-FFF2-40B4-BE49-F238E27FC236}">
                      <a16:creationId xmlns:a16="http://schemas.microsoft.com/office/drawing/2014/main" id="{29AD738B-CFA9-4B8D-8C9B-5B052FCEA922}"/>
                    </a:ext>
                  </a:extLst>
                </p:cNvPr>
                <p:cNvSpPr/>
                <p:nvPr/>
              </p:nvSpPr>
              <p:spPr>
                <a:xfrm>
                  <a:off x="229490" y="178515"/>
                  <a:ext cx="116434" cy="59059"/>
                </a:xfrm>
                <a:custGeom>
                  <a:avLst/>
                  <a:gdLst/>
                  <a:ahLst/>
                  <a:cxnLst>
                    <a:cxn ang="0">
                      <a:pos x="wd2" y="hd2"/>
                    </a:cxn>
                    <a:cxn ang="5400000">
                      <a:pos x="wd2" y="hd2"/>
                    </a:cxn>
                    <a:cxn ang="10800000">
                      <a:pos x="wd2" y="hd2"/>
                    </a:cxn>
                    <a:cxn ang="16200000">
                      <a:pos x="wd2" y="hd2"/>
                    </a:cxn>
                  </a:cxnLst>
                  <a:rect l="0" t="0" r="r" b="b"/>
                  <a:pathLst>
                    <a:path w="21600" h="21600" extrusionOk="0">
                      <a:moveTo>
                        <a:pt x="8760" y="17851"/>
                      </a:moveTo>
                      <a:lnTo>
                        <a:pt x="8190" y="17911"/>
                      </a:lnTo>
                      <a:lnTo>
                        <a:pt x="930" y="17911"/>
                      </a:lnTo>
                      <a:cubicBezTo>
                        <a:pt x="420" y="17911"/>
                        <a:pt x="0" y="18744"/>
                        <a:pt x="0" y="19755"/>
                      </a:cubicBezTo>
                      <a:cubicBezTo>
                        <a:pt x="0" y="20767"/>
                        <a:pt x="420" y="21600"/>
                        <a:pt x="930" y="21600"/>
                      </a:cubicBezTo>
                      <a:lnTo>
                        <a:pt x="8460" y="21600"/>
                      </a:lnTo>
                      <a:lnTo>
                        <a:pt x="8970" y="21540"/>
                      </a:lnTo>
                      <a:cubicBezTo>
                        <a:pt x="15180" y="20410"/>
                        <a:pt x="20130" y="11603"/>
                        <a:pt x="21600" y="0"/>
                      </a:cubicBezTo>
                      <a:lnTo>
                        <a:pt x="19650" y="0"/>
                      </a:lnTo>
                      <a:cubicBezTo>
                        <a:pt x="18180" y="9699"/>
                        <a:pt x="14010" y="16899"/>
                        <a:pt x="8760" y="17851"/>
                      </a:cubicBezTo>
                    </a:path>
                  </a:pathLst>
                </a:custGeom>
                <a:solidFill>
                  <a:srgbClr val="FFFFFF"/>
                </a:solidFill>
                <a:ln w="12700" cap="flat">
                  <a:solidFill>
                    <a:srgbClr val="666666">
                      <a:lumMod val="60000"/>
                      <a:lumOff val="40000"/>
                    </a:srgbClr>
                  </a:solidFill>
                  <a:miter lim="400000"/>
                </a:ln>
                <a:effectLst/>
              </p:spPr>
              <p:txBody>
                <a:bodyPr wrap="square" lIns="12870" tIns="12870" rIns="12870" bIns="12870" numCol="1" anchor="t">
                  <a:noAutofit/>
                </a:bodyPr>
                <a:lstStyle/>
                <a:p>
                  <a:pPr defTabSz="219442">
                    <a:defRPr>
                      <a:solidFill>
                        <a:srgbClr val="1D1D1A"/>
                      </a:solidFill>
                      <a:latin typeface="Calibri"/>
                      <a:ea typeface="Calibri"/>
                      <a:cs typeface="Calibri"/>
                      <a:sym typeface="Calibri"/>
                    </a:defRPr>
                  </a:pPr>
                  <a:endParaRPr sz="2399" kern="0">
                    <a:solidFill>
                      <a:srgbClr val="1D1D1A"/>
                    </a:solidFill>
                    <a:latin typeface="Huawei Sans" panose="020C0503030203020204" pitchFamily="34" charset="0"/>
                    <a:ea typeface="方正兰亭黑简体" panose="02000000000000000000" pitchFamily="2" charset="-122"/>
                    <a:cs typeface="Calibri"/>
                    <a:sym typeface="Huawei Sans" panose="020C0503030203020204" pitchFamily="34" charset="0"/>
                  </a:endParaRPr>
                </a:p>
              </p:txBody>
            </p:sp>
            <p:sp>
              <p:nvSpPr>
                <p:cNvPr id="81" name="任意多边形 3214">
                  <a:extLst>
                    <a:ext uri="{FF2B5EF4-FFF2-40B4-BE49-F238E27FC236}">
                      <a16:creationId xmlns:a16="http://schemas.microsoft.com/office/drawing/2014/main" id="{151D183A-20EF-4509-970E-3F590C604565}"/>
                    </a:ext>
                  </a:extLst>
                </p:cNvPr>
                <p:cNvSpPr/>
                <p:nvPr/>
              </p:nvSpPr>
              <p:spPr>
                <a:xfrm>
                  <a:off x="226646" y="175668"/>
                  <a:ext cx="122975" cy="64754"/>
                </a:xfrm>
                <a:custGeom>
                  <a:avLst/>
                  <a:gdLst/>
                  <a:ahLst/>
                  <a:cxnLst>
                    <a:cxn ang="0">
                      <a:pos x="wd2" y="hd2"/>
                    </a:cxn>
                    <a:cxn ang="5400000">
                      <a:pos x="wd2" y="hd2"/>
                    </a:cxn>
                    <a:cxn ang="10800000">
                      <a:pos x="wd2" y="hd2"/>
                    </a:cxn>
                    <a:cxn ang="16200000">
                      <a:pos x="wd2" y="hd2"/>
                    </a:cxn>
                  </a:cxnLst>
                  <a:rect l="0" t="0" r="r" b="b"/>
                  <a:pathLst>
                    <a:path w="21600" h="21600" extrusionOk="0">
                      <a:moveTo>
                        <a:pt x="8549" y="21546"/>
                      </a:moveTo>
                      <a:lnTo>
                        <a:pt x="1415" y="21546"/>
                      </a:lnTo>
                      <a:cubicBezTo>
                        <a:pt x="623" y="21546"/>
                        <a:pt x="0" y="20361"/>
                        <a:pt x="0" y="18907"/>
                      </a:cubicBezTo>
                      <a:cubicBezTo>
                        <a:pt x="0" y="17399"/>
                        <a:pt x="623" y="16213"/>
                        <a:pt x="1415" y="16213"/>
                      </a:cubicBezTo>
                      <a:lnTo>
                        <a:pt x="8351" y="16213"/>
                      </a:lnTo>
                      <a:lnTo>
                        <a:pt x="8804" y="16160"/>
                      </a:lnTo>
                      <a:cubicBezTo>
                        <a:pt x="13447" y="15352"/>
                        <a:pt x="17297" y="9265"/>
                        <a:pt x="18599" y="700"/>
                      </a:cubicBezTo>
                      <a:lnTo>
                        <a:pt x="18712" y="0"/>
                      </a:lnTo>
                      <a:lnTo>
                        <a:pt x="21600" y="0"/>
                      </a:lnTo>
                      <a:lnTo>
                        <a:pt x="21430" y="1239"/>
                      </a:lnTo>
                      <a:cubicBezTo>
                        <a:pt x="19930" y="12335"/>
                        <a:pt x="14947" y="20469"/>
                        <a:pt x="9031" y="21546"/>
                      </a:cubicBezTo>
                      <a:lnTo>
                        <a:pt x="9031" y="21600"/>
                      </a:lnTo>
                      <a:lnTo>
                        <a:pt x="8549" y="21546"/>
                      </a:lnTo>
                      <a:close/>
                      <a:moveTo>
                        <a:pt x="1444" y="18099"/>
                      </a:moveTo>
                      <a:cubicBezTo>
                        <a:pt x="1217" y="18099"/>
                        <a:pt x="1076" y="18422"/>
                        <a:pt x="1076" y="18799"/>
                      </a:cubicBezTo>
                      <a:cubicBezTo>
                        <a:pt x="1076" y="19122"/>
                        <a:pt x="1246" y="19499"/>
                        <a:pt x="1444" y="19499"/>
                      </a:cubicBezTo>
                      <a:lnTo>
                        <a:pt x="8521" y="19499"/>
                      </a:lnTo>
                      <a:lnTo>
                        <a:pt x="9002" y="19445"/>
                      </a:lnTo>
                      <a:cubicBezTo>
                        <a:pt x="14240" y="18530"/>
                        <a:pt x="18712" y="11473"/>
                        <a:pt x="20298" y="1885"/>
                      </a:cubicBezTo>
                      <a:lnTo>
                        <a:pt x="19477" y="1885"/>
                      </a:lnTo>
                      <a:cubicBezTo>
                        <a:pt x="17920" y="10881"/>
                        <a:pt x="13815" y="17237"/>
                        <a:pt x="8889" y="18045"/>
                      </a:cubicBezTo>
                      <a:lnTo>
                        <a:pt x="7757" y="18260"/>
                      </a:lnTo>
                      <a:lnTo>
                        <a:pt x="7757" y="18099"/>
                      </a:lnTo>
                      <a:lnTo>
                        <a:pt x="1444" y="18099"/>
                      </a:lnTo>
                      <a:close/>
                    </a:path>
                  </a:pathLst>
                </a:custGeom>
                <a:solidFill>
                  <a:srgbClr val="FFFFFF"/>
                </a:solidFill>
                <a:ln w="12700" cap="flat">
                  <a:solidFill>
                    <a:srgbClr val="94DAE2"/>
                  </a:solidFill>
                  <a:miter lim="400000"/>
                </a:ln>
                <a:effectLst/>
              </p:spPr>
              <p:txBody>
                <a:bodyPr wrap="square" lIns="12870" tIns="12870" rIns="12870" bIns="12870" numCol="1" anchor="t">
                  <a:noAutofit/>
                </a:bodyPr>
                <a:lstStyle/>
                <a:p>
                  <a:pPr defTabSz="219442">
                    <a:defRPr>
                      <a:solidFill>
                        <a:srgbClr val="1D1D1A"/>
                      </a:solidFill>
                      <a:latin typeface="Calibri"/>
                      <a:ea typeface="Calibri"/>
                      <a:cs typeface="Calibri"/>
                      <a:sym typeface="Calibri"/>
                    </a:defRPr>
                  </a:pPr>
                  <a:endParaRPr sz="2399" kern="0">
                    <a:solidFill>
                      <a:srgbClr val="1D1D1A"/>
                    </a:solidFill>
                    <a:latin typeface="Huawei Sans" panose="020C0503030203020204" pitchFamily="34" charset="0"/>
                    <a:ea typeface="方正兰亭黑简体" panose="02000000000000000000" pitchFamily="2" charset="-122"/>
                    <a:cs typeface="Calibri"/>
                    <a:sym typeface="Huawei Sans" panose="020C0503030203020204" pitchFamily="34" charset="0"/>
                  </a:endParaRPr>
                </a:p>
              </p:txBody>
            </p:sp>
            <p:sp>
              <p:nvSpPr>
                <p:cNvPr id="82" name="任意多边形 3215">
                  <a:extLst>
                    <a:ext uri="{FF2B5EF4-FFF2-40B4-BE49-F238E27FC236}">
                      <a16:creationId xmlns:a16="http://schemas.microsoft.com/office/drawing/2014/main" id="{EC7E7E6B-633B-4011-B74C-08662E6B35AC}"/>
                    </a:ext>
                  </a:extLst>
                </p:cNvPr>
                <p:cNvSpPr/>
                <p:nvPr/>
              </p:nvSpPr>
              <p:spPr>
                <a:xfrm>
                  <a:off x="3411" y="2846"/>
                  <a:ext cx="342513" cy="233876"/>
                </a:xfrm>
                <a:custGeom>
                  <a:avLst/>
                  <a:gdLst/>
                  <a:ahLst/>
                  <a:cxnLst>
                    <a:cxn ang="0">
                      <a:pos x="wd2" y="hd2"/>
                    </a:cxn>
                    <a:cxn ang="5400000">
                      <a:pos x="wd2" y="hd2"/>
                    </a:cxn>
                    <a:cxn ang="10800000">
                      <a:pos x="wd2" y="hd2"/>
                    </a:cxn>
                    <a:cxn ang="16200000">
                      <a:pos x="wd2" y="hd2"/>
                    </a:cxn>
                  </a:cxnLst>
                  <a:rect l="0" t="0" r="r" b="b"/>
                  <a:pathLst>
                    <a:path w="21600" h="21600" extrusionOk="0">
                      <a:moveTo>
                        <a:pt x="16863" y="6922"/>
                      </a:moveTo>
                      <a:cubicBezTo>
                        <a:pt x="16690" y="6922"/>
                        <a:pt x="16528" y="6952"/>
                        <a:pt x="16355" y="6967"/>
                      </a:cubicBezTo>
                      <a:lnTo>
                        <a:pt x="16192" y="6982"/>
                      </a:lnTo>
                      <a:lnTo>
                        <a:pt x="16162" y="6729"/>
                      </a:lnTo>
                      <a:cubicBezTo>
                        <a:pt x="15745" y="2843"/>
                        <a:pt x="13519" y="0"/>
                        <a:pt x="10886" y="0"/>
                      </a:cubicBezTo>
                      <a:cubicBezTo>
                        <a:pt x="8233" y="0"/>
                        <a:pt x="6028" y="2843"/>
                        <a:pt x="5601" y="6729"/>
                      </a:cubicBezTo>
                      <a:lnTo>
                        <a:pt x="5580" y="6982"/>
                      </a:lnTo>
                      <a:lnTo>
                        <a:pt x="5408" y="6967"/>
                      </a:lnTo>
                      <a:cubicBezTo>
                        <a:pt x="5235" y="6952"/>
                        <a:pt x="5062" y="6922"/>
                        <a:pt x="4899" y="6922"/>
                      </a:cubicBezTo>
                      <a:cubicBezTo>
                        <a:pt x="2196" y="6922"/>
                        <a:pt x="0" y="10227"/>
                        <a:pt x="0" y="14246"/>
                      </a:cubicBezTo>
                      <a:cubicBezTo>
                        <a:pt x="0" y="18072"/>
                        <a:pt x="1911" y="21213"/>
                        <a:pt x="4452" y="21555"/>
                      </a:cubicBezTo>
                      <a:lnTo>
                        <a:pt x="4615" y="21600"/>
                      </a:lnTo>
                      <a:lnTo>
                        <a:pt x="7359" y="21600"/>
                      </a:lnTo>
                      <a:cubicBezTo>
                        <a:pt x="7532" y="21600"/>
                        <a:pt x="7674" y="21377"/>
                        <a:pt x="7674" y="21139"/>
                      </a:cubicBezTo>
                      <a:cubicBezTo>
                        <a:pt x="7674" y="20885"/>
                        <a:pt x="7532" y="20677"/>
                        <a:pt x="7359" y="20677"/>
                      </a:cubicBezTo>
                      <a:lnTo>
                        <a:pt x="4706" y="20677"/>
                      </a:lnTo>
                      <a:lnTo>
                        <a:pt x="4513" y="20647"/>
                      </a:lnTo>
                      <a:cubicBezTo>
                        <a:pt x="2297" y="20364"/>
                        <a:pt x="640" y="17610"/>
                        <a:pt x="640" y="14276"/>
                      </a:cubicBezTo>
                      <a:cubicBezTo>
                        <a:pt x="640" y="10748"/>
                        <a:pt x="2551" y="7875"/>
                        <a:pt x="4899" y="7875"/>
                      </a:cubicBezTo>
                      <a:cubicBezTo>
                        <a:pt x="5042" y="7875"/>
                        <a:pt x="5184" y="7890"/>
                        <a:pt x="5347" y="7905"/>
                      </a:cubicBezTo>
                      <a:lnTo>
                        <a:pt x="6119" y="8024"/>
                      </a:lnTo>
                      <a:lnTo>
                        <a:pt x="6241" y="6892"/>
                      </a:lnTo>
                      <a:cubicBezTo>
                        <a:pt x="6607" y="3439"/>
                        <a:pt x="8569" y="953"/>
                        <a:pt x="10897" y="953"/>
                      </a:cubicBezTo>
                      <a:cubicBezTo>
                        <a:pt x="13224" y="953"/>
                        <a:pt x="15176" y="3454"/>
                        <a:pt x="15552" y="6892"/>
                      </a:cubicBezTo>
                      <a:lnTo>
                        <a:pt x="15674" y="8024"/>
                      </a:lnTo>
                      <a:lnTo>
                        <a:pt x="16446" y="7905"/>
                      </a:lnTo>
                      <a:cubicBezTo>
                        <a:pt x="16589" y="7890"/>
                        <a:pt x="16731" y="7875"/>
                        <a:pt x="16894" y="7875"/>
                      </a:cubicBezTo>
                      <a:cubicBezTo>
                        <a:pt x="18754" y="7875"/>
                        <a:pt x="20360" y="9706"/>
                        <a:pt x="20929" y="12251"/>
                      </a:cubicBezTo>
                      <a:lnTo>
                        <a:pt x="21600" y="12251"/>
                      </a:lnTo>
                      <a:cubicBezTo>
                        <a:pt x="20980" y="9170"/>
                        <a:pt x="19099" y="6922"/>
                        <a:pt x="16863" y="6922"/>
                      </a:cubicBezTo>
                    </a:path>
                  </a:pathLst>
                </a:custGeom>
                <a:solidFill>
                  <a:srgbClr val="FFFFFF"/>
                </a:solidFill>
                <a:ln w="12700" cap="flat">
                  <a:solidFill>
                    <a:srgbClr val="666666">
                      <a:lumMod val="60000"/>
                      <a:lumOff val="40000"/>
                    </a:srgbClr>
                  </a:solidFill>
                  <a:miter lim="400000"/>
                </a:ln>
                <a:effectLst/>
              </p:spPr>
              <p:txBody>
                <a:bodyPr wrap="square" lIns="12870" tIns="12870" rIns="12870" bIns="12870" numCol="1" anchor="t">
                  <a:noAutofit/>
                </a:bodyPr>
                <a:lstStyle/>
                <a:p>
                  <a:pPr defTabSz="219442">
                    <a:defRPr>
                      <a:solidFill>
                        <a:srgbClr val="1D1D1A"/>
                      </a:solidFill>
                      <a:latin typeface="Calibri"/>
                      <a:ea typeface="Calibri"/>
                      <a:cs typeface="Calibri"/>
                      <a:sym typeface="Calibri"/>
                    </a:defRPr>
                  </a:pPr>
                  <a:endParaRPr sz="2399" kern="0">
                    <a:solidFill>
                      <a:srgbClr val="1D1D1A"/>
                    </a:solidFill>
                    <a:latin typeface="Huawei Sans" panose="020C0503030203020204" pitchFamily="34" charset="0"/>
                    <a:ea typeface="方正兰亭黑简体" panose="02000000000000000000" pitchFamily="2" charset="-122"/>
                    <a:cs typeface="Calibri"/>
                    <a:sym typeface="Huawei Sans" panose="020C0503030203020204" pitchFamily="34" charset="0"/>
                  </a:endParaRPr>
                </a:p>
              </p:txBody>
            </p:sp>
            <p:sp>
              <p:nvSpPr>
                <p:cNvPr id="83" name="任意多边形 3216">
                  <a:extLst>
                    <a:ext uri="{FF2B5EF4-FFF2-40B4-BE49-F238E27FC236}">
                      <a16:creationId xmlns:a16="http://schemas.microsoft.com/office/drawing/2014/main" id="{1E0CD49F-14D5-4284-8E2D-E5B54619A6D7}"/>
                    </a:ext>
                  </a:extLst>
                </p:cNvPr>
                <p:cNvSpPr/>
                <p:nvPr/>
              </p:nvSpPr>
              <p:spPr>
                <a:xfrm>
                  <a:off x="-1" y="-1"/>
                  <a:ext cx="349622" cy="239569"/>
                </a:xfrm>
                <a:custGeom>
                  <a:avLst/>
                  <a:gdLst/>
                  <a:ahLst/>
                  <a:cxnLst>
                    <a:cxn ang="0">
                      <a:pos x="wd2" y="hd2"/>
                    </a:cxn>
                    <a:cxn ang="5400000">
                      <a:pos x="wd2" y="hd2"/>
                    </a:cxn>
                    <a:cxn ang="10800000">
                      <a:pos x="wd2" y="hd2"/>
                    </a:cxn>
                    <a:cxn ang="16200000">
                      <a:pos x="wd2" y="hd2"/>
                    </a:cxn>
                  </a:cxnLst>
                  <a:rect l="0" t="0" r="r" b="b"/>
                  <a:pathLst>
                    <a:path w="21600" h="21600" extrusionOk="0">
                      <a:moveTo>
                        <a:pt x="7396" y="21600"/>
                      </a:moveTo>
                      <a:lnTo>
                        <a:pt x="4685" y="21600"/>
                      </a:lnTo>
                      <a:lnTo>
                        <a:pt x="4525" y="21556"/>
                      </a:lnTo>
                      <a:cubicBezTo>
                        <a:pt x="1944" y="21222"/>
                        <a:pt x="0" y="18041"/>
                        <a:pt x="0" y="14163"/>
                      </a:cubicBezTo>
                      <a:cubicBezTo>
                        <a:pt x="0" y="10066"/>
                        <a:pt x="2233" y="6755"/>
                        <a:pt x="4984" y="6755"/>
                      </a:cubicBezTo>
                      <a:cubicBezTo>
                        <a:pt x="5163" y="6755"/>
                        <a:pt x="5333" y="6769"/>
                        <a:pt x="5512" y="6798"/>
                      </a:cubicBezTo>
                      <a:cubicBezTo>
                        <a:pt x="5941" y="2862"/>
                        <a:pt x="8203" y="0"/>
                        <a:pt x="10875" y="0"/>
                      </a:cubicBezTo>
                      <a:cubicBezTo>
                        <a:pt x="13546" y="0"/>
                        <a:pt x="15799" y="2862"/>
                        <a:pt x="16227" y="6798"/>
                      </a:cubicBezTo>
                      <a:cubicBezTo>
                        <a:pt x="16407" y="6769"/>
                        <a:pt x="16566" y="6755"/>
                        <a:pt x="16746" y="6755"/>
                      </a:cubicBezTo>
                      <a:cubicBezTo>
                        <a:pt x="18959" y="6755"/>
                        <a:pt x="20912" y="8962"/>
                        <a:pt x="21540" y="12115"/>
                      </a:cubicBezTo>
                      <a:lnTo>
                        <a:pt x="21600" y="12463"/>
                      </a:lnTo>
                      <a:lnTo>
                        <a:pt x="20583" y="12463"/>
                      </a:lnTo>
                      <a:lnTo>
                        <a:pt x="20543" y="12274"/>
                      </a:lnTo>
                      <a:cubicBezTo>
                        <a:pt x="20005" y="9820"/>
                        <a:pt x="18480" y="8193"/>
                        <a:pt x="16766" y="8193"/>
                      </a:cubicBezTo>
                      <a:cubicBezTo>
                        <a:pt x="16616" y="8193"/>
                        <a:pt x="16477" y="8207"/>
                        <a:pt x="16357" y="8222"/>
                      </a:cubicBezTo>
                      <a:lnTo>
                        <a:pt x="15430" y="8381"/>
                      </a:lnTo>
                      <a:lnTo>
                        <a:pt x="15290" y="7016"/>
                      </a:lnTo>
                      <a:cubicBezTo>
                        <a:pt x="14942" y="3791"/>
                        <a:pt x="13088" y="1453"/>
                        <a:pt x="10895" y="1453"/>
                      </a:cubicBezTo>
                      <a:cubicBezTo>
                        <a:pt x="8702" y="1453"/>
                        <a:pt x="6858" y="3806"/>
                        <a:pt x="6509" y="7016"/>
                      </a:cubicBezTo>
                      <a:lnTo>
                        <a:pt x="6369" y="8381"/>
                      </a:lnTo>
                      <a:lnTo>
                        <a:pt x="5442" y="8222"/>
                      </a:lnTo>
                      <a:cubicBezTo>
                        <a:pt x="5273" y="8207"/>
                        <a:pt x="5143" y="8193"/>
                        <a:pt x="5024" y="8193"/>
                      </a:cubicBezTo>
                      <a:cubicBezTo>
                        <a:pt x="2821" y="8193"/>
                        <a:pt x="1027" y="10880"/>
                        <a:pt x="1027" y="14163"/>
                      </a:cubicBezTo>
                      <a:cubicBezTo>
                        <a:pt x="1027" y="17286"/>
                        <a:pt x="2582" y="19842"/>
                        <a:pt x="4655" y="20133"/>
                      </a:cubicBezTo>
                      <a:lnTo>
                        <a:pt x="4844" y="20147"/>
                      </a:lnTo>
                      <a:lnTo>
                        <a:pt x="7426" y="20147"/>
                      </a:lnTo>
                      <a:cubicBezTo>
                        <a:pt x="7695" y="20147"/>
                        <a:pt x="7914" y="20452"/>
                        <a:pt x="7914" y="20859"/>
                      </a:cubicBezTo>
                      <a:cubicBezTo>
                        <a:pt x="7914" y="21251"/>
                        <a:pt x="7675" y="21600"/>
                        <a:pt x="7396" y="21600"/>
                      </a:cubicBezTo>
                      <a:close/>
                      <a:moveTo>
                        <a:pt x="4715" y="21077"/>
                      </a:moveTo>
                      <a:lnTo>
                        <a:pt x="7386" y="21077"/>
                      </a:lnTo>
                      <a:cubicBezTo>
                        <a:pt x="7466" y="21077"/>
                        <a:pt x="7516" y="20975"/>
                        <a:pt x="7516" y="20888"/>
                      </a:cubicBezTo>
                      <a:cubicBezTo>
                        <a:pt x="7516" y="20787"/>
                        <a:pt x="7456" y="20699"/>
                        <a:pt x="7386" y="20699"/>
                      </a:cubicBezTo>
                      <a:lnTo>
                        <a:pt x="4794" y="20699"/>
                      </a:lnTo>
                      <a:lnTo>
                        <a:pt x="4585" y="20670"/>
                      </a:lnTo>
                      <a:cubicBezTo>
                        <a:pt x="2322" y="20380"/>
                        <a:pt x="628" y="17591"/>
                        <a:pt x="628" y="14192"/>
                      </a:cubicBezTo>
                      <a:cubicBezTo>
                        <a:pt x="628" y="10589"/>
                        <a:pt x="2572" y="7684"/>
                        <a:pt x="4974" y="7684"/>
                      </a:cubicBezTo>
                      <a:cubicBezTo>
                        <a:pt x="5103" y="7684"/>
                        <a:pt x="5243" y="7684"/>
                        <a:pt x="5422" y="7713"/>
                      </a:cubicBezTo>
                      <a:lnTo>
                        <a:pt x="6020" y="7815"/>
                      </a:lnTo>
                      <a:lnTo>
                        <a:pt x="6110" y="6958"/>
                      </a:lnTo>
                      <a:cubicBezTo>
                        <a:pt x="6479" y="3486"/>
                        <a:pt x="8483" y="944"/>
                        <a:pt x="10845" y="944"/>
                      </a:cubicBezTo>
                      <a:cubicBezTo>
                        <a:pt x="13217" y="944"/>
                        <a:pt x="15211" y="3486"/>
                        <a:pt x="15580" y="6958"/>
                      </a:cubicBezTo>
                      <a:lnTo>
                        <a:pt x="15669" y="7815"/>
                      </a:lnTo>
                      <a:lnTo>
                        <a:pt x="16267" y="7713"/>
                      </a:lnTo>
                      <a:cubicBezTo>
                        <a:pt x="16407" y="7699"/>
                        <a:pt x="16556" y="7684"/>
                        <a:pt x="16706" y="7684"/>
                      </a:cubicBezTo>
                      <a:cubicBezTo>
                        <a:pt x="18540" y="7684"/>
                        <a:pt x="20165" y="9384"/>
                        <a:pt x="20803" y="11955"/>
                      </a:cubicBezTo>
                      <a:lnTo>
                        <a:pt x="21082" y="11955"/>
                      </a:lnTo>
                      <a:cubicBezTo>
                        <a:pt x="20404" y="8977"/>
                        <a:pt x="18390" y="7001"/>
                        <a:pt x="16237" y="7336"/>
                      </a:cubicBezTo>
                      <a:lnTo>
                        <a:pt x="15889" y="7394"/>
                      </a:lnTo>
                      <a:lnTo>
                        <a:pt x="15839" y="6914"/>
                      </a:lnTo>
                      <a:cubicBezTo>
                        <a:pt x="15440" y="3239"/>
                        <a:pt x="13337" y="567"/>
                        <a:pt x="10835" y="567"/>
                      </a:cubicBezTo>
                      <a:cubicBezTo>
                        <a:pt x="8333" y="567"/>
                        <a:pt x="6230" y="3239"/>
                        <a:pt x="5821" y="6914"/>
                      </a:cubicBezTo>
                      <a:lnTo>
                        <a:pt x="5771" y="7394"/>
                      </a:lnTo>
                      <a:lnTo>
                        <a:pt x="5422" y="7336"/>
                      </a:lnTo>
                      <a:cubicBezTo>
                        <a:pt x="5273" y="7321"/>
                        <a:pt x="5103" y="7307"/>
                        <a:pt x="4934" y="7307"/>
                      </a:cubicBezTo>
                      <a:cubicBezTo>
                        <a:pt x="2392" y="7307"/>
                        <a:pt x="309" y="10386"/>
                        <a:pt x="309" y="14192"/>
                      </a:cubicBezTo>
                      <a:cubicBezTo>
                        <a:pt x="309" y="17780"/>
                        <a:pt x="2123" y="20728"/>
                        <a:pt x="4505" y="21048"/>
                      </a:cubicBezTo>
                      <a:lnTo>
                        <a:pt x="4715" y="21077"/>
                      </a:lnTo>
                      <a:close/>
                    </a:path>
                  </a:pathLst>
                </a:custGeom>
                <a:solidFill>
                  <a:srgbClr val="FFFFFF"/>
                </a:solidFill>
                <a:ln w="12700" cap="flat">
                  <a:solidFill>
                    <a:srgbClr val="94DAE2"/>
                  </a:solidFill>
                  <a:miter lim="400000"/>
                </a:ln>
                <a:effectLst/>
              </p:spPr>
              <p:txBody>
                <a:bodyPr wrap="square" lIns="12870" tIns="12870" rIns="12870" bIns="12870" numCol="1" anchor="t">
                  <a:noAutofit/>
                </a:bodyPr>
                <a:lstStyle/>
                <a:p>
                  <a:pPr defTabSz="219442">
                    <a:defRPr>
                      <a:solidFill>
                        <a:srgbClr val="1D1D1A"/>
                      </a:solidFill>
                      <a:latin typeface="Calibri"/>
                      <a:ea typeface="Calibri"/>
                      <a:cs typeface="Calibri"/>
                      <a:sym typeface="Calibri"/>
                    </a:defRPr>
                  </a:pPr>
                  <a:endParaRPr sz="2399" kern="0">
                    <a:solidFill>
                      <a:srgbClr val="1D1D1A"/>
                    </a:solidFill>
                    <a:latin typeface="Huawei Sans" panose="020C0503030203020204" pitchFamily="34" charset="0"/>
                    <a:ea typeface="方正兰亭黑简体" panose="02000000000000000000" pitchFamily="2" charset="-122"/>
                    <a:cs typeface="Calibri"/>
                    <a:sym typeface="Huawei Sans" panose="020C0503030203020204" pitchFamily="34" charset="0"/>
                  </a:endParaRPr>
                </a:p>
              </p:txBody>
            </p:sp>
            <p:sp>
              <p:nvSpPr>
                <p:cNvPr id="84" name="线条">
                  <a:extLst>
                    <a:ext uri="{FF2B5EF4-FFF2-40B4-BE49-F238E27FC236}">
                      <a16:creationId xmlns:a16="http://schemas.microsoft.com/office/drawing/2014/main" id="{0B0E6C0C-3A23-45EE-9D2E-62DF296C81F6}"/>
                    </a:ext>
                  </a:extLst>
                </p:cNvPr>
                <p:cNvSpPr/>
                <p:nvPr/>
              </p:nvSpPr>
              <p:spPr>
                <a:xfrm flipV="1">
                  <a:off x="146709" y="147232"/>
                  <a:ext cx="2" cy="93191"/>
                </a:xfrm>
                <a:prstGeom prst="line">
                  <a:avLst/>
                </a:prstGeom>
                <a:noFill/>
                <a:ln w="3175" cap="flat">
                  <a:solidFill>
                    <a:srgbClr val="666666">
                      <a:lumMod val="60000"/>
                      <a:lumOff val="40000"/>
                    </a:srgbClr>
                  </a:solidFill>
                  <a:prstDash val="solid"/>
                  <a:round/>
                </a:ln>
                <a:effectLst/>
              </p:spPr>
              <p:txBody>
                <a:bodyPr wrap="square" lIns="21928" tIns="21928" rIns="21928" bIns="21928" numCol="1" anchor="t">
                  <a:noAutofit/>
                </a:bodyPr>
                <a:lstStyle/>
                <a:p>
                  <a:pPr defTabSz="685310">
                    <a:defRPr/>
                  </a:pPr>
                  <a:endParaRPr sz="2399"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5" name="线条">
                  <a:extLst>
                    <a:ext uri="{FF2B5EF4-FFF2-40B4-BE49-F238E27FC236}">
                      <a16:creationId xmlns:a16="http://schemas.microsoft.com/office/drawing/2014/main" id="{2D024988-3853-4CB8-98E6-DC26B3D464BC}"/>
                    </a:ext>
                  </a:extLst>
                </p:cNvPr>
                <p:cNvSpPr/>
                <p:nvPr/>
              </p:nvSpPr>
              <p:spPr>
                <a:xfrm flipV="1">
                  <a:off x="178899" y="175667"/>
                  <a:ext cx="1" cy="64755"/>
                </a:xfrm>
                <a:prstGeom prst="line">
                  <a:avLst/>
                </a:prstGeom>
                <a:noFill/>
                <a:ln w="3175" cap="flat">
                  <a:solidFill>
                    <a:srgbClr val="666666">
                      <a:lumMod val="60000"/>
                      <a:lumOff val="40000"/>
                    </a:srgbClr>
                  </a:solidFill>
                  <a:prstDash val="solid"/>
                  <a:round/>
                </a:ln>
                <a:effectLst/>
              </p:spPr>
              <p:txBody>
                <a:bodyPr wrap="square" lIns="21928" tIns="21928" rIns="21928" bIns="21928" numCol="1" anchor="t">
                  <a:noAutofit/>
                </a:bodyPr>
                <a:lstStyle/>
                <a:p>
                  <a:pPr defTabSz="685310">
                    <a:defRPr/>
                  </a:pPr>
                  <a:endParaRPr sz="2399"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6" name="线条">
                  <a:extLst>
                    <a:ext uri="{FF2B5EF4-FFF2-40B4-BE49-F238E27FC236}">
                      <a16:creationId xmlns:a16="http://schemas.microsoft.com/office/drawing/2014/main" id="{AB2F7C8A-4223-43DD-8061-2A97C4B48657}"/>
                    </a:ext>
                  </a:extLst>
                </p:cNvPr>
                <p:cNvSpPr/>
                <p:nvPr/>
              </p:nvSpPr>
              <p:spPr>
                <a:xfrm flipV="1">
                  <a:off x="208863" y="147232"/>
                  <a:ext cx="2" cy="93191"/>
                </a:xfrm>
                <a:prstGeom prst="line">
                  <a:avLst/>
                </a:prstGeom>
                <a:noFill/>
                <a:ln w="3175" cap="flat">
                  <a:solidFill>
                    <a:srgbClr val="666666">
                      <a:lumMod val="60000"/>
                      <a:lumOff val="40000"/>
                    </a:srgbClr>
                  </a:solidFill>
                  <a:prstDash val="solid"/>
                  <a:round/>
                </a:ln>
                <a:effectLst/>
              </p:spPr>
              <p:txBody>
                <a:bodyPr wrap="square" lIns="21928" tIns="21928" rIns="21928" bIns="21928" numCol="1" anchor="t">
                  <a:noAutofit/>
                </a:bodyPr>
                <a:lstStyle/>
                <a:p>
                  <a:pPr defTabSz="685310">
                    <a:defRPr/>
                  </a:pPr>
                  <a:endParaRPr sz="2399"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7" name="线条">
                  <a:extLst>
                    <a:ext uri="{FF2B5EF4-FFF2-40B4-BE49-F238E27FC236}">
                      <a16:creationId xmlns:a16="http://schemas.microsoft.com/office/drawing/2014/main" id="{BE3BDB9C-0405-40E4-A5FF-43F0AF7A3E69}"/>
                    </a:ext>
                  </a:extLst>
                </p:cNvPr>
                <p:cNvSpPr/>
                <p:nvPr/>
              </p:nvSpPr>
              <p:spPr>
                <a:xfrm flipV="1">
                  <a:off x="208863" y="91395"/>
                  <a:ext cx="2" cy="36350"/>
                </a:xfrm>
                <a:prstGeom prst="line">
                  <a:avLst/>
                </a:prstGeom>
                <a:noFill/>
                <a:ln w="3175" cap="flat">
                  <a:solidFill>
                    <a:srgbClr val="666666">
                      <a:lumMod val="60000"/>
                      <a:lumOff val="40000"/>
                    </a:srgbClr>
                  </a:solidFill>
                  <a:prstDash val="solid"/>
                  <a:round/>
                </a:ln>
                <a:effectLst/>
              </p:spPr>
              <p:txBody>
                <a:bodyPr wrap="square" lIns="21928" tIns="21928" rIns="21928" bIns="21928" numCol="1" anchor="t">
                  <a:noAutofit/>
                </a:bodyPr>
                <a:lstStyle/>
                <a:p>
                  <a:pPr defTabSz="685310">
                    <a:defRPr/>
                  </a:pPr>
                  <a:endParaRPr sz="2399"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8" name="线条">
                  <a:extLst>
                    <a:ext uri="{FF2B5EF4-FFF2-40B4-BE49-F238E27FC236}">
                      <a16:creationId xmlns:a16="http://schemas.microsoft.com/office/drawing/2014/main" id="{3D3F56D8-B9EE-4F83-9D5D-F509A1866F59}"/>
                    </a:ext>
                  </a:extLst>
                </p:cNvPr>
                <p:cNvSpPr/>
                <p:nvPr/>
              </p:nvSpPr>
              <p:spPr>
                <a:xfrm flipV="1">
                  <a:off x="178899" y="68686"/>
                  <a:ext cx="1" cy="88952"/>
                </a:xfrm>
                <a:prstGeom prst="line">
                  <a:avLst/>
                </a:prstGeom>
                <a:noFill/>
                <a:ln w="3175" cap="flat">
                  <a:solidFill>
                    <a:srgbClr val="666666">
                      <a:lumMod val="60000"/>
                      <a:lumOff val="40000"/>
                    </a:srgbClr>
                  </a:solidFill>
                  <a:prstDash val="solid"/>
                  <a:round/>
                </a:ln>
                <a:effectLst/>
              </p:spPr>
              <p:txBody>
                <a:bodyPr wrap="square" lIns="21928" tIns="21928" rIns="21928" bIns="21928" numCol="1" anchor="t">
                  <a:noAutofit/>
                </a:bodyPr>
                <a:lstStyle/>
                <a:p>
                  <a:pPr defTabSz="685310">
                    <a:defRPr/>
                  </a:pPr>
                  <a:endParaRPr sz="2399"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9" name="线条">
                  <a:extLst>
                    <a:ext uri="{FF2B5EF4-FFF2-40B4-BE49-F238E27FC236}">
                      <a16:creationId xmlns:a16="http://schemas.microsoft.com/office/drawing/2014/main" id="{42E9FE8F-3505-4A33-8331-FA58F5C41157}"/>
                    </a:ext>
                  </a:extLst>
                </p:cNvPr>
                <p:cNvSpPr/>
                <p:nvPr/>
              </p:nvSpPr>
              <p:spPr>
                <a:xfrm flipV="1">
                  <a:off x="146708" y="98579"/>
                  <a:ext cx="2" cy="29166"/>
                </a:xfrm>
                <a:prstGeom prst="line">
                  <a:avLst/>
                </a:prstGeom>
                <a:noFill/>
                <a:ln w="3175" cap="flat">
                  <a:solidFill>
                    <a:srgbClr val="666666">
                      <a:lumMod val="60000"/>
                      <a:lumOff val="40000"/>
                    </a:srgbClr>
                  </a:solidFill>
                  <a:prstDash val="solid"/>
                  <a:round/>
                </a:ln>
                <a:effectLst/>
              </p:spPr>
              <p:txBody>
                <a:bodyPr wrap="square" lIns="21928" tIns="21928" rIns="21928" bIns="21928" numCol="1" anchor="t">
                  <a:noAutofit/>
                </a:bodyPr>
                <a:lstStyle/>
                <a:p>
                  <a:pPr defTabSz="685310">
                    <a:defRPr/>
                  </a:pPr>
                  <a:endParaRPr sz="2399"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78" name="圆形">
                <a:extLst>
                  <a:ext uri="{FF2B5EF4-FFF2-40B4-BE49-F238E27FC236}">
                    <a16:creationId xmlns:a16="http://schemas.microsoft.com/office/drawing/2014/main" id="{FC007507-3DC9-4497-AAAC-D42E72932B2D}"/>
                  </a:ext>
                </a:extLst>
              </p:cNvPr>
              <p:cNvSpPr/>
              <p:nvPr/>
            </p:nvSpPr>
            <p:spPr>
              <a:xfrm>
                <a:off x="326308" y="123091"/>
                <a:ext cx="29136" cy="29135"/>
              </a:xfrm>
              <a:prstGeom prst="ellipse">
                <a:avLst/>
              </a:prstGeom>
              <a:solidFill>
                <a:srgbClr val="FFFFFF"/>
              </a:solidFill>
              <a:ln w="12700" cap="flat">
                <a:solidFill>
                  <a:srgbClr val="94DAE2"/>
                </a:solidFill>
                <a:miter lim="400000"/>
              </a:ln>
              <a:effectLst/>
            </p:spPr>
            <p:txBody>
              <a:bodyPr wrap="square" lIns="12870" tIns="12870" rIns="12870" bIns="12870" numCol="1" anchor="ctr">
                <a:noAutofit/>
              </a:bodyPr>
              <a:lstStyle/>
              <a:p>
                <a:pPr defTabSz="685310">
                  <a:defRPr/>
                </a:pPr>
                <a:endParaRPr sz="2399"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9" name="圆形">
                <a:extLst>
                  <a:ext uri="{FF2B5EF4-FFF2-40B4-BE49-F238E27FC236}">
                    <a16:creationId xmlns:a16="http://schemas.microsoft.com/office/drawing/2014/main" id="{2078A970-1E28-4E57-97CA-976E827CFF0B}"/>
                  </a:ext>
                </a:extLst>
              </p:cNvPr>
              <p:cNvSpPr/>
              <p:nvPr/>
            </p:nvSpPr>
            <p:spPr>
              <a:xfrm>
                <a:off x="326308" y="165725"/>
                <a:ext cx="29136" cy="29137"/>
              </a:xfrm>
              <a:prstGeom prst="ellipse">
                <a:avLst/>
              </a:prstGeom>
              <a:solidFill>
                <a:srgbClr val="FFFFFF"/>
              </a:solidFill>
              <a:ln w="12700" cap="flat">
                <a:solidFill>
                  <a:srgbClr val="94DAE2"/>
                </a:solidFill>
                <a:miter lim="400000"/>
              </a:ln>
              <a:effectLst/>
            </p:spPr>
            <p:txBody>
              <a:bodyPr wrap="square" lIns="12870" tIns="12870" rIns="12870" bIns="12870" numCol="1" anchor="ctr">
                <a:noAutofit/>
              </a:bodyPr>
              <a:lstStyle/>
              <a:p>
                <a:pPr defTabSz="685310">
                  <a:defRPr/>
                </a:pPr>
                <a:endParaRPr sz="2399"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90" name="成组">
              <a:extLst>
                <a:ext uri="{FF2B5EF4-FFF2-40B4-BE49-F238E27FC236}">
                  <a16:creationId xmlns:a16="http://schemas.microsoft.com/office/drawing/2014/main" id="{EE48BD7D-38B1-450B-B6E3-1AB016A74DA2}"/>
                </a:ext>
              </a:extLst>
            </p:cNvPr>
            <p:cNvGrpSpPr/>
            <p:nvPr/>
          </p:nvGrpSpPr>
          <p:grpSpPr>
            <a:xfrm>
              <a:off x="695127" y="2885510"/>
              <a:ext cx="2416301" cy="1390731"/>
              <a:chOff x="0" y="0"/>
              <a:chExt cx="1817170" cy="975780"/>
            </a:xfrm>
          </p:grpSpPr>
          <p:sp>
            <p:nvSpPr>
              <p:cNvPr id="91" name="任意多边形 58">
                <a:extLst>
                  <a:ext uri="{FF2B5EF4-FFF2-40B4-BE49-F238E27FC236}">
                    <a16:creationId xmlns:a16="http://schemas.microsoft.com/office/drawing/2014/main" id="{4AC4D335-8326-430E-BEE1-ACB2BAD33BC9}"/>
                  </a:ext>
                </a:extLst>
              </p:cNvPr>
              <p:cNvSpPr/>
              <p:nvPr/>
            </p:nvSpPr>
            <p:spPr>
              <a:xfrm>
                <a:off x="1115275" y="114294"/>
                <a:ext cx="701896" cy="8614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92" y="242"/>
                    </a:lnTo>
                    <a:lnTo>
                      <a:pt x="795" y="516"/>
                    </a:lnTo>
                    <a:lnTo>
                      <a:pt x="1180" y="789"/>
                    </a:lnTo>
                    <a:lnTo>
                      <a:pt x="1565" y="1092"/>
                    </a:lnTo>
                    <a:lnTo>
                      <a:pt x="1933" y="1395"/>
                    </a:lnTo>
                    <a:lnTo>
                      <a:pt x="2283" y="1697"/>
                    </a:lnTo>
                    <a:lnTo>
                      <a:pt x="2633" y="2029"/>
                    </a:lnTo>
                    <a:lnTo>
                      <a:pt x="2949" y="2360"/>
                    </a:lnTo>
                    <a:lnTo>
                      <a:pt x="3264" y="2706"/>
                    </a:lnTo>
                    <a:lnTo>
                      <a:pt x="3562" y="3067"/>
                    </a:lnTo>
                    <a:lnTo>
                      <a:pt x="3842" y="3427"/>
                    </a:lnTo>
                    <a:lnTo>
                      <a:pt x="4105" y="3802"/>
                    </a:lnTo>
                    <a:lnTo>
                      <a:pt x="4350" y="4176"/>
                    </a:lnTo>
                    <a:lnTo>
                      <a:pt x="4595" y="4565"/>
                    </a:lnTo>
                    <a:lnTo>
                      <a:pt x="4805" y="4969"/>
                    </a:lnTo>
                    <a:lnTo>
                      <a:pt x="5383" y="4926"/>
                    </a:lnTo>
                    <a:lnTo>
                      <a:pt x="5961" y="4911"/>
                    </a:lnTo>
                    <a:lnTo>
                      <a:pt x="6434" y="4926"/>
                    </a:lnTo>
                    <a:lnTo>
                      <a:pt x="6907" y="4940"/>
                    </a:lnTo>
                    <a:lnTo>
                      <a:pt x="7362" y="4983"/>
                    </a:lnTo>
                    <a:lnTo>
                      <a:pt x="7817" y="5055"/>
                    </a:lnTo>
                    <a:lnTo>
                      <a:pt x="8273" y="5127"/>
                    </a:lnTo>
                    <a:lnTo>
                      <a:pt x="8710" y="5214"/>
                    </a:lnTo>
                    <a:lnTo>
                      <a:pt x="9148" y="5329"/>
                    </a:lnTo>
                    <a:lnTo>
                      <a:pt x="9569" y="5444"/>
                    </a:lnTo>
                    <a:lnTo>
                      <a:pt x="9971" y="5589"/>
                    </a:lnTo>
                    <a:lnTo>
                      <a:pt x="10392" y="5747"/>
                    </a:lnTo>
                    <a:lnTo>
                      <a:pt x="10777" y="5906"/>
                    </a:lnTo>
                    <a:lnTo>
                      <a:pt x="11162" y="6093"/>
                    </a:lnTo>
                    <a:lnTo>
                      <a:pt x="11548" y="6280"/>
                    </a:lnTo>
                    <a:lnTo>
                      <a:pt x="11898" y="6496"/>
                    </a:lnTo>
                    <a:lnTo>
                      <a:pt x="12248" y="6713"/>
                    </a:lnTo>
                    <a:lnTo>
                      <a:pt x="12598" y="6943"/>
                    </a:lnTo>
                    <a:lnTo>
                      <a:pt x="12914" y="7188"/>
                    </a:lnTo>
                    <a:lnTo>
                      <a:pt x="13229" y="7433"/>
                    </a:lnTo>
                    <a:lnTo>
                      <a:pt x="13544" y="7707"/>
                    </a:lnTo>
                    <a:lnTo>
                      <a:pt x="13824" y="7981"/>
                    </a:lnTo>
                    <a:lnTo>
                      <a:pt x="14350" y="8557"/>
                    </a:lnTo>
                    <a:lnTo>
                      <a:pt x="14595" y="8860"/>
                    </a:lnTo>
                    <a:lnTo>
                      <a:pt x="14822" y="9177"/>
                    </a:lnTo>
                    <a:lnTo>
                      <a:pt x="15033" y="9494"/>
                    </a:lnTo>
                    <a:lnTo>
                      <a:pt x="15225" y="9826"/>
                    </a:lnTo>
                    <a:lnTo>
                      <a:pt x="15400" y="10171"/>
                    </a:lnTo>
                    <a:lnTo>
                      <a:pt x="15681" y="10863"/>
                    </a:lnTo>
                    <a:lnTo>
                      <a:pt x="15803" y="11224"/>
                    </a:lnTo>
                    <a:lnTo>
                      <a:pt x="15908" y="11598"/>
                    </a:lnTo>
                    <a:lnTo>
                      <a:pt x="15978" y="11973"/>
                    </a:lnTo>
                    <a:lnTo>
                      <a:pt x="16276" y="11987"/>
                    </a:lnTo>
                    <a:lnTo>
                      <a:pt x="16556" y="12016"/>
                    </a:lnTo>
                    <a:lnTo>
                      <a:pt x="16854" y="12045"/>
                    </a:lnTo>
                    <a:lnTo>
                      <a:pt x="17117" y="12103"/>
                    </a:lnTo>
                    <a:lnTo>
                      <a:pt x="17397" y="12160"/>
                    </a:lnTo>
                    <a:lnTo>
                      <a:pt x="17660" y="12232"/>
                    </a:lnTo>
                    <a:lnTo>
                      <a:pt x="17922" y="12304"/>
                    </a:lnTo>
                    <a:lnTo>
                      <a:pt x="18185" y="12405"/>
                    </a:lnTo>
                    <a:lnTo>
                      <a:pt x="18675" y="12607"/>
                    </a:lnTo>
                    <a:lnTo>
                      <a:pt x="18903" y="12722"/>
                    </a:lnTo>
                    <a:lnTo>
                      <a:pt x="19131" y="12852"/>
                    </a:lnTo>
                    <a:lnTo>
                      <a:pt x="19358" y="12982"/>
                    </a:lnTo>
                    <a:lnTo>
                      <a:pt x="19568" y="13126"/>
                    </a:lnTo>
                    <a:lnTo>
                      <a:pt x="19779" y="13284"/>
                    </a:lnTo>
                    <a:lnTo>
                      <a:pt x="19971" y="13443"/>
                    </a:lnTo>
                    <a:lnTo>
                      <a:pt x="20146" y="13601"/>
                    </a:lnTo>
                    <a:lnTo>
                      <a:pt x="20322" y="13774"/>
                    </a:lnTo>
                    <a:lnTo>
                      <a:pt x="20497" y="13962"/>
                    </a:lnTo>
                    <a:lnTo>
                      <a:pt x="20654" y="14149"/>
                    </a:lnTo>
                    <a:lnTo>
                      <a:pt x="20794" y="14336"/>
                    </a:lnTo>
                    <a:lnTo>
                      <a:pt x="20935" y="14538"/>
                    </a:lnTo>
                    <a:lnTo>
                      <a:pt x="21057" y="14740"/>
                    </a:lnTo>
                    <a:lnTo>
                      <a:pt x="21162" y="14942"/>
                    </a:lnTo>
                    <a:lnTo>
                      <a:pt x="21267" y="15158"/>
                    </a:lnTo>
                    <a:lnTo>
                      <a:pt x="21355" y="15374"/>
                    </a:lnTo>
                    <a:lnTo>
                      <a:pt x="21425" y="15605"/>
                    </a:lnTo>
                    <a:lnTo>
                      <a:pt x="21495" y="15835"/>
                    </a:lnTo>
                    <a:lnTo>
                      <a:pt x="21530" y="16066"/>
                    </a:lnTo>
                    <a:lnTo>
                      <a:pt x="21565" y="16296"/>
                    </a:lnTo>
                    <a:lnTo>
                      <a:pt x="21600" y="16541"/>
                    </a:lnTo>
                    <a:lnTo>
                      <a:pt x="21600" y="17031"/>
                    </a:lnTo>
                    <a:lnTo>
                      <a:pt x="21565" y="17276"/>
                    </a:lnTo>
                    <a:lnTo>
                      <a:pt x="21530" y="17507"/>
                    </a:lnTo>
                    <a:lnTo>
                      <a:pt x="21477" y="17752"/>
                    </a:lnTo>
                    <a:lnTo>
                      <a:pt x="21425" y="17983"/>
                    </a:lnTo>
                    <a:lnTo>
                      <a:pt x="21337" y="18213"/>
                    </a:lnTo>
                    <a:lnTo>
                      <a:pt x="21250" y="18444"/>
                    </a:lnTo>
                    <a:lnTo>
                      <a:pt x="21145" y="18660"/>
                    </a:lnTo>
                    <a:lnTo>
                      <a:pt x="21022" y="18876"/>
                    </a:lnTo>
                    <a:lnTo>
                      <a:pt x="20899" y="19078"/>
                    </a:lnTo>
                    <a:lnTo>
                      <a:pt x="20759" y="19280"/>
                    </a:lnTo>
                    <a:lnTo>
                      <a:pt x="20602" y="19481"/>
                    </a:lnTo>
                    <a:lnTo>
                      <a:pt x="20444" y="19669"/>
                    </a:lnTo>
                    <a:lnTo>
                      <a:pt x="20269" y="19842"/>
                    </a:lnTo>
                    <a:lnTo>
                      <a:pt x="19884" y="20188"/>
                    </a:lnTo>
                    <a:lnTo>
                      <a:pt x="19463" y="20505"/>
                    </a:lnTo>
                    <a:lnTo>
                      <a:pt x="19253" y="20649"/>
                    </a:lnTo>
                    <a:lnTo>
                      <a:pt x="19026" y="20779"/>
                    </a:lnTo>
                    <a:lnTo>
                      <a:pt x="18780" y="20908"/>
                    </a:lnTo>
                    <a:lnTo>
                      <a:pt x="18535" y="21024"/>
                    </a:lnTo>
                    <a:lnTo>
                      <a:pt x="18290" y="21124"/>
                    </a:lnTo>
                    <a:lnTo>
                      <a:pt x="18027" y="21225"/>
                    </a:lnTo>
                    <a:lnTo>
                      <a:pt x="17765" y="21312"/>
                    </a:lnTo>
                    <a:lnTo>
                      <a:pt x="17484" y="21384"/>
                    </a:lnTo>
                    <a:lnTo>
                      <a:pt x="17204" y="21441"/>
                    </a:lnTo>
                    <a:lnTo>
                      <a:pt x="16924" y="21499"/>
                    </a:lnTo>
                    <a:lnTo>
                      <a:pt x="16644" y="21542"/>
                    </a:lnTo>
                    <a:lnTo>
                      <a:pt x="16048" y="21600"/>
                    </a:lnTo>
                    <a:lnTo>
                      <a:pt x="0" y="21600"/>
                    </a:lnTo>
                    <a:lnTo>
                      <a:pt x="0" y="0"/>
                    </a:lnTo>
                    <a:close/>
                  </a:path>
                </a:pathLst>
              </a:custGeom>
              <a:gradFill flip="none" rotWithShape="1">
                <a:gsLst>
                  <a:gs pos="0">
                    <a:srgbClr val="FFFFFF">
                      <a:alpha val="31871"/>
                    </a:srgbClr>
                  </a:gs>
                  <a:gs pos="40531">
                    <a:srgbClr val="FFFFFF">
                      <a:alpha val="0"/>
                    </a:srgbClr>
                  </a:gs>
                  <a:gs pos="91473">
                    <a:srgbClr val="FFFFFF">
                      <a:alpha val="50000"/>
                    </a:srgbClr>
                  </a:gs>
                  <a:gs pos="100000">
                    <a:srgbClr val="FFFFFF"/>
                  </a:gs>
                </a:gsLst>
                <a:lin ang="18900000" scaled="0"/>
              </a:gradFill>
              <a:ln w="9525" cap="flat">
                <a:solidFill>
                  <a:srgbClr val="00B0F0"/>
                </a:solidFill>
                <a:prstDash val="solid"/>
                <a:round/>
              </a:ln>
              <a:effectLst/>
            </p:spPr>
            <p:txBody>
              <a:bodyPr wrap="square" lIns="12870" tIns="12870" rIns="12870" bIns="12870" numCol="1" anchor="ctr">
                <a:noAutofit/>
              </a:bodyPr>
              <a:lstStyle/>
              <a:p>
                <a:pPr defTabSz="104731">
                  <a:defRPr sz="200">
                    <a:solidFill>
                      <a:srgbClr val="FFFFFF"/>
                    </a:solidFill>
                    <a:latin typeface="Helvetica Neue Medium"/>
                    <a:ea typeface="Helvetica Neue Medium"/>
                    <a:cs typeface="Helvetica Neue Medium"/>
                    <a:sym typeface="Helvetica Neue Medium"/>
                  </a:defRPr>
                </a:pPr>
                <a:endParaRPr sz="700" kern="0">
                  <a:solidFill>
                    <a:srgbClr val="FFFFFF"/>
                  </a:solidFill>
                  <a:latin typeface="Huawei Sans" panose="020C0503030203020204" pitchFamily="34" charset="0"/>
                  <a:ea typeface="方正兰亭黑简体" panose="02000000000000000000" pitchFamily="2" charset="-122"/>
                  <a:cs typeface="Helvetica Neue Medium"/>
                  <a:sym typeface="Huawei Sans" panose="020C0503030203020204" pitchFamily="34" charset="0"/>
                </a:endParaRPr>
              </a:p>
            </p:txBody>
          </p:sp>
          <p:sp>
            <p:nvSpPr>
              <p:cNvPr id="92" name="任意多边形 59">
                <a:extLst>
                  <a:ext uri="{FF2B5EF4-FFF2-40B4-BE49-F238E27FC236}">
                    <a16:creationId xmlns:a16="http://schemas.microsoft.com/office/drawing/2014/main" id="{2875F3F2-F15A-4FEC-AC17-D44FF939DB74}"/>
                  </a:ext>
                </a:extLst>
              </p:cNvPr>
              <p:cNvSpPr/>
              <p:nvPr/>
            </p:nvSpPr>
            <p:spPr>
              <a:xfrm>
                <a:off x="0" y="0"/>
                <a:ext cx="1055750" cy="974887"/>
              </a:xfrm>
              <a:custGeom>
                <a:avLst/>
                <a:gdLst/>
                <a:ahLst/>
                <a:cxnLst>
                  <a:cxn ang="0">
                    <a:pos x="wd2" y="hd2"/>
                  </a:cxn>
                  <a:cxn ang="5400000">
                    <a:pos x="wd2" y="hd2"/>
                  </a:cxn>
                  <a:cxn ang="10800000">
                    <a:pos x="wd2" y="hd2"/>
                  </a:cxn>
                  <a:cxn ang="16200000">
                    <a:pos x="wd2" y="hd2"/>
                  </a:cxn>
                </a:cxnLst>
                <a:rect l="0" t="0" r="r" b="b"/>
                <a:pathLst>
                  <a:path w="21600" h="21600" extrusionOk="0">
                    <a:moveTo>
                      <a:pt x="15875" y="0"/>
                    </a:moveTo>
                    <a:lnTo>
                      <a:pt x="16250" y="0"/>
                    </a:lnTo>
                    <a:lnTo>
                      <a:pt x="16625" y="26"/>
                    </a:lnTo>
                    <a:lnTo>
                      <a:pt x="16988" y="65"/>
                    </a:lnTo>
                    <a:lnTo>
                      <a:pt x="17351" y="117"/>
                    </a:lnTo>
                    <a:lnTo>
                      <a:pt x="17715" y="195"/>
                    </a:lnTo>
                    <a:lnTo>
                      <a:pt x="18066" y="274"/>
                    </a:lnTo>
                    <a:lnTo>
                      <a:pt x="18418" y="365"/>
                    </a:lnTo>
                    <a:lnTo>
                      <a:pt x="18757" y="482"/>
                    </a:lnTo>
                    <a:lnTo>
                      <a:pt x="19097" y="599"/>
                    </a:lnTo>
                    <a:lnTo>
                      <a:pt x="19425" y="743"/>
                    </a:lnTo>
                    <a:lnTo>
                      <a:pt x="20081" y="1055"/>
                    </a:lnTo>
                    <a:lnTo>
                      <a:pt x="20398" y="1238"/>
                    </a:lnTo>
                    <a:lnTo>
                      <a:pt x="20702" y="1420"/>
                    </a:lnTo>
                    <a:lnTo>
                      <a:pt x="21007" y="1615"/>
                    </a:lnTo>
                    <a:lnTo>
                      <a:pt x="21300" y="1837"/>
                    </a:lnTo>
                    <a:lnTo>
                      <a:pt x="21581" y="2058"/>
                    </a:lnTo>
                    <a:lnTo>
                      <a:pt x="21600" y="2074"/>
                    </a:lnTo>
                    <a:lnTo>
                      <a:pt x="21600" y="21600"/>
                    </a:lnTo>
                    <a:lnTo>
                      <a:pt x="5319" y="21600"/>
                    </a:lnTo>
                    <a:lnTo>
                      <a:pt x="5038" y="21587"/>
                    </a:lnTo>
                    <a:lnTo>
                      <a:pt x="4768" y="21574"/>
                    </a:lnTo>
                    <a:lnTo>
                      <a:pt x="4511" y="21535"/>
                    </a:lnTo>
                    <a:lnTo>
                      <a:pt x="4241" y="21483"/>
                    </a:lnTo>
                    <a:lnTo>
                      <a:pt x="3983" y="21418"/>
                    </a:lnTo>
                    <a:lnTo>
                      <a:pt x="3737" y="21339"/>
                    </a:lnTo>
                    <a:lnTo>
                      <a:pt x="3245" y="21131"/>
                    </a:lnTo>
                    <a:lnTo>
                      <a:pt x="3011" y="21014"/>
                    </a:lnTo>
                    <a:lnTo>
                      <a:pt x="2777" y="20883"/>
                    </a:lnTo>
                    <a:lnTo>
                      <a:pt x="2554" y="20740"/>
                    </a:lnTo>
                    <a:lnTo>
                      <a:pt x="2132" y="20428"/>
                    </a:lnTo>
                    <a:lnTo>
                      <a:pt x="1933" y="20245"/>
                    </a:lnTo>
                    <a:lnTo>
                      <a:pt x="1734" y="20063"/>
                    </a:lnTo>
                    <a:lnTo>
                      <a:pt x="1558" y="19867"/>
                    </a:lnTo>
                    <a:lnTo>
                      <a:pt x="1383" y="19659"/>
                    </a:lnTo>
                    <a:lnTo>
                      <a:pt x="1207" y="19450"/>
                    </a:lnTo>
                    <a:lnTo>
                      <a:pt x="1054" y="19229"/>
                    </a:lnTo>
                    <a:lnTo>
                      <a:pt x="902" y="18994"/>
                    </a:lnTo>
                    <a:lnTo>
                      <a:pt x="762" y="18747"/>
                    </a:lnTo>
                    <a:lnTo>
                      <a:pt x="644" y="18499"/>
                    </a:lnTo>
                    <a:lnTo>
                      <a:pt x="527" y="18252"/>
                    </a:lnTo>
                    <a:lnTo>
                      <a:pt x="410" y="17991"/>
                    </a:lnTo>
                    <a:lnTo>
                      <a:pt x="316" y="17718"/>
                    </a:lnTo>
                    <a:lnTo>
                      <a:pt x="234" y="17444"/>
                    </a:lnTo>
                    <a:lnTo>
                      <a:pt x="164" y="17158"/>
                    </a:lnTo>
                    <a:lnTo>
                      <a:pt x="105" y="16871"/>
                    </a:lnTo>
                    <a:lnTo>
                      <a:pt x="59" y="16584"/>
                    </a:lnTo>
                    <a:lnTo>
                      <a:pt x="23" y="16285"/>
                    </a:lnTo>
                    <a:lnTo>
                      <a:pt x="0" y="15985"/>
                    </a:lnTo>
                    <a:lnTo>
                      <a:pt x="0" y="15386"/>
                    </a:lnTo>
                    <a:lnTo>
                      <a:pt x="23" y="15086"/>
                    </a:lnTo>
                    <a:lnTo>
                      <a:pt x="59" y="14786"/>
                    </a:lnTo>
                    <a:lnTo>
                      <a:pt x="105" y="14487"/>
                    </a:lnTo>
                    <a:lnTo>
                      <a:pt x="164" y="14213"/>
                    </a:lnTo>
                    <a:lnTo>
                      <a:pt x="234" y="13927"/>
                    </a:lnTo>
                    <a:lnTo>
                      <a:pt x="316" y="13653"/>
                    </a:lnTo>
                    <a:lnTo>
                      <a:pt x="410" y="13380"/>
                    </a:lnTo>
                    <a:lnTo>
                      <a:pt x="527" y="13119"/>
                    </a:lnTo>
                    <a:lnTo>
                      <a:pt x="644" y="12871"/>
                    </a:lnTo>
                    <a:lnTo>
                      <a:pt x="762" y="12624"/>
                    </a:lnTo>
                    <a:lnTo>
                      <a:pt x="902" y="12376"/>
                    </a:lnTo>
                    <a:lnTo>
                      <a:pt x="1054" y="12142"/>
                    </a:lnTo>
                    <a:lnTo>
                      <a:pt x="1207" y="11920"/>
                    </a:lnTo>
                    <a:lnTo>
                      <a:pt x="1383" y="11712"/>
                    </a:lnTo>
                    <a:lnTo>
                      <a:pt x="1558" y="11504"/>
                    </a:lnTo>
                    <a:lnTo>
                      <a:pt x="1734" y="11308"/>
                    </a:lnTo>
                    <a:lnTo>
                      <a:pt x="1933" y="11126"/>
                    </a:lnTo>
                    <a:lnTo>
                      <a:pt x="2132" y="10943"/>
                    </a:lnTo>
                    <a:lnTo>
                      <a:pt x="2554" y="10631"/>
                    </a:lnTo>
                    <a:lnTo>
                      <a:pt x="2777" y="10487"/>
                    </a:lnTo>
                    <a:lnTo>
                      <a:pt x="3011" y="10357"/>
                    </a:lnTo>
                    <a:lnTo>
                      <a:pt x="3245" y="10240"/>
                    </a:lnTo>
                    <a:lnTo>
                      <a:pt x="3737" y="10031"/>
                    </a:lnTo>
                    <a:lnTo>
                      <a:pt x="3983" y="9953"/>
                    </a:lnTo>
                    <a:lnTo>
                      <a:pt x="4241" y="9888"/>
                    </a:lnTo>
                    <a:lnTo>
                      <a:pt x="4511" y="9836"/>
                    </a:lnTo>
                    <a:lnTo>
                      <a:pt x="4768" y="9797"/>
                    </a:lnTo>
                    <a:lnTo>
                      <a:pt x="5038" y="9784"/>
                    </a:lnTo>
                    <a:lnTo>
                      <a:pt x="5319" y="9771"/>
                    </a:lnTo>
                    <a:lnTo>
                      <a:pt x="5542" y="9771"/>
                    </a:lnTo>
                    <a:lnTo>
                      <a:pt x="5764" y="9797"/>
                    </a:lnTo>
                    <a:lnTo>
                      <a:pt x="5987" y="9823"/>
                    </a:lnTo>
                    <a:lnTo>
                      <a:pt x="6198" y="9862"/>
                    </a:lnTo>
                    <a:lnTo>
                      <a:pt x="6256" y="9341"/>
                    </a:lnTo>
                    <a:lnTo>
                      <a:pt x="6327" y="8833"/>
                    </a:lnTo>
                    <a:lnTo>
                      <a:pt x="6420" y="8338"/>
                    </a:lnTo>
                    <a:lnTo>
                      <a:pt x="6538" y="7843"/>
                    </a:lnTo>
                    <a:lnTo>
                      <a:pt x="6666" y="7374"/>
                    </a:lnTo>
                    <a:lnTo>
                      <a:pt x="6819" y="6892"/>
                    </a:lnTo>
                    <a:lnTo>
                      <a:pt x="6994" y="6436"/>
                    </a:lnTo>
                    <a:lnTo>
                      <a:pt x="7182" y="5993"/>
                    </a:lnTo>
                    <a:lnTo>
                      <a:pt x="7393" y="5550"/>
                    </a:lnTo>
                    <a:lnTo>
                      <a:pt x="7615" y="5120"/>
                    </a:lnTo>
                    <a:lnTo>
                      <a:pt x="7850" y="4716"/>
                    </a:lnTo>
                    <a:lnTo>
                      <a:pt x="8119" y="4312"/>
                    </a:lnTo>
                    <a:lnTo>
                      <a:pt x="8389" y="3921"/>
                    </a:lnTo>
                    <a:lnTo>
                      <a:pt x="8670" y="3557"/>
                    </a:lnTo>
                    <a:lnTo>
                      <a:pt x="8974" y="3192"/>
                    </a:lnTo>
                    <a:lnTo>
                      <a:pt x="9291" y="2853"/>
                    </a:lnTo>
                    <a:lnTo>
                      <a:pt x="9631" y="2527"/>
                    </a:lnTo>
                    <a:lnTo>
                      <a:pt x="9970" y="2228"/>
                    </a:lnTo>
                    <a:lnTo>
                      <a:pt x="10334" y="1928"/>
                    </a:lnTo>
                    <a:lnTo>
                      <a:pt x="10697" y="1668"/>
                    </a:lnTo>
                    <a:lnTo>
                      <a:pt x="11083" y="1407"/>
                    </a:lnTo>
                    <a:lnTo>
                      <a:pt x="11470" y="1172"/>
                    </a:lnTo>
                    <a:lnTo>
                      <a:pt x="11868" y="951"/>
                    </a:lnTo>
                    <a:lnTo>
                      <a:pt x="12278" y="756"/>
                    </a:lnTo>
                    <a:lnTo>
                      <a:pt x="12700" y="586"/>
                    </a:lnTo>
                    <a:lnTo>
                      <a:pt x="13134" y="430"/>
                    </a:lnTo>
                    <a:lnTo>
                      <a:pt x="13579" y="300"/>
                    </a:lnTo>
                    <a:lnTo>
                      <a:pt x="14024" y="195"/>
                    </a:lnTo>
                    <a:lnTo>
                      <a:pt x="14481" y="104"/>
                    </a:lnTo>
                    <a:lnTo>
                      <a:pt x="14938" y="52"/>
                    </a:lnTo>
                    <a:lnTo>
                      <a:pt x="15407" y="13"/>
                    </a:lnTo>
                    <a:lnTo>
                      <a:pt x="15875" y="0"/>
                    </a:lnTo>
                    <a:close/>
                  </a:path>
                </a:pathLst>
              </a:custGeom>
              <a:gradFill flip="none" rotWithShape="1">
                <a:gsLst>
                  <a:gs pos="0">
                    <a:srgbClr val="FDFAFF">
                      <a:alpha val="35647"/>
                    </a:srgbClr>
                  </a:gs>
                  <a:gs pos="55327">
                    <a:srgbClr val="B1B0B3">
                      <a:alpha val="17823"/>
                    </a:srgbClr>
                  </a:gs>
                  <a:gs pos="98794">
                    <a:srgbClr val="666666">
                      <a:alpha val="0"/>
                    </a:srgbClr>
                  </a:gs>
                </a:gsLst>
                <a:lin ang="5400000" scaled="0"/>
              </a:gradFill>
              <a:ln w="9525" cap="flat">
                <a:solidFill>
                  <a:srgbClr val="00B0F0"/>
                </a:solidFill>
                <a:prstDash val="solid"/>
                <a:round/>
              </a:ln>
              <a:effectLst/>
            </p:spPr>
            <p:txBody>
              <a:bodyPr wrap="square" lIns="12870" tIns="12870" rIns="12870" bIns="12870" numCol="1" anchor="ctr">
                <a:noAutofit/>
              </a:bodyPr>
              <a:lstStyle/>
              <a:p>
                <a:pPr defTabSz="668611">
                  <a:lnSpc>
                    <a:spcPct val="140000"/>
                  </a:lnSpc>
                  <a:defRPr sz="700">
                    <a:solidFill>
                      <a:srgbClr val="FFFFFF"/>
                    </a:solidFill>
                    <a:latin typeface="FZLanTingHeiS-R-GB"/>
                    <a:ea typeface="FZLanTingHeiS-R-GB"/>
                    <a:cs typeface="FZLanTingHeiS-R-GB"/>
                    <a:sym typeface="FZLanTingHeiS-R-GB"/>
                  </a:defRPr>
                </a:pPr>
                <a:endParaRPr sz="1000" kern="0">
                  <a:solidFill>
                    <a:srgbClr val="FFFFFF"/>
                  </a:solidFill>
                  <a:latin typeface="Huawei Sans" panose="020C0503030203020204" pitchFamily="34" charset="0"/>
                  <a:ea typeface="方正兰亭黑简体" panose="02000000000000000000" pitchFamily="2" charset="-122"/>
                  <a:cs typeface="FZLanTingHeiS-R-GB"/>
                  <a:sym typeface="Huawei Sans" panose="020C0503030203020204" pitchFamily="34" charset="0"/>
                </a:endParaRPr>
              </a:p>
            </p:txBody>
          </p:sp>
        </p:grpSp>
        <p:grpSp>
          <p:nvGrpSpPr>
            <p:cNvPr id="93" name="成组">
              <a:extLst>
                <a:ext uri="{FF2B5EF4-FFF2-40B4-BE49-F238E27FC236}">
                  <a16:creationId xmlns:a16="http://schemas.microsoft.com/office/drawing/2014/main" id="{9F5CF502-23C4-4AC5-96EC-7752B0A868CF}"/>
                </a:ext>
              </a:extLst>
            </p:cNvPr>
            <p:cNvGrpSpPr/>
            <p:nvPr/>
          </p:nvGrpSpPr>
          <p:grpSpPr>
            <a:xfrm>
              <a:off x="6520938" y="1950935"/>
              <a:ext cx="373228" cy="469933"/>
              <a:chOff x="0" y="0"/>
              <a:chExt cx="280684" cy="293096"/>
            </a:xfrm>
          </p:grpSpPr>
          <p:sp>
            <p:nvSpPr>
              <p:cNvPr id="94" name="任意多边形 136">
                <a:extLst>
                  <a:ext uri="{FF2B5EF4-FFF2-40B4-BE49-F238E27FC236}">
                    <a16:creationId xmlns:a16="http://schemas.microsoft.com/office/drawing/2014/main" id="{8F550C50-F79C-433B-B3B5-0643C2DBF55F}"/>
                  </a:ext>
                </a:extLst>
              </p:cNvPr>
              <p:cNvSpPr/>
              <p:nvPr/>
            </p:nvSpPr>
            <p:spPr>
              <a:xfrm>
                <a:off x="94691" y="103557"/>
                <a:ext cx="164714" cy="18173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543" y="21600"/>
                    </a:lnTo>
                    <a:lnTo>
                      <a:pt x="19543" y="1846"/>
                    </a:lnTo>
                    <a:lnTo>
                      <a:pt x="2004" y="1846"/>
                    </a:lnTo>
                    <a:lnTo>
                      <a:pt x="2004" y="21600"/>
                    </a:lnTo>
                    <a:lnTo>
                      <a:pt x="0" y="21600"/>
                    </a:lnTo>
                    <a:lnTo>
                      <a:pt x="0" y="0"/>
                    </a:lnTo>
                    <a:lnTo>
                      <a:pt x="21600" y="0"/>
                    </a:lnTo>
                    <a:lnTo>
                      <a:pt x="21600" y="21600"/>
                    </a:lnTo>
                  </a:path>
                </a:pathLst>
              </a:custGeom>
              <a:solidFill>
                <a:srgbClr val="FFFFFF"/>
              </a:solidFill>
              <a:ln w="3175" cap="flat">
                <a:solidFill>
                  <a:srgbClr val="666666">
                    <a:lumMod val="60000"/>
                    <a:lumOff val="40000"/>
                  </a:srgbClr>
                </a:solidFill>
                <a:prstDash val="solid"/>
                <a:round/>
              </a:ln>
              <a:effectLst/>
            </p:spPr>
            <p:txBody>
              <a:bodyPr wrap="square" lIns="12870" tIns="12870" rIns="12870" bIns="12870" numCol="1" anchor="t">
                <a:noAutofit/>
              </a:bodyPr>
              <a:lstStyle/>
              <a:p>
                <a:pPr defTabSz="219442">
                  <a:defRPr sz="400">
                    <a:solidFill>
                      <a:srgbClr val="1D1D1A"/>
                    </a:solidFill>
                    <a:latin typeface="Calibri"/>
                    <a:ea typeface="Calibri"/>
                    <a:cs typeface="Calibri"/>
                    <a:sym typeface="Calibri"/>
                  </a:defRPr>
                </a:pPr>
                <a:endParaRPr sz="800" kern="0">
                  <a:solidFill>
                    <a:srgbClr val="1D1D1A"/>
                  </a:solidFill>
                  <a:latin typeface="Huawei Sans" panose="020C0503030203020204" pitchFamily="34" charset="0"/>
                  <a:ea typeface="方正兰亭黑简体" panose="02000000000000000000" pitchFamily="2" charset="-122"/>
                  <a:cs typeface="Calibri"/>
                  <a:sym typeface="Huawei Sans" panose="020C0503030203020204" pitchFamily="34" charset="0"/>
                </a:endParaRPr>
              </a:p>
            </p:txBody>
          </p:sp>
          <p:sp>
            <p:nvSpPr>
              <p:cNvPr id="95" name="任意多边形 137">
                <a:extLst>
                  <a:ext uri="{FF2B5EF4-FFF2-40B4-BE49-F238E27FC236}">
                    <a16:creationId xmlns:a16="http://schemas.microsoft.com/office/drawing/2014/main" id="{6D3A1CF7-EB3B-4A33-8D09-6FE04947C78F}"/>
                  </a:ext>
                </a:extLst>
              </p:cNvPr>
              <p:cNvSpPr/>
              <p:nvPr/>
            </p:nvSpPr>
            <p:spPr>
              <a:xfrm>
                <a:off x="25534" y="-1"/>
                <a:ext cx="122156" cy="285297"/>
              </a:xfrm>
              <a:custGeom>
                <a:avLst/>
                <a:gdLst/>
                <a:ahLst/>
                <a:cxnLst>
                  <a:cxn ang="0">
                    <a:pos x="wd2" y="hd2"/>
                  </a:cxn>
                  <a:cxn ang="5400000">
                    <a:pos x="wd2" y="hd2"/>
                  </a:cxn>
                  <a:cxn ang="10800000">
                    <a:pos x="wd2" y="hd2"/>
                  </a:cxn>
                  <a:cxn ang="16200000">
                    <a:pos x="wd2" y="hd2"/>
                  </a:cxn>
                </a:cxnLst>
                <a:rect l="0" t="0" r="r" b="b"/>
                <a:pathLst>
                  <a:path w="21600" h="21600" extrusionOk="0">
                    <a:moveTo>
                      <a:pt x="2736" y="21600"/>
                    </a:moveTo>
                    <a:lnTo>
                      <a:pt x="0" y="21600"/>
                    </a:lnTo>
                    <a:lnTo>
                      <a:pt x="0" y="0"/>
                    </a:lnTo>
                    <a:lnTo>
                      <a:pt x="21600" y="4001"/>
                    </a:lnTo>
                    <a:lnTo>
                      <a:pt x="21600" y="8473"/>
                    </a:lnTo>
                    <a:lnTo>
                      <a:pt x="18829" y="8473"/>
                    </a:lnTo>
                    <a:lnTo>
                      <a:pt x="18829" y="4792"/>
                    </a:lnTo>
                    <a:lnTo>
                      <a:pt x="2736" y="1795"/>
                    </a:lnTo>
                    <a:lnTo>
                      <a:pt x="2736" y="21600"/>
                    </a:lnTo>
                  </a:path>
                </a:pathLst>
              </a:custGeom>
              <a:solidFill>
                <a:srgbClr val="FFFFFF"/>
              </a:solidFill>
              <a:ln w="3175" cap="flat">
                <a:solidFill>
                  <a:srgbClr val="666666">
                    <a:lumMod val="60000"/>
                    <a:lumOff val="40000"/>
                  </a:srgbClr>
                </a:solidFill>
                <a:prstDash val="solid"/>
                <a:round/>
              </a:ln>
              <a:effectLst/>
            </p:spPr>
            <p:txBody>
              <a:bodyPr wrap="square" lIns="12870" tIns="12870" rIns="12870" bIns="12870" numCol="1" anchor="t">
                <a:noAutofit/>
              </a:bodyPr>
              <a:lstStyle/>
              <a:p>
                <a:pPr defTabSz="219442">
                  <a:defRPr sz="400">
                    <a:solidFill>
                      <a:srgbClr val="1D1D1A"/>
                    </a:solidFill>
                    <a:latin typeface="Calibri"/>
                    <a:ea typeface="Calibri"/>
                    <a:cs typeface="Calibri"/>
                    <a:sym typeface="Calibri"/>
                  </a:defRPr>
                </a:pPr>
                <a:endParaRPr sz="800" kern="0">
                  <a:solidFill>
                    <a:srgbClr val="1D1D1A"/>
                  </a:solidFill>
                  <a:latin typeface="Huawei Sans" panose="020C0503030203020204" pitchFamily="34" charset="0"/>
                  <a:ea typeface="方正兰亭黑简体" panose="02000000000000000000" pitchFamily="2" charset="-122"/>
                  <a:cs typeface="Calibri"/>
                  <a:sym typeface="Huawei Sans" panose="020C0503030203020204" pitchFamily="34" charset="0"/>
                </a:endParaRPr>
              </a:p>
            </p:txBody>
          </p:sp>
          <p:sp>
            <p:nvSpPr>
              <p:cNvPr id="96" name="任意多边形 138">
                <a:extLst>
                  <a:ext uri="{FF2B5EF4-FFF2-40B4-BE49-F238E27FC236}">
                    <a16:creationId xmlns:a16="http://schemas.microsoft.com/office/drawing/2014/main" id="{ABD93781-102B-432C-B666-851DA9AE5CFD}"/>
                  </a:ext>
                </a:extLst>
              </p:cNvPr>
              <p:cNvSpPr/>
              <p:nvPr/>
            </p:nvSpPr>
            <p:spPr>
              <a:xfrm>
                <a:off x="-1" y="277337"/>
                <a:ext cx="280686" cy="15760"/>
              </a:xfrm>
              <a:custGeom>
                <a:avLst/>
                <a:gdLst/>
                <a:ahLst/>
                <a:cxnLst>
                  <a:cxn ang="0">
                    <a:pos x="wd2" y="hd2"/>
                  </a:cxn>
                  <a:cxn ang="5400000">
                    <a:pos x="wd2" y="hd2"/>
                  </a:cxn>
                  <a:cxn ang="10800000">
                    <a:pos x="wd2" y="hd2"/>
                  </a:cxn>
                  <a:cxn ang="16200000">
                    <a:pos x="wd2" y="hd2"/>
                  </a:cxn>
                </a:cxnLst>
                <a:rect l="0" t="0" r="r" b="b"/>
                <a:pathLst>
                  <a:path w="21600" h="21600" extrusionOk="0">
                    <a:moveTo>
                      <a:pt x="10808" y="21600"/>
                    </a:moveTo>
                    <a:lnTo>
                      <a:pt x="0" y="21600"/>
                    </a:lnTo>
                    <a:lnTo>
                      <a:pt x="0" y="0"/>
                    </a:lnTo>
                    <a:lnTo>
                      <a:pt x="21600" y="0"/>
                    </a:lnTo>
                    <a:lnTo>
                      <a:pt x="21600" y="21600"/>
                    </a:lnTo>
                    <a:lnTo>
                      <a:pt x="10808" y="21600"/>
                    </a:lnTo>
                  </a:path>
                </a:pathLst>
              </a:custGeom>
              <a:solidFill>
                <a:srgbClr val="FFFFFF"/>
              </a:solidFill>
              <a:ln w="3175" cap="flat">
                <a:solidFill>
                  <a:srgbClr val="666666">
                    <a:lumMod val="60000"/>
                    <a:lumOff val="40000"/>
                  </a:srgbClr>
                </a:solidFill>
                <a:prstDash val="solid"/>
                <a:round/>
              </a:ln>
              <a:effectLst/>
            </p:spPr>
            <p:txBody>
              <a:bodyPr wrap="square" lIns="12870" tIns="12870" rIns="12870" bIns="12870" numCol="1" anchor="t">
                <a:noAutofit/>
              </a:bodyPr>
              <a:lstStyle/>
              <a:p>
                <a:pPr defTabSz="219442">
                  <a:defRPr sz="400">
                    <a:solidFill>
                      <a:srgbClr val="1D1D1A"/>
                    </a:solidFill>
                    <a:latin typeface="Calibri"/>
                    <a:ea typeface="Calibri"/>
                    <a:cs typeface="Calibri"/>
                    <a:sym typeface="Calibri"/>
                  </a:defRPr>
                </a:pPr>
                <a:endParaRPr sz="800" kern="0">
                  <a:solidFill>
                    <a:srgbClr val="1D1D1A"/>
                  </a:solidFill>
                  <a:latin typeface="Huawei Sans" panose="020C0503030203020204" pitchFamily="34" charset="0"/>
                  <a:ea typeface="方正兰亭黑简体" panose="02000000000000000000" pitchFamily="2" charset="-122"/>
                  <a:cs typeface="Calibri"/>
                  <a:sym typeface="Huawei Sans" panose="020C0503030203020204" pitchFamily="34" charset="0"/>
                </a:endParaRPr>
              </a:p>
            </p:txBody>
          </p:sp>
          <p:sp>
            <p:nvSpPr>
              <p:cNvPr id="97" name="任意多边形 139">
                <a:extLst>
                  <a:ext uri="{FF2B5EF4-FFF2-40B4-BE49-F238E27FC236}">
                    <a16:creationId xmlns:a16="http://schemas.microsoft.com/office/drawing/2014/main" id="{5DEA9C42-070C-48D7-BBED-7C22F324D7F6}"/>
                  </a:ext>
                </a:extLst>
              </p:cNvPr>
              <p:cNvSpPr/>
              <p:nvPr/>
            </p:nvSpPr>
            <p:spPr>
              <a:xfrm>
                <a:off x="140087" y="152500"/>
                <a:ext cx="23567" cy="2356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3175" cap="flat">
                <a:solidFill>
                  <a:srgbClr val="666666">
                    <a:lumMod val="60000"/>
                    <a:lumOff val="40000"/>
                  </a:srgbClr>
                </a:solidFill>
                <a:prstDash val="solid"/>
                <a:round/>
              </a:ln>
              <a:effectLst/>
            </p:spPr>
            <p:txBody>
              <a:bodyPr wrap="square" lIns="12870" tIns="12870" rIns="12870" bIns="12870" numCol="1" anchor="t">
                <a:noAutofit/>
              </a:bodyPr>
              <a:lstStyle/>
              <a:p>
                <a:pPr defTabSz="219442">
                  <a:defRPr sz="400">
                    <a:solidFill>
                      <a:srgbClr val="1D1D1A"/>
                    </a:solidFill>
                    <a:latin typeface="Calibri"/>
                    <a:ea typeface="Calibri"/>
                    <a:cs typeface="Calibri"/>
                    <a:sym typeface="Calibri"/>
                  </a:defRPr>
                </a:pPr>
                <a:endParaRPr sz="800" kern="0">
                  <a:solidFill>
                    <a:srgbClr val="1D1D1A"/>
                  </a:solidFill>
                  <a:latin typeface="Huawei Sans" panose="020C0503030203020204" pitchFamily="34" charset="0"/>
                  <a:ea typeface="方正兰亭黑简体" panose="02000000000000000000" pitchFamily="2" charset="-122"/>
                  <a:cs typeface="Calibri"/>
                  <a:sym typeface="Huawei Sans" panose="020C0503030203020204" pitchFamily="34" charset="0"/>
                </a:endParaRPr>
              </a:p>
            </p:txBody>
          </p:sp>
          <p:sp>
            <p:nvSpPr>
              <p:cNvPr id="98" name="任意多边形 140">
                <a:extLst>
                  <a:ext uri="{FF2B5EF4-FFF2-40B4-BE49-F238E27FC236}">
                    <a16:creationId xmlns:a16="http://schemas.microsoft.com/office/drawing/2014/main" id="{CE6E1D36-DD38-4D09-ACFB-5248A7E5DA11}"/>
                  </a:ext>
                </a:extLst>
              </p:cNvPr>
              <p:cNvSpPr/>
              <p:nvPr/>
            </p:nvSpPr>
            <p:spPr>
              <a:xfrm>
                <a:off x="187964" y="152500"/>
                <a:ext cx="23568" cy="2356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3175" cap="flat">
                <a:solidFill>
                  <a:srgbClr val="666666">
                    <a:lumMod val="60000"/>
                    <a:lumOff val="40000"/>
                  </a:srgbClr>
                </a:solidFill>
                <a:prstDash val="solid"/>
                <a:round/>
              </a:ln>
              <a:effectLst/>
            </p:spPr>
            <p:txBody>
              <a:bodyPr wrap="square" lIns="12870" tIns="12870" rIns="12870" bIns="12870" numCol="1" anchor="t">
                <a:noAutofit/>
              </a:bodyPr>
              <a:lstStyle/>
              <a:p>
                <a:pPr defTabSz="219442">
                  <a:defRPr sz="400">
                    <a:solidFill>
                      <a:srgbClr val="1D1D1A"/>
                    </a:solidFill>
                    <a:latin typeface="Calibri"/>
                    <a:ea typeface="Calibri"/>
                    <a:cs typeface="Calibri"/>
                    <a:sym typeface="Calibri"/>
                  </a:defRPr>
                </a:pPr>
                <a:endParaRPr sz="800" kern="0">
                  <a:solidFill>
                    <a:srgbClr val="1D1D1A"/>
                  </a:solidFill>
                  <a:latin typeface="Huawei Sans" panose="020C0503030203020204" pitchFamily="34" charset="0"/>
                  <a:ea typeface="方正兰亭黑简体" panose="02000000000000000000" pitchFamily="2" charset="-122"/>
                  <a:cs typeface="Calibri"/>
                  <a:sym typeface="Huawei Sans" panose="020C0503030203020204" pitchFamily="34" charset="0"/>
                </a:endParaRPr>
              </a:p>
            </p:txBody>
          </p:sp>
          <p:sp>
            <p:nvSpPr>
              <p:cNvPr id="99" name="任意多边形 141">
                <a:extLst>
                  <a:ext uri="{FF2B5EF4-FFF2-40B4-BE49-F238E27FC236}">
                    <a16:creationId xmlns:a16="http://schemas.microsoft.com/office/drawing/2014/main" id="{81872899-39C3-44E9-8B12-AB87366AC9E6}"/>
                  </a:ext>
                </a:extLst>
              </p:cNvPr>
              <p:cNvSpPr/>
              <p:nvPr/>
            </p:nvSpPr>
            <p:spPr>
              <a:xfrm>
                <a:off x="140087" y="198605"/>
                <a:ext cx="23567" cy="2356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3175" cap="flat">
                <a:solidFill>
                  <a:srgbClr val="666666">
                    <a:lumMod val="60000"/>
                    <a:lumOff val="40000"/>
                  </a:srgbClr>
                </a:solidFill>
                <a:prstDash val="solid"/>
                <a:round/>
              </a:ln>
              <a:effectLst/>
            </p:spPr>
            <p:txBody>
              <a:bodyPr wrap="square" lIns="12870" tIns="12870" rIns="12870" bIns="12870" numCol="1" anchor="t">
                <a:noAutofit/>
              </a:bodyPr>
              <a:lstStyle/>
              <a:p>
                <a:pPr defTabSz="219442">
                  <a:defRPr sz="400">
                    <a:solidFill>
                      <a:srgbClr val="1D1D1A"/>
                    </a:solidFill>
                    <a:latin typeface="Calibri"/>
                    <a:ea typeface="Calibri"/>
                    <a:cs typeface="Calibri"/>
                    <a:sym typeface="Calibri"/>
                  </a:defRPr>
                </a:pPr>
                <a:endParaRPr sz="800" kern="0">
                  <a:solidFill>
                    <a:srgbClr val="1D1D1A"/>
                  </a:solidFill>
                  <a:latin typeface="Huawei Sans" panose="020C0503030203020204" pitchFamily="34" charset="0"/>
                  <a:ea typeface="方正兰亭黑简体" panose="02000000000000000000" pitchFamily="2" charset="-122"/>
                  <a:cs typeface="Calibri"/>
                  <a:sym typeface="Huawei Sans" panose="020C0503030203020204" pitchFamily="34" charset="0"/>
                </a:endParaRPr>
              </a:p>
            </p:txBody>
          </p:sp>
          <p:sp>
            <p:nvSpPr>
              <p:cNvPr id="100" name="任意多边形 142">
                <a:extLst>
                  <a:ext uri="{FF2B5EF4-FFF2-40B4-BE49-F238E27FC236}">
                    <a16:creationId xmlns:a16="http://schemas.microsoft.com/office/drawing/2014/main" id="{2914F8BE-DF76-49AC-A135-E74D43A4017D}"/>
                  </a:ext>
                </a:extLst>
              </p:cNvPr>
              <p:cNvSpPr/>
              <p:nvPr/>
            </p:nvSpPr>
            <p:spPr>
              <a:xfrm>
                <a:off x="187964" y="198605"/>
                <a:ext cx="23568" cy="2356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3175" cap="flat">
                <a:solidFill>
                  <a:srgbClr val="666666">
                    <a:lumMod val="60000"/>
                    <a:lumOff val="40000"/>
                  </a:srgbClr>
                </a:solidFill>
                <a:prstDash val="solid"/>
                <a:round/>
              </a:ln>
              <a:effectLst/>
            </p:spPr>
            <p:txBody>
              <a:bodyPr wrap="square" lIns="12870" tIns="12870" rIns="12870" bIns="12870" numCol="1" anchor="t">
                <a:noAutofit/>
              </a:bodyPr>
              <a:lstStyle/>
              <a:p>
                <a:pPr defTabSz="219442">
                  <a:defRPr sz="400">
                    <a:solidFill>
                      <a:srgbClr val="1D1D1A"/>
                    </a:solidFill>
                    <a:latin typeface="Calibri"/>
                    <a:ea typeface="Calibri"/>
                    <a:cs typeface="Calibri"/>
                    <a:sym typeface="Calibri"/>
                  </a:defRPr>
                </a:pPr>
                <a:endParaRPr sz="800" kern="0">
                  <a:solidFill>
                    <a:srgbClr val="1D1D1A"/>
                  </a:solidFill>
                  <a:latin typeface="Huawei Sans" panose="020C0503030203020204" pitchFamily="34" charset="0"/>
                  <a:ea typeface="方正兰亭黑简体" panose="02000000000000000000" pitchFamily="2" charset="-122"/>
                  <a:cs typeface="Calibri"/>
                  <a:sym typeface="Huawei Sans" panose="020C0503030203020204" pitchFamily="34" charset="0"/>
                </a:endParaRPr>
              </a:p>
            </p:txBody>
          </p:sp>
        </p:grpSp>
        <p:sp>
          <p:nvSpPr>
            <p:cNvPr id="101" name="云管理平台">
              <a:extLst>
                <a:ext uri="{FF2B5EF4-FFF2-40B4-BE49-F238E27FC236}">
                  <a16:creationId xmlns:a16="http://schemas.microsoft.com/office/drawing/2014/main" id="{2419892D-F51E-4800-B2CB-519F930A7BAC}"/>
                </a:ext>
              </a:extLst>
            </p:cNvPr>
            <p:cNvSpPr txBox="1"/>
            <p:nvPr/>
          </p:nvSpPr>
          <p:spPr>
            <a:xfrm>
              <a:off x="3861359" y="2145471"/>
              <a:ext cx="1980052" cy="24130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2870" tIns="12870" rIns="12870" bIns="12870" anchor="ctr">
              <a:spAutoFit/>
            </a:bodyPr>
            <a:lstStyle>
              <a:lvl1pPr>
                <a:defRPr sz="1000">
                  <a:solidFill>
                    <a:srgbClr val="FFFFFF"/>
                  </a:solidFill>
                  <a:latin typeface="FZLanTingHeiS-B-GB"/>
                  <a:ea typeface="FZLanTingHeiS-B-GB"/>
                  <a:cs typeface="FZLanTingHeiS-B-GB"/>
                  <a:sym typeface="FZLanTingHeiS-B-GB"/>
                </a:defRPr>
              </a:lvl1pPr>
            </a:lstStyle>
            <a:p>
              <a:pPr defTabSz="685310">
                <a:defRPr/>
              </a:pPr>
              <a:r>
                <a:rPr lang="en-US" sz="1399" b="1" kern="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M</a:t>
              </a:r>
              <a:r>
                <a:rPr lang="en-US" altLang="zh-CN" sz="1399" b="1" kern="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anageOne</a:t>
              </a:r>
              <a:r>
                <a:rPr sz="1399" b="1" kern="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云管理平台</a:t>
              </a:r>
              <a:endParaRPr sz="1399" b="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2" name="华为云">
              <a:extLst>
                <a:ext uri="{FF2B5EF4-FFF2-40B4-BE49-F238E27FC236}">
                  <a16:creationId xmlns:a16="http://schemas.microsoft.com/office/drawing/2014/main" id="{E3183AF7-4761-44C7-BFB6-C10B1E490F99}"/>
                </a:ext>
              </a:extLst>
            </p:cNvPr>
            <p:cNvSpPr txBox="1"/>
            <p:nvPr/>
          </p:nvSpPr>
          <p:spPr>
            <a:xfrm>
              <a:off x="1329522" y="4508696"/>
              <a:ext cx="923673" cy="24130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2870" tIns="12870" rIns="12870" bIns="12870" anchor="ctr">
              <a:spAutoFit/>
            </a:bodyPr>
            <a:lstStyle>
              <a:lvl1pPr>
                <a:defRPr sz="1000">
                  <a:solidFill>
                    <a:srgbClr val="FFFFFF"/>
                  </a:solidFill>
                  <a:latin typeface="FZLanTingHeiS-B-GB"/>
                  <a:ea typeface="FZLanTingHeiS-B-GB"/>
                  <a:cs typeface="FZLanTingHeiS-B-GB"/>
                  <a:sym typeface="FZLanTingHeiS-B-GB"/>
                </a:defRPr>
              </a:lvl1pPr>
            </a:lstStyle>
            <a:p>
              <a:pPr defTabSz="685310">
                <a:defRPr/>
              </a:pPr>
              <a:r>
                <a:rPr sz="1399" b="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华为云服务</a:t>
              </a:r>
            </a:p>
          </p:txBody>
        </p:sp>
        <p:sp>
          <p:nvSpPr>
            <p:cNvPr id="103" name="华为云Stack">
              <a:extLst>
                <a:ext uri="{FF2B5EF4-FFF2-40B4-BE49-F238E27FC236}">
                  <a16:creationId xmlns:a16="http://schemas.microsoft.com/office/drawing/2014/main" id="{909C660A-A699-4D00-95CC-D77C6236A0C8}"/>
                </a:ext>
              </a:extLst>
            </p:cNvPr>
            <p:cNvSpPr txBox="1"/>
            <p:nvPr/>
          </p:nvSpPr>
          <p:spPr>
            <a:xfrm>
              <a:off x="4121552" y="4477918"/>
              <a:ext cx="1343660" cy="30286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2870" tIns="12870" rIns="12870" bIns="12870" anchor="ctr">
              <a:spAutoFit/>
            </a:bodyPr>
            <a:lstStyle>
              <a:lvl1pPr>
                <a:defRPr sz="1000">
                  <a:solidFill>
                    <a:srgbClr val="FFFFFF"/>
                  </a:solidFill>
                  <a:latin typeface="FZLanTingHeiS-B-GB"/>
                  <a:ea typeface="FZLanTingHeiS-B-GB"/>
                  <a:cs typeface="FZLanTingHeiS-B-GB"/>
                  <a:sym typeface="FZLanTingHeiS-B-GB"/>
                </a:defRPr>
              </a:lvl1pPr>
            </a:lstStyle>
            <a:p>
              <a:pPr defTabSz="685310">
                <a:defRPr/>
              </a:pPr>
              <a:r>
                <a:rPr sz="1799" b="1"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华为云Stack</a:t>
              </a:r>
            </a:p>
          </p:txBody>
        </p:sp>
        <p:sp>
          <p:nvSpPr>
            <p:cNvPr id="104" name="华为云Edge">
              <a:extLst>
                <a:ext uri="{FF2B5EF4-FFF2-40B4-BE49-F238E27FC236}">
                  <a16:creationId xmlns:a16="http://schemas.microsoft.com/office/drawing/2014/main" id="{9C439F74-D97E-4014-8937-FDB44BA721DF}"/>
                </a:ext>
              </a:extLst>
            </p:cNvPr>
            <p:cNvSpPr txBox="1"/>
            <p:nvPr/>
          </p:nvSpPr>
          <p:spPr>
            <a:xfrm>
              <a:off x="6402427" y="4508696"/>
              <a:ext cx="923673" cy="24130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2870" tIns="12870" rIns="12870" bIns="12870" anchor="ctr">
              <a:spAutoFit/>
            </a:bodyPr>
            <a:lstStyle>
              <a:lvl1pPr>
                <a:defRPr sz="1000">
                  <a:solidFill>
                    <a:srgbClr val="FFFFFF"/>
                  </a:solidFill>
                  <a:latin typeface="FZLanTingHeiS-B-GB"/>
                  <a:ea typeface="FZLanTingHeiS-B-GB"/>
                  <a:cs typeface="FZLanTingHeiS-B-GB"/>
                  <a:sym typeface="FZLanTingHeiS-B-GB"/>
                </a:defRPr>
              </a:lvl1pPr>
            </a:lstStyle>
            <a:p>
              <a:pPr defTabSz="685310">
                <a:defRPr/>
              </a:pPr>
              <a:r>
                <a:rPr sz="1399" b="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华为云边缘</a:t>
              </a:r>
            </a:p>
          </p:txBody>
        </p:sp>
        <p:grpSp>
          <p:nvGrpSpPr>
            <p:cNvPr id="105" name="成组">
              <a:extLst>
                <a:ext uri="{FF2B5EF4-FFF2-40B4-BE49-F238E27FC236}">
                  <a16:creationId xmlns:a16="http://schemas.microsoft.com/office/drawing/2014/main" id="{BE52CE02-562E-4B81-89D8-3FD00552000B}"/>
                </a:ext>
              </a:extLst>
            </p:cNvPr>
            <p:cNvGrpSpPr/>
            <p:nvPr/>
          </p:nvGrpSpPr>
          <p:grpSpPr>
            <a:xfrm>
              <a:off x="6800456" y="2892594"/>
              <a:ext cx="195202" cy="179891"/>
              <a:chOff x="-2" y="0"/>
              <a:chExt cx="146800" cy="112197"/>
            </a:xfrm>
          </p:grpSpPr>
          <p:sp>
            <p:nvSpPr>
              <p:cNvPr id="106" name="任意多边形 3084">
                <a:extLst>
                  <a:ext uri="{FF2B5EF4-FFF2-40B4-BE49-F238E27FC236}">
                    <a16:creationId xmlns:a16="http://schemas.microsoft.com/office/drawing/2014/main" id="{30327C31-98FA-4513-8351-641AADCC1344}"/>
                  </a:ext>
                </a:extLst>
              </p:cNvPr>
              <p:cNvSpPr/>
              <p:nvPr/>
            </p:nvSpPr>
            <p:spPr>
              <a:xfrm>
                <a:off x="16307" y="53525"/>
                <a:ext cx="80814" cy="56013"/>
              </a:xfrm>
              <a:custGeom>
                <a:avLst/>
                <a:gdLst/>
                <a:ahLst/>
                <a:cxnLst>
                  <a:cxn ang="0">
                    <a:pos x="wd2" y="hd2"/>
                  </a:cxn>
                  <a:cxn ang="5400000">
                    <a:pos x="wd2" y="hd2"/>
                  </a:cxn>
                  <a:cxn ang="10800000">
                    <a:pos x="wd2" y="hd2"/>
                  </a:cxn>
                  <a:cxn ang="16200000">
                    <a:pos x="wd2" y="hd2"/>
                  </a:cxn>
                </a:cxnLst>
                <a:rect l="0" t="0" r="r" b="b"/>
                <a:pathLst>
                  <a:path w="21413" h="20710" extrusionOk="0">
                    <a:moveTo>
                      <a:pt x="21051" y="18912"/>
                    </a:moveTo>
                    <a:cubicBezTo>
                      <a:pt x="21469" y="18237"/>
                      <a:pt x="21469" y="17370"/>
                      <a:pt x="21330" y="16502"/>
                    </a:cubicBezTo>
                    <a:cubicBezTo>
                      <a:pt x="20284" y="10716"/>
                      <a:pt x="17567" y="5991"/>
                      <a:pt x="13874" y="3002"/>
                    </a:cubicBezTo>
                    <a:cubicBezTo>
                      <a:pt x="10251" y="109"/>
                      <a:pt x="5861" y="-759"/>
                      <a:pt x="1750" y="687"/>
                    </a:cubicBezTo>
                    <a:cubicBezTo>
                      <a:pt x="984" y="977"/>
                      <a:pt x="357" y="1941"/>
                      <a:pt x="78" y="3098"/>
                    </a:cubicBezTo>
                    <a:cubicBezTo>
                      <a:pt x="-131" y="4255"/>
                      <a:pt x="78" y="5509"/>
                      <a:pt x="705" y="6377"/>
                    </a:cubicBezTo>
                    <a:cubicBezTo>
                      <a:pt x="1332" y="7245"/>
                      <a:pt x="2099" y="7437"/>
                      <a:pt x="3004" y="7245"/>
                    </a:cubicBezTo>
                    <a:cubicBezTo>
                      <a:pt x="4050" y="6859"/>
                      <a:pt x="5025" y="6762"/>
                      <a:pt x="5931" y="6762"/>
                    </a:cubicBezTo>
                    <a:cubicBezTo>
                      <a:pt x="7812" y="6762"/>
                      <a:pt x="9833" y="7437"/>
                      <a:pt x="11505" y="8884"/>
                    </a:cubicBezTo>
                    <a:cubicBezTo>
                      <a:pt x="14153" y="11005"/>
                      <a:pt x="15964" y="14187"/>
                      <a:pt x="16731" y="18237"/>
                    </a:cubicBezTo>
                    <a:cubicBezTo>
                      <a:pt x="16940" y="19105"/>
                      <a:pt x="17288" y="19877"/>
                      <a:pt x="17846" y="20166"/>
                    </a:cubicBezTo>
                    <a:cubicBezTo>
                      <a:pt x="18403" y="20745"/>
                      <a:pt x="19030" y="20841"/>
                      <a:pt x="19657" y="20552"/>
                    </a:cubicBezTo>
                    <a:cubicBezTo>
                      <a:pt x="20145" y="20359"/>
                      <a:pt x="20703" y="19684"/>
                      <a:pt x="21051" y="18912"/>
                    </a:cubicBezTo>
                  </a:path>
                </a:pathLst>
              </a:custGeom>
              <a:solidFill>
                <a:srgbClr val="FFFFFF"/>
              </a:solidFill>
              <a:ln w="12700" cap="flat">
                <a:noFill/>
                <a:miter lim="400000"/>
              </a:ln>
              <a:effectLst/>
            </p:spPr>
            <p:txBody>
              <a:bodyPr wrap="square" lIns="12870" tIns="12870" rIns="12870" bIns="12870" numCol="1" anchor="t">
                <a:noAutofit/>
              </a:bodyPr>
              <a:lstStyle/>
              <a:p>
                <a:pPr defTabSz="219442">
                  <a:defRPr>
                    <a:solidFill>
                      <a:srgbClr val="1D1D1A"/>
                    </a:solidFill>
                    <a:latin typeface="Calibri"/>
                    <a:ea typeface="Calibri"/>
                    <a:cs typeface="Calibri"/>
                    <a:sym typeface="Calibri"/>
                  </a:defRPr>
                </a:pPr>
                <a:endParaRPr sz="2399" kern="0">
                  <a:solidFill>
                    <a:srgbClr val="1D1D1A"/>
                  </a:solidFill>
                  <a:latin typeface="Huawei Sans" panose="020C0503030203020204" pitchFamily="34" charset="0"/>
                  <a:ea typeface="方正兰亭黑简体" panose="02000000000000000000" pitchFamily="2" charset="-122"/>
                  <a:cs typeface="Calibri"/>
                  <a:sym typeface="Huawei Sans" panose="020C0503030203020204" pitchFamily="34" charset="0"/>
                </a:endParaRPr>
              </a:p>
            </p:txBody>
          </p:sp>
          <p:sp>
            <p:nvSpPr>
              <p:cNvPr id="107" name="任意多边形 3085">
                <a:extLst>
                  <a:ext uri="{FF2B5EF4-FFF2-40B4-BE49-F238E27FC236}">
                    <a16:creationId xmlns:a16="http://schemas.microsoft.com/office/drawing/2014/main" id="{FC30A239-8395-4199-9E79-95386E50787D}"/>
                  </a:ext>
                </a:extLst>
              </p:cNvPr>
              <p:cNvSpPr/>
              <p:nvPr/>
            </p:nvSpPr>
            <p:spPr>
              <a:xfrm>
                <a:off x="14191" y="51318"/>
                <a:ext cx="85102" cy="60880"/>
              </a:xfrm>
              <a:custGeom>
                <a:avLst/>
                <a:gdLst/>
                <a:ahLst/>
                <a:cxnLst>
                  <a:cxn ang="0">
                    <a:pos x="wd2" y="hd2"/>
                  </a:cxn>
                  <a:cxn ang="5400000">
                    <a:pos x="wd2" y="hd2"/>
                  </a:cxn>
                  <a:cxn ang="10800000">
                    <a:pos x="wd2" y="hd2"/>
                  </a:cxn>
                  <a:cxn ang="16200000">
                    <a:pos x="wd2" y="hd2"/>
                  </a:cxn>
                </a:cxnLst>
                <a:rect l="0" t="0" r="r" b="b"/>
                <a:pathLst>
                  <a:path w="21340" h="20860" extrusionOk="0">
                    <a:moveTo>
                      <a:pt x="18484" y="20860"/>
                    </a:moveTo>
                    <a:cubicBezTo>
                      <a:pt x="17960" y="20860"/>
                      <a:pt x="17436" y="20680"/>
                      <a:pt x="17044" y="20320"/>
                    </a:cubicBezTo>
                    <a:cubicBezTo>
                      <a:pt x="16324" y="19870"/>
                      <a:pt x="15931" y="18880"/>
                      <a:pt x="15669" y="17980"/>
                    </a:cubicBezTo>
                    <a:cubicBezTo>
                      <a:pt x="14949" y="14470"/>
                      <a:pt x="13378" y="11590"/>
                      <a:pt x="11087" y="9700"/>
                    </a:cubicBezTo>
                    <a:cubicBezTo>
                      <a:pt x="8796" y="7990"/>
                      <a:pt x="6113" y="7360"/>
                      <a:pt x="3560" y="8350"/>
                    </a:cubicBezTo>
                    <a:cubicBezTo>
                      <a:pt x="2513" y="8620"/>
                      <a:pt x="1531" y="8350"/>
                      <a:pt x="811" y="7270"/>
                    </a:cubicBezTo>
                    <a:cubicBezTo>
                      <a:pt x="156" y="6370"/>
                      <a:pt x="-171" y="4840"/>
                      <a:pt x="91" y="3490"/>
                    </a:cubicBezTo>
                    <a:cubicBezTo>
                      <a:pt x="287" y="2140"/>
                      <a:pt x="1073" y="1060"/>
                      <a:pt x="2120" y="700"/>
                    </a:cubicBezTo>
                    <a:cubicBezTo>
                      <a:pt x="6113" y="-740"/>
                      <a:pt x="10433" y="70"/>
                      <a:pt x="13967" y="2860"/>
                    </a:cubicBezTo>
                    <a:cubicBezTo>
                      <a:pt x="17633" y="5740"/>
                      <a:pt x="20120" y="10330"/>
                      <a:pt x="21233" y="15910"/>
                    </a:cubicBezTo>
                    <a:cubicBezTo>
                      <a:pt x="21429" y="16900"/>
                      <a:pt x="21364" y="17980"/>
                      <a:pt x="20971" y="18790"/>
                    </a:cubicBezTo>
                    <a:cubicBezTo>
                      <a:pt x="20644" y="19690"/>
                      <a:pt x="19989" y="20320"/>
                      <a:pt x="19334" y="20680"/>
                    </a:cubicBezTo>
                    <a:cubicBezTo>
                      <a:pt x="18942" y="20860"/>
                      <a:pt x="18680" y="20860"/>
                      <a:pt x="18484" y="20860"/>
                    </a:cubicBezTo>
                    <a:close/>
                    <a:moveTo>
                      <a:pt x="6113" y="6370"/>
                    </a:moveTo>
                    <a:cubicBezTo>
                      <a:pt x="8011" y="6370"/>
                      <a:pt x="9909" y="7000"/>
                      <a:pt x="11611" y="8440"/>
                    </a:cubicBezTo>
                    <a:cubicBezTo>
                      <a:pt x="14164" y="10510"/>
                      <a:pt x="15996" y="13750"/>
                      <a:pt x="16782" y="17710"/>
                    </a:cubicBezTo>
                    <a:cubicBezTo>
                      <a:pt x="16847" y="18340"/>
                      <a:pt x="17174" y="18790"/>
                      <a:pt x="17502" y="19150"/>
                    </a:cubicBezTo>
                    <a:cubicBezTo>
                      <a:pt x="17960" y="19510"/>
                      <a:pt x="18353" y="19510"/>
                      <a:pt x="18811" y="19420"/>
                    </a:cubicBezTo>
                    <a:cubicBezTo>
                      <a:pt x="19204" y="19240"/>
                      <a:pt x="19531" y="18790"/>
                      <a:pt x="19793" y="18340"/>
                    </a:cubicBezTo>
                    <a:cubicBezTo>
                      <a:pt x="20054" y="17710"/>
                      <a:pt x="20054" y="17170"/>
                      <a:pt x="19989" y="16540"/>
                    </a:cubicBezTo>
                    <a:cubicBezTo>
                      <a:pt x="18942" y="11410"/>
                      <a:pt x="16585" y="7180"/>
                      <a:pt x="13313" y="4570"/>
                    </a:cubicBezTo>
                    <a:cubicBezTo>
                      <a:pt x="9974" y="2050"/>
                      <a:pt x="5982" y="1240"/>
                      <a:pt x="2382" y="2590"/>
                    </a:cubicBezTo>
                    <a:cubicBezTo>
                      <a:pt x="1727" y="2860"/>
                      <a:pt x="1334" y="3400"/>
                      <a:pt x="1138" y="4210"/>
                    </a:cubicBezTo>
                    <a:cubicBezTo>
                      <a:pt x="1007" y="5020"/>
                      <a:pt x="1204" y="5920"/>
                      <a:pt x="1596" y="6460"/>
                    </a:cubicBezTo>
                    <a:cubicBezTo>
                      <a:pt x="2054" y="7090"/>
                      <a:pt x="2578" y="7270"/>
                      <a:pt x="3167" y="7000"/>
                    </a:cubicBezTo>
                    <a:cubicBezTo>
                      <a:pt x="4214" y="6460"/>
                      <a:pt x="5131" y="6370"/>
                      <a:pt x="6113" y="6370"/>
                    </a:cubicBezTo>
                    <a:close/>
                  </a:path>
                </a:pathLst>
              </a:custGeom>
              <a:solidFill>
                <a:srgbClr val="FFFFFF"/>
              </a:solidFill>
              <a:ln w="12700" cap="flat">
                <a:noFill/>
                <a:miter lim="400000"/>
              </a:ln>
              <a:effectLst/>
            </p:spPr>
            <p:txBody>
              <a:bodyPr wrap="square" lIns="12870" tIns="12870" rIns="12870" bIns="12870" numCol="1" anchor="t">
                <a:noAutofit/>
              </a:bodyPr>
              <a:lstStyle/>
              <a:p>
                <a:pPr defTabSz="219442">
                  <a:defRPr>
                    <a:solidFill>
                      <a:srgbClr val="1D1D1A"/>
                    </a:solidFill>
                    <a:latin typeface="Calibri"/>
                    <a:ea typeface="Calibri"/>
                    <a:cs typeface="Calibri"/>
                    <a:sym typeface="Calibri"/>
                  </a:defRPr>
                </a:pPr>
                <a:endParaRPr sz="2399" kern="0">
                  <a:solidFill>
                    <a:srgbClr val="1D1D1A"/>
                  </a:solidFill>
                  <a:latin typeface="Huawei Sans" panose="020C0503030203020204" pitchFamily="34" charset="0"/>
                  <a:ea typeface="方正兰亭黑简体" panose="02000000000000000000" pitchFamily="2" charset="-122"/>
                  <a:cs typeface="Calibri"/>
                  <a:sym typeface="Huawei Sans" panose="020C0503030203020204" pitchFamily="34" charset="0"/>
                </a:endParaRPr>
              </a:p>
            </p:txBody>
          </p:sp>
          <p:sp>
            <p:nvSpPr>
              <p:cNvPr id="108" name="任意多边形 3086">
                <a:extLst>
                  <a:ext uri="{FF2B5EF4-FFF2-40B4-BE49-F238E27FC236}">
                    <a16:creationId xmlns:a16="http://schemas.microsoft.com/office/drawing/2014/main" id="{B34603CB-4A65-4420-9F5F-BBE54B0CBF33}"/>
                  </a:ext>
                </a:extLst>
              </p:cNvPr>
              <p:cNvSpPr/>
              <p:nvPr/>
            </p:nvSpPr>
            <p:spPr>
              <a:xfrm>
                <a:off x="3002" y="2078"/>
                <a:ext cx="143237" cy="93676"/>
              </a:xfrm>
              <a:custGeom>
                <a:avLst/>
                <a:gdLst/>
                <a:ahLst/>
                <a:cxnLst>
                  <a:cxn ang="0">
                    <a:pos x="wd2" y="hd2"/>
                  </a:cxn>
                  <a:cxn ang="5400000">
                    <a:pos x="wd2" y="hd2"/>
                  </a:cxn>
                  <a:cxn ang="10800000">
                    <a:pos x="wd2" y="hd2"/>
                  </a:cxn>
                  <a:cxn ang="16200000">
                    <a:pos x="wd2" y="hd2"/>
                  </a:cxn>
                </a:cxnLst>
                <a:rect l="0" t="0" r="r" b="b"/>
                <a:pathLst>
                  <a:path w="21433" h="20712" extrusionOk="0">
                    <a:moveTo>
                      <a:pt x="19425" y="20425"/>
                    </a:moveTo>
                    <a:cubicBezTo>
                      <a:pt x="19699" y="20714"/>
                      <a:pt x="20052" y="20772"/>
                      <a:pt x="20405" y="20656"/>
                    </a:cubicBezTo>
                    <a:cubicBezTo>
                      <a:pt x="21150" y="20368"/>
                      <a:pt x="21581" y="19270"/>
                      <a:pt x="21385" y="18173"/>
                    </a:cubicBezTo>
                    <a:cubicBezTo>
                      <a:pt x="20209" y="11820"/>
                      <a:pt x="17465" y="6565"/>
                      <a:pt x="13623" y="3273"/>
                    </a:cubicBezTo>
                    <a:cubicBezTo>
                      <a:pt x="9742" y="-19"/>
                      <a:pt x="5312" y="-828"/>
                      <a:pt x="961" y="847"/>
                    </a:cubicBezTo>
                    <a:cubicBezTo>
                      <a:pt x="608" y="962"/>
                      <a:pt x="334" y="1251"/>
                      <a:pt x="177" y="1713"/>
                    </a:cubicBezTo>
                    <a:cubicBezTo>
                      <a:pt x="-19" y="2175"/>
                      <a:pt x="-19" y="2695"/>
                      <a:pt x="20" y="3215"/>
                    </a:cubicBezTo>
                    <a:cubicBezTo>
                      <a:pt x="216" y="4254"/>
                      <a:pt x="922" y="4947"/>
                      <a:pt x="1706" y="4659"/>
                    </a:cubicBezTo>
                    <a:cubicBezTo>
                      <a:pt x="2921" y="4197"/>
                      <a:pt x="4136" y="3966"/>
                      <a:pt x="5352" y="3966"/>
                    </a:cubicBezTo>
                    <a:cubicBezTo>
                      <a:pt x="7782" y="3966"/>
                      <a:pt x="10173" y="4890"/>
                      <a:pt x="12290" y="6738"/>
                    </a:cubicBezTo>
                    <a:cubicBezTo>
                      <a:pt x="15544" y="9510"/>
                      <a:pt x="17818" y="13899"/>
                      <a:pt x="18798" y="19213"/>
                    </a:cubicBezTo>
                    <a:cubicBezTo>
                      <a:pt x="18837" y="19675"/>
                      <a:pt x="19111" y="20137"/>
                      <a:pt x="19425" y="20425"/>
                    </a:cubicBezTo>
                  </a:path>
                </a:pathLst>
              </a:custGeom>
              <a:solidFill>
                <a:srgbClr val="FFFFFF"/>
              </a:solidFill>
              <a:ln w="12700" cap="flat">
                <a:noFill/>
                <a:miter lim="400000"/>
              </a:ln>
              <a:effectLst/>
            </p:spPr>
            <p:txBody>
              <a:bodyPr wrap="square" lIns="12870" tIns="12870" rIns="12870" bIns="12870" numCol="1" anchor="t">
                <a:noAutofit/>
              </a:bodyPr>
              <a:lstStyle/>
              <a:p>
                <a:pPr defTabSz="219442">
                  <a:defRPr>
                    <a:solidFill>
                      <a:srgbClr val="1D1D1A"/>
                    </a:solidFill>
                    <a:latin typeface="Calibri"/>
                    <a:ea typeface="Calibri"/>
                    <a:cs typeface="Calibri"/>
                    <a:sym typeface="Calibri"/>
                  </a:defRPr>
                </a:pPr>
                <a:endParaRPr sz="2399" kern="0">
                  <a:solidFill>
                    <a:srgbClr val="1D1D1A"/>
                  </a:solidFill>
                  <a:latin typeface="Huawei Sans" panose="020C0503030203020204" pitchFamily="34" charset="0"/>
                  <a:ea typeface="方正兰亭黑简体" panose="02000000000000000000" pitchFamily="2" charset="-122"/>
                  <a:cs typeface="Calibri"/>
                  <a:sym typeface="Huawei Sans" panose="020C0503030203020204" pitchFamily="34" charset="0"/>
                </a:endParaRPr>
              </a:p>
            </p:txBody>
          </p:sp>
          <p:sp>
            <p:nvSpPr>
              <p:cNvPr id="109" name="任意多边形 3087">
                <a:extLst>
                  <a:ext uri="{FF2B5EF4-FFF2-40B4-BE49-F238E27FC236}">
                    <a16:creationId xmlns:a16="http://schemas.microsoft.com/office/drawing/2014/main" id="{5F6D4401-9EE7-4887-9330-7DD058A8EE62}"/>
                  </a:ext>
                </a:extLst>
              </p:cNvPr>
              <p:cNvSpPr/>
              <p:nvPr/>
            </p:nvSpPr>
            <p:spPr>
              <a:xfrm>
                <a:off x="-3" y="0"/>
                <a:ext cx="146801" cy="98338"/>
              </a:xfrm>
              <a:custGeom>
                <a:avLst/>
                <a:gdLst/>
                <a:ahLst/>
                <a:cxnLst>
                  <a:cxn ang="0">
                    <a:pos x="wd2" y="hd2"/>
                  </a:cxn>
                  <a:cxn ang="5400000">
                    <a:pos x="wd2" y="hd2"/>
                  </a:cxn>
                  <a:cxn ang="10800000">
                    <a:pos x="wd2" y="hd2"/>
                  </a:cxn>
                  <a:cxn ang="16200000">
                    <a:pos x="wd2" y="hd2"/>
                  </a:cxn>
                </a:cxnLst>
                <a:rect l="0" t="0" r="r" b="b"/>
                <a:pathLst>
                  <a:path w="21352" h="20761" extrusionOk="0">
                    <a:moveTo>
                      <a:pt x="19767" y="20761"/>
                    </a:moveTo>
                    <a:cubicBezTo>
                      <a:pt x="19502" y="20761"/>
                      <a:pt x="19199" y="20595"/>
                      <a:pt x="18933" y="20373"/>
                    </a:cubicBezTo>
                    <a:cubicBezTo>
                      <a:pt x="18554" y="20096"/>
                      <a:pt x="18327" y="19543"/>
                      <a:pt x="18175" y="18933"/>
                    </a:cubicBezTo>
                    <a:cubicBezTo>
                      <a:pt x="17266" y="14004"/>
                      <a:pt x="15068" y="9850"/>
                      <a:pt x="12036" y="7358"/>
                    </a:cubicBezTo>
                    <a:cubicBezTo>
                      <a:pt x="9043" y="4810"/>
                      <a:pt x="5405" y="4090"/>
                      <a:pt x="2070" y="5419"/>
                    </a:cubicBezTo>
                    <a:cubicBezTo>
                      <a:pt x="1615" y="5530"/>
                      <a:pt x="1199" y="5475"/>
                      <a:pt x="857" y="5198"/>
                    </a:cubicBezTo>
                    <a:cubicBezTo>
                      <a:pt x="441" y="4921"/>
                      <a:pt x="213" y="4312"/>
                      <a:pt x="62" y="3758"/>
                    </a:cubicBezTo>
                    <a:cubicBezTo>
                      <a:pt x="-52" y="3093"/>
                      <a:pt x="-14" y="2484"/>
                      <a:pt x="213" y="1986"/>
                    </a:cubicBezTo>
                    <a:cubicBezTo>
                      <a:pt x="403" y="1376"/>
                      <a:pt x="782" y="1044"/>
                      <a:pt x="1199" y="823"/>
                    </a:cubicBezTo>
                    <a:cubicBezTo>
                      <a:pt x="5405" y="-839"/>
                      <a:pt x="9801" y="47"/>
                      <a:pt x="13628" y="3204"/>
                    </a:cubicBezTo>
                    <a:cubicBezTo>
                      <a:pt x="17417" y="6416"/>
                      <a:pt x="20184" y="11567"/>
                      <a:pt x="21283" y="17715"/>
                    </a:cubicBezTo>
                    <a:cubicBezTo>
                      <a:pt x="21548" y="19044"/>
                      <a:pt x="21017" y="20318"/>
                      <a:pt x="20108" y="20706"/>
                    </a:cubicBezTo>
                    <a:cubicBezTo>
                      <a:pt x="20070" y="20761"/>
                      <a:pt x="19919" y="20761"/>
                      <a:pt x="19767" y="20761"/>
                    </a:cubicBezTo>
                    <a:close/>
                    <a:moveTo>
                      <a:pt x="5556" y="3758"/>
                    </a:moveTo>
                    <a:cubicBezTo>
                      <a:pt x="7944" y="3758"/>
                      <a:pt x="10293" y="4699"/>
                      <a:pt x="12415" y="6472"/>
                    </a:cubicBezTo>
                    <a:cubicBezTo>
                      <a:pt x="15599" y="9186"/>
                      <a:pt x="17910" y="13506"/>
                      <a:pt x="18857" y="18767"/>
                    </a:cubicBezTo>
                    <a:cubicBezTo>
                      <a:pt x="18895" y="19099"/>
                      <a:pt x="19085" y="19376"/>
                      <a:pt x="19274" y="19598"/>
                    </a:cubicBezTo>
                    <a:cubicBezTo>
                      <a:pt x="19540" y="19819"/>
                      <a:pt x="19767" y="19819"/>
                      <a:pt x="20032" y="19764"/>
                    </a:cubicBezTo>
                    <a:cubicBezTo>
                      <a:pt x="20525" y="19543"/>
                      <a:pt x="20866" y="18767"/>
                      <a:pt x="20714" y="18047"/>
                    </a:cubicBezTo>
                    <a:cubicBezTo>
                      <a:pt x="19615" y="12066"/>
                      <a:pt x="17039" y="7136"/>
                      <a:pt x="13401" y="4035"/>
                    </a:cubicBezTo>
                    <a:cubicBezTo>
                      <a:pt x="9763" y="933"/>
                      <a:pt x="5519" y="158"/>
                      <a:pt x="1464" y="1764"/>
                    </a:cubicBezTo>
                    <a:cubicBezTo>
                      <a:pt x="1236" y="1819"/>
                      <a:pt x="1047" y="2096"/>
                      <a:pt x="895" y="2373"/>
                    </a:cubicBezTo>
                    <a:cubicBezTo>
                      <a:pt x="744" y="2761"/>
                      <a:pt x="744" y="3093"/>
                      <a:pt x="782" y="3481"/>
                    </a:cubicBezTo>
                    <a:cubicBezTo>
                      <a:pt x="857" y="3813"/>
                      <a:pt x="1047" y="4090"/>
                      <a:pt x="1236" y="4312"/>
                    </a:cubicBezTo>
                    <a:cubicBezTo>
                      <a:pt x="1464" y="4533"/>
                      <a:pt x="1729" y="4533"/>
                      <a:pt x="1956" y="4478"/>
                    </a:cubicBezTo>
                    <a:cubicBezTo>
                      <a:pt x="3093" y="3979"/>
                      <a:pt x="4306" y="3758"/>
                      <a:pt x="5556" y="3758"/>
                    </a:cubicBezTo>
                    <a:close/>
                  </a:path>
                </a:pathLst>
              </a:custGeom>
              <a:solidFill>
                <a:srgbClr val="FFFFFF"/>
              </a:solidFill>
              <a:ln w="12700" cap="flat">
                <a:noFill/>
                <a:miter lim="400000"/>
              </a:ln>
              <a:effectLst/>
            </p:spPr>
            <p:txBody>
              <a:bodyPr wrap="square" lIns="12870" tIns="12870" rIns="12870" bIns="12870" numCol="1" anchor="t">
                <a:noAutofit/>
              </a:bodyPr>
              <a:lstStyle/>
              <a:p>
                <a:pPr defTabSz="219442">
                  <a:defRPr>
                    <a:solidFill>
                      <a:srgbClr val="1D1D1A"/>
                    </a:solidFill>
                    <a:latin typeface="Calibri"/>
                    <a:ea typeface="Calibri"/>
                    <a:cs typeface="Calibri"/>
                    <a:sym typeface="Calibri"/>
                  </a:defRPr>
                </a:pPr>
                <a:endParaRPr sz="2399" kern="0">
                  <a:solidFill>
                    <a:srgbClr val="1D1D1A"/>
                  </a:solidFill>
                  <a:latin typeface="Huawei Sans" panose="020C0503030203020204" pitchFamily="34" charset="0"/>
                  <a:ea typeface="方正兰亭黑简体" panose="02000000000000000000" pitchFamily="2" charset="-122"/>
                  <a:cs typeface="Calibri"/>
                  <a:sym typeface="Huawei Sans" panose="020C0503030203020204" pitchFamily="34" charset="0"/>
                </a:endParaRPr>
              </a:p>
            </p:txBody>
          </p:sp>
        </p:grpSp>
        <p:grpSp>
          <p:nvGrpSpPr>
            <p:cNvPr id="110" name="成组">
              <a:extLst>
                <a:ext uri="{FF2B5EF4-FFF2-40B4-BE49-F238E27FC236}">
                  <a16:creationId xmlns:a16="http://schemas.microsoft.com/office/drawing/2014/main" id="{46941D08-FD2C-49B4-A20C-7CC66CBAFB46}"/>
                </a:ext>
              </a:extLst>
            </p:cNvPr>
            <p:cNvGrpSpPr/>
            <p:nvPr/>
          </p:nvGrpSpPr>
          <p:grpSpPr>
            <a:xfrm>
              <a:off x="6800456" y="3739614"/>
              <a:ext cx="195202" cy="179891"/>
              <a:chOff x="-2" y="0"/>
              <a:chExt cx="146800" cy="112197"/>
            </a:xfrm>
          </p:grpSpPr>
          <p:sp>
            <p:nvSpPr>
              <p:cNvPr id="111" name="任意多边形 3084">
                <a:extLst>
                  <a:ext uri="{FF2B5EF4-FFF2-40B4-BE49-F238E27FC236}">
                    <a16:creationId xmlns:a16="http://schemas.microsoft.com/office/drawing/2014/main" id="{6CE611AC-B4B4-436B-919B-53D5B3EC45C5}"/>
                  </a:ext>
                </a:extLst>
              </p:cNvPr>
              <p:cNvSpPr/>
              <p:nvPr/>
            </p:nvSpPr>
            <p:spPr>
              <a:xfrm>
                <a:off x="16307" y="53525"/>
                <a:ext cx="80814" cy="56013"/>
              </a:xfrm>
              <a:custGeom>
                <a:avLst/>
                <a:gdLst/>
                <a:ahLst/>
                <a:cxnLst>
                  <a:cxn ang="0">
                    <a:pos x="wd2" y="hd2"/>
                  </a:cxn>
                  <a:cxn ang="5400000">
                    <a:pos x="wd2" y="hd2"/>
                  </a:cxn>
                  <a:cxn ang="10800000">
                    <a:pos x="wd2" y="hd2"/>
                  </a:cxn>
                  <a:cxn ang="16200000">
                    <a:pos x="wd2" y="hd2"/>
                  </a:cxn>
                </a:cxnLst>
                <a:rect l="0" t="0" r="r" b="b"/>
                <a:pathLst>
                  <a:path w="21413" h="20710" extrusionOk="0">
                    <a:moveTo>
                      <a:pt x="21051" y="18912"/>
                    </a:moveTo>
                    <a:cubicBezTo>
                      <a:pt x="21469" y="18237"/>
                      <a:pt x="21469" y="17370"/>
                      <a:pt x="21330" y="16502"/>
                    </a:cubicBezTo>
                    <a:cubicBezTo>
                      <a:pt x="20284" y="10716"/>
                      <a:pt x="17567" y="5991"/>
                      <a:pt x="13874" y="3002"/>
                    </a:cubicBezTo>
                    <a:cubicBezTo>
                      <a:pt x="10251" y="109"/>
                      <a:pt x="5861" y="-759"/>
                      <a:pt x="1750" y="687"/>
                    </a:cubicBezTo>
                    <a:cubicBezTo>
                      <a:pt x="984" y="977"/>
                      <a:pt x="357" y="1941"/>
                      <a:pt x="78" y="3098"/>
                    </a:cubicBezTo>
                    <a:cubicBezTo>
                      <a:pt x="-131" y="4255"/>
                      <a:pt x="78" y="5509"/>
                      <a:pt x="705" y="6377"/>
                    </a:cubicBezTo>
                    <a:cubicBezTo>
                      <a:pt x="1332" y="7245"/>
                      <a:pt x="2099" y="7437"/>
                      <a:pt x="3004" y="7245"/>
                    </a:cubicBezTo>
                    <a:cubicBezTo>
                      <a:pt x="4050" y="6859"/>
                      <a:pt x="5025" y="6762"/>
                      <a:pt x="5931" y="6762"/>
                    </a:cubicBezTo>
                    <a:cubicBezTo>
                      <a:pt x="7812" y="6762"/>
                      <a:pt x="9833" y="7437"/>
                      <a:pt x="11505" y="8884"/>
                    </a:cubicBezTo>
                    <a:cubicBezTo>
                      <a:pt x="14153" y="11005"/>
                      <a:pt x="15964" y="14187"/>
                      <a:pt x="16731" y="18237"/>
                    </a:cubicBezTo>
                    <a:cubicBezTo>
                      <a:pt x="16940" y="19105"/>
                      <a:pt x="17288" y="19877"/>
                      <a:pt x="17846" y="20166"/>
                    </a:cubicBezTo>
                    <a:cubicBezTo>
                      <a:pt x="18403" y="20745"/>
                      <a:pt x="19030" y="20841"/>
                      <a:pt x="19657" y="20552"/>
                    </a:cubicBezTo>
                    <a:cubicBezTo>
                      <a:pt x="20145" y="20359"/>
                      <a:pt x="20703" y="19684"/>
                      <a:pt x="21051" y="18912"/>
                    </a:cubicBezTo>
                  </a:path>
                </a:pathLst>
              </a:custGeom>
              <a:solidFill>
                <a:srgbClr val="FFFFFF"/>
              </a:solidFill>
              <a:ln w="12700" cap="flat">
                <a:noFill/>
                <a:miter lim="400000"/>
              </a:ln>
              <a:effectLst/>
            </p:spPr>
            <p:txBody>
              <a:bodyPr wrap="square" lIns="12870" tIns="12870" rIns="12870" bIns="12870" numCol="1" anchor="t">
                <a:noAutofit/>
              </a:bodyPr>
              <a:lstStyle/>
              <a:p>
                <a:pPr defTabSz="219442">
                  <a:defRPr>
                    <a:solidFill>
                      <a:srgbClr val="1D1D1A"/>
                    </a:solidFill>
                    <a:latin typeface="Calibri"/>
                    <a:ea typeface="Calibri"/>
                    <a:cs typeface="Calibri"/>
                    <a:sym typeface="Calibri"/>
                  </a:defRPr>
                </a:pPr>
                <a:endParaRPr sz="2399" kern="0">
                  <a:solidFill>
                    <a:srgbClr val="1D1D1A"/>
                  </a:solidFill>
                  <a:latin typeface="Huawei Sans" panose="020C0503030203020204" pitchFamily="34" charset="0"/>
                  <a:ea typeface="方正兰亭黑简体" panose="02000000000000000000" pitchFamily="2" charset="-122"/>
                  <a:cs typeface="Calibri"/>
                  <a:sym typeface="Huawei Sans" panose="020C0503030203020204" pitchFamily="34" charset="0"/>
                </a:endParaRPr>
              </a:p>
            </p:txBody>
          </p:sp>
          <p:sp>
            <p:nvSpPr>
              <p:cNvPr id="112" name="任意多边形 3085">
                <a:extLst>
                  <a:ext uri="{FF2B5EF4-FFF2-40B4-BE49-F238E27FC236}">
                    <a16:creationId xmlns:a16="http://schemas.microsoft.com/office/drawing/2014/main" id="{5D83EB59-8A3B-40B6-8652-4A80FF075760}"/>
                  </a:ext>
                </a:extLst>
              </p:cNvPr>
              <p:cNvSpPr/>
              <p:nvPr/>
            </p:nvSpPr>
            <p:spPr>
              <a:xfrm>
                <a:off x="14191" y="51318"/>
                <a:ext cx="85102" cy="60880"/>
              </a:xfrm>
              <a:custGeom>
                <a:avLst/>
                <a:gdLst/>
                <a:ahLst/>
                <a:cxnLst>
                  <a:cxn ang="0">
                    <a:pos x="wd2" y="hd2"/>
                  </a:cxn>
                  <a:cxn ang="5400000">
                    <a:pos x="wd2" y="hd2"/>
                  </a:cxn>
                  <a:cxn ang="10800000">
                    <a:pos x="wd2" y="hd2"/>
                  </a:cxn>
                  <a:cxn ang="16200000">
                    <a:pos x="wd2" y="hd2"/>
                  </a:cxn>
                </a:cxnLst>
                <a:rect l="0" t="0" r="r" b="b"/>
                <a:pathLst>
                  <a:path w="21340" h="20860" extrusionOk="0">
                    <a:moveTo>
                      <a:pt x="18484" y="20860"/>
                    </a:moveTo>
                    <a:cubicBezTo>
                      <a:pt x="17960" y="20860"/>
                      <a:pt x="17436" y="20680"/>
                      <a:pt x="17044" y="20320"/>
                    </a:cubicBezTo>
                    <a:cubicBezTo>
                      <a:pt x="16324" y="19870"/>
                      <a:pt x="15931" y="18880"/>
                      <a:pt x="15669" y="17980"/>
                    </a:cubicBezTo>
                    <a:cubicBezTo>
                      <a:pt x="14949" y="14470"/>
                      <a:pt x="13378" y="11590"/>
                      <a:pt x="11087" y="9700"/>
                    </a:cubicBezTo>
                    <a:cubicBezTo>
                      <a:pt x="8796" y="7990"/>
                      <a:pt x="6113" y="7360"/>
                      <a:pt x="3560" y="8350"/>
                    </a:cubicBezTo>
                    <a:cubicBezTo>
                      <a:pt x="2513" y="8620"/>
                      <a:pt x="1531" y="8350"/>
                      <a:pt x="811" y="7270"/>
                    </a:cubicBezTo>
                    <a:cubicBezTo>
                      <a:pt x="156" y="6370"/>
                      <a:pt x="-171" y="4840"/>
                      <a:pt x="91" y="3490"/>
                    </a:cubicBezTo>
                    <a:cubicBezTo>
                      <a:pt x="287" y="2140"/>
                      <a:pt x="1073" y="1060"/>
                      <a:pt x="2120" y="700"/>
                    </a:cubicBezTo>
                    <a:cubicBezTo>
                      <a:pt x="6113" y="-740"/>
                      <a:pt x="10433" y="70"/>
                      <a:pt x="13967" y="2860"/>
                    </a:cubicBezTo>
                    <a:cubicBezTo>
                      <a:pt x="17633" y="5740"/>
                      <a:pt x="20120" y="10330"/>
                      <a:pt x="21233" y="15910"/>
                    </a:cubicBezTo>
                    <a:cubicBezTo>
                      <a:pt x="21429" y="16900"/>
                      <a:pt x="21364" y="17980"/>
                      <a:pt x="20971" y="18790"/>
                    </a:cubicBezTo>
                    <a:cubicBezTo>
                      <a:pt x="20644" y="19690"/>
                      <a:pt x="19989" y="20320"/>
                      <a:pt x="19334" y="20680"/>
                    </a:cubicBezTo>
                    <a:cubicBezTo>
                      <a:pt x="18942" y="20860"/>
                      <a:pt x="18680" y="20860"/>
                      <a:pt x="18484" y="20860"/>
                    </a:cubicBezTo>
                    <a:close/>
                    <a:moveTo>
                      <a:pt x="6113" y="6370"/>
                    </a:moveTo>
                    <a:cubicBezTo>
                      <a:pt x="8011" y="6370"/>
                      <a:pt x="9909" y="7000"/>
                      <a:pt x="11611" y="8440"/>
                    </a:cubicBezTo>
                    <a:cubicBezTo>
                      <a:pt x="14164" y="10510"/>
                      <a:pt x="15996" y="13750"/>
                      <a:pt x="16782" y="17710"/>
                    </a:cubicBezTo>
                    <a:cubicBezTo>
                      <a:pt x="16847" y="18340"/>
                      <a:pt x="17174" y="18790"/>
                      <a:pt x="17502" y="19150"/>
                    </a:cubicBezTo>
                    <a:cubicBezTo>
                      <a:pt x="17960" y="19510"/>
                      <a:pt x="18353" y="19510"/>
                      <a:pt x="18811" y="19420"/>
                    </a:cubicBezTo>
                    <a:cubicBezTo>
                      <a:pt x="19204" y="19240"/>
                      <a:pt x="19531" y="18790"/>
                      <a:pt x="19793" y="18340"/>
                    </a:cubicBezTo>
                    <a:cubicBezTo>
                      <a:pt x="20054" y="17710"/>
                      <a:pt x="20054" y="17170"/>
                      <a:pt x="19989" y="16540"/>
                    </a:cubicBezTo>
                    <a:cubicBezTo>
                      <a:pt x="18942" y="11410"/>
                      <a:pt x="16585" y="7180"/>
                      <a:pt x="13313" y="4570"/>
                    </a:cubicBezTo>
                    <a:cubicBezTo>
                      <a:pt x="9974" y="2050"/>
                      <a:pt x="5982" y="1240"/>
                      <a:pt x="2382" y="2590"/>
                    </a:cubicBezTo>
                    <a:cubicBezTo>
                      <a:pt x="1727" y="2860"/>
                      <a:pt x="1334" y="3400"/>
                      <a:pt x="1138" y="4210"/>
                    </a:cubicBezTo>
                    <a:cubicBezTo>
                      <a:pt x="1007" y="5020"/>
                      <a:pt x="1204" y="5920"/>
                      <a:pt x="1596" y="6460"/>
                    </a:cubicBezTo>
                    <a:cubicBezTo>
                      <a:pt x="2054" y="7090"/>
                      <a:pt x="2578" y="7270"/>
                      <a:pt x="3167" y="7000"/>
                    </a:cubicBezTo>
                    <a:cubicBezTo>
                      <a:pt x="4214" y="6460"/>
                      <a:pt x="5131" y="6370"/>
                      <a:pt x="6113" y="6370"/>
                    </a:cubicBezTo>
                    <a:close/>
                  </a:path>
                </a:pathLst>
              </a:custGeom>
              <a:solidFill>
                <a:srgbClr val="FFFFFF"/>
              </a:solidFill>
              <a:ln w="12700" cap="flat">
                <a:noFill/>
                <a:miter lim="400000"/>
              </a:ln>
              <a:effectLst/>
            </p:spPr>
            <p:txBody>
              <a:bodyPr wrap="square" lIns="12870" tIns="12870" rIns="12870" bIns="12870" numCol="1" anchor="t">
                <a:noAutofit/>
              </a:bodyPr>
              <a:lstStyle/>
              <a:p>
                <a:pPr defTabSz="219442">
                  <a:defRPr>
                    <a:solidFill>
                      <a:srgbClr val="1D1D1A"/>
                    </a:solidFill>
                    <a:latin typeface="Calibri"/>
                    <a:ea typeface="Calibri"/>
                    <a:cs typeface="Calibri"/>
                    <a:sym typeface="Calibri"/>
                  </a:defRPr>
                </a:pPr>
                <a:endParaRPr sz="2399" kern="0">
                  <a:solidFill>
                    <a:srgbClr val="1D1D1A"/>
                  </a:solidFill>
                  <a:latin typeface="Huawei Sans" panose="020C0503030203020204" pitchFamily="34" charset="0"/>
                  <a:ea typeface="方正兰亭黑简体" panose="02000000000000000000" pitchFamily="2" charset="-122"/>
                  <a:cs typeface="Calibri"/>
                  <a:sym typeface="Huawei Sans" panose="020C0503030203020204" pitchFamily="34" charset="0"/>
                </a:endParaRPr>
              </a:p>
            </p:txBody>
          </p:sp>
          <p:sp>
            <p:nvSpPr>
              <p:cNvPr id="113" name="任意多边形 3086">
                <a:extLst>
                  <a:ext uri="{FF2B5EF4-FFF2-40B4-BE49-F238E27FC236}">
                    <a16:creationId xmlns:a16="http://schemas.microsoft.com/office/drawing/2014/main" id="{A87CD3F5-65EA-4783-B961-CBB2E2CC2A27}"/>
                  </a:ext>
                </a:extLst>
              </p:cNvPr>
              <p:cNvSpPr/>
              <p:nvPr/>
            </p:nvSpPr>
            <p:spPr>
              <a:xfrm>
                <a:off x="3002" y="2078"/>
                <a:ext cx="143237" cy="93676"/>
              </a:xfrm>
              <a:custGeom>
                <a:avLst/>
                <a:gdLst/>
                <a:ahLst/>
                <a:cxnLst>
                  <a:cxn ang="0">
                    <a:pos x="wd2" y="hd2"/>
                  </a:cxn>
                  <a:cxn ang="5400000">
                    <a:pos x="wd2" y="hd2"/>
                  </a:cxn>
                  <a:cxn ang="10800000">
                    <a:pos x="wd2" y="hd2"/>
                  </a:cxn>
                  <a:cxn ang="16200000">
                    <a:pos x="wd2" y="hd2"/>
                  </a:cxn>
                </a:cxnLst>
                <a:rect l="0" t="0" r="r" b="b"/>
                <a:pathLst>
                  <a:path w="21433" h="20712" extrusionOk="0">
                    <a:moveTo>
                      <a:pt x="19425" y="20425"/>
                    </a:moveTo>
                    <a:cubicBezTo>
                      <a:pt x="19699" y="20714"/>
                      <a:pt x="20052" y="20772"/>
                      <a:pt x="20405" y="20656"/>
                    </a:cubicBezTo>
                    <a:cubicBezTo>
                      <a:pt x="21150" y="20368"/>
                      <a:pt x="21581" y="19270"/>
                      <a:pt x="21385" y="18173"/>
                    </a:cubicBezTo>
                    <a:cubicBezTo>
                      <a:pt x="20209" y="11820"/>
                      <a:pt x="17465" y="6565"/>
                      <a:pt x="13623" y="3273"/>
                    </a:cubicBezTo>
                    <a:cubicBezTo>
                      <a:pt x="9742" y="-19"/>
                      <a:pt x="5312" y="-828"/>
                      <a:pt x="961" y="847"/>
                    </a:cubicBezTo>
                    <a:cubicBezTo>
                      <a:pt x="608" y="962"/>
                      <a:pt x="334" y="1251"/>
                      <a:pt x="177" y="1713"/>
                    </a:cubicBezTo>
                    <a:cubicBezTo>
                      <a:pt x="-19" y="2175"/>
                      <a:pt x="-19" y="2695"/>
                      <a:pt x="20" y="3215"/>
                    </a:cubicBezTo>
                    <a:cubicBezTo>
                      <a:pt x="216" y="4254"/>
                      <a:pt x="922" y="4947"/>
                      <a:pt x="1706" y="4659"/>
                    </a:cubicBezTo>
                    <a:cubicBezTo>
                      <a:pt x="2921" y="4197"/>
                      <a:pt x="4136" y="3966"/>
                      <a:pt x="5352" y="3966"/>
                    </a:cubicBezTo>
                    <a:cubicBezTo>
                      <a:pt x="7782" y="3966"/>
                      <a:pt x="10173" y="4890"/>
                      <a:pt x="12290" y="6738"/>
                    </a:cubicBezTo>
                    <a:cubicBezTo>
                      <a:pt x="15544" y="9510"/>
                      <a:pt x="17818" y="13899"/>
                      <a:pt x="18798" y="19213"/>
                    </a:cubicBezTo>
                    <a:cubicBezTo>
                      <a:pt x="18837" y="19675"/>
                      <a:pt x="19111" y="20137"/>
                      <a:pt x="19425" y="20425"/>
                    </a:cubicBezTo>
                  </a:path>
                </a:pathLst>
              </a:custGeom>
              <a:solidFill>
                <a:srgbClr val="FFFFFF"/>
              </a:solidFill>
              <a:ln w="12700" cap="flat">
                <a:noFill/>
                <a:miter lim="400000"/>
              </a:ln>
              <a:effectLst/>
            </p:spPr>
            <p:txBody>
              <a:bodyPr wrap="square" lIns="12870" tIns="12870" rIns="12870" bIns="12870" numCol="1" anchor="t">
                <a:noAutofit/>
              </a:bodyPr>
              <a:lstStyle/>
              <a:p>
                <a:pPr defTabSz="219442">
                  <a:defRPr>
                    <a:solidFill>
                      <a:srgbClr val="1D1D1A"/>
                    </a:solidFill>
                    <a:latin typeface="Calibri"/>
                    <a:ea typeface="Calibri"/>
                    <a:cs typeface="Calibri"/>
                    <a:sym typeface="Calibri"/>
                  </a:defRPr>
                </a:pPr>
                <a:endParaRPr sz="2399" kern="0">
                  <a:solidFill>
                    <a:srgbClr val="1D1D1A"/>
                  </a:solidFill>
                  <a:latin typeface="Huawei Sans" panose="020C0503030203020204" pitchFamily="34" charset="0"/>
                  <a:ea typeface="方正兰亭黑简体" panose="02000000000000000000" pitchFamily="2" charset="-122"/>
                  <a:cs typeface="Calibri"/>
                  <a:sym typeface="Huawei Sans" panose="020C0503030203020204" pitchFamily="34" charset="0"/>
                </a:endParaRPr>
              </a:p>
            </p:txBody>
          </p:sp>
          <p:sp>
            <p:nvSpPr>
              <p:cNvPr id="114" name="任意多边形 3087">
                <a:extLst>
                  <a:ext uri="{FF2B5EF4-FFF2-40B4-BE49-F238E27FC236}">
                    <a16:creationId xmlns:a16="http://schemas.microsoft.com/office/drawing/2014/main" id="{DD76EF12-A420-4984-9E37-603FB557498D}"/>
                  </a:ext>
                </a:extLst>
              </p:cNvPr>
              <p:cNvSpPr/>
              <p:nvPr/>
            </p:nvSpPr>
            <p:spPr>
              <a:xfrm>
                <a:off x="-3" y="0"/>
                <a:ext cx="146801" cy="98338"/>
              </a:xfrm>
              <a:custGeom>
                <a:avLst/>
                <a:gdLst/>
                <a:ahLst/>
                <a:cxnLst>
                  <a:cxn ang="0">
                    <a:pos x="wd2" y="hd2"/>
                  </a:cxn>
                  <a:cxn ang="5400000">
                    <a:pos x="wd2" y="hd2"/>
                  </a:cxn>
                  <a:cxn ang="10800000">
                    <a:pos x="wd2" y="hd2"/>
                  </a:cxn>
                  <a:cxn ang="16200000">
                    <a:pos x="wd2" y="hd2"/>
                  </a:cxn>
                </a:cxnLst>
                <a:rect l="0" t="0" r="r" b="b"/>
                <a:pathLst>
                  <a:path w="21352" h="20761" extrusionOk="0">
                    <a:moveTo>
                      <a:pt x="19767" y="20761"/>
                    </a:moveTo>
                    <a:cubicBezTo>
                      <a:pt x="19502" y="20761"/>
                      <a:pt x="19199" y="20595"/>
                      <a:pt x="18933" y="20373"/>
                    </a:cubicBezTo>
                    <a:cubicBezTo>
                      <a:pt x="18554" y="20096"/>
                      <a:pt x="18327" y="19543"/>
                      <a:pt x="18175" y="18933"/>
                    </a:cubicBezTo>
                    <a:cubicBezTo>
                      <a:pt x="17266" y="14004"/>
                      <a:pt x="15068" y="9850"/>
                      <a:pt x="12036" y="7358"/>
                    </a:cubicBezTo>
                    <a:cubicBezTo>
                      <a:pt x="9043" y="4810"/>
                      <a:pt x="5405" y="4090"/>
                      <a:pt x="2070" y="5419"/>
                    </a:cubicBezTo>
                    <a:cubicBezTo>
                      <a:pt x="1615" y="5530"/>
                      <a:pt x="1199" y="5475"/>
                      <a:pt x="857" y="5198"/>
                    </a:cubicBezTo>
                    <a:cubicBezTo>
                      <a:pt x="441" y="4921"/>
                      <a:pt x="213" y="4312"/>
                      <a:pt x="62" y="3758"/>
                    </a:cubicBezTo>
                    <a:cubicBezTo>
                      <a:pt x="-52" y="3093"/>
                      <a:pt x="-14" y="2484"/>
                      <a:pt x="213" y="1986"/>
                    </a:cubicBezTo>
                    <a:cubicBezTo>
                      <a:pt x="403" y="1376"/>
                      <a:pt x="782" y="1044"/>
                      <a:pt x="1199" y="823"/>
                    </a:cubicBezTo>
                    <a:cubicBezTo>
                      <a:pt x="5405" y="-839"/>
                      <a:pt x="9801" y="47"/>
                      <a:pt x="13628" y="3204"/>
                    </a:cubicBezTo>
                    <a:cubicBezTo>
                      <a:pt x="17417" y="6416"/>
                      <a:pt x="20184" y="11567"/>
                      <a:pt x="21283" y="17715"/>
                    </a:cubicBezTo>
                    <a:cubicBezTo>
                      <a:pt x="21548" y="19044"/>
                      <a:pt x="21017" y="20318"/>
                      <a:pt x="20108" y="20706"/>
                    </a:cubicBezTo>
                    <a:cubicBezTo>
                      <a:pt x="20070" y="20761"/>
                      <a:pt x="19919" y="20761"/>
                      <a:pt x="19767" y="20761"/>
                    </a:cubicBezTo>
                    <a:close/>
                    <a:moveTo>
                      <a:pt x="5556" y="3758"/>
                    </a:moveTo>
                    <a:cubicBezTo>
                      <a:pt x="7944" y="3758"/>
                      <a:pt x="10293" y="4699"/>
                      <a:pt x="12415" y="6472"/>
                    </a:cubicBezTo>
                    <a:cubicBezTo>
                      <a:pt x="15599" y="9186"/>
                      <a:pt x="17910" y="13506"/>
                      <a:pt x="18857" y="18767"/>
                    </a:cubicBezTo>
                    <a:cubicBezTo>
                      <a:pt x="18895" y="19099"/>
                      <a:pt x="19085" y="19376"/>
                      <a:pt x="19274" y="19598"/>
                    </a:cubicBezTo>
                    <a:cubicBezTo>
                      <a:pt x="19540" y="19819"/>
                      <a:pt x="19767" y="19819"/>
                      <a:pt x="20032" y="19764"/>
                    </a:cubicBezTo>
                    <a:cubicBezTo>
                      <a:pt x="20525" y="19543"/>
                      <a:pt x="20866" y="18767"/>
                      <a:pt x="20714" y="18047"/>
                    </a:cubicBezTo>
                    <a:cubicBezTo>
                      <a:pt x="19615" y="12066"/>
                      <a:pt x="17039" y="7136"/>
                      <a:pt x="13401" y="4035"/>
                    </a:cubicBezTo>
                    <a:cubicBezTo>
                      <a:pt x="9763" y="933"/>
                      <a:pt x="5519" y="158"/>
                      <a:pt x="1464" y="1764"/>
                    </a:cubicBezTo>
                    <a:cubicBezTo>
                      <a:pt x="1236" y="1819"/>
                      <a:pt x="1047" y="2096"/>
                      <a:pt x="895" y="2373"/>
                    </a:cubicBezTo>
                    <a:cubicBezTo>
                      <a:pt x="744" y="2761"/>
                      <a:pt x="744" y="3093"/>
                      <a:pt x="782" y="3481"/>
                    </a:cubicBezTo>
                    <a:cubicBezTo>
                      <a:pt x="857" y="3813"/>
                      <a:pt x="1047" y="4090"/>
                      <a:pt x="1236" y="4312"/>
                    </a:cubicBezTo>
                    <a:cubicBezTo>
                      <a:pt x="1464" y="4533"/>
                      <a:pt x="1729" y="4533"/>
                      <a:pt x="1956" y="4478"/>
                    </a:cubicBezTo>
                    <a:cubicBezTo>
                      <a:pt x="3093" y="3979"/>
                      <a:pt x="4306" y="3758"/>
                      <a:pt x="5556" y="3758"/>
                    </a:cubicBezTo>
                    <a:close/>
                  </a:path>
                </a:pathLst>
              </a:custGeom>
              <a:solidFill>
                <a:srgbClr val="FFFFFF"/>
              </a:solidFill>
              <a:ln w="12700" cap="flat">
                <a:noFill/>
                <a:miter lim="400000"/>
              </a:ln>
              <a:effectLst/>
            </p:spPr>
            <p:txBody>
              <a:bodyPr wrap="square" lIns="12870" tIns="12870" rIns="12870" bIns="12870" numCol="1" anchor="t">
                <a:noAutofit/>
              </a:bodyPr>
              <a:lstStyle/>
              <a:p>
                <a:pPr defTabSz="219442">
                  <a:defRPr>
                    <a:solidFill>
                      <a:srgbClr val="1D1D1A"/>
                    </a:solidFill>
                    <a:latin typeface="Calibri"/>
                    <a:ea typeface="Calibri"/>
                    <a:cs typeface="Calibri"/>
                    <a:sym typeface="Calibri"/>
                  </a:defRPr>
                </a:pPr>
                <a:endParaRPr sz="2399" kern="0">
                  <a:solidFill>
                    <a:srgbClr val="1D1D1A"/>
                  </a:solidFill>
                  <a:latin typeface="Huawei Sans" panose="020C0503030203020204" pitchFamily="34" charset="0"/>
                  <a:ea typeface="方正兰亭黑简体" panose="02000000000000000000" pitchFamily="2" charset="-122"/>
                  <a:cs typeface="Calibri"/>
                  <a:sym typeface="Huawei Sans" panose="020C0503030203020204" pitchFamily="34" charset="0"/>
                </a:endParaRPr>
              </a:p>
            </p:txBody>
          </p:sp>
        </p:grpSp>
        <p:sp>
          <p:nvSpPr>
            <p:cNvPr id="115" name="Freeform 8">
              <a:extLst>
                <a:ext uri="{FF2B5EF4-FFF2-40B4-BE49-F238E27FC236}">
                  <a16:creationId xmlns:a16="http://schemas.microsoft.com/office/drawing/2014/main" id="{528E0F22-7343-42E9-AC59-D65E7DE5CAD9}"/>
                </a:ext>
              </a:extLst>
            </p:cNvPr>
            <p:cNvSpPr/>
            <p:nvPr/>
          </p:nvSpPr>
          <p:spPr>
            <a:xfrm>
              <a:off x="3654742" y="2895926"/>
              <a:ext cx="2489895" cy="1383294"/>
            </a:xfrm>
            <a:custGeom>
              <a:avLst/>
              <a:gdLst/>
              <a:ahLst/>
              <a:cxnLst>
                <a:cxn ang="0">
                  <a:pos x="wd2" y="hd2"/>
                </a:cxn>
                <a:cxn ang="5400000">
                  <a:pos x="wd2" y="hd2"/>
                </a:cxn>
                <a:cxn ang="10800000">
                  <a:pos x="wd2" y="hd2"/>
                </a:cxn>
                <a:cxn ang="16200000">
                  <a:pos x="wd2" y="hd2"/>
                </a:cxn>
              </a:cxnLst>
              <a:rect l="0" t="0" r="r" b="b"/>
              <a:pathLst>
                <a:path w="21600" h="21600" extrusionOk="0">
                  <a:moveTo>
                    <a:pt x="19347" y="12897"/>
                  </a:moveTo>
                  <a:lnTo>
                    <a:pt x="19319" y="12559"/>
                  </a:lnTo>
                  <a:lnTo>
                    <a:pt x="19276" y="12220"/>
                  </a:lnTo>
                  <a:lnTo>
                    <a:pt x="19227" y="11894"/>
                  </a:lnTo>
                  <a:lnTo>
                    <a:pt x="19115" y="11269"/>
                  </a:lnTo>
                  <a:lnTo>
                    <a:pt x="19045" y="10956"/>
                  </a:lnTo>
                  <a:lnTo>
                    <a:pt x="18968" y="10657"/>
                  </a:lnTo>
                  <a:lnTo>
                    <a:pt x="18883" y="10370"/>
                  </a:lnTo>
                  <a:lnTo>
                    <a:pt x="18792" y="10083"/>
                  </a:lnTo>
                  <a:lnTo>
                    <a:pt x="18694" y="9810"/>
                  </a:lnTo>
                  <a:lnTo>
                    <a:pt x="18483" y="9289"/>
                  </a:lnTo>
                  <a:lnTo>
                    <a:pt x="18371" y="9041"/>
                  </a:lnTo>
                  <a:lnTo>
                    <a:pt x="18245" y="8794"/>
                  </a:lnTo>
                  <a:lnTo>
                    <a:pt x="17992" y="8351"/>
                  </a:lnTo>
                  <a:lnTo>
                    <a:pt x="17851" y="8142"/>
                  </a:lnTo>
                  <a:lnTo>
                    <a:pt x="17571" y="7752"/>
                  </a:lnTo>
                  <a:lnTo>
                    <a:pt x="17262" y="7413"/>
                  </a:lnTo>
                  <a:lnTo>
                    <a:pt x="17107" y="7269"/>
                  </a:lnTo>
                  <a:lnTo>
                    <a:pt x="16939" y="7126"/>
                  </a:lnTo>
                  <a:lnTo>
                    <a:pt x="16777" y="6996"/>
                  </a:lnTo>
                  <a:lnTo>
                    <a:pt x="16609" y="6892"/>
                  </a:lnTo>
                  <a:lnTo>
                    <a:pt x="16433" y="6787"/>
                  </a:lnTo>
                  <a:lnTo>
                    <a:pt x="16258" y="6709"/>
                  </a:lnTo>
                  <a:lnTo>
                    <a:pt x="15893" y="6579"/>
                  </a:lnTo>
                  <a:lnTo>
                    <a:pt x="15710" y="6540"/>
                  </a:lnTo>
                  <a:lnTo>
                    <a:pt x="15331" y="6514"/>
                  </a:lnTo>
                  <a:lnTo>
                    <a:pt x="15100" y="6527"/>
                  </a:lnTo>
                  <a:lnTo>
                    <a:pt x="14868" y="6566"/>
                  </a:lnTo>
                  <a:lnTo>
                    <a:pt x="14784" y="6201"/>
                  </a:lnTo>
                  <a:lnTo>
                    <a:pt x="14685" y="5849"/>
                  </a:lnTo>
                  <a:lnTo>
                    <a:pt x="14587" y="5511"/>
                  </a:lnTo>
                  <a:lnTo>
                    <a:pt x="14482" y="5172"/>
                  </a:lnTo>
                  <a:lnTo>
                    <a:pt x="14370" y="4846"/>
                  </a:lnTo>
                  <a:lnTo>
                    <a:pt x="14250" y="4521"/>
                  </a:lnTo>
                  <a:lnTo>
                    <a:pt x="14124" y="4208"/>
                  </a:lnTo>
                  <a:lnTo>
                    <a:pt x="13998" y="3908"/>
                  </a:lnTo>
                  <a:lnTo>
                    <a:pt x="13857" y="3609"/>
                  </a:lnTo>
                  <a:lnTo>
                    <a:pt x="13717" y="3335"/>
                  </a:lnTo>
                  <a:lnTo>
                    <a:pt x="13569" y="3062"/>
                  </a:lnTo>
                  <a:lnTo>
                    <a:pt x="13415" y="2788"/>
                  </a:lnTo>
                  <a:lnTo>
                    <a:pt x="13260" y="2540"/>
                  </a:lnTo>
                  <a:lnTo>
                    <a:pt x="13099" y="2293"/>
                  </a:lnTo>
                  <a:lnTo>
                    <a:pt x="12931" y="2058"/>
                  </a:lnTo>
                  <a:lnTo>
                    <a:pt x="12762" y="1837"/>
                  </a:lnTo>
                  <a:lnTo>
                    <a:pt x="12587" y="1615"/>
                  </a:lnTo>
                  <a:lnTo>
                    <a:pt x="12404" y="1420"/>
                  </a:lnTo>
                  <a:lnTo>
                    <a:pt x="12222" y="1238"/>
                  </a:lnTo>
                  <a:lnTo>
                    <a:pt x="12032" y="1055"/>
                  </a:lnTo>
                  <a:lnTo>
                    <a:pt x="11639" y="743"/>
                  </a:lnTo>
                  <a:lnTo>
                    <a:pt x="11442" y="599"/>
                  </a:lnTo>
                  <a:lnTo>
                    <a:pt x="11035" y="365"/>
                  </a:lnTo>
                  <a:lnTo>
                    <a:pt x="10825" y="274"/>
                  </a:lnTo>
                  <a:lnTo>
                    <a:pt x="10614" y="195"/>
                  </a:lnTo>
                  <a:lnTo>
                    <a:pt x="10396" y="117"/>
                  </a:lnTo>
                  <a:lnTo>
                    <a:pt x="10179" y="65"/>
                  </a:lnTo>
                  <a:lnTo>
                    <a:pt x="9961" y="26"/>
                  </a:lnTo>
                  <a:lnTo>
                    <a:pt x="9736" y="0"/>
                  </a:lnTo>
                  <a:lnTo>
                    <a:pt x="9512" y="0"/>
                  </a:lnTo>
                  <a:lnTo>
                    <a:pt x="9231" y="13"/>
                  </a:lnTo>
                  <a:lnTo>
                    <a:pt x="8950" y="52"/>
                  </a:lnTo>
                  <a:lnTo>
                    <a:pt x="8677" y="104"/>
                  </a:lnTo>
                  <a:lnTo>
                    <a:pt x="8403" y="195"/>
                  </a:lnTo>
                  <a:lnTo>
                    <a:pt x="8136" y="300"/>
                  </a:lnTo>
                  <a:lnTo>
                    <a:pt x="7869" y="430"/>
                  </a:lnTo>
                  <a:lnTo>
                    <a:pt x="7609" y="586"/>
                  </a:lnTo>
                  <a:lnTo>
                    <a:pt x="7357" y="756"/>
                  </a:lnTo>
                  <a:lnTo>
                    <a:pt x="7111" y="951"/>
                  </a:lnTo>
                  <a:lnTo>
                    <a:pt x="6872" y="1172"/>
                  </a:lnTo>
                  <a:lnTo>
                    <a:pt x="6641" y="1407"/>
                  </a:lnTo>
                  <a:lnTo>
                    <a:pt x="6409" y="1668"/>
                  </a:lnTo>
                  <a:lnTo>
                    <a:pt x="6191" y="1928"/>
                  </a:lnTo>
                  <a:lnTo>
                    <a:pt x="5974" y="2228"/>
                  </a:lnTo>
                  <a:lnTo>
                    <a:pt x="5770" y="2527"/>
                  </a:lnTo>
                  <a:lnTo>
                    <a:pt x="5567" y="2853"/>
                  </a:lnTo>
                  <a:lnTo>
                    <a:pt x="5377" y="3192"/>
                  </a:lnTo>
                  <a:lnTo>
                    <a:pt x="5195" y="3557"/>
                  </a:lnTo>
                  <a:lnTo>
                    <a:pt x="5026" y="3921"/>
                  </a:lnTo>
                  <a:lnTo>
                    <a:pt x="4865" y="4312"/>
                  </a:lnTo>
                  <a:lnTo>
                    <a:pt x="4703" y="4716"/>
                  </a:lnTo>
                  <a:lnTo>
                    <a:pt x="4563" y="5120"/>
                  </a:lnTo>
                  <a:lnTo>
                    <a:pt x="4430" y="5550"/>
                  </a:lnTo>
                  <a:lnTo>
                    <a:pt x="4303" y="5993"/>
                  </a:lnTo>
                  <a:lnTo>
                    <a:pt x="4191" y="6436"/>
                  </a:lnTo>
                  <a:lnTo>
                    <a:pt x="4086" y="6892"/>
                  </a:lnTo>
                  <a:lnTo>
                    <a:pt x="3994" y="7374"/>
                  </a:lnTo>
                  <a:lnTo>
                    <a:pt x="3917" y="7843"/>
                  </a:lnTo>
                  <a:lnTo>
                    <a:pt x="3847" y="8338"/>
                  </a:lnTo>
                  <a:lnTo>
                    <a:pt x="3791" y="8833"/>
                  </a:lnTo>
                  <a:lnTo>
                    <a:pt x="3749" y="9341"/>
                  </a:lnTo>
                  <a:lnTo>
                    <a:pt x="3713" y="9862"/>
                  </a:lnTo>
                  <a:lnTo>
                    <a:pt x="3587" y="9823"/>
                  </a:lnTo>
                  <a:lnTo>
                    <a:pt x="3320" y="9771"/>
                  </a:lnTo>
                  <a:lnTo>
                    <a:pt x="3187" y="9771"/>
                  </a:lnTo>
                  <a:lnTo>
                    <a:pt x="3019" y="9784"/>
                  </a:lnTo>
                  <a:lnTo>
                    <a:pt x="2857" y="9797"/>
                  </a:lnTo>
                  <a:lnTo>
                    <a:pt x="2703" y="9836"/>
                  </a:lnTo>
                  <a:lnTo>
                    <a:pt x="2541" y="9888"/>
                  </a:lnTo>
                  <a:lnTo>
                    <a:pt x="2387" y="9953"/>
                  </a:lnTo>
                  <a:lnTo>
                    <a:pt x="2239" y="10031"/>
                  </a:lnTo>
                  <a:lnTo>
                    <a:pt x="1944" y="10240"/>
                  </a:lnTo>
                  <a:lnTo>
                    <a:pt x="1804" y="10357"/>
                  </a:lnTo>
                  <a:lnTo>
                    <a:pt x="1664" y="10487"/>
                  </a:lnTo>
                  <a:lnTo>
                    <a:pt x="1530" y="10631"/>
                  </a:lnTo>
                  <a:lnTo>
                    <a:pt x="1278" y="10943"/>
                  </a:lnTo>
                  <a:lnTo>
                    <a:pt x="1039" y="11308"/>
                  </a:lnTo>
                  <a:lnTo>
                    <a:pt x="934" y="11503"/>
                  </a:lnTo>
                  <a:lnTo>
                    <a:pt x="723" y="11920"/>
                  </a:lnTo>
                  <a:lnTo>
                    <a:pt x="632" y="12142"/>
                  </a:lnTo>
                  <a:lnTo>
                    <a:pt x="541" y="12376"/>
                  </a:lnTo>
                  <a:lnTo>
                    <a:pt x="456" y="12624"/>
                  </a:lnTo>
                  <a:lnTo>
                    <a:pt x="316" y="13119"/>
                  </a:lnTo>
                  <a:lnTo>
                    <a:pt x="246" y="13379"/>
                  </a:lnTo>
                  <a:lnTo>
                    <a:pt x="190" y="13653"/>
                  </a:lnTo>
                  <a:lnTo>
                    <a:pt x="140" y="13927"/>
                  </a:lnTo>
                  <a:lnTo>
                    <a:pt x="98" y="14213"/>
                  </a:lnTo>
                  <a:lnTo>
                    <a:pt x="63" y="14487"/>
                  </a:lnTo>
                  <a:lnTo>
                    <a:pt x="35" y="14786"/>
                  </a:lnTo>
                  <a:lnTo>
                    <a:pt x="14" y="15086"/>
                  </a:lnTo>
                  <a:lnTo>
                    <a:pt x="0" y="15386"/>
                  </a:lnTo>
                  <a:lnTo>
                    <a:pt x="0" y="15985"/>
                  </a:lnTo>
                  <a:lnTo>
                    <a:pt x="14" y="16285"/>
                  </a:lnTo>
                  <a:lnTo>
                    <a:pt x="35" y="16584"/>
                  </a:lnTo>
                  <a:lnTo>
                    <a:pt x="63" y="16871"/>
                  </a:lnTo>
                  <a:lnTo>
                    <a:pt x="98" y="17158"/>
                  </a:lnTo>
                  <a:lnTo>
                    <a:pt x="140" y="17444"/>
                  </a:lnTo>
                  <a:lnTo>
                    <a:pt x="190" y="17718"/>
                  </a:lnTo>
                  <a:lnTo>
                    <a:pt x="246" y="17991"/>
                  </a:lnTo>
                  <a:lnTo>
                    <a:pt x="316" y="18252"/>
                  </a:lnTo>
                  <a:lnTo>
                    <a:pt x="456" y="18747"/>
                  </a:lnTo>
                  <a:lnTo>
                    <a:pt x="541" y="18994"/>
                  </a:lnTo>
                  <a:lnTo>
                    <a:pt x="632" y="19229"/>
                  </a:lnTo>
                  <a:lnTo>
                    <a:pt x="723" y="19450"/>
                  </a:lnTo>
                  <a:lnTo>
                    <a:pt x="934" y="19867"/>
                  </a:lnTo>
                  <a:lnTo>
                    <a:pt x="1039" y="20063"/>
                  </a:lnTo>
                  <a:lnTo>
                    <a:pt x="1278" y="20428"/>
                  </a:lnTo>
                  <a:lnTo>
                    <a:pt x="1530" y="20740"/>
                  </a:lnTo>
                  <a:lnTo>
                    <a:pt x="1664" y="20883"/>
                  </a:lnTo>
                  <a:lnTo>
                    <a:pt x="1804" y="21014"/>
                  </a:lnTo>
                  <a:lnTo>
                    <a:pt x="1944" y="21131"/>
                  </a:lnTo>
                  <a:lnTo>
                    <a:pt x="2239" y="21339"/>
                  </a:lnTo>
                  <a:lnTo>
                    <a:pt x="2387" y="21418"/>
                  </a:lnTo>
                  <a:lnTo>
                    <a:pt x="2541" y="21483"/>
                  </a:lnTo>
                  <a:lnTo>
                    <a:pt x="2703" y="21535"/>
                  </a:lnTo>
                  <a:lnTo>
                    <a:pt x="2857" y="21574"/>
                  </a:lnTo>
                  <a:lnTo>
                    <a:pt x="3019" y="21587"/>
                  </a:lnTo>
                  <a:lnTo>
                    <a:pt x="3187" y="21600"/>
                  </a:lnTo>
                  <a:lnTo>
                    <a:pt x="19375" y="21600"/>
                  </a:lnTo>
                  <a:lnTo>
                    <a:pt x="19613" y="21548"/>
                  </a:lnTo>
                  <a:lnTo>
                    <a:pt x="19726" y="21509"/>
                  </a:lnTo>
                  <a:lnTo>
                    <a:pt x="19950" y="21405"/>
                  </a:lnTo>
                  <a:lnTo>
                    <a:pt x="20063" y="21339"/>
                  </a:lnTo>
                  <a:lnTo>
                    <a:pt x="20168" y="21261"/>
                  </a:lnTo>
                  <a:lnTo>
                    <a:pt x="20273" y="21170"/>
                  </a:lnTo>
                  <a:lnTo>
                    <a:pt x="20372" y="21079"/>
                  </a:lnTo>
                  <a:lnTo>
                    <a:pt x="20470" y="20975"/>
                  </a:lnTo>
                  <a:lnTo>
                    <a:pt x="20568" y="20857"/>
                  </a:lnTo>
                  <a:lnTo>
                    <a:pt x="20659" y="20740"/>
                  </a:lnTo>
                  <a:lnTo>
                    <a:pt x="20744" y="20610"/>
                  </a:lnTo>
                  <a:lnTo>
                    <a:pt x="20912" y="20323"/>
                  </a:lnTo>
                  <a:lnTo>
                    <a:pt x="21066" y="20011"/>
                  </a:lnTo>
                  <a:lnTo>
                    <a:pt x="21137" y="19854"/>
                  </a:lnTo>
                  <a:lnTo>
                    <a:pt x="21200" y="19685"/>
                  </a:lnTo>
                  <a:lnTo>
                    <a:pt x="21263" y="19503"/>
                  </a:lnTo>
                  <a:lnTo>
                    <a:pt x="21319" y="19320"/>
                  </a:lnTo>
                  <a:lnTo>
                    <a:pt x="21368" y="19138"/>
                  </a:lnTo>
                  <a:lnTo>
                    <a:pt x="21417" y="18942"/>
                  </a:lnTo>
                  <a:lnTo>
                    <a:pt x="21460" y="18747"/>
                  </a:lnTo>
                  <a:lnTo>
                    <a:pt x="21530" y="18330"/>
                  </a:lnTo>
                  <a:lnTo>
                    <a:pt x="21551" y="18122"/>
                  </a:lnTo>
                  <a:lnTo>
                    <a:pt x="21572" y="17900"/>
                  </a:lnTo>
                  <a:lnTo>
                    <a:pt x="21586" y="17692"/>
                  </a:lnTo>
                  <a:lnTo>
                    <a:pt x="21600" y="17470"/>
                  </a:lnTo>
                  <a:lnTo>
                    <a:pt x="21600" y="17027"/>
                  </a:lnTo>
                  <a:lnTo>
                    <a:pt x="21586" y="16806"/>
                  </a:lnTo>
                  <a:lnTo>
                    <a:pt x="21558" y="16389"/>
                  </a:lnTo>
                  <a:lnTo>
                    <a:pt x="21502" y="15972"/>
                  </a:lnTo>
                  <a:lnTo>
                    <a:pt x="21467" y="15777"/>
                  </a:lnTo>
                  <a:lnTo>
                    <a:pt x="21425" y="15581"/>
                  </a:lnTo>
                  <a:lnTo>
                    <a:pt x="21382" y="15399"/>
                  </a:lnTo>
                  <a:lnTo>
                    <a:pt x="21333" y="15216"/>
                  </a:lnTo>
                  <a:lnTo>
                    <a:pt x="21277" y="15034"/>
                  </a:lnTo>
                  <a:lnTo>
                    <a:pt x="21221" y="14865"/>
                  </a:lnTo>
                  <a:lnTo>
                    <a:pt x="21158" y="14695"/>
                  </a:lnTo>
                  <a:lnTo>
                    <a:pt x="21088" y="14526"/>
                  </a:lnTo>
                  <a:lnTo>
                    <a:pt x="21017" y="14370"/>
                  </a:lnTo>
                  <a:lnTo>
                    <a:pt x="20947" y="14226"/>
                  </a:lnTo>
                  <a:lnTo>
                    <a:pt x="20870" y="14083"/>
                  </a:lnTo>
                  <a:lnTo>
                    <a:pt x="20786" y="13940"/>
                  </a:lnTo>
                  <a:lnTo>
                    <a:pt x="20701" y="13809"/>
                  </a:lnTo>
                  <a:lnTo>
                    <a:pt x="20519" y="13575"/>
                  </a:lnTo>
                  <a:lnTo>
                    <a:pt x="20428" y="13471"/>
                  </a:lnTo>
                  <a:lnTo>
                    <a:pt x="20231" y="13288"/>
                  </a:lnTo>
                  <a:lnTo>
                    <a:pt x="20126" y="13197"/>
                  </a:lnTo>
                  <a:lnTo>
                    <a:pt x="19915" y="13067"/>
                  </a:lnTo>
                  <a:lnTo>
                    <a:pt x="19803" y="13015"/>
                  </a:lnTo>
                  <a:lnTo>
                    <a:pt x="19698" y="12963"/>
                  </a:lnTo>
                  <a:lnTo>
                    <a:pt x="19578" y="12937"/>
                  </a:lnTo>
                  <a:lnTo>
                    <a:pt x="19466" y="12910"/>
                  </a:lnTo>
                  <a:lnTo>
                    <a:pt x="19347" y="12897"/>
                  </a:lnTo>
                  <a:close/>
                </a:path>
              </a:pathLst>
            </a:custGeom>
            <a:gradFill>
              <a:gsLst>
                <a:gs pos="0">
                  <a:srgbClr val="FFFFFF">
                    <a:alpha val="31871"/>
                  </a:srgbClr>
                </a:gs>
                <a:gs pos="40531">
                  <a:srgbClr val="FFFFFF">
                    <a:alpha val="0"/>
                  </a:srgbClr>
                </a:gs>
                <a:gs pos="91473">
                  <a:srgbClr val="FFFFFF">
                    <a:alpha val="50000"/>
                  </a:srgbClr>
                </a:gs>
                <a:gs pos="100000">
                  <a:srgbClr val="FFFFFF"/>
                </a:gs>
              </a:gsLst>
              <a:lin ang="18900000"/>
            </a:gradFill>
            <a:ln w="12700">
              <a:solidFill>
                <a:srgbClr val="C7000B"/>
              </a:solidFill>
            </a:ln>
          </p:spPr>
          <p:txBody>
            <a:bodyPr lIns="12870" tIns="12870" rIns="12870" bIns="12870" anchor="ctr"/>
            <a:lstStyle/>
            <a:p>
              <a:pPr defTabSz="104731">
                <a:defRPr sz="200">
                  <a:solidFill>
                    <a:srgbClr val="FFFFFF"/>
                  </a:solidFill>
                  <a:latin typeface="Helvetica Neue Medium"/>
                  <a:ea typeface="Helvetica Neue Medium"/>
                  <a:cs typeface="Helvetica Neue Medium"/>
                  <a:sym typeface="Helvetica Neue Medium"/>
                </a:defRPr>
              </a:pPr>
              <a:endParaRPr sz="700" kern="0">
                <a:solidFill>
                  <a:srgbClr val="FFFFFF"/>
                </a:solidFill>
                <a:latin typeface="Huawei Sans" panose="020C0503030203020204" pitchFamily="34" charset="0"/>
                <a:ea typeface="方正兰亭黑简体" panose="02000000000000000000" pitchFamily="2" charset="-122"/>
                <a:cs typeface="Helvetica Neue Medium"/>
                <a:sym typeface="Huawei Sans" panose="020C0503030203020204" pitchFamily="34" charset="0"/>
              </a:endParaRPr>
            </a:p>
          </p:txBody>
        </p:sp>
        <p:grpSp>
          <p:nvGrpSpPr>
            <p:cNvPr id="116" name="成组">
              <a:extLst>
                <a:ext uri="{FF2B5EF4-FFF2-40B4-BE49-F238E27FC236}">
                  <a16:creationId xmlns:a16="http://schemas.microsoft.com/office/drawing/2014/main" id="{FC0CE03F-C0BB-4A93-A051-9F2628615CBA}"/>
                </a:ext>
              </a:extLst>
            </p:cNvPr>
            <p:cNvGrpSpPr/>
            <p:nvPr/>
          </p:nvGrpSpPr>
          <p:grpSpPr>
            <a:xfrm>
              <a:off x="5442988" y="3033221"/>
              <a:ext cx="373228" cy="469933"/>
              <a:chOff x="0" y="0"/>
              <a:chExt cx="280684" cy="293096"/>
            </a:xfrm>
          </p:grpSpPr>
          <p:sp>
            <p:nvSpPr>
              <p:cNvPr id="117" name="任意多边形 167">
                <a:extLst>
                  <a:ext uri="{FF2B5EF4-FFF2-40B4-BE49-F238E27FC236}">
                    <a16:creationId xmlns:a16="http://schemas.microsoft.com/office/drawing/2014/main" id="{4BBFDBBA-2BD5-4999-A15D-A085B9AF8EEE}"/>
                  </a:ext>
                </a:extLst>
              </p:cNvPr>
              <p:cNvSpPr/>
              <p:nvPr/>
            </p:nvSpPr>
            <p:spPr>
              <a:xfrm>
                <a:off x="94691" y="103557"/>
                <a:ext cx="164714" cy="18173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543" y="21600"/>
                    </a:lnTo>
                    <a:lnTo>
                      <a:pt x="19543" y="1846"/>
                    </a:lnTo>
                    <a:lnTo>
                      <a:pt x="2004" y="1846"/>
                    </a:lnTo>
                    <a:lnTo>
                      <a:pt x="2004" y="21600"/>
                    </a:lnTo>
                    <a:lnTo>
                      <a:pt x="0" y="21600"/>
                    </a:lnTo>
                    <a:lnTo>
                      <a:pt x="0" y="0"/>
                    </a:lnTo>
                    <a:lnTo>
                      <a:pt x="21600" y="0"/>
                    </a:lnTo>
                    <a:lnTo>
                      <a:pt x="21600" y="21600"/>
                    </a:lnTo>
                  </a:path>
                </a:pathLst>
              </a:custGeom>
              <a:solidFill>
                <a:srgbClr val="FFFFFF"/>
              </a:solidFill>
              <a:ln w="3175" cap="flat">
                <a:solidFill>
                  <a:srgbClr val="666666">
                    <a:lumMod val="60000"/>
                    <a:lumOff val="40000"/>
                  </a:srgbClr>
                </a:solidFill>
                <a:prstDash val="solid"/>
                <a:round/>
              </a:ln>
              <a:effectLst/>
            </p:spPr>
            <p:txBody>
              <a:bodyPr wrap="square" lIns="12870" tIns="12870" rIns="12870" bIns="12870" numCol="1" anchor="t">
                <a:noAutofit/>
              </a:bodyPr>
              <a:lstStyle/>
              <a:p>
                <a:pPr defTabSz="219442">
                  <a:defRPr sz="400">
                    <a:solidFill>
                      <a:srgbClr val="1D1D1A"/>
                    </a:solidFill>
                    <a:latin typeface="Calibri"/>
                    <a:ea typeface="Calibri"/>
                    <a:cs typeface="Calibri"/>
                    <a:sym typeface="Calibri"/>
                  </a:defRPr>
                </a:pPr>
                <a:endParaRPr sz="800" kern="0">
                  <a:solidFill>
                    <a:srgbClr val="1D1D1A"/>
                  </a:solidFill>
                  <a:latin typeface="Huawei Sans" panose="020C0503030203020204" pitchFamily="34" charset="0"/>
                  <a:ea typeface="方正兰亭黑简体" panose="02000000000000000000" pitchFamily="2" charset="-122"/>
                  <a:cs typeface="Calibri"/>
                  <a:sym typeface="Huawei Sans" panose="020C0503030203020204" pitchFamily="34" charset="0"/>
                </a:endParaRPr>
              </a:p>
            </p:txBody>
          </p:sp>
          <p:sp>
            <p:nvSpPr>
              <p:cNvPr id="118" name="任意多边形 137">
                <a:extLst>
                  <a:ext uri="{FF2B5EF4-FFF2-40B4-BE49-F238E27FC236}">
                    <a16:creationId xmlns:a16="http://schemas.microsoft.com/office/drawing/2014/main" id="{8ABCA436-49C1-4A7B-977A-E41DA7706F91}"/>
                  </a:ext>
                </a:extLst>
              </p:cNvPr>
              <p:cNvSpPr/>
              <p:nvPr/>
            </p:nvSpPr>
            <p:spPr>
              <a:xfrm>
                <a:off x="25534" y="-1"/>
                <a:ext cx="122156" cy="285297"/>
              </a:xfrm>
              <a:custGeom>
                <a:avLst/>
                <a:gdLst/>
                <a:ahLst/>
                <a:cxnLst>
                  <a:cxn ang="0">
                    <a:pos x="wd2" y="hd2"/>
                  </a:cxn>
                  <a:cxn ang="5400000">
                    <a:pos x="wd2" y="hd2"/>
                  </a:cxn>
                  <a:cxn ang="10800000">
                    <a:pos x="wd2" y="hd2"/>
                  </a:cxn>
                  <a:cxn ang="16200000">
                    <a:pos x="wd2" y="hd2"/>
                  </a:cxn>
                </a:cxnLst>
                <a:rect l="0" t="0" r="r" b="b"/>
                <a:pathLst>
                  <a:path w="21600" h="21600" extrusionOk="0">
                    <a:moveTo>
                      <a:pt x="2736" y="21600"/>
                    </a:moveTo>
                    <a:lnTo>
                      <a:pt x="0" y="21600"/>
                    </a:lnTo>
                    <a:lnTo>
                      <a:pt x="0" y="0"/>
                    </a:lnTo>
                    <a:lnTo>
                      <a:pt x="21600" y="4001"/>
                    </a:lnTo>
                    <a:lnTo>
                      <a:pt x="21600" y="8473"/>
                    </a:lnTo>
                    <a:lnTo>
                      <a:pt x="18829" y="8473"/>
                    </a:lnTo>
                    <a:lnTo>
                      <a:pt x="18829" y="4792"/>
                    </a:lnTo>
                    <a:lnTo>
                      <a:pt x="2736" y="1795"/>
                    </a:lnTo>
                    <a:lnTo>
                      <a:pt x="2736" y="21600"/>
                    </a:lnTo>
                  </a:path>
                </a:pathLst>
              </a:custGeom>
              <a:solidFill>
                <a:srgbClr val="FFFFFF"/>
              </a:solidFill>
              <a:ln w="3175" cap="flat">
                <a:solidFill>
                  <a:srgbClr val="666666">
                    <a:lumMod val="60000"/>
                    <a:lumOff val="40000"/>
                  </a:srgbClr>
                </a:solidFill>
                <a:prstDash val="solid"/>
                <a:round/>
              </a:ln>
              <a:effectLst/>
            </p:spPr>
            <p:txBody>
              <a:bodyPr wrap="square" lIns="12870" tIns="12870" rIns="12870" bIns="12870" numCol="1" anchor="t">
                <a:noAutofit/>
              </a:bodyPr>
              <a:lstStyle/>
              <a:p>
                <a:pPr defTabSz="219442">
                  <a:defRPr sz="400">
                    <a:solidFill>
                      <a:srgbClr val="1D1D1A"/>
                    </a:solidFill>
                    <a:latin typeface="Calibri"/>
                    <a:ea typeface="Calibri"/>
                    <a:cs typeface="Calibri"/>
                    <a:sym typeface="Calibri"/>
                  </a:defRPr>
                </a:pPr>
                <a:endParaRPr sz="800" kern="0">
                  <a:solidFill>
                    <a:srgbClr val="1D1D1A"/>
                  </a:solidFill>
                  <a:latin typeface="Huawei Sans" panose="020C0503030203020204" pitchFamily="34" charset="0"/>
                  <a:ea typeface="方正兰亭黑简体" panose="02000000000000000000" pitchFamily="2" charset="-122"/>
                  <a:cs typeface="Calibri"/>
                  <a:sym typeface="Huawei Sans" panose="020C0503030203020204" pitchFamily="34" charset="0"/>
                </a:endParaRPr>
              </a:p>
            </p:txBody>
          </p:sp>
          <p:sp>
            <p:nvSpPr>
              <p:cNvPr id="119" name="任意多边形 138">
                <a:extLst>
                  <a:ext uri="{FF2B5EF4-FFF2-40B4-BE49-F238E27FC236}">
                    <a16:creationId xmlns:a16="http://schemas.microsoft.com/office/drawing/2014/main" id="{2EC0516C-7717-4399-A9D1-DA7C89BBF838}"/>
                  </a:ext>
                </a:extLst>
              </p:cNvPr>
              <p:cNvSpPr/>
              <p:nvPr/>
            </p:nvSpPr>
            <p:spPr>
              <a:xfrm>
                <a:off x="-1" y="277337"/>
                <a:ext cx="280686" cy="15760"/>
              </a:xfrm>
              <a:custGeom>
                <a:avLst/>
                <a:gdLst/>
                <a:ahLst/>
                <a:cxnLst>
                  <a:cxn ang="0">
                    <a:pos x="wd2" y="hd2"/>
                  </a:cxn>
                  <a:cxn ang="5400000">
                    <a:pos x="wd2" y="hd2"/>
                  </a:cxn>
                  <a:cxn ang="10800000">
                    <a:pos x="wd2" y="hd2"/>
                  </a:cxn>
                  <a:cxn ang="16200000">
                    <a:pos x="wd2" y="hd2"/>
                  </a:cxn>
                </a:cxnLst>
                <a:rect l="0" t="0" r="r" b="b"/>
                <a:pathLst>
                  <a:path w="21600" h="21600" extrusionOk="0">
                    <a:moveTo>
                      <a:pt x="10808" y="21600"/>
                    </a:moveTo>
                    <a:lnTo>
                      <a:pt x="0" y="21600"/>
                    </a:lnTo>
                    <a:lnTo>
                      <a:pt x="0" y="0"/>
                    </a:lnTo>
                    <a:lnTo>
                      <a:pt x="21600" y="0"/>
                    </a:lnTo>
                    <a:lnTo>
                      <a:pt x="21600" y="21600"/>
                    </a:lnTo>
                    <a:lnTo>
                      <a:pt x="10808" y="21600"/>
                    </a:lnTo>
                  </a:path>
                </a:pathLst>
              </a:custGeom>
              <a:solidFill>
                <a:srgbClr val="FFFFFF"/>
              </a:solidFill>
              <a:ln w="3175" cap="flat">
                <a:solidFill>
                  <a:srgbClr val="666666">
                    <a:lumMod val="60000"/>
                    <a:lumOff val="40000"/>
                  </a:srgbClr>
                </a:solidFill>
                <a:prstDash val="solid"/>
                <a:round/>
              </a:ln>
              <a:effectLst/>
            </p:spPr>
            <p:txBody>
              <a:bodyPr wrap="square" lIns="12870" tIns="12870" rIns="12870" bIns="12870" numCol="1" anchor="t">
                <a:noAutofit/>
              </a:bodyPr>
              <a:lstStyle/>
              <a:p>
                <a:pPr defTabSz="219442">
                  <a:defRPr sz="400">
                    <a:solidFill>
                      <a:srgbClr val="1D1D1A"/>
                    </a:solidFill>
                    <a:latin typeface="Calibri"/>
                    <a:ea typeface="Calibri"/>
                    <a:cs typeface="Calibri"/>
                    <a:sym typeface="Calibri"/>
                  </a:defRPr>
                </a:pPr>
                <a:endParaRPr sz="800" kern="0">
                  <a:solidFill>
                    <a:srgbClr val="1D1D1A"/>
                  </a:solidFill>
                  <a:latin typeface="Huawei Sans" panose="020C0503030203020204" pitchFamily="34" charset="0"/>
                  <a:ea typeface="方正兰亭黑简体" panose="02000000000000000000" pitchFamily="2" charset="-122"/>
                  <a:cs typeface="Calibri"/>
                  <a:sym typeface="Huawei Sans" panose="020C0503030203020204" pitchFamily="34" charset="0"/>
                </a:endParaRPr>
              </a:p>
            </p:txBody>
          </p:sp>
          <p:sp>
            <p:nvSpPr>
              <p:cNvPr id="120" name="任意多边形 139">
                <a:extLst>
                  <a:ext uri="{FF2B5EF4-FFF2-40B4-BE49-F238E27FC236}">
                    <a16:creationId xmlns:a16="http://schemas.microsoft.com/office/drawing/2014/main" id="{CB6CFB15-8353-4EB6-8CB4-3B2958F56F6E}"/>
                  </a:ext>
                </a:extLst>
              </p:cNvPr>
              <p:cNvSpPr/>
              <p:nvPr/>
            </p:nvSpPr>
            <p:spPr>
              <a:xfrm>
                <a:off x="140087" y="152500"/>
                <a:ext cx="23567" cy="2356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3175" cap="flat">
                <a:solidFill>
                  <a:srgbClr val="666666">
                    <a:lumMod val="60000"/>
                    <a:lumOff val="40000"/>
                  </a:srgbClr>
                </a:solidFill>
                <a:prstDash val="solid"/>
                <a:round/>
              </a:ln>
              <a:effectLst/>
            </p:spPr>
            <p:txBody>
              <a:bodyPr wrap="square" lIns="12870" tIns="12870" rIns="12870" bIns="12870" numCol="1" anchor="t">
                <a:noAutofit/>
              </a:bodyPr>
              <a:lstStyle/>
              <a:p>
                <a:pPr defTabSz="219442">
                  <a:defRPr sz="400">
                    <a:solidFill>
                      <a:srgbClr val="1D1D1A"/>
                    </a:solidFill>
                    <a:latin typeface="Calibri"/>
                    <a:ea typeface="Calibri"/>
                    <a:cs typeface="Calibri"/>
                    <a:sym typeface="Calibri"/>
                  </a:defRPr>
                </a:pPr>
                <a:endParaRPr sz="800" kern="0">
                  <a:solidFill>
                    <a:srgbClr val="1D1D1A"/>
                  </a:solidFill>
                  <a:latin typeface="Huawei Sans" panose="020C0503030203020204" pitchFamily="34" charset="0"/>
                  <a:ea typeface="方正兰亭黑简体" panose="02000000000000000000" pitchFamily="2" charset="-122"/>
                  <a:cs typeface="Calibri"/>
                  <a:sym typeface="Huawei Sans" panose="020C0503030203020204" pitchFamily="34" charset="0"/>
                </a:endParaRPr>
              </a:p>
            </p:txBody>
          </p:sp>
          <p:sp>
            <p:nvSpPr>
              <p:cNvPr id="121" name="任意多边形 140">
                <a:extLst>
                  <a:ext uri="{FF2B5EF4-FFF2-40B4-BE49-F238E27FC236}">
                    <a16:creationId xmlns:a16="http://schemas.microsoft.com/office/drawing/2014/main" id="{9D824522-5732-46E1-8EE6-0ABF9E81B141}"/>
                  </a:ext>
                </a:extLst>
              </p:cNvPr>
              <p:cNvSpPr/>
              <p:nvPr/>
            </p:nvSpPr>
            <p:spPr>
              <a:xfrm>
                <a:off x="187964" y="152500"/>
                <a:ext cx="23568" cy="2356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3175" cap="flat">
                <a:solidFill>
                  <a:srgbClr val="666666">
                    <a:lumMod val="60000"/>
                    <a:lumOff val="40000"/>
                  </a:srgbClr>
                </a:solidFill>
                <a:prstDash val="solid"/>
                <a:round/>
              </a:ln>
              <a:effectLst/>
            </p:spPr>
            <p:txBody>
              <a:bodyPr wrap="square" lIns="12870" tIns="12870" rIns="12870" bIns="12870" numCol="1" anchor="t">
                <a:noAutofit/>
              </a:bodyPr>
              <a:lstStyle/>
              <a:p>
                <a:pPr defTabSz="219442">
                  <a:defRPr sz="400">
                    <a:solidFill>
                      <a:srgbClr val="1D1D1A"/>
                    </a:solidFill>
                    <a:latin typeface="Calibri"/>
                    <a:ea typeface="Calibri"/>
                    <a:cs typeface="Calibri"/>
                    <a:sym typeface="Calibri"/>
                  </a:defRPr>
                </a:pPr>
                <a:endParaRPr sz="800" kern="0">
                  <a:solidFill>
                    <a:srgbClr val="1D1D1A"/>
                  </a:solidFill>
                  <a:latin typeface="Huawei Sans" panose="020C0503030203020204" pitchFamily="34" charset="0"/>
                  <a:ea typeface="方正兰亭黑简体" panose="02000000000000000000" pitchFamily="2" charset="-122"/>
                  <a:cs typeface="Calibri"/>
                  <a:sym typeface="Huawei Sans" panose="020C0503030203020204" pitchFamily="34" charset="0"/>
                </a:endParaRPr>
              </a:p>
            </p:txBody>
          </p:sp>
          <p:sp>
            <p:nvSpPr>
              <p:cNvPr id="122" name="任意多边形 141">
                <a:extLst>
                  <a:ext uri="{FF2B5EF4-FFF2-40B4-BE49-F238E27FC236}">
                    <a16:creationId xmlns:a16="http://schemas.microsoft.com/office/drawing/2014/main" id="{3F91F2A5-D202-4172-A212-622FDC5F5116}"/>
                  </a:ext>
                </a:extLst>
              </p:cNvPr>
              <p:cNvSpPr/>
              <p:nvPr/>
            </p:nvSpPr>
            <p:spPr>
              <a:xfrm>
                <a:off x="140087" y="198605"/>
                <a:ext cx="23567" cy="2356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3175" cap="flat">
                <a:solidFill>
                  <a:srgbClr val="666666">
                    <a:lumMod val="60000"/>
                    <a:lumOff val="40000"/>
                  </a:srgbClr>
                </a:solidFill>
                <a:prstDash val="solid"/>
                <a:round/>
              </a:ln>
              <a:effectLst/>
            </p:spPr>
            <p:txBody>
              <a:bodyPr wrap="square" lIns="12870" tIns="12870" rIns="12870" bIns="12870" numCol="1" anchor="t">
                <a:noAutofit/>
              </a:bodyPr>
              <a:lstStyle/>
              <a:p>
                <a:pPr defTabSz="219442">
                  <a:defRPr sz="400">
                    <a:solidFill>
                      <a:srgbClr val="1D1D1A"/>
                    </a:solidFill>
                    <a:latin typeface="Calibri"/>
                    <a:ea typeface="Calibri"/>
                    <a:cs typeface="Calibri"/>
                    <a:sym typeface="Calibri"/>
                  </a:defRPr>
                </a:pPr>
                <a:endParaRPr sz="800" kern="0">
                  <a:solidFill>
                    <a:srgbClr val="1D1D1A"/>
                  </a:solidFill>
                  <a:latin typeface="Huawei Sans" panose="020C0503030203020204" pitchFamily="34" charset="0"/>
                  <a:ea typeface="方正兰亭黑简体" panose="02000000000000000000" pitchFamily="2" charset="-122"/>
                  <a:cs typeface="Calibri"/>
                  <a:sym typeface="Huawei Sans" panose="020C0503030203020204" pitchFamily="34" charset="0"/>
                </a:endParaRPr>
              </a:p>
            </p:txBody>
          </p:sp>
          <p:sp>
            <p:nvSpPr>
              <p:cNvPr id="123" name="任意多边形 142">
                <a:extLst>
                  <a:ext uri="{FF2B5EF4-FFF2-40B4-BE49-F238E27FC236}">
                    <a16:creationId xmlns:a16="http://schemas.microsoft.com/office/drawing/2014/main" id="{69F178AD-6FA9-43ED-9DCD-89A350B39CD5}"/>
                  </a:ext>
                </a:extLst>
              </p:cNvPr>
              <p:cNvSpPr/>
              <p:nvPr/>
            </p:nvSpPr>
            <p:spPr>
              <a:xfrm>
                <a:off x="187964" y="198605"/>
                <a:ext cx="23568" cy="2356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3175" cap="flat">
                <a:solidFill>
                  <a:srgbClr val="666666">
                    <a:lumMod val="60000"/>
                    <a:lumOff val="40000"/>
                  </a:srgbClr>
                </a:solidFill>
                <a:prstDash val="solid"/>
                <a:round/>
              </a:ln>
              <a:effectLst/>
            </p:spPr>
            <p:txBody>
              <a:bodyPr wrap="square" lIns="12870" tIns="12870" rIns="12870" bIns="12870" numCol="1" anchor="t">
                <a:noAutofit/>
              </a:bodyPr>
              <a:lstStyle/>
              <a:p>
                <a:pPr defTabSz="219442">
                  <a:defRPr sz="400">
                    <a:solidFill>
                      <a:srgbClr val="1D1D1A"/>
                    </a:solidFill>
                    <a:latin typeface="Calibri"/>
                    <a:ea typeface="Calibri"/>
                    <a:cs typeface="Calibri"/>
                    <a:sym typeface="Calibri"/>
                  </a:defRPr>
                </a:pPr>
                <a:endParaRPr sz="800" kern="0">
                  <a:solidFill>
                    <a:srgbClr val="1D1D1A"/>
                  </a:solidFill>
                  <a:latin typeface="Huawei Sans" panose="020C0503030203020204" pitchFamily="34" charset="0"/>
                  <a:ea typeface="方正兰亭黑简体" panose="02000000000000000000" pitchFamily="2" charset="-122"/>
                  <a:cs typeface="Calibri"/>
                  <a:sym typeface="Huawei Sans" panose="020C0503030203020204" pitchFamily="34" charset="0"/>
                </a:endParaRPr>
              </a:p>
            </p:txBody>
          </p:sp>
        </p:grpSp>
        <p:pic>
          <p:nvPicPr>
            <p:cNvPr id="124" name="Picture 10" descr="Picture 10">
              <a:extLst>
                <a:ext uri="{FF2B5EF4-FFF2-40B4-BE49-F238E27FC236}">
                  <a16:creationId xmlns:a16="http://schemas.microsoft.com/office/drawing/2014/main" id="{9F7EFE23-8058-400A-A4AE-749A66C56058}"/>
                </a:ext>
              </a:extLst>
            </p:cNvPr>
            <p:cNvPicPr>
              <a:picLocks noChangeAspect="1"/>
            </p:cNvPicPr>
            <p:nvPr/>
          </p:nvPicPr>
          <p:blipFill>
            <a:blip r:embed="rId3">
              <a:duotone>
                <a:prstClr val="black"/>
                <a:schemeClr val="accent2">
                  <a:tint val="45000"/>
                  <a:satMod val="400000"/>
                </a:schemeClr>
              </a:duotone>
            </a:blip>
            <a:stretch>
              <a:fillRect/>
            </a:stretch>
          </p:blipFill>
          <p:spPr>
            <a:xfrm>
              <a:off x="1109718" y="3170656"/>
              <a:ext cx="1436739" cy="1009014"/>
            </a:xfrm>
            <a:prstGeom prst="rect">
              <a:avLst/>
            </a:prstGeom>
            <a:ln w="12700" cap="flat">
              <a:noFill/>
              <a:miter lim="400000"/>
            </a:ln>
            <a:effectLst/>
          </p:spPr>
        </p:pic>
        <p:sp>
          <p:nvSpPr>
            <p:cNvPr id="125" name="圆角矩形">
              <a:extLst>
                <a:ext uri="{FF2B5EF4-FFF2-40B4-BE49-F238E27FC236}">
                  <a16:creationId xmlns:a16="http://schemas.microsoft.com/office/drawing/2014/main" id="{A7A4BE4F-3CBF-49ED-95A6-F8060305BA5A}"/>
                </a:ext>
              </a:extLst>
            </p:cNvPr>
            <p:cNvSpPr/>
            <p:nvPr/>
          </p:nvSpPr>
          <p:spPr>
            <a:xfrm>
              <a:off x="3922953" y="3932079"/>
              <a:ext cx="1817642" cy="308524"/>
            </a:xfrm>
            <a:prstGeom prst="roundRect">
              <a:avLst>
                <a:gd name="adj" fmla="val 7601"/>
              </a:avLst>
            </a:prstGeom>
            <a:gradFill>
              <a:gsLst>
                <a:gs pos="0">
                  <a:srgbClr val="FDFAFF">
                    <a:alpha val="35647"/>
                  </a:srgbClr>
                </a:gs>
                <a:gs pos="55327">
                  <a:srgbClr val="B1B0B3">
                    <a:alpha val="17823"/>
                  </a:srgbClr>
                </a:gs>
                <a:gs pos="98794">
                  <a:srgbClr val="666666">
                    <a:alpha val="0"/>
                  </a:srgbClr>
                </a:gs>
              </a:gsLst>
              <a:lin ang="5400000"/>
            </a:gradFill>
            <a:ln w="3175">
              <a:solidFill>
                <a:srgbClr val="FFFFFF"/>
              </a:solidFill>
            </a:ln>
          </p:spPr>
          <p:txBody>
            <a:bodyPr lIns="12870" tIns="12870" rIns="12870" bIns="12870" anchor="ctr"/>
            <a:lstStyle/>
            <a:p>
              <a:pPr defTabSz="668611">
                <a:lnSpc>
                  <a:spcPct val="140000"/>
                </a:lnSpc>
                <a:defRPr sz="700">
                  <a:solidFill>
                    <a:srgbClr val="FFFFFF"/>
                  </a:solidFill>
                  <a:latin typeface="FZLanTingHeiS-R-GB"/>
                  <a:ea typeface="FZLanTingHeiS-R-GB"/>
                  <a:cs typeface="FZLanTingHeiS-R-GB"/>
                  <a:sym typeface="FZLanTingHeiS-R-GB"/>
                </a:defRPr>
              </a:pPr>
              <a:endParaRPr sz="1000" kern="0">
                <a:solidFill>
                  <a:srgbClr val="FFFFFF"/>
                </a:solidFill>
                <a:latin typeface="Huawei Sans" panose="020C0503030203020204" pitchFamily="34" charset="0"/>
                <a:ea typeface="方正兰亭黑简体" panose="02000000000000000000" pitchFamily="2" charset="-122"/>
                <a:cs typeface="FZLanTingHeiS-R-GB"/>
                <a:sym typeface="Huawei Sans" panose="020C0503030203020204" pitchFamily="34" charset="0"/>
              </a:endParaRPr>
            </a:p>
          </p:txBody>
        </p:sp>
        <p:sp>
          <p:nvSpPr>
            <p:cNvPr id="126" name="Catalog…">
              <a:extLst>
                <a:ext uri="{FF2B5EF4-FFF2-40B4-BE49-F238E27FC236}">
                  <a16:creationId xmlns:a16="http://schemas.microsoft.com/office/drawing/2014/main" id="{C5DAC52B-4EF5-4AC1-8FE7-F4588051DD66}"/>
                </a:ext>
              </a:extLst>
            </p:cNvPr>
            <p:cNvSpPr txBox="1"/>
            <p:nvPr/>
          </p:nvSpPr>
          <p:spPr>
            <a:xfrm>
              <a:off x="4320844" y="3966053"/>
              <a:ext cx="1049059" cy="184666"/>
            </a:xfrm>
            <a:prstGeom prst="rect">
              <a:avLst/>
            </a:prstGeom>
            <a:ln w="3175">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p>
              <a:pPr algn="ctr" defTabSz="348455">
                <a:defRPr sz="1000">
                  <a:solidFill>
                    <a:srgbClr val="FFFFFF"/>
                  </a:solidFill>
                  <a:latin typeface="FZLanTingHeiS-R-GB"/>
                  <a:ea typeface="FZLanTingHeiS-R-GB"/>
                  <a:cs typeface="FZLanTingHeiS-R-GB"/>
                  <a:sym typeface="FZLanTingHeiS-R-GB"/>
                </a:defRPr>
              </a:pPr>
              <a:r>
                <a:rPr lang="zh-CN" altLang="en-US" sz="1200" b="1" kern="0" dirty="0">
                  <a:solidFill>
                    <a:srgbClr val="666666">
                      <a:lumMod val="50000"/>
                    </a:srgbClr>
                  </a:solidFill>
                  <a:latin typeface="Huawei Sans" panose="020C0503030203020204" pitchFamily="34" charset="0"/>
                  <a:ea typeface="方正兰亭黑简体" panose="02000000000000000000" pitchFamily="2" charset="-122"/>
                  <a:cs typeface="FZLanTingHeiS-R-GB"/>
                  <a:sym typeface="Huawei Sans" panose="020C0503030203020204" pitchFamily="34" charset="0"/>
                </a:rPr>
                <a:t>基础设施云化</a:t>
              </a:r>
              <a:endParaRPr lang="en-US" sz="1200" b="1" kern="0" dirty="0">
                <a:solidFill>
                  <a:srgbClr val="666666">
                    <a:lumMod val="50000"/>
                  </a:srgbClr>
                </a:solidFill>
                <a:latin typeface="Huawei Sans" panose="020C0503030203020204" pitchFamily="34" charset="0"/>
                <a:ea typeface="方正兰亭黑简体" panose="02000000000000000000" pitchFamily="2" charset="-122"/>
                <a:cs typeface="FZLanTingHeiS-R-GB"/>
                <a:sym typeface="Huawei Sans" panose="020C0503030203020204" pitchFamily="34" charset="0"/>
              </a:endParaRPr>
            </a:p>
          </p:txBody>
        </p:sp>
        <p:sp>
          <p:nvSpPr>
            <p:cNvPr id="127" name="圆角矩形">
              <a:extLst>
                <a:ext uri="{FF2B5EF4-FFF2-40B4-BE49-F238E27FC236}">
                  <a16:creationId xmlns:a16="http://schemas.microsoft.com/office/drawing/2014/main" id="{C294F171-4643-4642-9657-8ED5B0715437}"/>
                </a:ext>
              </a:extLst>
            </p:cNvPr>
            <p:cNvSpPr/>
            <p:nvPr/>
          </p:nvSpPr>
          <p:spPr>
            <a:xfrm>
              <a:off x="3936077" y="3538423"/>
              <a:ext cx="787455" cy="308524"/>
            </a:xfrm>
            <a:prstGeom prst="roundRect">
              <a:avLst>
                <a:gd name="adj" fmla="val 7601"/>
              </a:avLst>
            </a:prstGeom>
            <a:gradFill>
              <a:gsLst>
                <a:gs pos="0">
                  <a:srgbClr val="FDFAFF">
                    <a:alpha val="35647"/>
                  </a:srgbClr>
                </a:gs>
                <a:gs pos="55327">
                  <a:srgbClr val="B1B0B3">
                    <a:alpha val="17823"/>
                  </a:srgbClr>
                </a:gs>
                <a:gs pos="98794">
                  <a:srgbClr val="666666">
                    <a:alpha val="0"/>
                  </a:srgbClr>
                </a:gs>
              </a:gsLst>
              <a:lin ang="5400000"/>
            </a:gradFill>
            <a:ln w="3175">
              <a:solidFill>
                <a:srgbClr val="FFFFFF"/>
              </a:solidFill>
            </a:ln>
          </p:spPr>
          <p:txBody>
            <a:bodyPr lIns="12870" tIns="12870" rIns="12870" bIns="12870" anchor="ctr"/>
            <a:lstStyle/>
            <a:p>
              <a:pPr algn="ctr" defTabSz="348455">
                <a:defRPr sz="1000">
                  <a:solidFill>
                    <a:srgbClr val="FFFFFF"/>
                  </a:solidFill>
                  <a:latin typeface="FZLanTingHeiS-R-GB"/>
                  <a:ea typeface="FZLanTingHeiS-R-GB"/>
                  <a:cs typeface="FZLanTingHeiS-R-GB"/>
                  <a:sym typeface="FZLanTingHeiS-R-GB"/>
                </a:defRPr>
              </a:pPr>
              <a:r>
                <a:rPr lang="zh-CN" altLang="en-US" sz="1200" b="1" kern="0" dirty="0">
                  <a:solidFill>
                    <a:srgbClr val="666666">
                      <a:lumMod val="50000"/>
                    </a:srgbClr>
                  </a:solidFill>
                  <a:latin typeface="Huawei Sans" panose="020C0503030203020204" pitchFamily="34" charset="0"/>
                  <a:ea typeface="方正兰亭黑简体" panose="02000000000000000000" pitchFamily="2" charset="-122"/>
                  <a:cs typeface="FZLanTingHeiS-R-GB"/>
                  <a:sym typeface="Huawei Sans" panose="020C0503030203020204" pitchFamily="34" charset="0"/>
                </a:rPr>
                <a:t>数据使能</a:t>
              </a:r>
              <a:endParaRPr lang="en-US" altLang="zh-CN" sz="1200" b="1" kern="0" dirty="0">
                <a:solidFill>
                  <a:srgbClr val="666666">
                    <a:lumMod val="50000"/>
                  </a:srgbClr>
                </a:solidFill>
                <a:latin typeface="Huawei Sans" panose="020C0503030203020204" pitchFamily="34" charset="0"/>
                <a:ea typeface="方正兰亭黑简体" panose="02000000000000000000" pitchFamily="2" charset="-122"/>
                <a:cs typeface="FZLanTingHeiS-R-GB"/>
                <a:sym typeface="Huawei Sans" panose="020C0503030203020204" pitchFamily="34" charset="0"/>
              </a:endParaRPr>
            </a:p>
          </p:txBody>
        </p:sp>
        <p:sp>
          <p:nvSpPr>
            <p:cNvPr id="128" name="圆角矩形">
              <a:extLst>
                <a:ext uri="{FF2B5EF4-FFF2-40B4-BE49-F238E27FC236}">
                  <a16:creationId xmlns:a16="http://schemas.microsoft.com/office/drawing/2014/main" id="{6C895CB3-C075-4C0C-85B2-40E28DDAC377}"/>
                </a:ext>
              </a:extLst>
            </p:cNvPr>
            <p:cNvSpPr/>
            <p:nvPr/>
          </p:nvSpPr>
          <p:spPr>
            <a:xfrm>
              <a:off x="4803128" y="3538423"/>
              <a:ext cx="787455" cy="308524"/>
            </a:xfrm>
            <a:prstGeom prst="roundRect">
              <a:avLst>
                <a:gd name="adj" fmla="val 7601"/>
              </a:avLst>
            </a:prstGeom>
            <a:gradFill>
              <a:gsLst>
                <a:gs pos="0">
                  <a:srgbClr val="FDFAFF">
                    <a:alpha val="35647"/>
                  </a:srgbClr>
                </a:gs>
                <a:gs pos="55327">
                  <a:srgbClr val="B1B0B3">
                    <a:alpha val="17823"/>
                  </a:srgbClr>
                </a:gs>
                <a:gs pos="98794">
                  <a:srgbClr val="666666">
                    <a:alpha val="0"/>
                  </a:srgbClr>
                </a:gs>
              </a:gsLst>
              <a:lin ang="5400000"/>
            </a:gradFill>
            <a:ln w="3175">
              <a:solidFill>
                <a:srgbClr val="FFFFFF"/>
              </a:solidFill>
            </a:ln>
          </p:spPr>
          <p:txBody>
            <a:bodyPr lIns="12870" tIns="12870" rIns="12870" bIns="12870" anchor="ctr"/>
            <a:lstStyle/>
            <a:p>
              <a:pPr algn="ctr" defTabSz="348455"/>
              <a:r>
                <a:rPr lang="zh-CN" altLang="en-US" sz="1200" b="1" kern="0" dirty="0">
                  <a:solidFill>
                    <a:srgbClr val="666666">
                      <a:lumMod val="50000"/>
                    </a:srgbClr>
                  </a:solidFill>
                  <a:latin typeface="Huawei Sans" panose="020C0503030203020204" pitchFamily="34" charset="0"/>
                  <a:ea typeface="方正兰亭黑简体" panose="02000000000000000000" pitchFamily="2" charset="-122"/>
                  <a:sym typeface="Huawei Sans" panose="020C0503030203020204" pitchFamily="34" charset="0"/>
                </a:rPr>
                <a:t>敏捷应用</a:t>
              </a:r>
            </a:p>
          </p:txBody>
        </p:sp>
        <p:sp>
          <p:nvSpPr>
            <p:cNvPr id="129" name="圆角矩形">
              <a:extLst>
                <a:ext uri="{FF2B5EF4-FFF2-40B4-BE49-F238E27FC236}">
                  <a16:creationId xmlns:a16="http://schemas.microsoft.com/office/drawing/2014/main" id="{284B6C73-A0C3-46CC-90BD-3E41DF5BB0DB}"/>
                </a:ext>
              </a:extLst>
            </p:cNvPr>
            <p:cNvSpPr/>
            <p:nvPr/>
          </p:nvSpPr>
          <p:spPr>
            <a:xfrm>
              <a:off x="4382009" y="3208606"/>
              <a:ext cx="787455" cy="308524"/>
            </a:xfrm>
            <a:prstGeom prst="roundRect">
              <a:avLst>
                <a:gd name="adj" fmla="val 7601"/>
              </a:avLst>
            </a:prstGeom>
            <a:gradFill>
              <a:gsLst>
                <a:gs pos="0">
                  <a:srgbClr val="FDFAFF">
                    <a:alpha val="35647"/>
                  </a:srgbClr>
                </a:gs>
                <a:gs pos="55327">
                  <a:srgbClr val="B1B0B3">
                    <a:alpha val="17823"/>
                  </a:srgbClr>
                </a:gs>
                <a:gs pos="98794">
                  <a:srgbClr val="666666">
                    <a:alpha val="0"/>
                  </a:srgbClr>
                </a:gs>
              </a:gsLst>
              <a:lin ang="5400000"/>
            </a:gradFill>
            <a:ln w="3175">
              <a:solidFill>
                <a:srgbClr val="FFFFFF"/>
              </a:solidFill>
            </a:ln>
          </p:spPr>
          <p:txBody>
            <a:bodyPr lIns="12870" tIns="12870" rIns="12870" bIns="12870" anchor="ctr"/>
            <a:lstStyle/>
            <a:p>
              <a:pPr algn="ctr" defTabSz="348455">
                <a:defRPr sz="1000">
                  <a:solidFill>
                    <a:srgbClr val="FFFFFF"/>
                  </a:solidFill>
                  <a:latin typeface="FZLanTingHeiS-R-GB"/>
                  <a:ea typeface="FZLanTingHeiS-R-GB"/>
                  <a:cs typeface="FZLanTingHeiS-R-GB"/>
                  <a:sym typeface="FZLanTingHeiS-R-GB"/>
                </a:defRPr>
              </a:pPr>
              <a:r>
                <a:rPr lang="en-US" altLang="zh-CN" sz="1200" b="1" kern="0" dirty="0">
                  <a:solidFill>
                    <a:srgbClr val="666666">
                      <a:lumMod val="50000"/>
                    </a:srgbClr>
                  </a:solidFill>
                  <a:latin typeface="Huawei Sans" panose="020C0503030203020204" pitchFamily="34" charset="0"/>
                  <a:ea typeface="方正兰亭黑简体" panose="02000000000000000000" pitchFamily="2" charset="-122"/>
                  <a:cs typeface="FZLanTingHeiS-R-GB"/>
                  <a:sym typeface="Huawei Sans" panose="020C0503030203020204" pitchFamily="34" charset="0"/>
                </a:rPr>
                <a:t>AI</a:t>
              </a:r>
              <a:r>
                <a:rPr lang="zh-CN" altLang="en-US" sz="1200" b="1" kern="0" dirty="0">
                  <a:solidFill>
                    <a:srgbClr val="666666">
                      <a:lumMod val="50000"/>
                    </a:srgbClr>
                  </a:solidFill>
                  <a:latin typeface="Huawei Sans" panose="020C0503030203020204" pitchFamily="34" charset="0"/>
                  <a:ea typeface="方正兰亭黑简体" panose="02000000000000000000" pitchFamily="2" charset="-122"/>
                  <a:cs typeface="FZLanTingHeiS-R-GB"/>
                  <a:sym typeface="Huawei Sans" panose="020C0503030203020204" pitchFamily="34" charset="0"/>
                </a:rPr>
                <a:t>使能</a:t>
              </a:r>
              <a:endParaRPr lang="en-US" altLang="zh-CN" sz="1200" b="1" kern="0" dirty="0">
                <a:solidFill>
                  <a:srgbClr val="666666">
                    <a:lumMod val="50000"/>
                  </a:srgbClr>
                </a:solidFill>
                <a:latin typeface="Huawei Sans" panose="020C0503030203020204" pitchFamily="34" charset="0"/>
                <a:ea typeface="方正兰亭黑简体" panose="02000000000000000000" pitchFamily="2" charset="-122"/>
                <a:cs typeface="FZLanTingHeiS-R-GB"/>
                <a:sym typeface="Huawei Sans" panose="020C0503030203020204" pitchFamily="34" charset="0"/>
              </a:endParaRPr>
            </a:p>
          </p:txBody>
        </p:sp>
      </p:grpSp>
    </p:spTree>
    <p:extLst>
      <p:ext uri="{BB962C8B-B14F-4D97-AF65-F5344CB8AC3E}">
        <p14:creationId xmlns:p14="http://schemas.microsoft.com/office/powerpoint/2010/main" val="14594469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2">
            <a:extLst>
              <a:ext uri="{FF2B5EF4-FFF2-40B4-BE49-F238E27FC236}">
                <a16:creationId xmlns:a16="http://schemas.microsoft.com/office/drawing/2014/main" id="{28D27751-94C6-47AF-B862-5576F6485665}"/>
              </a:ext>
            </a:extLst>
          </p:cNvPr>
          <p:cNvGrpSpPr>
            <a:grpSpLocks/>
          </p:cNvGrpSpPr>
          <p:nvPr/>
        </p:nvGrpSpPr>
        <p:grpSpPr bwMode="auto">
          <a:xfrm>
            <a:off x="930825" y="1207488"/>
            <a:ext cx="10248114" cy="5223608"/>
            <a:chOff x="437" y="991"/>
            <a:chExt cx="5534" cy="2658"/>
          </a:xfrm>
          <a:solidFill>
            <a:srgbClr val="777777">
              <a:lumMod val="20000"/>
              <a:lumOff val="80000"/>
            </a:srgbClr>
          </a:solidFill>
        </p:grpSpPr>
        <p:sp>
          <p:nvSpPr>
            <p:cNvPr id="56" name="Freeform 3">
              <a:extLst>
                <a:ext uri="{FF2B5EF4-FFF2-40B4-BE49-F238E27FC236}">
                  <a16:creationId xmlns:a16="http://schemas.microsoft.com/office/drawing/2014/main" id="{E489DFCA-D2A1-4BD7-B917-D85BF996E17B}"/>
                </a:ext>
              </a:extLst>
            </p:cNvPr>
            <p:cNvSpPr>
              <a:spLocks/>
            </p:cNvSpPr>
            <p:nvPr/>
          </p:nvSpPr>
          <p:spPr bwMode="auto">
            <a:xfrm>
              <a:off x="1322" y="1305"/>
              <a:ext cx="7" cy="4"/>
            </a:xfrm>
            <a:custGeom>
              <a:avLst/>
              <a:gdLst>
                <a:gd name="T0" fmla="*/ 0 w 11"/>
                <a:gd name="T1" fmla="*/ 0 h 10"/>
                <a:gd name="T2" fmla="*/ 0 w 11"/>
                <a:gd name="T3" fmla="*/ 10 h 10"/>
                <a:gd name="T4" fmla="*/ 11 w 11"/>
                <a:gd name="T5" fmla="*/ 10 h 10"/>
                <a:gd name="T6" fmla="*/ 11 w 11"/>
                <a:gd name="T7" fmla="*/ 0 h 10"/>
                <a:gd name="T8" fmla="*/ 0 w 11"/>
                <a:gd name="T9" fmla="*/ 0 h 10"/>
                <a:gd name="T10" fmla="*/ 0 w 11"/>
                <a:gd name="T11" fmla="*/ 0 h 10"/>
                <a:gd name="T12" fmla="*/ 0 w 1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0" y="0"/>
                  </a:moveTo>
                  <a:lnTo>
                    <a:pt x="0" y="10"/>
                  </a:lnTo>
                  <a:lnTo>
                    <a:pt x="11" y="10"/>
                  </a:lnTo>
                  <a:lnTo>
                    <a:pt x="11" y="0"/>
                  </a:lnTo>
                  <a:lnTo>
                    <a:pt x="0" y="0"/>
                  </a:lnTo>
                  <a:lnTo>
                    <a:pt x="0" y="0"/>
                  </a:lnTo>
                  <a:lnTo>
                    <a:pt x="0" y="0"/>
                  </a:lnTo>
                  <a:close/>
                </a:path>
              </a:pathLst>
            </a:custGeom>
            <a:grpFill/>
            <a:ln w="9525">
              <a:solidFill>
                <a:srgbClr val="000000"/>
              </a:solid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7" name="Freeform 4">
              <a:extLst>
                <a:ext uri="{FF2B5EF4-FFF2-40B4-BE49-F238E27FC236}">
                  <a16:creationId xmlns:a16="http://schemas.microsoft.com/office/drawing/2014/main" id="{E44AAF30-8856-4D66-92BB-1226FBEAAEA4}"/>
                </a:ext>
              </a:extLst>
            </p:cNvPr>
            <p:cNvSpPr>
              <a:spLocks noChangeAspect="1"/>
            </p:cNvSpPr>
            <p:nvPr/>
          </p:nvSpPr>
          <p:spPr bwMode="auto">
            <a:xfrm>
              <a:off x="3870" y="1642"/>
              <a:ext cx="1" cy="2"/>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1" y="1"/>
                  </a:lnTo>
                  <a:lnTo>
                    <a:pt x="0" y="0"/>
                  </a:lnTo>
                  <a:lnTo>
                    <a:pt x="1" y="0"/>
                  </a:lnTo>
                  <a:close/>
                </a:path>
              </a:pathLst>
            </a:custGeom>
            <a:grpFill/>
            <a:ln w="0">
              <a:noFill/>
              <a:prstDash val="solid"/>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 name="Freeform 5">
              <a:extLst>
                <a:ext uri="{FF2B5EF4-FFF2-40B4-BE49-F238E27FC236}">
                  <a16:creationId xmlns:a16="http://schemas.microsoft.com/office/drawing/2014/main" id="{0535A837-4EDA-4D30-AB07-705F5C1A68BE}"/>
                </a:ext>
              </a:extLst>
            </p:cNvPr>
            <p:cNvSpPr>
              <a:spLocks noChangeAspect="1"/>
            </p:cNvSpPr>
            <p:nvPr/>
          </p:nvSpPr>
          <p:spPr bwMode="auto">
            <a:xfrm>
              <a:off x="3874" y="1637"/>
              <a:ext cx="4" cy="3"/>
            </a:xfrm>
            <a:custGeom>
              <a:avLst/>
              <a:gdLst>
                <a:gd name="T0" fmla="*/ 2 w 2"/>
                <a:gd name="T1" fmla="*/ 3 h 4"/>
                <a:gd name="T2" fmla="*/ 2 w 2"/>
                <a:gd name="T3" fmla="*/ 0 h 4"/>
                <a:gd name="T4" fmla="*/ 0 w 2"/>
                <a:gd name="T5" fmla="*/ 4 h 4"/>
                <a:gd name="T6" fmla="*/ 2 w 2"/>
                <a:gd name="T7" fmla="*/ 3 h 4"/>
              </a:gdLst>
              <a:ahLst/>
              <a:cxnLst>
                <a:cxn ang="0">
                  <a:pos x="T0" y="T1"/>
                </a:cxn>
                <a:cxn ang="0">
                  <a:pos x="T2" y="T3"/>
                </a:cxn>
                <a:cxn ang="0">
                  <a:pos x="T4" y="T5"/>
                </a:cxn>
                <a:cxn ang="0">
                  <a:pos x="T6" y="T7"/>
                </a:cxn>
              </a:cxnLst>
              <a:rect l="0" t="0" r="r" b="b"/>
              <a:pathLst>
                <a:path w="2" h="4">
                  <a:moveTo>
                    <a:pt x="2" y="3"/>
                  </a:moveTo>
                  <a:lnTo>
                    <a:pt x="2" y="0"/>
                  </a:lnTo>
                  <a:lnTo>
                    <a:pt x="0" y="4"/>
                  </a:lnTo>
                  <a:lnTo>
                    <a:pt x="2" y="3"/>
                  </a:lnTo>
                  <a:close/>
                </a:path>
              </a:pathLst>
            </a:custGeom>
            <a:grpFill/>
            <a:ln w="0">
              <a:noFill/>
              <a:prstDash val="solid"/>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9" name="Freeform 6">
              <a:extLst>
                <a:ext uri="{FF2B5EF4-FFF2-40B4-BE49-F238E27FC236}">
                  <a16:creationId xmlns:a16="http://schemas.microsoft.com/office/drawing/2014/main" id="{474FE719-EF44-4135-9368-E42BBA00D7DC}"/>
                </a:ext>
              </a:extLst>
            </p:cNvPr>
            <p:cNvSpPr>
              <a:spLocks noChangeAspect="1"/>
            </p:cNvSpPr>
            <p:nvPr/>
          </p:nvSpPr>
          <p:spPr bwMode="auto">
            <a:xfrm>
              <a:off x="5115" y="2372"/>
              <a:ext cx="4" cy="8"/>
            </a:xfrm>
            <a:custGeom>
              <a:avLst/>
              <a:gdLst>
                <a:gd name="T0" fmla="*/ 8 w 8"/>
                <a:gd name="T1" fmla="*/ 0 h 15"/>
                <a:gd name="T2" fmla="*/ 3 w 8"/>
                <a:gd name="T3" fmla="*/ 15 h 15"/>
                <a:gd name="T4" fmla="*/ 0 w 8"/>
                <a:gd name="T5" fmla="*/ 13 h 15"/>
                <a:gd name="T6" fmla="*/ 8 w 8"/>
                <a:gd name="T7" fmla="*/ 0 h 15"/>
              </a:gdLst>
              <a:ahLst/>
              <a:cxnLst>
                <a:cxn ang="0">
                  <a:pos x="T0" y="T1"/>
                </a:cxn>
                <a:cxn ang="0">
                  <a:pos x="T2" y="T3"/>
                </a:cxn>
                <a:cxn ang="0">
                  <a:pos x="T4" y="T5"/>
                </a:cxn>
                <a:cxn ang="0">
                  <a:pos x="T6" y="T7"/>
                </a:cxn>
              </a:cxnLst>
              <a:rect l="0" t="0" r="r" b="b"/>
              <a:pathLst>
                <a:path w="8" h="15">
                  <a:moveTo>
                    <a:pt x="8" y="0"/>
                  </a:moveTo>
                  <a:lnTo>
                    <a:pt x="3" y="15"/>
                  </a:lnTo>
                  <a:lnTo>
                    <a:pt x="0" y="13"/>
                  </a:lnTo>
                  <a:lnTo>
                    <a:pt x="8" y="0"/>
                  </a:lnTo>
                  <a:close/>
                </a:path>
              </a:pathLst>
            </a:custGeom>
            <a:grpFill/>
            <a:ln w="0">
              <a:noFill/>
              <a:prstDash val="solid"/>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0" name="Freeform 7">
              <a:extLst>
                <a:ext uri="{FF2B5EF4-FFF2-40B4-BE49-F238E27FC236}">
                  <a16:creationId xmlns:a16="http://schemas.microsoft.com/office/drawing/2014/main" id="{94E1E340-D67B-4DB3-A540-FA47DC65BD49}"/>
                </a:ext>
              </a:extLst>
            </p:cNvPr>
            <p:cNvSpPr>
              <a:spLocks noChangeAspect="1"/>
            </p:cNvSpPr>
            <p:nvPr/>
          </p:nvSpPr>
          <p:spPr bwMode="auto">
            <a:xfrm>
              <a:off x="3487" y="1009"/>
              <a:ext cx="16" cy="21"/>
            </a:xfrm>
            <a:custGeom>
              <a:avLst/>
              <a:gdLst>
                <a:gd name="T0" fmla="*/ 0 w 22"/>
                <a:gd name="T1" fmla="*/ 37 h 37"/>
                <a:gd name="T2" fmla="*/ 22 w 22"/>
                <a:gd name="T3" fmla="*/ 6 h 37"/>
                <a:gd name="T4" fmla="*/ 18 w 22"/>
                <a:gd name="T5" fmla="*/ 0 h 37"/>
                <a:gd name="T6" fmla="*/ 0 w 22"/>
                <a:gd name="T7" fmla="*/ 37 h 37"/>
              </a:gdLst>
              <a:ahLst/>
              <a:cxnLst>
                <a:cxn ang="0">
                  <a:pos x="T0" y="T1"/>
                </a:cxn>
                <a:cxn ang="0">
                  <a:pos x="T2" y="T3"/>
                </a:cxn>
                <a:cxn ang="0">
                  <a:pos x="T4" y="T5"/>
                </a:cxn>
                <a:cxn ang="0">
                  <a:pos x="T6" y="T7"/>
                </a:cxn>
              </a:cxnLst>
              <a:rect l="0" t="0" r="r" b="b"/>
              <a:pathLst>
                <a:path w="22" h="37">
                  <a:moveTo>
                    <a:pt x="0" y="37"/>
                  </a:moveTo>
                  <a:lnTo>
                    <a:pt x="22" y="6"/>
                  </a:lnTo>
                  <a:lnTo>
                    <a:pt x="18" y="0"/>
                  </a:lnTo>
                  <a:lnTo>
                    <a:pt x="0" y="37"/>
                  </a:lnTo>
                  <a:close/>
                </a:path>
              </a:pathLst>
            </a:custGeom>
            <a:grpFill/>
            <a:ln w="0" cap="flat" cmpd="sng">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1" name="Freeform 8">
              <a:extLst>
                <a:ext uri="{FF2B5EF4-FFF2-40B4-BE49-F238E27FC236}">
                  <a16:creationId xmlns:a16="http://schemas.microsoft.com/office/drawing/2014/main" id="{90F1C20D-2395-444B-BE43-6905A7CEDEC2}"/>
                </a:ext>
              </a:extLst>
            </p:cNvPr>
            <p:cNvSpPr>
              <a:spLocks noChangeAspect="1"/>
            </p:cNvSpPr>
            <p:nvPr/>
          </p:nvSpPr>
          <p:spPr bwMode="auto">
            <a:xfrm>
              <a:off x="2330" y="1367"/>
              <a:ext cx="16" cy="3"/>
            </a:xfrm>
            <a:custGeom>
              <a:avLst/>
              <a:gdLst>
                <a:gd name="T0" fmla="*/ 24 w 24"/>
                <a:gd name="T1" fmla="*/ 6 h 6"/>
                <a:gd name="T2" fmla="*/ 24 w 24"/>
                <a:gd name="T3" fmla="*/ 4 h 6"/>
                <a:gd name="T4" fmla="*/ 0 w 24"/>
                <a:gd name="T5" fmla="*/ 0 h 6"/>
                <a:gd name="T6" fmla="*/ 24 w 24"/>
                <a:gd name="T7" fmla="*/ 6 h 6"/>
              </a:gdLst>
              <a:ahLst/>
              <a:cxnLst>
                <a:cxn ang="0">
                  <a:pos x="T0" y="T1"/>
                </a:cxn>
                <a:cxn ang="0">
                  <a:pos x="T2" y="T3"/>
                </a:cxn>
                <a:cxn ang="0">
                  <a:pos x="T4" y="T5"/>
                </a:cxn>
                <a:cxn ang="0">
                  <a:pos x="T6" y="T7"/>
                </a:cxn>
              </a:cxnLst>
              <a:rect l="0" t="0" r="r" b="b"/>
              <a:pathLst>
                <a:path w="24" h="6">
                  <a:moveTo>
                    <a:pt x="24" y="6"/>
                  </a:moveTo>
                  <a:lnTo>
                    <a:pt x="24" y="4"/>
                  </a:lnTo>
                  <a:lnTo>
                    <a:pt x="0" y="0"/>
                  </a:lnTo>
                  <a:lnTo>
                    <a:pt x="24" y="6"/>
                  </a:lnTo>
                  <a:close/>
                </a:path>
              </a:pathLst>
            </a:custGeom>
            <a:grpFill/>
            <a:ln w="0">
              <a:noFill/>
              <a:prstDash val="solid"/>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2" name="Freeform 9">
              <a:extLst>
                <a:ext uri="{FF2B5EF4-FFF2-40B4-BE49-F238E27FC236}">
                  <a16:creationId xmlns:a16="http://schemas.microsoft.com/office/drawing/2014/main" id="{FBE00A6F-CE83-44EE-AB83-353A077298F8}"/>
                </a:ext>
              </a:extLst>
            </p:cNvPr>
            <p:cNvSpPr>
              <a:spLocks noChangeAspect="1"/>
            </p:cNvSpPr>
            <p:nvPr/>
          </p:nvSpPr>
          <p:spPr bwMode="auto">
            <a:xfrm>
              <a:off x="2416" y="1314"/>
              <a:ext cx="8" cy="5"/>
            </a:xfrm>
            <a:custGeom>
              <a:avLst/>
              <a:gdLst>
                <a:gd name="T0" fmla="*/ 4 w 7"/>
                <a:gd name="T1" fmla="*/ 12 h 12"/>
                <a:gd name="T2" fmla="*/ 7 w 7"/>
                <a:gd name="T3" fmla="*/ 0 h 12"/>
                <a:gd name="T4" fmla="*/ 0 w 7"/>
                <a:gd name="T5" fmla="*/ 6 h 12"/>
                <a:gd name="T6" fmla="*/ 4 w 7"/>
                <a:gd name="T7" fmla="*/ 12 h 12"/>
              </a:gdLst>
              <a:ahLst/>
              <a:cxnLst>
                <a:cxn ang="0">
                  <a:pos x="T0" y="T1"/>
                </a:cxn>
                <a:cxn ang="0">
                  <a:pos x="T2" y="T3"/>
                </a:cxn>
                <a:cxn ang="0">
                  <a:pos x="T4" y="T5"/>
                </a:cxn>
                <a:cxn ang="0">
                  <a:pos x="T6" y="T7"/>
                </a:cxn>
              </a:cxnLst>
              <a:rect l="0" t="0" r="r" b="b"/>
              <a:pathLst>
                <a:path w="7" h="12">
                  <a:moveTo>
                    <a:pt x="4" y="12"/>
                  </a:moveTo>
                  <a:lnTo>
                    <a:pt x="7" y="0"/>
                  </a:lnTo>
                  <a:lnTo>
                    <a:pt x="0" y="6"/>
                  </a:lnTo>
                  <a:lnTo>
                    <a:pt x="4" y="12"/>
                  </a:lnTo>
                  <a:close/>
                </a:path>
              </a:pathLst>
            </a:custGeom>
            <a:grpFill/>
            <a:ln w="0">
              <a:noFill/>
              <a:prstDash val="solid"/>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3" name="Freeform 10">
              <a:extLst>
                <a:ext uri="{FF2B5EF4-FFF2-40B4-BE49-F238E27FC236}">
                  <a16:creationId xmlns:a16="http://schemas.microsoft.com/office/drawing/2014/main" id="{B0A2B8EF-944C-4816-973E-D28997FA2F74}"/>
                </a:ext>
              </a:extLst>
            </p:cNvPr>
            <p:cNvSpPr>
              <a:spLocks noChangeAspect="1"/>
            </p:cNvSpPr>
            <p:nvPr/>
          </p:nvSpPr>
          <p:spPr bwMode="auto">
            <a:xfrm>
              <a:off x="2384" y="1223"/>
              <a:ext cx="5" cy="2"/>
            </a:xfrm>
            <a:custGeom>
              <a:avLst/>
              <a:gdLst>
                <a:gd name="T0" fmla="*/ 10 w 10"/>
                <a:gd name="T1" fmla="*/ 8 h 8"/>
                <a:gd name="T2" fmla="*/ 0 w 10"/>
                <a:gd name="T3" fmla="*/ 0 h 8"/>
                <a:gd name="T4" fmla="*/ 9 w 10"/>
                <a:gd name="T5" fmla="*/ 7 h 8"/>
                <a:gd name="T6" fmla="*/ 10 w 10"/>
                <a:gd name="T7" fmla="*/ 8 h 8"/>
              </a:gdLst>
              <a:ahLst/>
              <a:cxnLst>
                <a:cxn ang="0">
                  <a:pos x="T0" y="T1"/>
                </a:cxn>
                <a:cxn ang="0">
                  <a:pos x="T2" y="T3"/>
                </a:cxn>
                <a:cxn ang="0">
                  <a:pos x="T4" y="T5"/>
                </a:cxn>
                <a:cxn ang="0">
                  <a:pos x="T6" y="T7"/>
                </a:cxn>
              </a:cxnLst>
              <a:rect l="0" t="0" r="r" b="b"/>
              <a:pathLst>
                <a:path w="10" h="8">
                  <a:moveTo>
                    <a:pt x="10" y="8"/>
                  </a:moveTo>
                  <a:lnTo>
                    <a:pt x="0" y="0"/>
                  </a:lnTo>
                  <a:lnTo>
                    <a:pt x="9" y="7"/>
                  </a:lnTo>
                  <a:lnTo>
                    <a:pt x="10" y="8"/>
                  </a:lnTo>
                  <a:close/>
                </a:path>
              </a:pathLst>
            </a:custGeom>
            <a:grpFill/>
            <a:ln w="0">
              <a:noFill/>
              <a:prstDash val="solid"/>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4" name="Freeform 11">
              <a:extLst>
                <a:ext uri="{FF2B5EF4-FFF2-40B4-BE49-F238E27FC236}">
                  <a16:creationId xmlns:a16="http://schemas.microsoft.com/office/drawing/2014/main" id="{F5E9E6B9-8A6E-4CD8-BB7B-39A79B061E72}"/>
                </a:ext>
              </a:extLst>
            </p:cNvPr>
            <p:cNvSpPr>
              <a:spLocks noChangeAspect="1"/>
            </p:cNvSpPr>
            <p:nvPr/>
          </p:nvSpPr>
          <p:spPr bwMode="auto">
            <a:xfrm>
              <a:off x="2409" y="1247"/>
              <a:ext cx="7" cy="7"/>
            </a:xfrm>
            <a:custGeom>
              <a:avLst/>
              <a:gdLst>
                <a:gd name="T0" fmla="*/ 7 w 9"/>
                <a:gd name="T1" fmla="*/ 0 h 15"/>
                <a:gd name="T2" fmla="*/ 9 w 9"/>
                <a:gd name="T3" fmla="*/ 5 h 15"/>
                <a:gd name="T4" fmla="*/ 0 w 9"/>
                <a:gd name="T5" fmla="*/ 15 h 15"/>
                <a:gd name="T6" fmla="*/ 7 w 9"/>
                <a:gd name="T7" fmla="*/ 0 h 15"/>
              </a:gdLst>
              <a:ahLst/>
              <a:cxnLst>
                <a:cxn ang="0">
                  <a:pos x="T0" y="T1"/>
                </a:cxn>
                <a:cxn ang="0">
                  <a:pos x="T2" y="T3"/>
                </a:cxn>
                <a:cxn ang="0">
                  <a:pos x="T4" y="T5"/>
                </a:cxn>
                <a:cxn ang="0">
                  <a:pos x="T6" y="T7"/>
                </a:cxn>
              </a:cxnLst>
              <a:rect l="0" t="0" r="r" b="b"/>
              <a:pathLst>
                <a:path w="9" h="15">
                  <a:moveTo>
                    <a:pt x="7" y="0"/>
                  </a:moveTo>
                  <a:lnTo>
                    <a:pt x="9" y="5"/>
                  </a:lnTo>
                  <a:lnTo>
                    <a:pt x="0" y="15"/>
                  </a:lnTo>
                  <a:lnTo>
                    <a:pt x="7" y="0"/>
                  </a:lnTo>
                  <a:close/>
                </a:path>
              </a:pathLst>
            </a:custGeom>
            <a:grpFill/>
            <a:ln w="0">
              <a:noFill/>
              <a:prstDash val="solid"/>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5" name="Freeform 12">
              <a:extLst>
                <a:ext uri="{FF2B5EF4-FFF2-40B4-BE49-F238E27FC236}">
                  <a16:creationId xmlns:a16="http://schemas.microsoft.com/office/drawing/2014/main" id="{61C448A9-4769-44C2-B0B0-F989770D74B3}"/>
                </a:ext>
              </a:extLst>
            </p:cNvPr>
            <p:cNvSpPr>
              <a:spLocks noChangeAspect="1"/>
            </p:cNvSpPr>
            <p:nvPr/>
          </p:nvSpPr>
          <p:spPr bwMode="auto">
            <a:xfrm>
              <a:off x="2091" y="1101"/>
              <a:ext cx="12" cy="7"/>
            </a:xfrm>
            <a:custGeom>
              <a:avLst/>
              <a:gdLst>
                <a:gd name="T0" fmla="*/ 16 w 16"/>
                <a:gd name="T1" fmla="*/ 3 h 16"/>
                <a:gd name="T2" fmla="*/ 7 w 16"/>
                <a:gd name="T3" fmla="*/ 0 h 16"/>
                <a:gd name="T4" fmla="*/ 0 w 16"/>
                <a:gd name="T5" fmla="*/ 16 h 16"/>
                <a:gd name="T6" fmla="*/ 16 w 16"/>
                <a:gd name="T7" fmla="*/ 3 h 16"/>
              </a:gdLst>
              <a:ahLst/>
              <a:cxnLst>
                <a:cxn ang="0">
                  <a:pos x="T0" y="T1"/>
                </a:cxn>
                <a:cxn ang="0">
                  <a:pos x="T2" y="T3"/>
                </a:cxn>
                <a:cxn ang="0">
                  <a:pos x="T4" y="T5"/>
                </a:cxn>
                <a:cxn ang="0">
                  <a:pos x="T6" y="T7"/>
                </a:cxn>
              </a:cxnLst>
              <a:rect l="0" t="0" r="r" b="b"/>
              <a:pathLst>
                <a:path w="16" h="16">
                  <a:moveTo>
                    <a:pt x="16" y="3"/>
                  </a:moveTo>
                  <a:lnTo>
                    <a:pt x="7" y="0"/>
                  </a:lnTo>
                  <a:lnTo>
                    <a:pt x="0" y="16"/>
                  </a:lnTo>
                  <a:lnTo>
                    <a:pt x="16" y="3"/>
                  </a:lnTo>
                  <a:close/>
                </a:path>
              </a:pathLst>
            </a:custGeom>
            <a:grpFill/>
            <a:ln w="0">
              <a:noFill/>
              <a:prstDash val="solid"/>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6" name="Freeform 13">
              <a:extLst>
                <a:ext uri="{FF2B5EF4-FFF2-40B4-BE49-F238E27FC236}">
                  <a16:creationId xmlns:a16="http://schemas.microsoft.com/office/drawing/2014/main" id="{8E1BDE5C-8DF7-4004-AB5C-62EF57B6E9AF}"/>
                </a:ext>
              </a:extLst>
            </p:cNvPr>
            <p:cNvSpPr>
              <a:spLocks noChangeAspect="1"/>
            </p:cNvSpPr>
            <p:nvPr/>
          </p:nvSpPr>
          <p:spPr bwMode="auto">
            <a:xfrm>
              <a:off x="5665" y="2085"/>
              <a:ext cx="15" cy="9"/>
            </a:xfrm>
            <a:custGeom>
              <a:avLst/>
              <a:gdLst>
                <a:gd name="T0" fmla="*/ 21 w 24"/>
                <a:gd name="T1" fmla="*/ 0 h 21"/>
                <a:gd name="T2" fmla="*/ 0 w 24"/>
                <a:gd name="T3" fmla="*/ 21 h 21"/>
                <a:gd name="T4" fmla="*/ 24 w 24"/>
                <a:gd name="T5" fmla="*/ 7 h 21"/>
                <a:gd name="T6" fmla="*/ 21 w 24"/>
                <a:gd name="T7" fmla="*/ 0 h 21"/>
              </a:gdLst>
              <a:ahLst/>
              <a:cxnLst>
                <a:cxn ang="0">
                  <a:pos x="T0" y="T1"/>
                </a:cxn>
                <a:cxn ang="0">
                  <a:pos x="T2" y="T3"/>
                </a:cxn>
                <a:cxn ang="0">
                  <a:pos x="T4" y="T5"/>
                </a:cxn>
                <a:cxn ang="0">
                  <a:pos x="T6" y="T7"/>
                </a:cxn>
              </a:cxnLst>
              <a:rect l="0" t="0" r="r" b="b"/>
              <a:pathLst>
                <a:path w="24" h="21">
                  <a:moveTo>
                    <a:pt x="21" y="0"/>
                  </a:moveTo>
                  <a:lnTo>
                    <a:pt x="0" y="21"/>
                  </a:lnTo>
                  <a:lnTo>
                    <a:pt x="24" y="7"/>
                  </a:lnTo>
                  <a:lnTo>
                    <a:pt x="21" y="0"/>
                  </a:lnTo>
                  <a:close/>
                </a:path>
              </a:pathLst>
            </a:custGeom>
            <a:grpFill/>
            <a:ln w="0">
              <a:noFill/>
              <a:prstDash val="solid"/>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67" name="Group 14">
              <a:extLst>
                <a:ext uri="{FF2B5EF4-FFF2-40B4-BE49-F238E27FC236}">
                  <a16:creationId xmlns:a16="http://schemas.microsoft.com/office/drawing/2014/main" id="{60AE20AF-62EC-4EC0-9FB5-4DC4F4818828}"/>
                </a:ext>
              </a:extLst>
            </p:cNvPr>
            <p:cNvGrpSpPr>
              <a:grpSpLocks/>
            </p:cNvGrpSpPr>
            <p:nvPr/>
          </p:nvGrpSpPr>
          <p:grpSpPr bwMode="auto">
            <a:xfrm>
              <a:off x="437" y="991"/>
              <a:ext cx="5534" cy="2553"/>
              <a:chOff x="295" y="1810"/>
              <a:chExt cx="3401" cy="1975"/>
            </a:xfrm>
            <a:grpFill/>
          </p:grpSpPr>
          <p:sp>
            <p:nvSpPr>
              <p:cNvPr id="122" name="Freeform 15">
                <a:extLst>
                  <a:ext uri="{FF2B5EF4-FFF2-40B4-BE49-F238E27FC236}">
                    <a16:creationId xmlns:a16="http://schemas.microsoft.com/office/drawing/2014/main" id="{803F4EBE-16D9-4322-BF09-FBD1C78692E0}"/>
                  </a:ext>
                </a:extLst>
              </p:cNvPr>
              <p:cNvSpPr>
                <a:spLocks/>
              </p:cNvSpPr>
              <p:nvPr/>
            </p:nvSpPr>
            <p:spPr bwMode="auto">
              <a:xfrm>
                <a:off x="405" y="1810"/>
                <a:ext cx="254" cy="145"/>
              </a:xfrm>
              <a:custGeom>
                <a:avLst/>
                <a:gdLst>
                  <a:gd name="T0" fmla="*/ 28 w 51"/>
                  <a:gd name="T1" fmla="*/ 13 h 29"/>
                  <a:gd name="T2" fmla="*/ 28 w 51"/>
                  <a:gd name="T3" fmla="*/ 12 h 29"/>
                  <a:gd name="T4" fmla="*/ 22 w 51"/>
                  <a:gd name="T5" fmla="*/ 12 h 29"/>
                  <a:gd name="T6" fmla="*/ 22 w 51"/>
                  <a:gd name="T7" fmla="*/ 12 h 29"/>
                  <a:gd name="T8" fmla="*/ 22 w 51"/>
                  <a:gd name="T9" fmla="*/ 15 h 29"/>
                  <a:gd name="T10" fmla="*/ 24 w 51"/>
                  <a:gd name="T11" fmla="*/ 19 h 29"/>
                  <a:gd name="T12" fmla="*/ 19 w 51"/>
                  <a:gd name="T13" fmla="*/ 22 h 29"/>
                  <a:gd name="T14" fmla="*/ 19 w 51"/>
                  <a:gd name="T15" fmla="*/ 21 h 29"/>
                  <a:gd name="T16" fmla="*/ 19 w 51"/>
                  <a:gd name="T17" fmla="*/ 17 h 29"/>
                  <a:gd name="T18" fmla="*/ 16 w 51"/>
                  <a:gd name="T19" fmla="*/ 16 h 29"/>
                  <a:gd name="T20" fmla="*/ 14 w 51"/>
                  <a:gd name="T21" fmla="*/ 18 h 29"/>
                  <a:gd name="T22" fmla="*/ 12 w 51"/>
                  <a:gd name="T23" fmla="*/ 21 h 29"/>
                  <a:gd name="T24" fmla="*/ 13 w 51"/>
                  <a:gd name="T25" fmla="*/ 21 h 29"/>
                  <a:gd name="T26" fmla="*/ 13 w 51"/>
                  <a:gd name="T27" fmla="*/ 22 h 29"/>
                  <a:gd name="T28" fmla="*/ 20 w 51"/>
                  <a:gd name="T29" fmla="*/ 24 h 29"/>
                  <a:gd name="T30" fmla="*/ 20 w 51"/>
                  <a:gd name="T31" fmla="*/ 24 h 29"/>
                  <a:gd name="T32" fmla="*/ 20 w 51"/>
                  <a:gd name="T33" fmla="*/ 24 h 29"/>
                  <a:gd name="T34" fmla="*/ 0 w 51"/>
                  <a:gd name="T35" fmla="*/ 29 h 29"/>
                  <a:gd name="T36" fmla="*/ 0 w 51"/>
                  <a:gd name="T37" fmla="*/ 28 h 29"/>
                  <a:gd name="T38" fmla="*/ 22 w 51"/>
                  <a:gd name="T39" fmla="*/ 6 h 29"/>
                  <a:gd name="T40" fmla="*/ 28 w 51"/>
                  <a:gd name="T41" fmla="*/ 0 h 29"/>
                  <a:gd name="T42" fmla="*/ 49 w 51"/>
                  <a:gd name="T43" fmla="*/ 0 h 29"/>
                  <a:gd name="T44" fmla="*/ 50 w 51"/>
                  <a:gd name="T45" fmla="*/ 1 h 29"/>
                  <a:gd name="T46" fmla="*/ 50 w 51"/>
                  <a:gd name="T47" fmla="*/ 1 h 29"/>
                  <a:gd name="T48" fmla="*/ 50 w 51"/>
                  <a:gd name="T49" fmla="*/ 2 h 29"/>
                  <a:gd name="T50" fmla="*/ 41 w 51"/>
                  <a:gd name="T51" fmla="*/ 2 h 29"/>
                  <a:gd name="T52" fmla="*/ 41 w 51"/>
                  <a:gd name="T53" fmla="*/ 2 h 29"/>
                  <a:gd name="T54" fmla="*/ 42 w 51"/>
                  <a:gd name="T55" fmla="*/ 5 h 29"/>
                  <a:gd name="T56" fmla="*/ 40 w 51"/>
                  <a:gd name="T57" fmla="*/ 7 h 29"/>
                  <a:gd name="T58" fmla="*/ 37 w 51"/>
                  <a:gd name="T59" fmla="*/ 7 h 29"/>
                  <a:gd name="T60" fmla="*/ 35 w 51"/>
                  <a:gd name="T61" fmla="*/ 10 h 29"/>
                  <a:gd name="T62" fmla="*/ 31 w 51"/>
                  <a:gd name="T63" fmla="*/ 10 h 29"/>
                  <a:gd name="T64" fmla="*/ 31 w 51"/>
                  <a:gd name="T65" fmla="*/ 13 h 29"/>
                  <a:gd name="T66" fmla="*/ 28 w 51"/>
                  <a:gd name="T67" fmla="*/ 1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29">
                    <a:moveTo>
                      <a:pt x="28" y="13"/>
                    </a:moveTo>
                    <a:cubicBezTo>
                      <a:pt x="28" y="13"/>
                      <a:pt x="28" y="12"/>
                      <a:pt x="28" y="12"/>
                    </a:cubicBezTo>
                    <a:cubicBezTo>
                      <a:pt x="26" y="12"/>
                      <a:pt x="24" y="12"/>
                      <a:pt x="22" y="12"/>
                    </a:cubicBezTo>
                    <a:cubicBezTo>
                      <a:pt x="22" y="12"/>
                      <a:pt x="22" y="12"/>
                      <a:pt x="22" y="12"/>
                    </a:cubicBezTo>
                    <a:cubicBezTo>
                      <a:pt x="23" y="13"/>
                      <a:pt x="23" y="13"/>
                      <a:pt x="22" y="15"/>
                    </a:cubicBezTo>
                    <a:cubicBezTo>
                      <a:pt x="24" y="16"/>
                      <a:pt x="24" y="16"/>
                      <a:pt x="24" y="19"/>
                    </a:cubicBezTo>
                    <a:cubicBezTo>
                      <a:pt x="23" y="20"/>
                      <a:pt x="22" y="21"/>
                      <a:pt x="19" y="22"/>
                    </a:cubicBezTo>
                    <a:cubicBezTo>
                      <a:pt x="19" y="22"/>
                      <a:pt x="19" y="21"/>
                      <a:pt x="19" y="21"/>
                    </a:cubicBezTo>
                    <a:cubicBezTo>
                      <a:pt x="19" y="20"/>
                      <a:pt x="19" y="18"/>
                      <a:pt x="19" y="17"/>
                    </a:cubicBezTo>
                    <a:cubicBezTo>
                      <a:pt x="18" y="17"/>
                      <a:pt x="18" y="16"/>
                      <a:pt x="16" y="16"/>
                    </a:cubicBezTo>
                    <a:cubicBezTo>
                      <a:pt x="16" y="18"/>
                      <a:pt x="15" y="18"/>
                      <a:pt x="14" y="18"/>
                    </a:cubicBezTo>
                    <a:cubicBezTo>
                      <a:pt x="13" y="19"/>
                      <a:pt x="13" y="20"/>
                      <a:pt x="12" y="21"/>
                    </a:cubicBezTo>
                    <a:cubicBezTo>
                      <a:pt x="12" y="21"/>
                      <a:pt x="13" y="21"/>
                      <a:pt x="13" y="21"/>
                    </a:cubicBezTo>
                    <a:cubicBezTo>
                      <a:pt x="13" y="22"/>
                      <a:pt x="13" y="22"/>
                      <a:pt x="13" y="22"/>
                    </a:cubicBezTo>
                    <a:cubicBezTo>
                      <a:pt x="16" y="22"/>
                      <a:pt x="18" y="22"/>
                      <a:pt x="20" y="24"/>
                    </a:cubicBezTo>
                    <a:cubicBezTo>
                      <a:pt x="20" y="24"/>
                      <a:pt x="20" y="24"/>
                      <a:pt x="20" y="24"/>
                    </a:cubicBezTo>
                    <a:cubicBezTo>
                      <a:pt x="20" y="24"/>
                      <a:pt x="20" y="24"/>
                      <a:pt x="20" y="24"/>
                    </a:cubicBezTo>
                    <a:cubicBezTo>
                      <a:pt x="17" y="27"/>
                      <a:pt x="5" y="29"/>
                      <a:pt x="0" y="29"/>
                    </a:cubicBezTo>
                    <a:cubicBezTo>
                      <a:pt x="0" y="28"/>
                      <a:pt x="0" y="28"/>
                      <a:pt x="0" y="28"/>
                    </a:cubicBezTo>
                    <a:cubicBezTo>
                      <a:pt x="8" y="20"/>
                      <a:pt x="13" y="12"/>
                      <a:pt x="22" y="6"/>
                    </a:cubicBezTo>
                    <a:cubicBezTo>
                      <a:pt x="24" y="4"/>
                      <a:pt x="26" y="1"/>
                      <a:pt x="28" y="0"/>
                    </a:cubicBezTo>
                    <a:cubicBezTo>
                      <a:pt x="35" y="0"/>
                      <a:pt x="42" y="0"/>
                      <a:pt x="49" y="0"/>
                    </a:cubicBezTo>
                    <a:cubicBezTo>
                      <a:pt x="50" y="1"/>
                      <a:pt x="50" y="0"/>
                      <a:pt x="50" y="1"/>
                    </a:cubicBezTo>
                    <a:cubicBezTo>
                      <a:pt x="50" y="1"/>
                      <a:pt x="50" y="1"/>
                      <a:pt x="50" y="1"/>
                    </a:cubicBezTo>
                    <a:cubicBezTo>
                      <a:pt x="51" y="2"/>
                      <a:pt x="50" y="2"/>
                      <a:pt x="50" y="2"/>
                    </a:cubicBezTo>
                    <a:cubicBezTo>
                      <a:pt x="48" y="4"/>
                      <a:pt x="44" y="2"/>
                      <a:pt x="41" y="2"/>
                    </a:cubicBezTo>
                    <a:cubicBezTo>
                      <a:pt x="41" y="2"/>
                      <a:pt x="41" y="2"/>
                      <a:pt x="41" y="2"/>
                    </a:cubicBezTo>
                    <a:cubicBezTo>
                      <a:pt x="42" y="3"/>
                      <a:pt x="42" y="4"/>
                      <a:pt x="42" y="5"/>
                    </a:cubicBezTo>
                    <a:cubicBezTo>
                      <a:pt x="42" y="6"/>
                      <a:pt x="41" y="7"/>
                      <a:pt x="40" y="7"/>
                    </a:cubicBezTo>
                    <a:cubicBezTo>
                      <a:pt x="39" y="7"/>
                      <a:pt x="38" y="7"/>
                      <a:pt x="37" y="7"/>
                    </a:cubicBezTo>
                    <a:cubicBezTo>
                      <a:pt x="36" y="8"/>
                      <a:pt x="36" y="9"/>
                      <a:pt x="35" y="10"/>
                    </a:cubicBezTo>
                    <a:cubicBezTo>
                      <a:pt x="34" y="10"/>
                      <a:pt x="32" y="10"/>
                      <a:pt x="31" y="10"/>
                    </a:cubicBezTo>
                    <a:cubicBezTo>
                      <a:pt x="31" y="12"/>
                      <a:pt x="32" y="12"/>
                      <a:pt x="31" y="13"/>
                    </a:cubicBezTo>
                    <a:cubicBezTo>
                      <a:pt x="30" y="13"/>
                      <a:pt x="30" y="13"/>
                      <a:pt x="28" y="13"/>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3" name="Freeform 16">
                <a:extLst>
                  <a:ext uri="{FF2B5EF4-FFF2-40B4-BE49-F238E27FC236}">
                    <a16:creationId xmlns:a16="http://schemas.microsoft.com/office/drawing/2014/main" id="{59631C37-0D36-4D5B-824A-5DCB11525691}"/>
                  </a:ext>
                </a:extLst>
              </p:cNvPr>
              <p:cNvSpPr>
                <a:spLocks/>
              </p:cNvSpPr>
              <p:nvPr/>
            </p:nvSpPr>
            <p:spPr bwMode="auto">
              <a:xfrm>
                <a:off x="2788" y="1810"/>
                <a:ext cx="85" cy="20"/>
              </a:xfrm>
              <a:custGeom>
                <a:avLst/>
                <a:gdLst>
                  <a:gd name="T0" fmla="*/ 0 w 17"/>
                  <a:gd name="T1" fmla="*/ 0 h 4"/>
                  <a:gd name="T2" fmla="*/ 17 w 17"/>
                  <a:gd name="T3" fmla="*/ 0 h 4"/>
                  <a:gd name="T4" fmla="*/ 17 w 17"/>
                  <a:gd name="T5" fmla="*/ 0 h 4"/>
                  <a:gd name="T6" fmla="*/ 16 w 17"/>
                  <a:gd name="T7" fmla="*/ 0 h 4"/>
                  <a:gd name="T8" fmla="*/ 10 w 17"/>
                  <a:gd name="T9" fmla="*/ 2 h 4"/>
                  <a:gd name="T10" fmla="*/ 8 w 17"/>
                  <a:gd name="T11" fmla="*/ 1 h 4"/>
                  <a:gd name="T12" fmla="*/ 7 w 17"/>
                  <a:gd name="T13" fmla="*/ 4 h 4"/>
                  <a:gd name="T14" fmla="*/ 6 w 17"/>
                  <a:gd name="T15" fmla="*/ 4 h 4"/>
                  <a:gd name="T16" fmla="*/ 0 w 1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4">
                    <a:moveTo>
                      <a:pt x="0" y="0"/>
                    </a:moveTo>
                    <a:cubicBezTo>
                      <a:pt x="6" y="0"/>
                      <a:pt x="11" y="0"/>
                      <a:pt x="17" y="0"/>
                    </a:cubicBezTo>
                    <a:cubicBezTo>
                      <a:pt x="17" y="0"/>
                      <a:pt x="17" y="0"/>
                      <a:pt x="17" y="0"/>
                    </a:cubicBezTo>
                    <a:cubicBezTo>
                      <a:pt x="17" y="0"/>
                      <a:pt x="16" y="0"/>
                      <a:pt x="16" y="0"/>
                    </a:cubicBezTo>
                    <a:cubicBezTo>
                      <a:pt x="15" y="2"/>
                      <a:pt x="13" y="3"/>
                      <a:pt x="10" y="2"/>
                    </a:cubicBezTo>
                    <a:cubicBezTo>
                      <a:pt x="9" y="1"/>
                      <a:pt x="10" y="2"/>
                      <a:pt x="8" y="1"/>
                    </a:cubicBezTo>
                    <a:cubicBezTo>
                      <a:pt x="8" y="2"/>
                      <a:pt x="8" y="3"/>
                      <a:pt x="7" y="4"/>
                    </a:cubicBezTo>
                    <a:cubicBezTo>
                      <a:pt x="7" y="4"/>
                      <a:pt x="7" y="4"/>
                      <a:pt x="6" y="4"/>
                    </a:cubicBezTo>
                    <a:cubicBezTo>
                      <a:pt x="4" y="2"/>
                      <a:pt x="0" y="4"/>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4" name="Freeform 17">
                <a:extLst>
                  <a:ext uri="{FF2B5EF4-FFF2-40B4-BE49-F238E27FC236}">
                    <a16:creationId xmlns:a16="http://schemas.microsoft.com/office/drawing/2014/main" id="{BE7DE791-EEFA-4FA6-9AC9-F80794D49C7A}"/>
                  </a:ext>
                </a:extLst>
              </p:cNvPr>
              <p:cNvSpPr>
                <a:spLocks/>
              </p:cNvSpPr>
              <p:nvPr/>
            </p:nvSpPr>
            <p:spPr bwMode="auto">
              <a:xfrm>
                <a:off x="2853" y="1810"/>
                <a:ext cx="120" cy="95"/>
              </a:xfrm>
              <a:custGeom>
                <a:avLst/>
                <a:gdLst>
                  <a:gd name="T0" fmla="*/ 7 w 24"/>
                  <a:gd name="T1" fmla="*/ 0 h 19"/>
                  <a:gd name="T2" fmla="*/ 23 w 24"/>
                  <a:gd name="T3" fmla="*/ 0 h 19"/>
                  <a:gd name="T4" fmla="*/ 23 w 24"/>
                  <a:gd name="T5" fmla="*/ 0 h 19"/>
                  <a:gd name="T6" fmla="*/ 21 w 24"/>
                  <a:gd name="T7" fmla="*/ 3 h 19"/>
                  <a:gd name="T8" fmla="*/ 17 w 24"/>
                  <a:gd name="T9" fmla="*/ 5 h 19"/>
                  <a:gd name="T10" fmla="*/ 23 w 24"/>
                  <a:gd name="T11" fmla="*/ 8 h 19"/>
                  <a:gd name="T12" fmla="*/ 23 w 24"/>
                  <a:gd name="T13" fmla="*/ 9 h 19"/>
                  <a:gd name="T14" fmla="*/ 20 w 24"/>
                  <a:gd name="T15" fmla="*/ 12 h 19"/>
                  <a:gd name="T16" fmla="*/ 16 w 24"/>
                  <a:gd name="T17" fmla="*/ 13 h 19"/>
                  <a:gd name="T18" fmla="*/ 17 w 24"/>
                  <a:gd name="T19" fmla="*/ 13 h 19"/>
                  <a:gd name="T20" fmla="*/ 17 w 24"/>
                  <a:gd name="T21" fmla="*/ 14 h 19"/>
                  <a:gd name="T22" fmla="*/ 18 w 24"/>
                  <a:gd name="T23" fmla="*/ 14 h 19"/>
                  <a:gd name="T24" fmla="*/ 23 w 24"/>
                  <a:gd name="T25" fmla="*/ 13 h 19"/>
                  <a:gd name="T26" fmla="*/ 23 w 24"/>
                  <a:gd name="T27" fmla="*/ 14 h 19"/>
                  <a:gd name="T28" fmla="*/ 24 w 24"/>
                  <a:gd name="T29" fmla="*/ 14 h 19"/>
                  <a:gd name="T30" fmla="*/ 23 w 24"/>
                  <a:gd name="T31" fmla="*/ 14 h 19"/>
                  <a:gd name="T32" fmla="*/ 22 w 24"/>
                  <a:gd name="T33" fmla="*/ 16 h 19"/>
                  <a:gd name="T34" fmla="*/ 17 w 24"/>
                  <a:gd name="T35" fmla="*/ 16 h 19"/>
                  <a:gd name="T36" fmla="*/ 17 w 24"/>
                  <a:gd name="T37" fmla="*/ 17 h 19"/>
                  <a:gd name="T38" fmla="*/ 8 w 24"/>
                  <a:gd name="T39" fmla="*/ 19 h 19"/>
                  <a:gd name="T40" fmla="*/ 6 w 24"/>
                  <a:gd name="T41" fmla="*/ 14 h 19"/>
                  <a:gd name="T42" fmla="*/ 13 w 24"/>
                  <a:gd name="T43" fmla="*/ 14 h 19"/>
                  <a:gd name="T44" fmla="*/ 13 w 24"/>
                  <a:gd name="T45" fmla="*/ 13 h 19"/>
                  <a:gd name="T46" fmla="*/ 13 w 24"/>
                  <a:gd name="T47" fmla="*/ 13 h 19"/>
                  <a:gd name="T48" fmla="*/ 13 w 24"/>
                  <a:gd name="T49" fmla="*/ 12 h 19"/>
                  <a:gd name="T50" fmla="*/ 12 w 24"/>
                  <a:gd name="T51" fmla="*/ 12 h 19"/>
                  <a:gd name="T52" fmla="*/ 10 w 24"/>
                  <a:gd name="T53" fmla="*/ 14 h 19"/>
                  <a:gd name="T54" fmla="*/ 6 w 24"/>
                  <a:gd name="T55" fmla="*/ 12 h 19"/>
                  <a:gd name="T56" fmla="*/ 6 w 24"/>
                  <a:gd name="T57" fmla="*/ 12 h 19"/>
                  <a:gd name="T58" fmla="*/ 6 w 24"/>
                  <a:gd name="T59" fmla="*/ 12 h 19"/>
                  <a:gd name="T60" fmla="*/ 11 w 24"/>
                  <a:gd name="T61" fmla="*/ 10 h 19"/>
                  <a:gd name="T62" fmla="*/ 11 w 24"/>
                  <a:gd name="T63" fmla="*/ 9 h 19"/>
                  <a:gd name="T64" fmla="*/ 10 w 24"/>
                  <a:gd name="T65" fmla="*/ 9 h 19"/>
                  <a:gd name="T66" fmla="*/ 0 w 24"/>
                  <a:gd name="T67" fmla="*/ 4 h 19"/>
                  <a:gd name="T68" fmla="*/ 3 w 24"/>
                  <a:gd name="T69" fmla="*/ 4 h 19"/>
                  <a:gd name="T70" fmla="*/ 8 w 24"/>
                  <a:gd name="T71" fmla="*/ 5 h 19"/>
                  <a:gd name="T72" fmla="*/ 8 w 24"/>
                  <a:gd name="T73" fmla="*/ 5 h 19"/>
                  <a:gd name="T74" fmla="*/ 6 w 24"/>
                  <a:gd name="T75" fmla="*/ 3 h 19"/>
                  <a:gd name="T76" fmla="*/ 7 w 24"/>
                  <a:gd name="T7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 h="19">
                    <a:moveTo>
                      <a:pt x="7" y="0"/>
                    </a:moveTo>
                    <a:cubicBezTo>
                      <a:pt x="12" y="0"/>
                      <a:pt x="18" y="0"/>
                      <a:pt x="23" y="0"/>
                    </a:cubicBezTo>
                    <a:cubicBezTo>
                      <a:pt x="23" y="0"/>
                      <a:pt x="23" y="0"/>
                      <a:pt x="23" y="0"/>
                    </a:cubicBezTo>
                    <a:cubicBezTo>
                      <a:pt x="22" y="1"/>
                      <a:pt x="22" y="2"/>
                      <a:pt x="21" y="3"/>
                    </a:cubicBezTo>
                    <a:cubicBezTo>
                      <a:pt x="19" y="4"/>
                      <a:pt x="17" y="4"/>
                      <a:pt x="17" y="5"/>
                    </a:cubicBezTo>
                    <a:cubicBezTo>
                      <a:pt x="19" y="5"/>
                      <a:pt x="22" y="6"/>
                      <a:pt x="23" y="8"/>
                    </a:cubicBezTo>
                    <a:cubicBezTo>
                      <a:pt x="23" y="8"/>
                      <a:pt x="23" y="8"/>
                      <a:pt x="23" y="9"/>
                    </a:cubicBezTo>
                    <a:cubicBezTo>
                      <a:pt x="22" y="10"/>
                      <a:pt x="21" y="12"/>
                      <a:pt x="20" y="12"/>
                    </a:cubicBezTo>
                    <a:cubicBezTo>
                      <a:pt x="19" y="13"/>
                      <a:pt x="17" y="13"/>
                      <a:pt x="16" y="13"/>
                    </a:cubicBezTo>
                    <a:cubicBezTo>
                      <a:pt x="16" y="13"/>
                      <a:pt x="16" y="13"/>
                      <a:pt x="17" y="13"/>
                    </a:cubicBezTo>
                    <a:cubicBezTo>
                      <a:pt x="17" y="13"/>
                      <a:pt x="17" y="14"/>
                      <a:pt x="17" y="14"/>
                    </a:cubicBezTo>
                    <a:cubicBezTo>
                      <a:pt x="17" y="14"/>
                      <a:pt x="17" y="14"/>
                      <a:pt x="18" y="14"/>
                    </a:cubicBezTo>
                    <a:cubicBezTo>
                      <a:pt x="19" y="13"/>
                      <a:pt x="21" y="13"/>
                      <a:pt x="23" y="13"/>
                    </a:cubicBezTo>
                    <a:cubicBezTo>
                      <a:pt x="23" y="13"/>
                      <a:pt x="23" y="14"/>
                      <a:pt x="23" y="14"/>
                    </a:cubicBezTo>
                    <a:cubicBezTo>
                      <a:pt x="23" y="14"/>
                      <a:pt x="23" y="14"/>
                      <a:pt x="24" y="14"/>
                    </a:cubicBezTo>
                    <a:cubicBezTo>
                      <a:pt x="23" y="14"/>
                      <a:pt x="24" y="14"/>
                      <a:pt x="23" y="14"/>
                    </a:cubicBezTo>
                    <a:cubicBezTo>
                      <a:pt x="23" y="16"/>
                      <a:pt x="23" y="15"/>
                      <a:pt x="22" y="16"/>
                    </a:cubicBezTo>
                    <a:cubicBezTo>
                      <a:pt x="21" y="16"/>
                      <a:pt x="17" y="16"/>
                      <a:pt x="17" y="16"/>
                    </a:cubicBezTo>
                    <a:cubicBezTo>
                      <a:pt x="17" y="16"/>
                      <a:pt x="17" y="17"/>
                      <a:pt x="17" y="17"/>
                    </a:cubicBezTo>
                    <a:cubicBezTo>
                      <a:pt x="16" y="18"/>
                      <a:pt x="8" y="19"/>
                      <a:pt x="8" y="19"/>
                    </a:cubicBezTo>
                    <a:cubicBezTo>
                      <a:pt x="7" y="17"/>
                      <a:pt x="6" y="16"/>
                      <a:pt x="6" y="14"/>
                    </a:cubicBezTo>
                    <a:cubicBezTo>
                      <a:pt x="9" y="14"/>
                      <a:pt x="11" y="16"/>
                      <a:pt x="13" y="14"/>
                    </a:cubicBezTo>
                    <a:cubicBezTo>
                      <a:pt x="13" y="14"/>
                      <a:pt x="13" y="14"/>
                      <a:pt x="13" y="13"/>
                    </a:cubicBezTo>
                    <a:cubicBezTo>
                      <a:pt x="13" y="13"/>
                      <a:pt x="13" y="13"/>
                      <a:pt x="13" y="13"/>
                    </a:cubicBezTo>
                    <a:cubicBezTo>
                      <a:pt x="13" y="13"/>
                      <a:pt x="13" y="13"/>
                      <a:pt x="13" y="12"/>
                    </a:cubicBezTo>
                    <a:cubicBezTo>
                      <a:pt x="13" y="12"/>
                      <a:pt x="12" y="12"/>
                      <a:pt x="12" y="12"/>
                    </a:cubicBezTo>
                    <a:cubicBezTo>
                      <a:pt x="11" y="13"/>
                      <a:pt x="12" y="13"/>
                      <a:pt x="10" y="14"/>
                    </a:cubicBezTo>
                    <a:cubicBezTo>
                      <a:pt x="9" y="13"/>
                      <a:pt x="7" y="13"/>
                      <a:pt x="6" y="12"/>
                    </a:cubicBezTo>
                    <a:cubicBezTo>
                      <a:pt x="6" y="12"/>
                      <a:pt x="6" y="12"/>
                      <a:pt x="6" y="12"/>
                    </a:cubicBezTo>
                    <a:cubicBezTo>
                      <a:pt x="6" y="12"/>
                      <a:pt x="6" y="12"/>
                      <a:pt x="6" y="12"/>
                    </a:cubicBezTo>
                    <a:cubicBezTo>
                      <a:pt x="7" y="11"/>
                      <a:pt x="10" y="10"/>
                      <a:pt x="11" y="10"/>
                    </a:cubicBezTo>
                    <a:cubicBezTo>
                      <a:pt x="11" y="9"/>
                      <a:pt x="11" y="9"/>
                      <a:pt x="11" y="9"/>
                    </a:cubicBezTo>
                    <a:cubicBezTo>
                      <a:pt x="11" y="9"/>
                      <a:pt x="10" y="9"/>
                      <a:pt x="10" y="9"/>
                    </a:cubicBezTo>
                    <a:cubicBezTo>
                      <a:pt x="8" y="10"/>
                      <a:pt x="0" y="6"/>
                      <a:pt x="0" y="4"/>
                    </a:cubicBezTo>
                    <a:cubicBezTo>
                      <a:pt x="1" y="4"/>
                      <a:pt x="2" y="4"/>
                      <a:pt x="3" y="4"/>
                    </a:cubicBezTo>
                    <a:cubicBezTo>
                      <a:pt x="4" y="4"/>
                      <a:pt x="6" y="5"/>
                      <a:pt x="8" y="5"/>
                    </a:cubicBezTo>
                    <a:cubicBezTo>
                      <a:pt x="8" y="5"/>
                      <a:pt x="8" y="5"/>
                      <a:pt x="8" y="5"/>
                    </a:cubicBezTo>
                    <a:cubicBezTo>
                      <a:pt x="6" y="4"/>
                      <a:pt x="6" y="4"/>
                      <a:pt x="6" y="3"/>
                    </a:cubicBezTo>
                    <a:cubicBezTo>
                      <a:pt x="7" y="2"/>
                      <a:pt x="7" y="1"/>
                      <a:pt x="7"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5" name="Freeform 18">
                <a:extLst>
                  <a:ext uri="{FF2B5EF4-FFF2-40B4-BE49-F238E27FC236}">
                    <a16:creationId xmlns:a16="http://schemas.microsoft.com/office/drawing/2014/main" id="{BFB6A8A3-BB26-4B7C-BBE1-7AE73735C0B0}"/>
                  </a:ext>
                </a:extLst>
              </p:cNvPr>
              <p:cNvSpPr>
                <a:spLocks/>
              </p:cNvSpPr>
              <p:nvPr/>
            </p:nvSpPr>
            <p:spPr bwMode="auto">
              <a:xfrm>
                <a:off x="2983" y="1810"/>
                <a:ext cx="5" cy="1"/>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0" y="0"/>
                      <a:pt x="1" y="0"/>
                    </a:cubicBezTo>
                    <a:cubicBezTo>
                      <a:pt x="0" y="0"/>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6" name="Freeform 19">
                <a:extLst>
                  <a:ext uri="{FF2B5EF4-FFF2-40B4-BE49-F238E27FC236}">
                    <a16:creationId xmlns:a16="http://schemas.microsoft.com/office/drawing/2014/main" id="{E1C6D592-8AC8-4E67-95C3-FC9704DFD3D5}"/>
                  </a:ext>
                </a:extLst>
              </p:cNvPr>
              <p:cNvSpPr>
                <a:spLocks/>
              </p:cNvSpPr>
              <p:nvPr/>
            </p:nvSpPr>
            <p:spPr bwMode="auto">
              <a:xfrm>
                <a:off x="2983" y="1810"/>
                <a:ext cx="484" cy="299"/>
              </a:xfrm>
              <a:custGeom>
                <a:avLst/>
                <a:gdLst>
                  <a:gd name="T0" fmla="*/ 92 w 97"/>
                  <a:gd name="T1" fmla="*/ 48 h 60"/>
                  <a:gd name="T2" fmla="*/ 95 w 97"/>
                  <a:gd name="T3" fmla="*/ 58 h 60"/>
                  <a:gd name="T4" fmla="*/ 91 w 97"/>
                  <a:gd name="T5" fmla="*/ 60 h 60"/>
                  <a:gd name="T6" fmla="*/ 88 w 97"/>
                  <a:gd name="T7" fmla="*/ 56 h 60"/>
                  <a:gd name="T8" fmla="*/ 85 w 97"/>
                  <a:gd name="T9" fmla="*/ 57 h 60"/>
                  <a:gd name="T10" fmla="*/ 73 w 97"/>
                  <a:gd name="T11" fmla="*/ 48 h 60"/>
                  <a:gd name="T12" fmla="*/ 75 w 97"/>
                  <a:gd name="T13" fmla="*/ 46 h 60"/>
                  <a:gd name="T14" fmla="*/ 72 w 97"/>
                  <a:gd name="T15" fmla="*/ 44 h 60"/>
                  <a:gd name="T16" fmla="*/ 71 w 97"/>
                  <a:gd name="T17" fmla="*/ 44 h 60"/>
                  <a:gd name="T18" fmla="*/ 72 w 97"/>
                  <a:gd name="T19" fmla="*/ 48 h 60"/>
                  <a:gd name="T20" fmla="*/ 70 w 97"/>
                  <a:gd name="T21" fmla="*/ 48 h 60"/>
                  <a:gd name="T22" fmla="*/ 69 w 97"/>
                  <a:gd name="T23" fmla="*/ 43 h 60"/>
                  <a:gd name="T24" fmla="*/ 70 w 97"/>
                  <a:gd name="T25" fmla="*/ 42 h 60"/>
                  <a:gd name="T26" fmla="*/ 68 w 97"/>
                  <a:gd name="T27" fmla="*/ 42 h 60"/>
                  <a:gd name="T28" fmla="*/ 66 w 97"/>
                  <a:gd name="T29" fmla="*/ 43 h 60"/>
                  <a:gd name="T30" fmla="*/ 67 w 97"/>
                  <a:gd name="T31" fmla="*/ 39 h 60"/>
                  <a:gd name="T32" fmla="*/ 65 w 97"/>
                  <a:gd name="T33" fmla="*/ 39 h 60"/>
                  <a:gd name="T34" fmla="*/ 65 w 97"/>
                  <a:gd name="T35" fmla="*/ 41 h 60"/>
                  <a:gd name="T36" fmla="*/ 64 w 97"/>
                  <a:gd name="T37" fmla="*/ 41 h 60"/>
                  <a:gd name="T38" fmla="*/ 62 w 97"/>
                  <a:gd name="T39" fmla="*/ 38 h 60"/>
                  <a:gd name="T40" fmla="*/ 65 w 97"/>
                  <a:gd name="T41" fmla="*/ 36 h 60"/>
                  <a:gd name="T42" fmla="*/ 65 w 97"/>
                  <a:gd name="T43" fmla="*/ 35 h 60"/>
                  <a:gd name="T44" fmla="*/ 60 w 97"/>
                  <a:gd name="T45" fmla="*/ 37 h 60"/>
                  <a:gd name="T46" fmla="*/ 60 w 97"/>
                  <a:gd name="T47" fmla="*/ 35 h 60"/>
                  <a:gd name="T48" fmla="*/ 62 w 97"/>
                  <a:gd name="T49" fmla="*/ 31 h 60"/>
                  <a:gd name="T50" fmla="*/ 60 w 97"/>
                  <a:gd name="T51" fmla="*/ 27 h 60"/>
                  <a:gd name="T52" fmla="*/ 53 w 97"/>
                  <a:gd name="T53" fmla="*/ 26 h 60"/>
                  <a:gd name="T54" fmla="*/ 53 w 97"/>
                  <a:gd name="T55" fmla="*/ 25 h 60"/>
                  <a:gd name="T56" fmla="*/ 54 w 97"/>
                  <a:gd name="T57" fmla="*/ 25 h 60"/>
                  <a:gd name="T58" fmla="*/ 58 w 97"/>
                  <a:gd name="T59" fmla="*/ 26 h 60"/>
                  <a:gd name="T60" fmla="*/ 58 w 97"/>
                  <a:gd name="T61" fmla="*/ 26 h 60"/>
                  <a:gd name="T62" fmla="*/ 50 w 97"/>
                  <a:gd name="T63" fmla="*/ 22 h 60"/>
                  <a:gd name="T64" fmla="*/ 50 w 97"/>
                  <a:gd name="T65" fmla="*/ 23 h 60"/>
                  <a:gd name="T66" fmla="*/ 51 w 97"/>
                  <a:gd name="T67" fmla="*/ 24 h 60"/>
                  <a:gd name="T68" fmla="*/ 49 w 97"/>
                  <a:gd name="T69" fmla="*/ 24 h 60"/>
                  <a:gd name="T70" fmla="*/ 35 w 97"/>
                  <a:gd name="T71" fmla="*/ 13 h 60"/>
                  <a:gd name="T72" fmla="*/ 22 w 97"/>
                  <a:gd name="T73" fmla="*/ 12 h 60"/>
                  <a:gd name="T74" fmla="*/ 18 w 97"/>
                  <a:gd name="T75" fmla="*/ 14 h 60"/>
                  <a:gd name="T76" fmla="*/ 9 w 97"/>
                  <a:gd name="T77" fmla="*/ 12 h 60"/>
                  <a:gd name="T78" fmla="*/ 10 w 97"/>
                  <a:gd name="T79" fmla="*/ 9 h 60"/>
                  <a:gd name="T80" fmla="*/ 4 w 97"/>
                  <a:gd name="T81" fmla="*/ 9 h 60"/>
                  <a:gd name="T82" fmla="*/ 0 w 97"/>
                  <a:gd name="T83" fmla="*/ 8 h 60"/>
                  <a:gd name="T84" fmla="*/ 0 w 97"/>
                  <a:gd name="T85" fmla="*/ 5 h 60"/>
                  <a:gd name="T86" fmla="*/ 5 w 97"/>
                  <a:gd name="T87" fmla="*/ 2 h 60"/>
                  <a:gd name="T88" fmla="*/ 4 w 97"/>
                  <a:gd name="T89" fmla="*/ 0 h 60"/>
                  <a:gd name="T90" fmla="*/ 70 w 97"/>
                  <a:gd name="T91" fmla="*/ 0 h 60"/>
                  <a:gd name="T92" fmla="*/ 82 w 97"/>
                  <a:gd name="T93" fmla="*/ 10 h 60"/>
                  <a:gd name="T94" fmla="*/ 86 w 97"/>
                  <a:gd name="T95" fmla="*/ 14 h 60"/>
                  <a:gd name="T96" fmla="*/ 97 w 97"/>
                  <a:gd name="T97" fmla="*/ 27 h 60"/>
                  <a:gd name="T98" fmla="*/ 96 w 97"/>
                  <a:gd name="T99" fmla="*/ 27 h 60"/>
                  <a:gd name="T100" fmla="*/ 94 w 97"/>
                  <a:gd name="T101" fmla="*/ 26 h 60"/>
                  <a:gd name="T102" fmla="*/ 94 w 97"/>
                  <a:gd name="T103" fmla="*/ 27 h 60"/>
                  <a:gd name="T104" fmla="*/ 96 w 97"/>
                  <a:gd name="T105" fmla="*/ 37 h 60"/>
                  <a:gd name="T106" fmla="*/ 95 w 97"/>
                  <a:gd name="T107" fmla="*/ 38 h 60"/>
                  <a:gd name="T108" fmla="*/ 91 w 97"/>
                  <a:gd name="T109" fmla="*/ 37 h 60"/>
                  <a:gd name="T110" fmla="*/ 91 w 97"/>
                  <a:gd name="T111" fmla="*/ 40 h 60"/>
                  <a:gd name="T112" fmla="*/ 89 w 97"/>
                  <a:gd name="T113" fmla="*/ 42 h 60"/>
                  <a:gd name="T114" fmla="*/ 89 w 97"/>
                  <a:gd name="T115" fmla="*/ 42 h 60"/>
                  <a:gd name="T116" fmla="*/ 94 w 97"/>
                  <a:gd name="T117" fmla="*/ 47 h 60"/>
                  <a:gd name="T118" fmla="*/ 92 w 97"/>
                  <a:gd name="T1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7" h="60">
                    <a:moveTo>
                      <a:pt x="92" y="48"/>
                    </a:moveTo>
                    <a:cubicBezTo>
                      <a:pt x="92" y="52"/>
                      <a:pt x="95" y="54"/>
                      <a:pt x="95" y="58"/>
                    </a:cubicBezTo>
                    <a:cubicBezTo>
                      <a:pt x="93" y="58"/>
                      <a:pt x="94" y="59"/>
                      <a:pt x="91" y="60"/>
                    </a:cubicBezTo>
                    <a:cubicBezTo>
                      <a:pt x="91" y="58"/>
                      <a:pt x="90" y="57"/>
                      <a:pt x="88" y="56"/>
                    </a:cubicBezTo>
                    <a:cubicBezTo>
                      <a:pt x="87" y="57"/>
                      <a:pt x="87" y="57"/>
                      <a:pt x="85" y="57"/>
                    </a:cubicBezTo>
                    <a:cubicBezTo>
                      <a:pt x="82" y="55"/>
                      <a:pt x="74" y="52"/>
                      <a:pt x="73" y="48"/>
                    </a:cubicBezTo>
                    <a:cubicBezTo>
                      <a:pt x="74" y="48"/>
                      <a:pt x="74" y="47"/>
                      <a:pt x="75" y="46"/>
                    </a:cubicBezTo>
                    <a:cubicBezTo>
                      <a:pt x="74" y="46"/>
                      <a:pt x="73" y="45"/>
                      <a:pt x="72" y="44"/>
                    </a:cubicBezTo>
                    <a:cubicBezTo>
                      <a:pt x="72" y="44"/>
                      <a:pt x="71" y="44"/>
                      <a:pt x="71" y="44"/>
                    </a:cubicBezTo>
                    <a:cubicBezTo>
                      <a:pt x="71" y="46"/>
                      <a:pt x="72" y="46"/>
                      <a:pt x="72" y="48"/>
                    </a:cubicBezTo>
                    <a:cubicBezTo>
                      <a:pt x="71" y="48"/>
                      <a:pt x="71" y="48"/>
                      <a:pt x="70" y="48"/>
                    </a:cubicBezTo>
                    <a:cubicBezTo>
                      <a:pt x="69" y="47"/>
                      <a:pt x="69" y="45"/>
                      <a:pt x="69" y="43"/>
                    </a:cubicBezTo>
                    <a:cubicBezTo>
                      <a:pt x="70" y="43"/>
                      <a:pt x="70" y="43"/>
                      <a:pt x="70" y="42"/>
                    </a:cubicBezTo>
                    <a:cubicBezTo>
                      <a:pt x="69" y="42"/>
                      <a:pt x="69" y="42"/>
                      <a:pt x="68" y="42"/>
                    </a:cubicBezTo>
                    <a:cubicBezTo>
                      <a:pt x="68" y="43"/>
                      <a:pt x="68" y="43"/>
                      <a:pt x="66" y="43"/>
                    </a:cubicBezTo>
                    <a:cubicBezTo>
                      <a:pt x="66" y="41"/>
                      <a:pt x="66" y="41"/>
                      <a:pt x="67" y="39"/>
                    </a:cubicBezTo>
                    <a:cubicBezTo>
                      <a:pt x="66" y="39"/>
                      <a:pt x="66" y="39"/>
                      <a:pt x="65" y="39"/>
                    </a:cubicBezTo>
                    <a:cubicBezTo>
                      <a:pt x="65" y="40"/>
                      <a:pt x="65" y="40"/>
                      <a:pt x="65" y="41"/>
                    </a:cubicBezTo>
                    <a:cubicBezTo>
                      <a:pt x="64" y="41"/>
                      <a:pt x="64" y="41"/>
                      <a:pt x="64" y="41"/>
                    </a:cubicBezTo>
                    <a:cubicBezTo>
                      <a:pt x="63" y="40"/>
                      <a:pt x="62" y="40"/>
                      <a:pt x="62" y="38"/>
                    </a:cubicBezTo>
                    <a:cubicBezTo>
                      <a:pt x="63" y="37"/>
                      <a:pt x="64" y="37"/>
                      <a:pt x="65" y="36"/>
                    </a:cubicBezTo>
                    <a:cubicBezTo>
                      <a:pt x="65" y="36"/>
                      <a:pt x="65" y="36"/>
                      <a:pt x="65" y="35"/>
                    </a:cubicBezTo>
                    <a:cubicBezTo>
                      <a:pt x="63" y="35"/>
                      <a:pt x="63" y="36"/>
                      <a:pt x="60" y="37"/>
                    </a:cubicBezTo>
                    <a:cubicBezTo>
                      <a:pt x="60" y="36"/>
                      <a:pt x="60" y="36"/>
                      <a:pt x="60" y="35"/>
                    </a:cubicBezTo>
                    <a:cubicBezTo>
                      <a:pt x="61" y="34"/>
                      <a:pt x="62" y="33"/>
                      <a:pt x="62" y="31"/>
                    </a:cubicBezTo>
                    <a:cubicBezTo>
                      <a:pt x="61" y="30"/>
                      <a:pt x="61" y="29"/>
                      <a:pt x="60" y="27"/>
                    </a:cubicBezTo>
                    <a:cubicBezTo>
                      <a:pt x="58" y="28"/>
                      <a:pt x="56" y="28"/>
                      <a:pt x="53" y="26"/>
                    </a:cubicBezTo>
                    <a:cubicBezTo>
                      <a:pt x="53" y="26"/>
                      <a:pt x="53" y="26"/>
                      <a:pt x="53" y="25"/>
                    </a:cubicBezTo>
                    <a:cubicBezTo>
                      <a:pt x="53" y="25"/>
                      <a:pt x="54" y="25"/>
                      <a:pt x="54" y="25"/>
                    </a:cubicBezTo>
                    <a:cubicBezTo>
                      <a:pt x="55" y="26"/>
                      <a:pt x="56" y="26"/>
                      <a:pt x="58" y="26"/>
                    </a:cubicBezTo>
                    <a:cubicBezTo>
                      <a:pt x="58" y="26"/>
                      <a:pt x="58" y="26"/>
                      <a:pt x="58" y="26"/>
                    </a:cubicBezTo>
                    <a:cubicBezTo>
                      <a:pt x="55" y="24"/>
                      <a:pt x="54" y="23"/>
                      <a:pt x="50" y="22"/>
                    </a:cubicBezTo>
                    <a:cubicBezTo>
                      <a:pt x="50" y="22"/>
                      <a:pt x="50" y="23"/>
                      <a:pt x="50" y="23"/>
                    </a:cubicBezTo>
                    <a:cubicBezTo>
                      <a:pt x="51" y="23"/>
                      <a:pt x="50" y="23"/>
                      <a:pt x="51" y="24"/>
                    </a:cubicBezTo>
                    <a:cubicBezTo>
                      <a:pt x="50" y="24"/>
                      <a:pt x="50" y="24"/>
                      <a:pt x="49" y="24"/>
                    </a:cubicBezTo>
                    <a:cubicBezTo>
                      <a:pt x="45" y="21"/>
                      <a:pt x="40" y="15"/>
                      <a:pt x="35" y="13"/>
                    </a:cubicBezTo>
                    <a:cubicBezTo>
                      <a:pt x="33" y="12"/>
                      <a:pt x="25" y="11"/>
                      <a:pt x="22" y="12"/>
                    </a:cubicBezTo>
                    <a:cubicBezTo>
                      <a:pt x="21" y="12"/>
                      <a:pt x="19" y="13"/>
                      <a:pt x="18" y="14"/>
                    </a:cubicBezTo>
                    <a:cubicBezTo>
                      <a:pt x="17" y="14"/>
                      <a:pt x="11" y="12"/>
                      <a:pt x="9" y="12"/>
                    </a:cubicBezTo>
                    <a:cubicBezTo>
                      <a:pt x="9" y="10"/>
                      <a:pt x="9" y="10"/>
                      <a:pt x="10" y="9"/>
                    </a:cubicBezTo>
                    <a:cubicBezTo>
                      <a:pt x="8" y="9"/>
                      <a:pt x="6" y="9"/>
                      <a:pt x="4" y="9"/>
                    </a:cubicBezTo>
                    <a:cubicBezTo>
                      <a:pt x="3" y="9"/>
                      <a:pt x="1" y="8"/>
                      <a:pt x="0" y="8"/>
                    </a:cubicBezTo>
                    <a:cubicBezTo>
                      <a:pt x="0" y="7"/>
                      <a:pt x="0" y="7"/>
                      <a:pt x="0" y="5"/>
                    </a:cubicBezTo>
                    <a:cubicBezTo>
                      <a:pt x="2" y="4"/>
                      <a:pt x="4" y="5"/>
                      <a:pt x="5" y="2"/>
                    </a:cubicBezTo>
                    <a:cubicBezTo>
                      <a:pt x="4" y="2"/>
                      <a:pt x="4" y="1"/>
                      <a:pt x="4" y="0"/>
                    </a:cubicBezTo>
                    <a:cubicBezTo>
                      <a:pt x="26" y="0"/>
                      <a:pt x="48" y="0"/>
                      <a:pt x="70" y="0"/>
                    </a:cubicBezTo>
                    <a:cubicBezTo>
                      <a:pt x="73" y="4"/>
                      <a:pt x="78" y="6"/>
                      <a:pt x="82" y="10"/>
                    </a:cubicBezTo>
                    <a:cubicBezTo>
                      <a:pt x="84" y="11"/>
                      <a:pt x="85" y="13"/>
                      <a:pt x="86" y="14"/>
                    </a:cubicBezTo>
                    <a:cubicBezTo>
                      <a:pt x="89" y="19"/>
                      <a:pt x="94" y="22"/>
                      <a:pt x="97" y="27"/>
                    </a:cubicBezTo>
                    <a:cubicBezTo>
                      <a:pt x="97" y="27"/>
                      <a:pt x="96" y="27"/>
                      <a:pt x="96" y="27"/>
                    </a:cubicBezTo>
                    <a:cubicBezTo>
                      <a:pt x="95" y="26"/>
                      <a:pt x="95" y="26"/>
                      <a:pt x="94" y="26"/>
                    </a:cubicBezTo>
                    <a:cubicBezTo>
                      <a:pt x="94" y="26"/>
                      <a:pt x="94" y="27"/>
                      <a:pt x="94" y="27"/>
                    </a:cubicBezTo>
                    <a:cubicBezTo>
                      <a:pt x="96" y="29"/>
                      <a:pt x="96" y="33"/>
                      <a:pt x="96" y="37"/>
                    </a:cubicBezTo>
                    <a:cubicBezTo>
                      <a:pt x="95" y="37"/>
                      <a:pt x="96" y="37"/>
                      <a:pt x="95" y="38"/>
                    </a:cubicBezTo>
                    <a:cubicBezTo>
                      <a:pt x="94" y="38"/>
                      <a:pt x="93" y="37"/>
                      <a:pt x="91" y="37"/>
                    </a:cubicBezTo>
                    <a:cubicBezTo>
                      <a:pt x="92" y="38"/>
                      <a:pt x="92" y="39"/>
                      <a:pt x="91" y="40"/>
                    </a:cubicBezTo>
                    <a:cubicBezTo>
                      <a:pt x="90" y="41"/>
                      <a:pt x="90" y="41"/>
                      <a:pt x="89" y="42"/>
                    </a:cubicBezTo>
                    <a:cubicBezTo>
                      <a:pt x="89" y="42"/>
                      <a:pt x="89" y="42"/>
                      <a:pt x="89" y="42"/>
                    </a:cubicBezTo>
                    <a:cubicBezTo>
                      <a:pt x="91" y="44"/>
                      <a:pt x="93" y="44"/>
                      <a:pt x="94" y="47"/>
                    </a:cubicBezTo>
                    <a:cubicBezTo>
                      <a:pt x="93" y="47"/>
                      <a:pt x="93" y="47"/>
                      <a:pt x="92" y="48"/>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7" name="Freeform 20">
                <a:extLst>
                  <a:ext uri="{FF2B5EF4-FFF2-40B4-BE49-F238E27FC236}">
                    <a16:creationId xmlns:a16="http://schemas.microsoft.com/office/drawing/2014/main" id="{16037C53-6DFB-4C74-BD69-FDB3809BF828}"/>
                  </a:ext>
                </a:extLst>
              </p:cNvPr>
              <p:cNvSpPr>
                <a:spLocks/>
              </p:cNvSpPr>
              <p:nvPr/>
            </p:nvSpPr>
            <p:spPr bwMode="auto">
              <a:xfrm>
                <a:off x="898" y="1820"/>
                <a:ext cx="75" cy="60"/>
              </a:xfrm>
              <a:custGeom>
                <a:avLst/>
                <a:gdLst>
                  <a:gd name="T0" fmla="*/ 6 w 15"/>
                  <a:gd name="T1" fmla="*/ 3 h 12"/>
                  <a:gd name="T2" fmla="*/ 6 w 15"/>
                  <a:gd name="T3" fmla="*/ 4 h 12"/>
                  <a:gd name="T4" fmla="*/ 13 w 15"/>
                  <a:gd name="T5" fmla="*/ 2 h 12"/>
                  <a:gd name="T6" fmla="*/ 13 w 15"/>
                  <a:gd name="T7" fmla="*/ 2 h 12"/>
                  <a:gd name="T8" fmla="*/ 14 w 15"/>
                  <a:gd name="T9" fmla="*/ 3 h 12"/>
                  <a:gd name="T10" fmla="*/ 15 w 15"/>
                  <a:gd name="T11" fmla="*/ 8 h 12"/>
                  <a:gd name="T12" fmla="*/ 10 w 15"/>
                  <a:gd name="T13" fmla="*/ 9 h 12"/>
                  <a:gd name="T14" fmla="*/ 1 w 15"/>
                  <a:gd name="T15" fmla="*/ 12 h 12"/>
                  <a:gd name="T16" fmla="*/ 0 w 15"/>
                  <a:gd name="T17" fmla="*/ 9 h 12"/>
                  <a:gd name="T18" fmla="*/ 5 w 15"/>
                  <a:gd name="T19" fmla="*/ 8 h 12"/>
                  <a:gd name="T20" fmla="*/ 7 w 15"/>
                  <a:gd name="T21" fmla="*/ 9 h 12"/>
                  <a:gd name="T22" fmla="*/ 0 w 15"/>
                  <a:gd name="T23" fmla="*/ 6 h 12"/>
                  <a:gd name="T24" fmla="*/ 1 w 15"/>
                  <a:gd name="T25" fmla="*/ 3 h 12"/>
                  <a:gd name="T26" fmla="*/ 6 w 15"/>
                  <a:gd name="T27" fmla="*/ 0 h 12"/>
                  <a:gd name="T28" fmla="*/ 8 w 15"/>
                  <a:gd name="T29" fmla="*/ 1 h 12"/>
                  <a:gd name="T30" fmla="*/ 8 w 15"/>
                  <a:gd name="T31" fmla="*/ 2 h 12"/>
                  <a:gd name="T32" fmla="*/ 6 w 15"/>
                  <a:gd name="T33"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12">
                    <a:moveTo>
                      <a:pt x="6" y="3"/>
                    </a:moveTo>
                    <a:cubicBezTo>
                      <a:pt x="6" y="3"/>
                      <a:pt x="6" y="3"/>
                      <a:pt x="6" y="4"/>
                    </a:cubicBezTo>
                    <a:cubicBezTo>
                      <a:pt x="9" y="4"/>
                      <a:pt x="9" y="2"/>
                      <a:pt x="13" y="2"/>
                    </a:cubicBezTo>
                    <a:cubicBezTo>
                      <a:pt x="13" y="2"/>
                      <a:pt x="13" y="2"/>
                      <a:pt x="13" y="2"/>
                    </a:cubicBezTo>
                    <a:cubicBezTo>
                      <a:pt x="14" y="3"/>
                      <a:pt x="14" y="3"/>
                      <a:pt x="14" y="3"/>
                    </a:cubicBezTo>
                    <a:cubicBezTo>
                      <a:pt x="14" y="4"/>
                      <a:pt x="15" y="8"/>
                      <a:pt x="15" y="8"/>
                    </a:cubicBezTo>
                    <a:cubicBezTo>
                      <a:pt x="13" y="9"/>
                      <a:pt x="12" y="8"/>
                      <a:pt x="10" y="9"/>
                    </a:cubicBezTo>
                    <a:cubicBezTo>
                      <a:pt x="7" y="10"/>
                      <a:pt x="5" y="12"/>
                      <a:pt x="1" y="12"/>
                    </a:cubicBezTo>
                    <a:cubicBezTo>
                      <a:pt x="0" y="11"/>
                      <a:pt x="0" y="11"/>
                      <a:pt x="0" y="9"/>
                    </a:cubicBezTo>
                    <a:cubicBezTo>
                      <a:pt x="1" y="9"/>
                      <a:pt x="2" y="8"/>
                      <a:pt x="5" y="8"/>
                    </a:cubicBezTo>
                    <a:cubicBezTo>
                      <a:pt x="5" y="9"/>
                      <a:pt x="6" y="9"/>
                      <a:pt x="7" y="9"/>
                    </a:cubicBezTo>
                    <a:cubicBezTo>
                      <a:pt x="5" y="8"/>
                      <a:pt x="1" y="7"/>
                      <a:pt x="0" y="6"/>
                    </a:cubicBezTo>
                    <a:cubicBezTo>
                      <a:pt x="1" y="5"/>
                      <a:pt x="1" y="5"/>
                      <a:pt x="1" y="3"/>
                    </a:cubicBezTo>
                    <a:cubicBezTo>
                      <a:pt x="2" y="2"/>
                      <a:pt x="2" y="0"/>
                      <a:pt x="6" y="0"/>
                    </a:cubicBezTo>
                    <a:cubicBezTo>
                      <a:pt x="6" y="1"/>
                      <a:pt x="7" y="1"/>
                      <a:pt x="8" y="1"/>
                    </a:cubicBezTo>
                    <a:cubicBezTo>
                      <a:pt x="8" y="2"/>
                      <a:pt x="8" y="2"/>
                      <a:pt x="8" y="2"/>
                    </a:cubicBezTo>
                    <a:cubicBezTo>
                      <a:pt x="7" y="2"/>
                      <a:pt x="7" y="2"/>
                      <a:pt x="6" y="3"/>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8" name="Freeform 21">
                <a:extLst>
                  <a:ext uri="{FF2B5EF4-FFF2-40B4-BE49-F238E27FC236}">
                    <a16:creationId xmlns:a16="http://schemas.microsoft.com/office/drawing/2014/main" id="{C593E47D-8BD1-4C6E-9C82-63F46381EFE4}"/>
                  </a:ext>
                </a:extLst>
              </p:cNvPr>
              <p:cNvSpPr>
                <a:spLocks/>
              </p:cNvSpPr>
              <p:nvPr/>
            </p:nvSpPr>
            <p:spPr bwMode="auto">
              <a:xfrm>
                <a:off x="2764" y="1820"/>
                <a:ext cx="109" cy="65"/>
              </a:xfrm>
              <a:custGeom>
                <a:avLst/>
                <a:gdLst>
                  <a:gd name="T0" fmla="*/ 11 w 22"/>
                  <a:gd name="T1" fmla="*/ 8 h 13"/>
                  <a:gd name="T2" fmla="*/ 15 w 22"/>
                  <a:gd name="T3" fmla="*/ 8 h 13"/>
                  <a:gd name="T4" fmla="*/ 15 w 22"/>
                  <a:gd name="T5" fmla="*/ 8 h 13"/>
                  <a:gd name="T6" fmla="*/ 9 w 22"/>
                  <a:gd name="T7" fmla="*/ 7 h 13"/>
                  <a:gd name="T8" fmla="*/ 6 w 22"/>
                  <a:gd name="T9" fmla="*/ 7 h 13"/>
                  <a:gd name="T10" fmla="*/ 6 w 22"/>
                  <a:gd name="T11" fmla="*/ 6 h 13"/>
                  <a:gd name="T12" fmla="*/ 11 w 22"/>
                  <a:gd name="T13" fmla="*/ 6 h 13"/>
                  <a:gd name="T14" fmla="*/ 11 w 22"/>
                  <a:gd name="T15" fmla="*/ 5 h 13"/>
                  <a:gd name="T16" fmla="*/ 0 w 22"/>
                  <a:gd name="T17" fmla="*/ 1 h 13"/>
                  <a:gd name="T18" fmla="*/ 5 w 22"/>
                  <a:gd name="T19" fmla="*/ 0 h 13"/>
                  <a:gd name="T20" fmla="*/ 11 w 22"/>
                  <a:gd name="T21" fmla="*/ 4 h 13"/>
                  <a:gd name="T22" fmla="*/ 15 w 22"/>
                  <a:gd name="T23" fmla="*/ 3 h 13"/>
                  <a:gd name="T24" fmla="*/ 22 w 22"/>
                  <a:gd name="T25" fmla="*/ 6 h 13"/>
                  <a:gd name="T26" fmla="*/ 22 w 22"/>
                  <a:gd name="T27" fmla="*/ 8 h 13"/>
                  <a:gd name="T28" fmla="*/ 19 w 22"/>
                  <a:gd name="T29" fmla="*/ 11 h 13"/>
                  <a:gd name="T30" fmla="*/ 14 w 22"/>
                  <a:gd name="T31" fmla="*/ 12 h 13"/>
                  <a:gd name="T32" fmla="*/ 11 w 22"/>
                  <a:gd name="T33"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13">
                    <a:moveTo>
                      <a:pt x="11" y="8"/>
                    </a:moveTo>
                    <a:cubicBezTo>
                      <a:pt x="13" y="8"/>
                      <a:pt x="14" y="8"/>
                      <a:pt x="15" y="8"/>
                    </a:cubicBezTo>
                    <a:cubicBezTo>
                      <a:pt x="15" y="8"/>
                      <a:pt x="15" y="8"/>
                      <a:pt x="15" y="8"/>
                    </a:cubicBezTo>
                    <a:cubicBezTo>
                      <a:pt x="13" y="7"/>
                      <a:pt x="12" y="7"/>
                      <a:pt x="9" y="7"/>
                    </a:cubicBezTo>
                    <a:cubicBezTo>
                      <a:pt x="8" y="8"/>
                      <a:pt x="8" y="7"/>
                      <a:pt x="6" y="7"/>
                    </a:cubicBezTo>
                    <a:cubicBezTo>
                      <a:pt x="6" y="7"/>
                      <a:pt x="6" y="6"/>
                      <a:pt x="6" y="6"/>
                    </a:cubicBezTo>
                    <a:cubicBezTo>
                      <a:pt x="8" y="6"/>
                      <a:pt x="10" y="6"/>
                      <a:pt x="11" y="6"/>
                    </a:cubicBezTo>
                    <a:cubicBezTo>
                      <a:pt x="11" y="6"/>
                      <a:pt x="11" y="6"/>
                      <a:pt x="11" y="5"/>
                    </a:cubicBezTo>
                    <a:cubicBezTo>
                      <a:pt x="7" y="4"/>
                      <a:pt x="1" y="6"/>
                      <a:pt x="0" y="1"/>
                    </a:cubicBezTo>
                    <a:cubicBezTo>
                      <a:pt x="2" y="1"/>
                      <a:pt x="2" y="0"/>
                      <a:pt x="5" y="0"/>
                    </a:cubicBezTo>
                    <a:cubicBezTo>
                      <a:pt x="7" y="1"/>
                      <a:pt x="10" y="3"/>
                      <a:pt x="11" y="4"/>
                    </a:cubicBezTo>
                    <a:cubicBezTo>
                      <a:pt x="13" y="4"/>
                      <a:pt x="14" y="3"/>
                      <a:pt x="15" y="3"/>
                    </a:cubicBezTo>
                    <a:lnTo>
                      <a:pt x="22" y="6"/>
                    </a:lnTo>
                    <a:cubicBezTo>
                      <a:pt x="22" y="7"/>
                      <a:pt x="22" y="7"/>
                      <a:pt x="22" y="8"/>
                    </a:cubicBezTo>
                    <a:cubicBezTo>
                      <a:pt x="21" y="9"/>
                      <a:pt x="20" y="10"/>
                      <a:pt x="19" y="11"/>
                    </a:cubicBezTo>
                    <a:cubicBezTo>
                      <a:pt x="18" y="12"/>
                      <a:pt x="16" y="13"/>
                      <a:pt x="14" y="12"/>
                    </a:cubicBezTo>
                    <a:cubicBezTo>
                      <a:pt x="13" y="11"/>
                      <a:pt x="12" y="10"/>
                      <a:pt x="11" y="8"/>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9" name="Freeform 22">
                <a:extLst>
                  <a:ext uri="{FF2B5EF4-FFF2-40B4-BE49-F238E27FC236}">
                    <a16:creationId xmlns:a16="http://schemas.microsoft.com/office/drawing/2014/main" id="{01088904-0C2C-4299-8B60-06526DF6CAF5}"/>
                  </a:ext>
                </a:extLst>
              </p:cNvPr>
              <p:cNvSpPr>
                <a:spLocks/>
              </p:cNvSpPr>
              <p:nvPr/>
            </p:nvSpPr>
            <p:spPr bwMode="auto">
              <a:xfrm>
                <a:off x="973" y="1830"/>
                <a:ext cx="65" cy="25"/>
              </a:xfrm>
              <a:custGeom>
                <a:avLst/>
                <a:gdLst>
                  <a:gd name="T0" fmla="*/ 13 w 13"/>
                  <a:gd name="T1" fmla="*/ 4 h 5"/>
                  <a:gd name="T2" fmla="*/ 2 w 13"/>
                  <a:gd name="T3" fmla="*/ 3 h 5"/>
                  <a:gd name="T4" fmla="*/ 4 w 13"/>
                  <a:gd name="T5" fmla="*/ 3 h 5"/>
                  <a:gd name="T6" fmla="*/ 4 w 13"/>
                  <a:gd name="T7" fmla="*/ 2 h 5"/>
                  <a:gd name="T8" fmla="*/ 0 w 13"/>
                  <a:gd name="T9" fmla="*/ 2 h 5"/>
                  <a:gd name="T10" fmla="*/ 0 w 13"/>
                  <a:gd name="T11" fmla="*/ 0 h 5"/>
                  <a:gd name="T12" fmla="*/ 5 w 13"/>
                  <a:gd name="T13" fmla="*/ 0 h 5"/>
                  <a:gd name="T14" fmla="*/ 13 w 13"/>
                  <a:gd name="T15" fmla="*/ 2 h 5"/>
                  <a:gd name="T16" fmla="*/ 13 w 13"/>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
                    <a:moveTo>
                      <a:pt x="13" y="4"/>
                    </a:moveTo>
                    <a:cubicBezTo>
                      <a:pt x="10" y="4"/>
                      <a:pt x="4" y="5"/>
                      <a:pt x="2" y="3"/>
                    </a:cubicBezTo>
                    <a:cubicBezTo>
                      <a:pt x="2" y="3"/>
                      <a:pt x="3" y="3"/>
                      <a:pt x="4" y="3"/>
                    </a:cubicBezTo>
                    <a:cubicBezTo>
                      <a:pt x="4" y="2"/>
                      <a:pt x="4" y="2"/>
                      <a:pt x="4" y="2"/>
                    </a:cubicBezTo>
                    <a:cubicBezTo>
                      <a:pt x="2" y="2"/>
                      <a:pt x="1" y="2"/>
                      <a:pt x="0" y="2"/>
                    </a:cubicBezTo>
                    <a:cubicBezTo>
                      <a:pt x="0" y="1"/>
                      <a:pt x="0" y="1"/>
                      <a:pt x="0" y="0"/>
                    </a:cubicBezTo>
                    <a:cubicBezTo>
                      <a:pt x="1" y="0"/>
                      <a:pt x="3" y="0"/>
                      <a:pt x="5" y="0"/>
                    </a:cubicBezTo>
                    <a:cubicBezTo>
                      <a:pt x="7" y="1"/>
                      <a:pt x="11" y="0"/>
                      <a:pt x="13" y="2"/>
                    </a:cubicBezTo>
                    <a:cubicBezTo>
                      <a:pt x="13" y="2"/>
                      <a:pt x="13" y="3"/>
                      <a:pt x="13" y="4"/>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0" name="Freeform 23">
                <a:extLst>
                  <a:ext uri="{FF2B5EF4-FFF2-40B4-BE49-F238E27FC236}">
                    <a16:creationId xmlns:a16="http://schemas.microsoft.com/office/drawing/2014/main" id="{406FF3BE-98B8-4F55-B1CF-2BCF2DFD6573}"/>
                  </a:ext>
                </a:extLst>
              </p:cNvPr>
              <p:cNvSpPr>
                <a:spLocks/>
              </p:cNvSpPr>
              <p:nvPr/>
            </p:nvSpPr>
            <p:spPr bwMode="auto">
              <a:xfrm>
                <a:off x="3038" y="1850"/>
                <a:ext cx="10" cy="5"/>
              </a:xfrm>
              <a:custGeom>
                <a:avLst/>
                <a:gdLst>
                  <a:gd name="T0" fmla="*/ 1 w 2"/>
                  <a:gd name="T1" fmla="*/ 0 h 1"/>
                  <a:gd name="T2" fmla="*/ 1 w 2"/>
                  <a:gd name="T3" fmla="*/ 1 h 1"/>
                  <a:gd name="T4" fmla="*/ 2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1" y="1"/>
                    </a:cubicBezTo>
                    <a:cubicBezTo>
                      <a:pt x="2" y="0"/>
                      <a:pt x="2" y="1"/>
                      <a:pt x="2" y="0"/>
                    </a:cubicBezTo>
                    <a:cubicBezTo>
                      <a:pt x="2" y="0"/>
                      <a:pt x="1" y="0"/>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1" name="Freeform 24">
                <a:extLst>
                  <a:ext uri="{FF2B5EF4-FFF2-40B4-BE49-F238E27FC236}">
                    <a16:creationId xmlns:a16="http://schemas.microsoft.com/office/drawing/2014/main" id="{6967C6BB-335F-46E7-8100-96812BB9E41B}"/>
                  </a:ext>
                </a:extLst>
              </p:cNvPr>
              <p:cNvSpPr>
                <a:spLocks/>
              </p:cNvSpPr>
              <p:nvPr/>
            </p:nvSpPr>
            <p:spPr bwMode="auto">
              <a:xfrm>
                <a:off x="2764" y="1850"/>
                <a:ext cx="9" cy="10"/>
              </a:xfrm>
              <a:custGeom>
                <a:avLst/>
                <a:gdLst>
                  <a:gd name="T0" fmla="*/ 0 w 2"/>
                  <a:gd name="T1" fmla="*/ 0 h 2"/>
                  <a:gd name="T2" fmla="*/ 2 w 2"/>
                  <a:gd name="T3" fmla="*/ 2 h 2"/>
                  <a:gd name="T4" fmla="*/ 2 w 2"/>
                  <a:gd name="T5" fmla="*/ 2 h 2"/>
                  <a:gd name="T6" fmla="*/ 0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1" y="1"/>
                      <a:pt x="2" y="1"/>
                      <a:pt x="2" y="2"/>
                    </a:cubicBezTo>
                    <a:cubicBezTo>
                      <a:pt x="2" y="2"/>
                      <a:pt x="2" y="2"/>
                      <a:pt x="2" y="2"/>
                    </a:cubicBezTo>
                    <a:cubicBezTo>
                      <a:pt x="1" y="2"/>
                      <a:pt x="1" y="2"/>
                      <a:pt x="0" y="2"/>
                    </a:cubicBezTo>
                    <a:cubicBezTo>
                      <a:pt x="0" y="2"/>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2" name="Freeform 25">
                <a:extLst>
                  <a:ext uri="{FF2B5EF4-FFF2-40B4-BE49-F238E27FC236}">
                    <a16:creationId xmlns:a16="http://schemas.microsoft.com/office/drawing/2014/main" id="{BFD7EBD0-D15C-4B5A-A7E3-D0BE90879196}"/>
                  </a:ext>
                </a:extLst>
              </p:cNvPr>
              <p:cNvSpPr>
                <a:spLocks/>
              </p:cNvSpPr>
              <p:nvPr/>
            </p:nvSpPr>
            <p:spPr bwMode="auto">
              <a:xfrm>
                <a:off x="1178" y="1855"/>
                <a:ext cx="50" cy="20"/>
              </a:xfrm>
              <a:custGeom>
                <a:avLst/>
                <a:gdLst>
                  <a:gd name="T0" fmla="*/ 10 w 10"/>
                  <a:gd name="T1" fmla="*/ 4 h 4"/>
                  <a:gd name="T2" fmla="*/ 3 w 10"/>
                  <a:gd name="T3" fmla="*/ 3 h 4"/>
                  <a:gd name="T4" fmla="*/ 4 w 10"/>
                  <a:gd name="T5" fmla="*/ 1 h 4"/>
                  <a:gd name="T6" fmla="*/ 0 w 10"/>
                  <a:gd name="T7" fmla="*/ 1 h 4"/>
                  <a:gd name="T8" fmla="*/ 0 w 10"/>
                  <a:gd name="T9" fmla="*/ 0 h 4"/>
                  <a:gd name="T10" fmla="*/ 0 w 10"/>
                  <a:gd name="T11" fmla="*/ 0 h 4"/>
                  <a:gd name="T12" fmla="*/ 4 w 10"/>
                  <a:gd name="T13" fmla="*/ 0 h 4"/>
                  <a:gd name="T14" fmla="*/ 6 w 10"/>
                  <a:gd name="T15" fmla="*/ 2 h 4"/>
                  <a:gd name="T16" fmla="*/ 9 w 10"/>
                  <a:gd name="T17" fmla="*/ 2 h 4"/>
                  <a:gd name="T18" fmla="*/ 10 w 10"/>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4">
                    <a:moveTo>
                      <a:pt x="10" y="4"/>
                    </a:moveTo>
                    <a:cubicBezTo>
                      <a:pt x="7" y="4"/>
                      <a:pt x="6" y="3"/>
                      <a:pt x="3" y="3"/>
                    </a:cubicBezTo>
                    <a:cubicBezTo>
                      <a:pt x="3" y="2"/>
                      <a:pt x="3" y="2"/>
                      <a:pt x="4" y="1"/>
                    </a:cubicBezTo>
                    <a:cubicBezTo>
                      <a:pt x="2" y="1"/>
                      <a:pt x="1" y="1"/>
                      <a:pt x="0" y="1"/>
                    </a:cubicBezTo>
                    <a:cubicBezTo>
                      <a:pt x="0" y="1"/>
                      <a:pt x="0" y="0"/>
                      <a:pt x="0" y="0"/>
                    </a:cubicBezTo>
                    <a:cubicBezTo>
                      <a:pt x="0" y="0"/>
                      <a:pt x="0" y="0"/>
                      <a:pt x="0" y="0"/>
                    </a:cubicBezTo>
                    <a:cubicBezTo>
                      <a:pt x="1" y="0"/>
                      <a:pt x="3" y="0"/>
                      <a:pt x="4" y="0"/>
                    </a:cubicBezTo>
                    <a:cubicBezTo>
                      <a:pt x="5" y="1"/>
                      <a:pt x="5" y="2"/>
                      <a:pt x="6" y="2"/>
                    </a:cubicBezTo>
                    <a:cubicBezTo>
                      <a:pt x="6" y="2"/>
                      <a:pt x="8" y="2"/>
                      <a:pt x="9" y="2"/>
                    </a:cubicBezTo>
                    <a:cubicBezTo>
                      <a:pt x="10" y="2"/>
                      <a:pt x="10" y="3"/>
                      <a:pt x="10" y="4"/>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3" name="Freeform 26">
                <a:extLst>
                  <a:ext uri="{FF2B5EF4-FFF2-40B4-BE49-F238E27FC236}">
                    <a16:creationId xmlns:a16="http://schemas.microsoft.com/office/drawing/2014/main" id="{48CDC59F-FFBB-402F-904B-CE921853357B}"/>
                  </a:ext>
                </a:extLst>
              </p:cNvPr>
              <p:cNvSpPr>
                <a:spLocks/>
              </p:cNvSpPr>
              <p:nvPr/>
            </p:nvSpPr>
            <p:spPr bwMode="auto">
              <a:xfrm>
                <a:off x="1272" y="1855"/>
                <a:ext cx="10" cy="15"/>
              </a:xfrm>
              <a:custGeom>
                <a:avLst/>
                <a:gdLst>
                  <a:gd name="T0" fmla="*/ 0 w 2"/>
                  <a:gd name="T1" fmla="*/ 0 h 3"/>
                  <a:gd name="T2" fmla="*/ 2 w 2"/>
                  <a:gd name="T3" fmla="*/ 2 h 3"/>
                  <a:gd name="T4" fmla="*/ 0 w 2"/>
                  <a:gd name="T5" fmla="*/ 3 h 3"/>
                  <a:gd name="T6" fmla="*/ 0 w 2"/>
                  <a:gd name="T7" fmla="*/ 0 h 3"/>
                </a:gdLst>
                <a:ahLst/>
                <a:cxnLst>
                  <a:cxn ang="0">
                    <a:pos x="T0" y="T1"/>
                  </a:cxn>
                  <a:cxn ang="0">
                    <a:pos x="T2" y="T3"/>
                  </a:cxn>
                  <a:cxn ang="0">
                    <a:pos x="T4" y="T5"/>
                  </a:cxn>
                  <a:cxn ang="0">
                    <a:pos x="T6" y="T7"/>
                  </a:cxn>
                </a:cxnLst>
                <a:rect l="0" t="0" r="r" b="b"/>
                <a:pathLst>
                  <a:path w="2" h="3">
                    <a:moveTo>
                      <a:pt x="0" y="0"/>
                    </a:moveTo>
                    <a:cubicBezTo>
                      <a:pt x="2" y="1"/>
                      <a:pt x="1" y="0"/>
                      <a:pt x="2" y="2"/>
                    </a:cubicBezTo>
                    <a:cubicBezTo>
                      <a:pt x="1" y="2"/>
                      <a:pt x="1" y="2"/>
                      <a:pt x="0" y="3"/>
                    </a:cubicBezTo>
                    <a:cubicBezTo>
                      <a:pt x="0" y="2"/>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4" name="Freeform 27">
                <a:extLst>
                  <a:ext uri="{FF2B5EF4-FFF2-40B4-BE49-F238E27FC236}">
                    <a16:creationId xmlns:a16="http://schemas.microsoft.com/office/drawing/2014/main" id="{117A1B1F-A0E8-4A4C-A440-234F9ED0832A}"/>
                  </a:ext>
                </a:extLst>
              </p:cNvPr>
              <p:cNvSpPr>
                <a:spLocks/>
              </p:cNvSpPr>
              <p:nvPr/>
            </p:nvSpPr>
            <p:spPr bwMode="auto">
              <a:xfrm>
                <a:off x="953" y="1865"/>
                <a:ext cx="25" cy="15"/>
              </a:xfrm>
              <a:custGeom>
                <a:avLst/>
                <a:gdLst>
                  <a:gd name="T0" fmla="*/ 5 w 5"/>
                  <a:gd name="T1" fmla="*/ 0 h 3"/>
                  <a:gd name="T2" fmla="*/ 5 w 5"/>
                  <a:gd name="T3" fmla="*/ 1 h 3"/>
                  <a:gd name="T4" fmla="*/ 3 w 5"/>
                  <a:gd name="T5" fmla="*/ 2 h 3"/>
                  <a:gd name="T6" fmla="*/ 0 w 5"/>
                  <a:gd name="T7" fmla="*/ 3 h 3"/>
                  <a:gd name="T8" fmla="*/ 0 w 5"/>
                  <a:gd name="T9" fmla="*/ 1 h 3"/>
                  <a:gd name="T10" fmla="*/ 5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5" y="0"/>
                    </a:moveTo>
                    <a:cubicBezTo>
                      <a:pt x="5" y="1"/>
                      <a:pt x="5" y="1"/>
                      <a:pt x="5" y="1"/>
                    </a:cubicBezTo>
                    <a:cubicBezTo>
                      <a:pt x="4" y="2"/>
                      <a:pt x="4" y="2"/>
                      <a:pt x="3" y="2"/>
                    </a:cubicBezTo>
                    <a:cubicBezTo>
                      <a:pt x="2" y="3"/>
                      <a:pt x="1" y="3"/>
                      <a:pt x="0" y="3"/>
                    </a:cubicBezTo>
                    <a:cubicBezTo>
                      <a:pt x="0" y="2"/>
                      <a:pt x="0" y="2"/>
                      <a:pt x="0" y="1"/>
                    </a:cubicBezTo>
                    <a:cubicBezTo>
                      <a:pt x="1" y="0"/>
                      <a:pt x="3" y="0"/>
                      <a:pt x="5"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5" name="Freeform 28">
                <a:extLst>
                  <a:ext uri="{FF2B5EF4-FFF2-40B4-BE49-F238E27FC236}">
                    <a16:creationId xmlns:a16="http://schemas.microsoft.com/office/drawing/2014/main" id="{DE3EB920-BD57-4BC0-9CAF-EE134752E9EC}"/>
                  </a:ext>
                </a:extLst>
              </p:cNvPr>
              <p:cNvSpPr>
                <a:spLocks/>
              </p:cNvSpPr>
              <p:nvPr/>
            </p:nvSpPr>
            <p:spPr bwMode="auto">
              <a:xfrm>
                <a:off x="2788" y="1870"/>
                <a:ext cx="40" cy="20"/>
              </a:xfrm>
              <a:custGeom>
                <a:avLst/>
                <a:gdLst>
                  <a:gd name="T0" fmla="*/ 3 w 8"/>
                  <a:gd name="T1" fmla="*/ 4 h 4"/>
                  <a:gd name="T2" fmla="*/ 3 w 8"/>
                  <a:gd name="T3" fmla="*/ 3 h 4"/>
                  <a:gd name="T4" fmla="*/ 0 w 8"/>
                  <a:gd name="T5" fmla="*/ 0 h 4"/>
                  <a:gd name="T6" fmla="*/ 1 w 8"/>
                  <a:gd name="T7" fmla="*/ 0 h 4"/>
                  <a:gd name="T8" fmla="*/ 8 w 8"/>
                  <a:gd name="T9" fmla="*/ 1 h 4"/>
                  <a:gd name="T10" fmla="*/ 8 w 8"/>
                  <a:gd name="T11" fmla="*/ 4 h 4"/>
                  <a:gd name="T12" fmla="*/ 7 w 8"/>
                  <a:gd name="T13" fmla="*/ 4 h 4"/>
                  <a:gd name="T14" fmla="*/ 3 w 8"/>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4">
                    <a:moveTo>
                      <a:pt x="3" y="4"/>
                    </a:moveTo>
                    <a:cubicBezTo>
                      <a:pt x="3" y="4"/>
                      <a:pt x="3" y="3"/>
                      <a:pt x="3" y="3"/>
                    </a:cubicBezTo>
                    <a:cubicBezTo>
                      <a:pt x="1" y="2"/>
                      <a:pt x="0" y="2"/>
                      <a:pt x="0" y="0"/>
                    </a:cubicBezTo>
                    <a:cubicBezTo>
                      <a:pt x="0" y="0"/>
                      <a:pt x="1" y="0"/>
                      <a:pt x="1" y="0"/>
                    </a:cubicBezTo>
                    <a:cubicBezTo>
                      <a:pt x="2" y="2"/>
                      <a:pt x="5" y="1"/>
                      <a:pt x="8" y="1"/>
                    </a:cubicBezTo>
                    <a:cubicBezTo>
                      <a:pt x="8" y="2"/>
                      <a:pt x="8" y="2"/>
                      <a:pt x="8" y="4"/>
                    </a:cubicBezTo>
                    <a:cubicBezTo>
                      <a:pt x="8" y="4"/>
                      <a:pt x="8" y="4"/>
                      <a:pt x="7" y="4"/>
                    </a:cubicBezTo>
                    <a:cubicBezTo>
                      <a:pt x="6" y="4"/>
                      <a:pt x="5" y="4"/>
                      <a:pt x="3" y="4"/>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6" name="Freeform 29">
                <a:extLst>
                  <a:ext uri="{FF2B5EF4-FFF2-40B4-BE49-F238E27FC236}">
                    <a16:creationId xmlns:a16="http://schemas.microsoft.com/office/drawing/2014/main" id="{B490D536-9C28-43B2-BA3A-3BFE53AA0942}"/>
                  </a:ext>
                </a:extLst>
              </p:cNvPr>
              <p:cNvSpPr>
                <a:spLocks/>
              </p:cNvSpPr>
              <p:nvPr/>
            </p:nvSpPr>
            <p:spPr bwMode="auto">
              <a:xfrm>
                <a:off x="1302" y="1870"/>
                <a:ext cx="25" cy="10"/>
              </a:xfrm>
              <a:custGeom>
                <a:avLst/>
                <a:gdLst>
                  <a:gd name="T0" fmla="*/ 0 w 5"/>
                  <a:gd name="T1" fmla="*/ 0 h 2"/>
                  <a:gd name="T2" fmla="*/ 5 w 5"/>
                  <a:gd name="T3" fmla="*/ 0 h 2"/>
                  <a:gd name="T4" fmla="*/ 4 w 5"/>
                  <a:gd name="T5" fmla="*/ 1 h 2"/>
                  <a:gd name="T6" fmla="*/ 1 w 5"/>
                  <a:gd name="T7" fmla="*/ 2 h 2"/>
                  <a:gd name="T8" fmla="*/ 0 w 5"/>
                  <a:gd name="T9" fmla="*/ 0 h 2"/>
                </a:gdLst>
                <a:ahLst/>
                <a:cxnLst>
                  <a:cxn ang="0">
                    <a:pos x="T0" y="T1"/>
                  </a:cxn>
                  <a:cxn ang="0">
                    <a:pos x="T2" y="T3"/>
                  </a:cxn>
                  <a:cxn ang="0">
                    <a:pos x="T4" y="T5"/>
                  </a:cxn>
                  <a:cxn ang="0">
                    <a:pos x="T6" y="T7"/>
                  </a:cxn>
                  <a:cxn ang="0">
                    <a:pos x="T8" y="T9"/>
                  </a:cxn>
                </a:cxnLst>
                <a:rect l="0" t="0" r="r" b="b"/>
                <a:pathLst>
                  <a:path w="5" h="2">
                    <a:moveTo>
                      <a:pt x="0" y="0"/>
                    </a:moveTo>
                    <a:cubicBezTo>
                      <a:pt x="2" y="0"/>
                      <a:pt x="3" y="0"/>
                      <a:pt x="5" y="0"/>
                    </a:cubicBezTo>
                    <a:cubicBezTo>
                      <a:pt x="4" y="1"/>
                      <a:pt x="5" y="0"/>
                      <a:pt x="4" y="1"/>
                    </a:cubicBezTo>
                    <a:cubicBezTo>
                      <a:pt x="4" y="2"/>
                      <a:pt x="4" y="2"/>
                      <a:pt x="1" y="2"/>
                    </a:cubicBezTo>
                    <a:cubicBezTo>
                      <a:pt x="1" y="2"/>
                      <a:pt x="1" y="2"/>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7" name="Freeform 30">
                <a:extLst>
                  <a:ext uri="{FF2B5EF4-FFF2-40B4-BE49-F238E27FC236}">
                    <a16:creationId xmlns:a16="http://schemas.microsoft.com/office/drawing/2014/main" id="{C14C5945-EA9E-4778-8017-8881C9D995C6}"/>
                  </a:ext>
                </a:extLst>
              </p:cNvPr>
              <p:cNvSpPr>
                <a:spLocks/>
              </p:cNvSpPr>
              <p:nvPr/>
            </p:nvSpPr>
            <p:spPr bwMode="auto">
              <a:xfrm>
                <a:off x="1282" y="1870"/>
                <a:ext cx="15" cy="10"/>
              </a:xfrm>
              <a:custGeom>
                <a:avLst/>
                <a:gdLst>
                  <a:gd name="T0" fmla="*/ 0 w 3"/>
                  <a:gd name="T1" fmla="*/ 0 h 2"/>
                  <a:gd name="T2" fmla="*/ 3 w 3"/>
                  <a:gd name="T3" fmla="*/ 1 h 2"/>
                  <a:gd name="T4" fmla="*/ 3 w 3"/>
                  <a:gd name="T5" fmla="*/ 2 h 2"/>
                  <a:gd name="T6" fmla="*/ 0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2" y="1"/>
                      <a:pt x="3" y="1"/>
                    </a:cubicBezTo>
                    <a:cubicBezTo>
                      <a:pt x="3" y="1"/>
                      <a:pt x="3" y="1"/>
                      <a:pt x="3" y="2"/>
                    </a:cubicBezTo>
                    <a:cubicBezTo>
                      <a:pt x="2" y="2"/>
                      <a:pt x="1" y="2"/>
                      <a:pt x="0" y="2"/>
                    </a:cubicBezTo>
                    <a:cubicBezTo>
                      <a:pt x="0" y="1"/>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8" name="Freeform 31">
                <a:extLst>
                  <a:ext uri="{FF2B5EF4-FFF2-40B4-BE49-F238E27FC236}">
                    <a16:creationId xmlns:a16="http://schemas.microsoft.com/office/drawing/2014/main" id="{47FBA197-C1C8-4CB1-8A79-465E7C589184}"/>
                  </a:ext>
                </a:extLst>
              </p:cNvPr>
              <p:cNvSpPr>
                <a:spLocks/>
              </p:cNvSpPr>
              <p:nvPr/>
            </p:nvSpPr>
            <p:spPr bwMode="auto">
              <a:xfrm>
                <a:off x="2724" y="1875"/>
                <a:ext cx="79" cy="30"/>
              </a:xfrm>
              <a:custGeom>
                <a:avLst/>
                <a:gdLst>
                  <a:gd name="T0" fmla="*/ 0 w 16"/>
                  <a:gd name="T1" fmla="*/ 0 h 6"/>
                  <a:gd name="T2" fmla="*/ 16 w 16"/>
                  <a:gd name="T3" fmla="*/ 5 h 6"/>
                  <a:gd name="T4" fmla="*/ 15 w 16"/>
                  <a:gd name="T5" fmla="*/ 5 h 6"/>
                  <a:gd name="T6" fmla="*/ 0 w 16"/>
                  <a:gd name="T7" fmla="*/ 1 h 6"/>
                  <a:gd name="T8" fmla="*/ 0 w 16"/>
                  <a:gd name="T9" fmla="*/ 0 h 6"/>
                </a:gdLst>
                <a:ahLst/>
                <a:cxnLst>
                  <a:cxn ang="0">
                    <a:pos x="T0" y="T1"/>
                  </a:cxn>
                  <a:cxn ang="0">
                    <a:pos x="T2" y="T3"/>
                  </a:cxn>
                  <a:cxn ang="0">
                    <a:pos x="T4" y="T5"/>
                  </a:cxn>
                  <a:cxn ang="0">
                    <a:pos x="T6" y="T7"/>
                  </a:cxn>
                  <a:cxn ang="0">
                    <a:pos x="T8" y="T9"/>
                  </a:cxn>
                </a:cxnLst>
                <a:rect l="0" t="0" r="r" b="b"/>
                <a:pathLst>
                  <a:path w="16" h="6">
                    <a:moveTo>
                      <a:pt x="0" y="0"/>
                    </a:moveTo>
                    <a:cubicBezTo>
                      <a:pt x="4" y="0"/>
                      <a:pt x="15" y="0"/>
                      <a:pt x="16" y="5"/>
                    </a:cubicBezTo>
                    <a:cubicBezTo>
                      <a:pt x="15" y="5"/>
                      <a:pt x="15" y="5"/>
                      <a:pt x="15" y="5"/>
                    </a:cubicBezTo>
                    <a:cubicBezTo>
                      <a:pt x="13" y="6"/>
                      <a:pt x="2" y="2"/>
                      <a:pt x="0" y="1"/>
                    </a:cubicBezTo>
                    <a:cubicBezTo>
                      <a:pt x="0" y="1"/>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9" name="Freeform 32">
                <a:extLst>
                  <a:ext uri="{FF2B5EF4-FFF2-40B4-BE49-F238E27FC236}">
                    <a16:creationId xmlns:a16="http://schemas.microsoft.com/office/drawing/2014/main" id="{A12261F3-13BF-4AFC-AE59-0D840A786827}"/>
                  </a:ext>
                </a:extLst>
              </p:cNvPr>
              <p:cNvSpPr>
                <a:spLocks/>
              </p:cNvSpPr>
              <p:nvPr/>
            </p:nvSpPr>
            <p:spPr bwMode="auto">
              <a:xfrm>
                <a:off x="2679" y="1890"/>
                <a:ext cx="45" cy="35"/>
              </a:xfrm>
              <a:custGeom>
                <a:avLst/>
                <a:gdLst>
                  <a:gd name="T0" fmla="*/ 2 w 9"/>
                  <a:gd name="T1" fmla="*/ 0 h 7"/>
                  <a:gd name="T2" fmla="*/ 7 w 9"/>
                  <a:gd name="T3" fmla="*/ 0 h 7"/>
                  <a:gd name="T4" fmla="*/ 6 w 9"/>
                  <a:gd name="T5" fmla="*/ 2 h 7"/>
                  <a:gd name="T6" fmla="*/ 9 w 9"/>
                  <a:gd name="T7" fmla="*/ 4 h 7"/>
                  <a:gd name="T8" fmla="*/ 9 w 9"/>
                  <a:gd name="T9" fmla="*/ 5 h 7"/>
                  <a:gd name="T10" fmla="*/ 2 w 9"/>
                  <a:gd name="T11" fmla="*/ 6 h 7"/>
                  <a:gd name="T12" fmla="*/ 2 w 9"/>
                  <a:gd name="T13" fmla="*/ 5 h 7"/>
                  <a:gd name="T14" fmla="*/ 4 w 9"/>
                  <a:gd name="T15" fmla="*/ 2 h 7"/>
                  <a:gd name="T16" fmla="*/ 3 w 9"/>
                  <a:gd name="T17" fmla="*/ 2 h 7"/>
                  <a:gd name="T18" fmla="*/ 1 w 9"/>
                  <a:gd name="T19" fmla="*/ 3 h 7"/>
                  <a:gd name="T20" fmla="*/ 0 w 9"/>
                  <a:gd name="T21" fmla="*/ 2 h 7"/>
                  <a:gd name="T22" fmla="*/ 1 w 9"/>
                  <a:gd name="T23" fmla="*/ 2 h 7"/>
                  <a:gd name="T24" fmla="*/ 2 w 9"/>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7">
                    <a:moveTo>
                      <a:pt x="2" y="0"/>
                    </a:moveTo>
                    <a:cubicBezTo>
                      <a:pt x="4" y="0"/>
                      <a:pt x="6" y="0"/>
                      <a:pt x="7" y="0"/>
                    </a:cubicBezTo>
                    <a:cubicBezTo>
                      <a:pt x="7" y="1"/>
                      <a:pt x="6" y="1"/>
                      <a:pt x="6" y="2"/>
                    </a:cubicBezTo>
                    <a:cubicBezTo>
                      <a:pt x="8" y="2"/>
                      <a:pt x="8" y="3"/>
                      <a:pt x="9" y="4"/>
                    </a:cubicBezTo>
                    <a:cubicBezTo>
                      <a:pt x="9" y="5"/>
                      <a:pt x="9" y="4"/>
                      <a:pt x="9" y="5"/>
                    </a:cubicBezTo>
                    <a:cubicBezTo>
                      <a:pt x="7" y="7"/>
                      <a:pt x="5" y="7"/>
                      <a:pt x="2" y="6"/>
                    </a:cubicBezTo>
                    <a:cubicBezTo>
                      <a:pt x="2" y="5"/>
                      <a:pt x="2" y="5"/>
                      <a:pt x="2" y="5"/>
                    </a:cubicBezTo>
                    <a:cubicBezTo>
                      <a:pt x="3" y="4"/>
                      <a:pt x="4" y="3"/>
                      <a:pt x="4" y="2"/>
                    </a:cubicBezTo>
                    <a:cubicBezTo>
                      <a:pt x="4" y="2"/>
                      <a:pt x="4" y="2"/>
                      <a:pt x="3" y="2"/>
                    </a:cubicBezTo>
                    <a:cubicBezTo>
                      <a:pt x="2" y="3"/>
                      <a:pt x="2" y="3"/>
                      <a:pt x="1" y="3"/>
                    </a:cubicBezTo>
                    <a:cubicBezTo>
                      <a:pt x="1" y="3"/>
                      <a:pt x="0" y="2"/>
                      <a:pt x="0" y="2"/>
                    </a:cubicBezTo>
                    <a:cubicBezTo>
                      <a:pt x="0" y="2"/>
                      <a:pt x="1" y="2"/>
                      <a:pt x="1" y="2"/>
                    </a:cubicBezTo>
                    <a:cubicBezTo>
                      <a:pt x="1" y="1"/>
                      <a:pt x="1" y="1"/>
                      <a:pt x="2"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0" name="Freeform 33">
                <a:extLst>
                  <a:ext uri="{FF2B5EF4-FFF2-40B4-BE49-F238E27FC236}">
                    <a16:creationId xmlns:a16="http://schemas.microsoft.com/office/drawing/2014/main" id="{2B0A928E-43C9-447D-B7AF-5BD03EBC99FA}"/>
                  </a:ext>
                </a:extLst>
              </p:cNvPr>
              <p:cNvSpPr>
                <a:spLocks/>
              </p:cNvSpPr>
              <p:nvPr/>
            </p:nvSpPr>
            <p:spPr bwMode="auto">
              <a:xfrm>
                <a:off x="2833" y="1890"/>
                <a:ext cx="20" cy="5"/>
              </a:xfrm>
              <a:custGeom>
                <a:avLst/>
                <a:gdLst>
                  <a:gd name="T0" fmla="*/ 4 w 4"/>
                  <a:gd name="T1" fmla="*/ 0 h 1"/>
                  <a:gd name="T2" fmla="*/ 4 w 4"/>
                  <a:gd name="T3" fmla="*/ 1 h 1"/>
                  <a:gd name="T4" fmla="*/ 3 w 4"/>
                  <a:gd name="T5" fmla="*/ 1 h 1"/>
                  <a:gd name="T6" fmla="*/ 0 w 4"/>
                  <a:gd name="T7" fmla="*/ 1 h 1"/>
                  <a:gd name="T8" fmla="*/ 0 w 4"/>
                  <a:gd name="T9" fmla="*/ 1 h 1"/>
                  <a:gd name="T10" fmla="*/ 4 w 4"/>
                  <a:gd name="T11" fmla="*/ 0 h 1"/>
                </a:gdLst>
                <a:ahLst/>
                <a:cxnLst>
                  <a:cxn ang="0">
                    <a:pos x="T0" y="T1"/>
                  </a:cxn>
                  <a:cxn ang="0">
                    <a:pos x="T2" y="T3"/>
                  </a:cxn>
                  <a:cxn ang="0">
                    <a:pos x="T4" y="T5"/>
                  </a:cxn>
                  <a:cxn ang="0">
                    <a:pos x="T6" y="T7"/>
                  </a:cxn>
                  <a:cxn ang="0">
                    <a:pos x="T8" y="T9"/>
                  </a:cxn>
                  <a:cxn ang="0">
                    <a:pos x="T10" y="T11"/>
                  </a:cxn>
                </a:cxnLst>
                <a:rect l="0" t="0" r="r" b="b"/>
                <a:pathLst>
                  <a:path w="4" h="1">
                    <a:moveTo>
                      <a:pt x="4" y="0"/>
                    </a:moveTo>
                    <a:cubicBezTo>
                      <a:pt x="4" y="0"/>
                      <a:pt x="4" y="1"/>
                      <a:pt x="4" y="1"/>
                    </a:cubicBezTo>
                    <a:cubicBezTo>
                      <a:pt x="4" y="1"/>
                      <a:pt x="4" y="1"/>
                      <a:pt x="3" y="1"/>
                    </a:cubicBezTo>
                    <a:cubicBezTo>
                      <a:pt x="2" y="1"/>
                      <a:pt x="1" y="1"/>
                      <a:pt x="0" y="1"/>
                    </a:cubicBezTo>
                    <a:cubicBezTo>
                      <a:pt x="0" y="1"/>
                      <a:pt x="0" y="1"/>
                      <a:pt x="0" y="1"/>
                    </a:cubicBezTo>
                    <a:cubicBezTo>
                      <a:pt x="1" y="0"/>
                      <a:pt x="2" y="0"/>
                      <a:pt x="4"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1" name="Freeform 34">
                <a:extLst>
                  <a:ext uri="{FF2B5EF4-FFF2-40B4-BE49-F238E27FC236}">
                    <a16:creationId xmlns:a16="http://schemas.microsoft.com/office/drawing/2014/main" id="{094D685A-3ADD-4D6C-9EEA-755FC83D647A}"/>
                  </a:ext>
                </a:extLst>
              </p:cNvPr>
              <p:cNvSpPr>
                <a:spLocks/>
              </p:cNvSpPr>
              <p:nvPr/>
            </p:nvSpPr>
            <p:spPr bwMode="auto">
              <a:xfrm>
                <a:off x="1517" y="1895"/>
                <a:ext cx="50" cy="20"/>
              </a:xfrm>
              <a:custGeom>
                <a:avLst/>
                <a:gdLst>
                  <a:gd name="T0" fmla="*/ 5 w 10"/>
                  <a:gd name="T1" fmla="*/ 0 h 4"/>
                  <a:gd name="T2" fmla="*/ 7 w 10"/>
                  <a:gd name="T3" fmla="*/ 0 h 4"/>
                  <a:gd name="T4" fmla="*/ 10 w 10"/>
                  <a:gd name="T5" fmla="*/ 3 h 4"/>
                  <a:gd name="T6" fmla="*/ 4 w 10"/>
                  <a:gd name="T7" fmla="*/ 3 h 4"/>
                  <a:gd name="T8" fmla="*/ 0 w 10"/>
                  <a:gd name="T9" fmla="*/ 3 h 4"/>
                  <a:gd name="T10" fmla="*/ 0 w 10"/>
                  <a:gd name="T11" fmla="*/ 2 h 4"/>
                  <a:gd name="T12" fmla="*/ 5 w 1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5" y="0"/>
                    </a:moveTo>
                    <a:cubicBezTo>
                      <a:pt x="6" y="0"/>
                      <a:pt x="7" y="0"/>
                      <a:pt x="7" y="0"/>
                    </a:cubicBezTo>
                    <a:cubicBezTo>
                      <a:pt x="8" y="2"/>
                      <a:pt x="9" y="2"/>
                      <a:pt x="10" y="3"/>
                    </a:cubicBezTo>
                    <a:cubicBezTo>
                      <a:pt x="8" y="3"/>
                      <a:pt x="6" y="3"/>
                      <a:pt x="4" y="3"/>
                    </a:cubicBezTo>
                    <a:cubicBezTo>
                      <a:pt x="3" y="4"/>
                      <a:pt x="1" y="4"/>
                      <a:pt x="0" y="3"/>
                    </a:cubicBezTo>
                    <a:cubicBezTo>
                      <a:pt x="0" y="3"/>
                      <a:pt x="0" y="2"/>
                      <a:pt x="0" y="2"/>
                    </a:cubicBezTo>
                    <a:cubicBezTo>
                      <a:pt x="2" y="2"/>
                      <a:pt x="4" y="2"/>
                      <a:pt x="5"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2" name="Freeform 35">
                <a:extLst>
                  <a:ext uri="{FF2B5EF4-FFF2-40B4-BE49-F238E27FC236}">
                    <a16:creationId xmlns:a16="http://schemas.microsoft.com/office/drawing/2014/main" id="{B5C1E4F3-70C8-4154-9A6C-7BB1078A9D48}"/>
                  </a:ext>
                </a:extLst>
              </p:cNvPr>
              <p:cNvSpPr>
                <a:spLocks/>
              </p:cNvSpPr>
              <p:nvPr/>
            </p:nvSpPr>
            <p:spPr bwMode="auto">
              <a:xfrm>
                <a:off x="2893" y="1900"/>
                <a:ext cx="95" cy="35"/>
              </a:xfrm>
              <a:custGeom>
                <a:avLst/>
                <a:gdLst>
                  <a:gd name="T0" fmla="*/ 10 w 19"/>
                  <a:gd name="T1" fmla="*/ 0 h 7"/>
                  <a:gd name="T2" fmla="*/ 16 w 19"/>
                  <a:gd name="T3" fmla="*/ 0 h 7"/>
                  <a:gd name="T4" fmla="*/ 19 w 19"/>
                  <a:gd name="T5" fmla="*/ 4 h 7"/>
                  <a:gd name="T6" fmla="*/ 18 w 19"/>
                  <a:gd name="T7" fmla="*/ 5 h 7"/>
                  <a:gd name="T8" fmla="*/ 7 w 19"/>
                  <a:gd name="T9" fmla="*/ 6 h 7"/>
                  <a:gd name="T10" fmla="*/ 5 w 19"/>
                  <a:gd name="T11" fmla="*/ 6 h 7"/>
                  <a:gd name="T12" fmla="*/ 1 w 19"/>
                  <a:gd name="T13" fmla="*/ 7 h 7"/>
                  <a:gd name="T14" fmla="*/ 0 w 19"/>
                  <a:gd name="T15" fmla="*/ 4 h 7"/>
                  <a:gd name="T16" fmla="*/ 2 w 19"/>
                  <a:gd name="T17" fmla="*/ 2 h 7"/>
                  <a:gd name="T18" fmla="*/ 7 w 19"/>
                  <a:gd name="T19" fmla="*/ 2 h 7"/>
                  <a:gd name="T20" fmla="*/ 10 w 19"/>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7">
                    <a:moveTo>
                      <a:pt x="10" y="0"/>
                    </a:moveTo>
                    <a:cubicBezTo>
                      <a:pt x="12" y="0"/>
                      <a:pt x="15" y="0"/>
                      <a:pt x="16" y="0"/>
                    </a:cubicBezTo>
                    <a:cubicBezTo>
                      <a:pt x="17" y="1"/>
                      <a:pt x="19" y="2"/>
                      <a:pt x="19" y="4"/>
                    </a:cubicBezTo>
                    <a:cubicBezTo>
                      <a:pt x="19" y="4"/>
                      <a:pt x="18" y="5"/>
                      <a:pt x="18" y="5"/>
                    </a:cubicBezTo>
                    <a:cubicBezTo>
                      <a:pt x="16" y="6"/>
                      <a:pt x="10" y="7"/>
                      <a:pt x="7" y="6"/>
                    </a:cubicBezTo>
                    <a:cubicBezTo>
                      <a:pt x="7" y="6"/>
                      <a:pt x="6" y="6"/>
                      <a:pt x="5" y="6"/>
                    </a:cubicBezTo>
                    <a:cubicBezTo>
                      <a:pt x="4" y="6"/>
                      <a:pt x="3" y="7"/>
                      <a:pt x="1" y="7"/>
                    </a:cubicBezTo>
                    <a:cubicBezTo>
                      <a:pt x="0" y="6"/>
                      <a:pt x="0" y="5"/>
                      <a:pt x="0" y="4"/>
                    </a:cubicBezTo>
                    <a:cubicBezTo>
                      <a:pt x="1" y="4"/>
                      <a:pt x="1" y="3"/>
                      <a:pt x="2" y="2"/>
                    </a:cubicBezTo>
                    <a:cubicBezTo>
                      <a:pt x="4" y="2"/>
                      <a:pt x="6" y="2"/>
                      <a:pt x="7" y="2"/>
                    </a:cubicBezTo>
                    <a:cubicBezTo>
                      <a:pt x="8" y="2"/>
                      <a:pt x="10" y="0"/>
                      <a:pt x="1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3" name="Freeform 36">
                <a:extLst>
                  <a:ext uri="{FF2B5EF4-FFF2-40B4-BE49-F238E27FC236}">
                    <a16:creationId xmlns:a16="http://schemas.microsoft.com/office/drawing/2014/main" id="{4DC9E773-3324-4918-B2F4-6D331956601D}"/>
                  </a:ext>
                </a:extLst>
              </p:cNvPr>
              <p:cNvSpPr>
                <a:spLocks/>
              </p:cNvSpPr>
              <p:nvPr/>
            </p:nvSpPr>
            <p:spPr bwMode="auto">
              <a:xfrm>
                <a:off x="2833" y="1900"/>
                <a:ext cx="60" cy="20"/>
              </a:xfrm>
              <a:custGeom>
                <a:avLst/>
                <a:gdLst>
                  <a:gd name="T0" fmla="*/ 0 w 12"/>
                  <a:gd name="T1" fmla="*/ 1 h 4"/>
                  <a:gd name="T2" fmla="*/ 11 w 12"/>
                  <a:gd name="T3" fmla="*/ 1 h 4"/>
                  <a:gd name="T4" fmla="*/ 12 w 12"/>
                  <a:gd name="T5" fmla="*/ 4 h 4"/>
                  <a:gd name="T6" fmla="*/ 11 w 12"/>
                  <a:gd name="T7" fmla="*/ 4 h 4"/>
                  <a:gd name="T8" fmla="*/ 1 w 12"/>
                  <a:gd name="T9" fmla="*/ 3 h 4"/>
                  <a:gd name="T10" fmla="*/ 0 w 12"/>
                  <a:gd name="T11" fmla="*/ 1 h 4"/>
                </a:gdLst>
                <a:ahLst/>
                <a:cxnLst>
                  <a:cxn ang="0">
                    <a:pos x="T0" y="T1"/>
                  </a:cxn>
                  <a:cxn ang="0">
                    <a:pos x="T2" y="T3"/>
                  </a:cxn>
                  <a:cxn ang="0">
                    <a:pos x="T4" y="T5"/>
                  </a:cxn>
                  <a:cxn ang="0">
                    <a:pos x="T6" y="T7"/>
                  </a:cxn>
                  <a:cxn ang="0">
                    <a:pos x="T8" y="T9"/>
                  </a:cxn>
                  <a:cxn ang="0">
                    <a:pos x="T10" y="T11"/>
                  </a:cxn>
                </a:cxnLst>
                <a:rect l="0" t="0" r="r" b="b"/>
                <a:pathLst>
                  <a:path w="12" h="4">
                    <a:moveTo>
                      <a:pt x="0" y="1"/>
                    </a:moveTo>
                    <a:cubicBezTo>
                      <a:pt x="4" y="1"/>
                      <a:pt x="8" y="0"/>
                      <a:pt x="11" y="1"/>
                    </a:cubicBezTo>
                    <a:cubicBezTo>
                      <a:pt x="11" y="2"/>
                      <a:pt x="11" y="3"/>
                      <a:pt x="12" y="4"/>
                    </a:cubicBezTo>
                    <a:cubicBezTo>
                      <a:pt x="11" y="4"/>
                      <a:pt x="11" y="4"/>
                      <a:pt x="11" y="4"/>
                    </a:cubicBezTo>
                    <a:cubicBezTo>
                      <a:pt x="9" y="2"/>
                      <a:pt x="4" y="3"/>
                      <a:pt x="1" y="3"/>
                    </a:cubicBezTo>
                    <a:cubicBezTo>
                      <a:pt x="1" y="2"/>
                      <a:pt x="0" y="2"/>
                      <a:pt x="0" y="1"/>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4" name="Freeform 37">
                <a:extLst>
                  <a:ext uri="{FF2B5EF4-FFF2-40B4-BE49-F238E27FC236}">
                    <a16:creationId xmlns:a16="http://schemas.microsoft.com/office/drawing/2014/main" id="{AAE2BAFE-0D08-4B20-A808-3A57EB916F2F}"/>
                  </a:ext>
                </a:extLst>
              </p:cNvPr>
              <p:cNvSpPr>
                <a:spLocks/>
              </p:cNvSpPr>
              <p:nvPr/>
            </p:nvSpPr>
            <p:spPr bwMode="auto">
              <a:xfrm>
                <a:off x="2674" y="1905"/>
                <a:ext cx="10" cy="10"/>
              </a:xfrm>
              <a:custGeom>
                <a:avLst/>
                <a:gdLst>
                  <a:gd name="T0" fmla="*/ 1 w 2"/>
                  <a:gd name="T1" fmla="*/ 0 h 2"/>
                  <a:gd name="T2" fmla="*/ 2 w 2"/>
                  <a:gd name="T3" fmla="*/ 1 h 2"/>
                  <a:gd name="T4" fmla="*/ 2 w 2"/>
                  <a:gd name="T5" fmla="*/ 1 h 2"/>
                  <a:gd name="T6" fmla="*/ 1 w 2"/>
                  <a:gd name="T7" fmla="*/ 2 h 2"/>
                  <a:gd name="T8" fmla="*/ 0 w 2"/>
                  <a:gd name="T9" fmla="*/ 0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2" y="1"/>
                      <a:pt x="2" y="0"/>
                      <a:pt x="2" y="1"/>
                    </a:cubicBezTo>
                    <a:cubicBezTo>
                      <a:pt x="2" y="1"/>
                      <a:pt x="2" y="1"/>
                      <a:pt x="2" y="1"/>
                    </a:cubicBezTo>
                    <a:cubicBezTo>
                      <a:pt x="1" y="2"/>
                      <a:pt x="1" y="2"/>
                      <a:pt x="1" y="2"/>
                    </a:cubicBezTo>
                    <a:cubicBezTo>
                      <a:pt x="0" y="1"/>
                      <a:pt x="0" y="1"/>
                      <a:pt x="0" y="0"/>
                    </a:cubicBezTo>
                    <a:cubicBezTo>
                      <a:pt x="1" y="0"/>
                      <a:pt x="0" y="0"/>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5" name="Freeform 38">
                <a:extLst>
                  <a:ext uri="{FF2B5EF4-FFF2-40B4-BE49-F238E27FC236}">
                    <a16:creationId xmlns:a16="http://schemas.microsoft.com/office/drawing/2014/main" id="{538B001A-1189-4DF7-B064-EA8A0271E731}"/>
                  </a:ext>
                </a:extLst>
              </p:cNvPr>
              <p:cNvSpPr>
                <a:spLocks/>
              </p:cNvSpPr>
              <p:nvPr/>
            </p:nvSpPr>
            <p:spPr bwMode="auto">
              <a:xfrm>
                <a:off x="1507" y="1910"/>
                <a:ext cx="15" cy="10"/>
              </a:xfrm>
              <a:custGeom>
                <a:avLst/>
                <a:gdLst>
                  <a:gd name="T0" fmla="*/ 0 w 3"/>
                  <a:gd name="T1" fmla="*/ 0 h 2"/>
                  <a:gd name="T2" fmla="*/ 2 w 3"/>
                  <a:gd name="T3" fmla="*/ 0 h 2"/>
                  <a:gd name="T4" fmla="*/ 3 w 3"/>
                  <a:gd name="T5" fmla="*/ 2 h 2"/>
                  <a:gd name="T6" fmla="*/ 0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0" y="0"/>
                      <a:pt x="1" y="0"/>
                      <a:pt x="2" y="0"/>
                    </a:cubicBezTo>
                    <a:cubicBezTo>
                      <a:pt x="2" y="1"/>
                      <a:pt x="3" y="2"/>
                      <a:pt x="3" y="2"/>
                    </a:cubicBezTo>
                    <a:cubicBezTo>
                      <a:pt x="2" y="2"/>
                      <a:pt x="1" y="2"/>
                      <a:pt x="0" y="2"/>
                    </a:cubicBezTo>
                    <a:cubicBezTo>
                      <a:pt x="0" y="1"/>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6" name="Freeform 39">
                <a:extLst>
                  <a:ext uri="{FF2B5EF4-FFF2-40B4-BE49-F238E27FC236}">
                    <a16:creationId xmlns:a16="http://schemas.microsoft.com/office/drawing/2014/main" id="{9C65A57D-ADB8-4273-98B2-2FB8309CD934}"/>
                  </a:ext>
                </a:extLst>
              </p:cNvPr>
              <p:cNvSpPr>
                <a:spLocks/>
              </p:cNvSpPr>
              <p:nvPr/>
            </p:nvSpPr>
            <p:spPr bwMode="auto">
              <a:xfrm>
                <a:off x="1527" y="1915"/>
                <a:ext cx="50" cy="20"/>
              </a:xfrm>
              <a:custGeom>
                <a:avLst/>
                <a:gdLst>
                  <a:gd name="T0" fmla="*/ 7 w 10"/>
                  <a:gd name="T1" fmla="*/ 0 h 4"/>
                  <a:gd name="T2" fmla="*/ 6 w 10"/>
                  <a:gd name="T3" fmla="*/ 2 h 4"/>
                  <a:gd name="T4" fmla="*/ 7 w 10"/>
                  <a:gd name="T5" fmla="*/ 2 h 4"/>
                  <a:gd name="T6" fmla="*/ 9 w 10"/>
                  <a:gd name="T7" fmla="*/ 1 h 4"/>
                  <a:gd name="T8" fmla="*/ 10 w 10"/>
                  <a:gd name="T9" fmla="*/ 1 h 4"/>
                  <a:gd name="T10" fmla="*/ 5 w 10"/>
                  <a:gd name="T11" fmla="*/ 4 h 4"/>
                  <a:gd name="T12" fmla="*/ 0 w 10"/>
                  <a:gd name="T13" fmla="*/ 3 h 4"/>
                  <a:gd name="T14" fmla="*/ 0 w 10"/>
                  <a:gd name="T15" fmla="*/ 1 h 4"/>
                  <a:gd name="T16" fmla="*/ 4 w 10"/>
                  <a:gd name="T17" fmla="*/ 0 h 4"/>
                  <a:gd name="T18" fmla="*/ 7 w 10"/>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4">
                    <a:moveTo>
                      <a:pt x="7" y="0"/>
                    </a:moveTo>
                    <a:cubicBezTo>
                      <a:pt x="7" y="2"/>
                      <a:pt x="6" y="1"/>
                      <a:pt x="6" y="2"/>
                    </a:cubicBezTo>
                    <a:cubicBezTo>
                      <a:pt x="6" y="2"/>
                      <a:pt x="6" y="2"/>
                      <a:pt x="7" y="2"/>
                    </a:cubicBezTo>
                    <a:cubicBezTo>
                      <a:pt x="7" y="1"/>
                      <a:pt x="8" y="1"/>
                      <a:pt x="9" y="1"/>
                    </a:cubicBezTo>
                    <a:cubicBezTo>
                      <a:pt x="10" y="1"/>
                      <a:pt x="9" y="1"/>
                      <a:pt x="10" y="1"/>
                    </a:cubicBezTo>
                    <a:cubicBezTo>
                      <a:pt x="8" y="3"/>
                      <a:pt x="8" y="4"/>
                      <a:pt x="5" y="4"/>
                    </a:cubicBezTo>
                    <a:cubicBezTo>
                      <a:pt x="4" y="3"/>
                      <a:pt x="1" y="3"/>
                      <a:pt x="0" y="3"/>
                    </a:cubicBezTo>
                    <a:cubicBezTo>
                      <a:pt x="0" y="2"/>
                      <a:pt x="0" y="2"/>
                      <a:pt x="0" y="1"/>
                    </a:cubicBezTo>
                    <a:cubicBezTo>
                      <a:pt x="1" y="1"/>
                      <a:pt x="2" y="1"/>
                      <a:pt x="4" y="0"/>
                    </a:cubicBezTo>
                    <a:cubicBezTo>
                      <a:pt x="4" y="0"/>
                      <a:pt x="5" y="0"/>
                      <a:pt x="7"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7" name="Freeform 40">
                <a:extLst>
                  <a:ext uri="{FF2B5EF4-FFF2-40B4-BE49-F238E27FC236}">
                    <a16:creationId xmlns:a16="http://schemas.microsoft.com/office/drawing/2014/main" id="{467A0DBE-487A-4FFE-A721-B1827E02D8CD}"/>
                  </a:ext>
                </a:extLst>
              </p:cNvPr>
              <p:cNvSpPr>
                <a:spLocks/>
              </p:cNvSpPr>
              <p:nvPr/>
            </p:nvSpPr>
            <p:spPr bwMode="auto">
              <a:xfrm>
                <a:off x="2803" y="1915"/>
                <a:ext cx="45" cy="30"/>
              </a:xfrm>
              <a:custGeom>
                <a:avLst/>
                <a:gdLst>
                  <a:gd name="T0" fmla="*/ 0 w 9"/>
                  <a:gd name="T1" fmla="*/ 0 h 6"/>
                  <a:gd name="T2" fmla="*/ 6 w 9"/>
                  <a:gd name="T3" fmla="*/ 0 h 6"/>
                  <a:gd name="T4" fmla="*/ 9 w 9"/>
                  <a:gd name="T5" fmla="*/ 4 h 6"/>
                  <a:gd name="T6" fmla="*/ 3 w 9"/>
                  <a:gd name="T7" fmla="*/ 4 h 6"/>
                  <a:gd name="T8" fmla="*/ 0 w 9"/>
                  <a:gd name="T9" fmla="*/ 0 h 6"/>
                </a:gdLst>
                <a:ahLst/>
                <a:cxnLst>
                  <a:cxn ang="0">
                    <a:pos x="T0" y="T1"/>
                  </a:cxn>
                  <a:cxn ang="0">
                    <a:pos x="T2" y="T3"/>
                  </a:cxn>
                  <a:cxn ang="0">
                    <a:pos x="T4" y="T5"/>
                  </a:cxn>
                  <a:cxn ang="0">
                    <a:pos x="T6" y="T7"/>
                  </a:cxn>
                  <a:cxn ang="0">
                    <a:pos x="T8" y="T9"/>
                  </a:cxn>
                </a:cxnLst>
                <a:rect l="0" t="0" r="r" b="b"/>
                <a:pathLst>
                  <a:path w="9" h="6">
                    <a:moveTo>
                      <a:pt x="0" y="0"/>
                    </a:moveTo>
                    <a:cubicBezTo>
                      <a:pt x="2" y="0"/>
                      <a:pt x="4" y="0"/>
                      <a:pt x="6" y="0"/>
                    </a:cubicBezTo>
                    <a:cubicBezTo>
                      <a:pt x="7" y="2"/>
                      <a:pt x="9" y="1"/>
                      <a:pt x="9" y="4"/>
                    </a:cubicBezTo>
                    <a:cubicBezTo>
                      <a:pt x="5" y="6"/>
                      <a:pt x="7" y="5"/>
                      <a:pt x="3" y="4"/>
                    </a:cubicBezTo>
                    <a:cubicBezTo>
                      <a:pt x="1" y="3"/>
                      <a:pt x="0" y="5"/>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8" name="Freeform 41">
                <a:extLst>
                  <a:ext uri="{FF2B5EF4-FFF2-40B4-BE49-F238E27FC236}">
                    <a16:creationId xmlns:a16="http://schemas.microsoft.com/office/drawing/2014/main" id="{B95FED6C-D5B1-400C-8A97-24076DC5E385}"/>
                  </a:ext>
                </a:extLst>
              </p:cNvPr>
              <p:cNvSpPr>
                <a:spLocks/>
              </p:cNvSpPr>
              <p:nvPr/>
            </p:nvSpPr>
            <p:spPr bwMode="auto">
              <a:xfrm>
                <a:off x="2629" y="1915"/>
                <a:ext cx="55" cy="35"/>
              </a:xfrm>
              <a:custGeom>
                <a:avLst/>
                <a:gdLst>
                  <a:gd name="T0" fmla="*/ 7 w 11"/>
                  <a:gd name="T1" fmla="*/ 5 h 7"/>
                  <a:gd name="T2" fmla="*/ 7 w 11"/>
                  <a:gd name="T3" fmla="*/ 6 h 7"/>
                  <a:gd name="T4" fmla="*/ 0 w 11"/>
                  <a:gd name="T5" fmla="*/ 7 h 7"/>
                  <a:gd name="T6" fmla="*/ 0 w 11"/>
                  <a:gd name="T7" fmla="*/ 5 h 7"/>
                  <a:gd name="T8" fmla="*/ 10 w 11"/>
                  <a:gd name="T9" fmla="*/ 0 h 7"/>
                  <a:gd name="T10" fmla="*/ 11 w 11"/>
                  <a:gd name="T11" fmla="*/ 4 h 7"/>
                  <a:gd name="T12" fmla="*/ 11 w 11"/>
                  <a:gd name="T13" fmla="*/ 5 h 7"/>
                  <a:gd name="T14" fmla="*/ 7 w 11"/>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7">
                    <a:moveTo>
                      <a:pt x="7" y="5"/>
                    </a:moveTo>
                    <a:cubicBezTo>
                      <a:pt x="7" y="6"/>
                      <a:pt x="7" y="6"/>
                      <a:pt x="7" y="6"/>
                    </a:cubicBezTo>
                    <a:cubicBezTo>
                      <a:pt x="6" y="7"/>
                      <a:pt x="2" y="7"/>
                      <a:pt x="0" y="7"/>
                    </a:cubicBezTo>
                    <a:cubicBezTo>
                      <a:pt x="0" y="6"/>
                      <a:pt x="0" y="6"/>
                      <a:pt x="0" y="5"/>
                    </a:cubicBezTo>
                    <a:cubicBezTo>
                      <a:pt x="4" y="4"/>
                      <a:pt x="1" y="0"/>
                      <a:pt x="10" y="0"/>
                    </a:cubicBezTo>
                    <a:cubicBezTo>
                      <a:pt x="11" y="2"/>
                      <a:pt x="11" y="2"/>
                      <a:pt x="11" y="4"/>
                    </a:cubicBezTo>
                    <a:cubicBezTo>
                      <a:pt x="11" y="5"/>
                      <a:pt x="11" y="4"/>
                      <a:pt x="11" y="5"/>
                    </a:cubicBezTo>
                    <a:cubicBezTo>
                      <a:pt x="10" y="5"/>
                      <a:pt x="8" y="5"/>
                      <a:pt x="7" y="5"/>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9" name="Freeform 42">
                <a:extLst>
                  <a:ext uri="{FF2B5EF4-FFF2-40B4-BE49-F238E27FC236}">
                    <a16:creationId xmlns:a16="http://schemas.microsoft.com/office/drawing/2014/main" id="{15990CAA-3FF3-4D72-9E23-B7F9C87BF6CE}"/>
                  </a:ext>
                </a:extLst>
              </p:cNvPr>
              <p:cNvSpPr>
                <a:spLocks/>
              </p:cNvSpPr>
              <p:nvPr/>
            </p:nvSpPr>
            <p:spPr bwMode="auto">
              <a:xfrm>
                <a:off x="2694" y="1925"/>
                <a:ext cx="89" cy="45"/>
              </a:xfrm>
              <a:custGeom>
                <a:avLst/>
                <a:gdLst>
                  <a:gd name="T0" fmla="*/ 8 w 18"/>
                  <a:gd name="T1" fmla="*/ 0 h 9"/>
                  <a:gd name="T2" fmla="*/ 14 w 18"/>
                  <a:gd name="T3" fmla="*/ 2 h 9"/>
                  <a:gd name="T4" fmla="*/ 14 w 18"/>
                  <a:gd name="T5" fmla="*/ 1 h 9"/>
                  <a:gd name="T6" fmla="*/ 16 w 18"/>
                  <a:gd name="T7" fmla="*/ 1 h 9"/>
                  <a:gd name="T8" fmla="*/ 18 w 18"/>
                  <a:gd name="T9" fmla="*/ 4 h 9"/>
                  <a:gd name="T10" fmla="*/ 14 w 18"/>
                  <a:gd name="T11" fmla="*/ 6 h 9"/>
                  <a:gd name="T12" fmla="*/ 7 w 18"/>
                  <a:gd name="T13" fmla="*/ 8 h 9"/>
                  <a:gd name="T14" fmla="*/ 7 w 18"/>
                  <a:gd name="T15" fmla="*/ 7 h 9"/>
                  <a:gd name="T16" fmla="*/ 9 w 18"/>
                  <a:gd name="T17" fmla="*/ 6 h 9"/>
                  <a:gd name="T18" fmla="*/ 9 w 18"/>
                  <a:gd name="T19" fmla="*/ 5 h 9"/>
                  <a:gd name="T20" fmla="*/ 6 w 18"/>
                  <a:gd name="T21" fmla="*/ 5 h 9"/>
                  <a:gd name="T22" fmla="*/ 1 w 18"/>
                  <a:gd name="T23" fmla="*/ 6 h 9"/>
                  <a:gd name="T24" fmla="*/ 1 w 18"/>
                  <a:gd name="T25" fmla="*/ 6 h 9"/>
                  <a:gd name="T26" fmla="*/ 0 w 18"/>
                  <a:gd name="T27" fmla="*/ 6 h 9"/>
                  <a:gd name="T28" fmla="*/ 0 w 18"/>
                  <a:gd name="T29" fmla="*/ 1 h 9"/>
                  <a:gd name="T30" fmla="*/ 10 w 18"/>
                  <a:gd name="T31" fmla="*/ 3 h 9"/>
                  <a:gd name="T32" fmla="*/ 10 w 18"/>
                  <a:gd name="T33" fmla="*/ 3 h 9"/>
                  <a:gd name="T34" fmla="*/ 9 w 18"/>
                  <a:gd name="T35" fmla="*/ 3 h 9"/>
                  <a:gd name="T36" fmla="*/ 9 w 18"/>
                  <a:gd name="T37" fmla="*/ 2 h 9"/>
                  <a:gd name="T38" fmla="*/ 8 w 18"/>
                  <a:gd name="T39" fmla="*/ 2 h 9"/>
                  <a:gd name="T40" fmla="*/ 8 w 18"/>
                  <a:gd name="T4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9">
                    <a:moveTo>
                      <a:pt x="8" y="0"/>
                    </a:moveTo>
                    <a:cubicBezTo>
                      <a:pt x="12" y="0"/>
                      <a:pt x="11" y="1"/>
                      <a:pt x="14" y="2"/>
                    </a:cubicBezTo>
                    <a:cubicBezTo>
                      <a:pt x="14" y="2"/>
                      <a:pt x="14" y="1"/>
                      <a:pt x="14" y="1"/>
                    </a:cubicBezTo>
                    <a:cubicBezTo>
                      <a:pt x="15" y="1"/>
                      <a:pt x="15" y="1"/>
                      <a:pt x="16" y="1"/>
                    </a:cubicBezTo>
                    <a:cubicBezTo>
                      <a:pt x="17" y="2"/>
                      <a:pt x="18" y="2"/>
                      <a:pt x="18" y="4"/>
                    </a:cubicBezTo>
                    <a:cubicBezTo>
                      <a:pt x="17" y="5"/>
                      <a:pt x="15" y="5"/>
                      <a:pt x="14" y="6"/>
                    </a:cubicBezTo>
                    <a:cubicBezTo>
                      <a:pt x="11" y="7"/>
                      <a:pt x="11" y="9"/>
                      <a:pt x="7" y="8"/>
                    </a:cubicBezTo>
                    <a:cubicBezTo>
                      <a:pt x="7" y="8"/>
                      <a:pt x="7" y="7"/>
                      <a:pt x="7" y="7"/>
                    </a:cubicBezTo>
                    <a:cubicBezTo>
                      <a:pt x="8" y="6"/>
                      <a:pt x="8" y="6"/>
                      <a:pt x="9" y="6"/>
                    </a:cubicBezTo>
                    <a:cubicBezTo>
                      <a:pt x="9" y="5"/>
                      <a:pt x="9" y="5"/>
                      <a:pt x="9" y="5"/>
                    </a:cubicBezTo>
                    <a:cubicBezTo>
                      <a:pt x="8" y="5"/>
                      <a:pt x="7" y="5"/>
                      <a:pt x="6" y="5"/>
                    </a:cubicBezTo>
                    <a:cubicBezTo>
                      <a:pt x="5" y="6"/>
                      <a:pt x="3" y="6"/>
                      <a:pt x="1" y="6"/>
                    </a:cubicBezTo>
                    <a:cubicBezTo>
                      <a:pt x="1" y="6"/>
                      <a:pt x="1" y="6"/>
                      <a:pt x="1" y="6"/>
                    </a:cubicBezTo>
                    <a:cubicBezTo>
                      <a:pt x="1" y="6"/>
                      <a:pt x="0" y="6"/>
                      <a:pt x="0" y="6"/>
                    </a:cubicBezTo>
                    <a:cubicBezTo>
                      <a:pt x="0" y="4"/>
                      <a:pt x="0" y="2"/>
                      <a:pt x="0" y="1"/>
                    </a:cubicBezTo>
                    <a:cubicBezTo>
                      <a:pt x="4" y="1"/>
                      <a:pt x="5" y="3"/>
                      <a:pt x="10" y="3"/>
                    </a:cubicBezTo>
                    <a:cubicBezTo>
                      <a:pt x="10" y="3"/>
                      <a:pt x="10" y="3"/>
                      <a:pt x="10" y="3"/>
                    </a:cubicBezTo>
                    <a:cubicBezTo>
                      <a:pt x="10" y="3"/>
                      <a:pt x="9" y="3"/>
                      <a:pt x="9" y="3"/>
                    </a:cubicBezTo>
                    <a:cubicBezTo>
                      <a:pt x="9" y="2"/>
                      <a:pt x="9" y="2"/>
                      <a:pt x="9" y="2"/>
                    </a:cubicBezTo>
                    <a:cubicBezTo>
                      <a:pt x="9" y="2"/>
                      <a:pt x="8" y="2"/>
                      <a:pt x="8" y="2"/>
                    </a:cubicBezTo>
                    <a:cubicBezTo>
                      <a:pt x="8" y="1"/>
                      <a:pt x="8" y="1"/>
                      <a:pt x="8"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0" name="Freeform 43">
                <a:extLst>
                  <a:ext uri="{FF2B5EF4-FFF2-40B4-BE49-F238E27FC236}">
                    <a16:creationId xmlns:a16="http://schemas.microsoft.com/office/drawing/2014/main" id="{FD15809C-5D99-4A58-8D78-2DD0B87E15F2}"/>
                  </a:ext>
                </a:extLst>
              </p:cNvPr>
              <p:cNvSpPr>
                <a:spLocks/>
              </p:cNvSpPr>
              <p:nvPr/>
            </p:nvSpPr>
            <p:spPr bwMode="auto">
              <a:xfrm>
                <a:off x="2863" y="1925"/>
                <a:ext cx="25" cy="15"/>
              </a:xfrm>
              <a:custGeom>
                <a:avLst/>
                <a:gdLst>
                  <a:gd name="T0" fmla="*/ 0 w 5"/>
                  <a:gd name="T1" fmla="*/ 0 h 3"/>
                  <a:gd name="T2" fmla="*/ 4 w 5"/>
                  <a:gd name="T3" fmla="*/ 0 h 3"/>
                  <a:gd name="T4" fmla="*/ 5 w 5"/>
                  <a:gd name="T5" fmla="*/ 3 h 3"/>
                  <a:gd name="T6" fmla="*/ 5 w 5"/>
                  <a:gd name="T7" fmla="*/ 3 h 3"/>
                  <a:gd name="T8" fmla="*/ 1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cubicBezTo>
                      <a:pt x="1" y="0"/>
                      <a:pt x="3" y="0"/>
                      <a:pt x="4" y="0"/>
                    </a:cubicBezTo>
                    <a:cubicBezTo>
                      <a:pt x="4" y="1"/>
                      <a:pt x="5" y="1"/>
                      <a:pt x="5" y="3"/>
                    </a:cubicBezTo>
                    <a:cubicBezTo>
                      <a:pt x="5" y="3"/>
                      <a:pt x="5" y="3"/>
                      <a:pt x="5" y="3"/>
                    </a:cubicBezTo>
                    <a:cubicBezTo>
                      <a:pt x="4" y="3"/>
                      <a:pt x="3" y="3"/>
                      <a:pt x="1" y="3"/>
                    </a:cubicBezTo>
                    <a:cubicBezTo>
                      <a:pt x="0" y="2"/>
                      <a:pt x="0" y="2"/>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1" name="Freeform 44">
                <a:extLst>
                  <a:ext uri="{FF2B5EF4-FFF2-40B4-BE49-F238E27FC236}">
                    <a16:creationId xmlns:a16="http://schemas.microsoft.com/office/drawing/2014/main" id="{279F8315-7704-4B92-9532-902DBA4A2F1E}"/>
                  </a:ext>
                </a:extLst>
              </p:cNvPr>
              <p:cNvSpPr>
                <a:spLocks/>
              </p:cNvSpPr>
              <p:nvPr/>
            </p:nvSpPr>
            <p:spPr bwMode="auto">
              <a:xfrm>
                <a:off x="2998" y="1930"/>
                <a:ext cx="40" cy="20"/>
              </a:xfrm>
              <a:custGeom>
                <a:avLst/>
                <a:gdLst>
                  <a:gd name="T0" fmla="*/ 5 w 8"/>
                  <a:gd name="T1" fmla="*/ 0 h 4"/>
                  <a:gd name="T2" fmla="*/ 7 w 8"/>
                  <a:gd name="T3" fmla="*/ 0 h 4"/>
                  <a:gd name="T4" fmla="*/ 8 w 8"/>
                  <a:gd name="T5" fmla="*/ 1 h 4"/>
                  <a:gd name="T6" fmla="*/ 8 w 8"/>
                  <a:gd name="T7" fmla="*/ 2 h 4"/>
                  <a:gd name="T8" fmla="*/ 2 w 8"/>
                  <a:gd name="T9" fmla="*/ 4 h 4"/>
                  <a:gd name="T10" fmla="*/ 0 w 8"/>
                  <a:gd name="T11" fmla="*/ 0 h 4"/>
                  <a:gd name="T12" fmla="*/ 0 w 8"/>
                  <a:gd name="T13" fmla="*/ 0 h 4"/>
                  <a:gd name="T14" fmla="*/ 5 w 8"/>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4">
                    <a:moveTo>
                      <a:pt x="5" y="0"/>
                    </a:moveTo>
                    <a:cubicBezTo>
                      <a:pt x="5" y="0"/>
                      <a:pt x="6" y="0"/>
                      <a:pt x="7" y="0"/>
                    </a:cubicBezTo>
                    <a:cubicBezTo>
                      <a:pt x="7" y="0"/>
                      <a:pt x="7" y="0"/>
                      <a:pt x="8" y="1"/>
                    </a:cubicBezTo>
                    <a:cubicBezTo>
                      <a:pt x="8" y="2"/>
                      <a:pt x="8" y="2"/>
                      <a:pt x="8" y="2"/>
                    </a:cubicBezTo>
                    <a:cubicBezTo>
                      <a:pt x="7" y="3"/>
                      <a:pt x="5" y="4"/>
                      <a:pt x="2" y="4"/>
                    </a:cubicBezTo>
                    <a:cubicBezTo>
                      <a:pt x="1" y="2"/>
                      <a:pt x="0" y="2"/>
                      <a:pt x="0" y="0"/>
                    </a:cubicBezTo>
                    <a:cubicBezTo>
                      <a:pt x="0" y="0"/>
                      <a:pt x="0" y="0"/>
                      <a:pt x="0" y="0"/>
                    </a:cubicBezTo>
                    <a:cubicBezTo>
                      <a:pt x="2" y="1"/>
                      <a:pt x="4" y="1"/>
                      <a:pt x="5"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2" name="Freeform 45">
                <a:extLst>
                  <a:ext uri="{FF2B5EF4-FFF2-40B4-BE49-F238E27FC236}">
                    <a16:creationId xmlns:a16="http://schemas.microsoft.com/office/drawing/2014/main" id="{43438C6D-91C4-4860-B485-36419C3C9F37}"/>
                  </a:ext>
                </a:extLst>
              </p:cNvPr>
              <p:cNvSpPr>
                <a:spLocks/>
              </p:cNvSpPr>
              <p:nvPr/>
            </p:nvSpPr>
            <p:spPr bwMode="auto">
              <a:xfrm>
                <a:off x="1562" y="1930"/>
                <a:ext cx="50" cy="25"/>
              </a:xfrm>
              <a:custGeom>
                <a:avLst/>
                <a:gdLst>
                  <a:gd name="T0" fmla="*/ 4 w 10"/>
                  <a:gd name="T1" fmla="*/ 0 h 5"/>
                  <a:gd name="T2" fmla="*/ 9 w 10"/>
                  <a:gd name="T3" fmla="*/ 1 h 5"/>
                  <a:gd name="T4" fmla="*/ 10 w 10"/>
                  <a:gd name="T5" fmla="*/ 2 h 5"/>
                  <a:gd name="T6" fmla="*/ 10 w 10"/>
                  <a:gd name="T7" fmla="*/ 3 h 5"/>
                  <a:gd name="T8" fmla="*/ 9 w 10"/>
                  <a:gd name="T9" fmla="*/ 3 h 5"/>
                  <a:gd name="T10" fmla="*/ 7 w 10"/>
                  <a:gd name="T11" fmla="*/ 5 h 5"/>
                  <a:gd name="T12" fmla="*/ 0 w 10"/>
                  <a:gd name="T13" fmla="*/ 3 h 5"/>
                  <a:gd name="T14" fmla="*/ 0 w 10"/>
                  <a:gd name="T15" fmla="*/ 2 h 5"/>
                  <a:gd name="T16" fmla="*/ 3 w 10"/>
                  <a:gd name="T17" fmla="*/ 1 h 5"/>
                  <a:gd name="T18" fmla="*/ 4 w 10"/>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5">
                    <a:moveTo>
                      <a:pt x="4" y="0"/>
                    </a:moveTo>
                    <a:cubicBezTo>
                      <a:pt x="6" y="0"/>
                      <a:pt x="6" y="1"/>
                      <a:pt x="9" y="1"/>
                    </a:cubicBezTo>
                    <a:cubicBezTo>
                      <a:pt x="9" y="1"/>
                      <a:pt x="9" y="2"/>
                      <a:pt x="10" y="2"/>
                    </a:cubicBezTo>
                    <a:cubicBezTo>
                      <a:pt x="10" y="3"/>
                      <a:pt x="10" y="3"/>
                      <a:pt x="10" y="3"/>
                    </a:cubicBezTo>
                    <a:cubicBezTo>
                      <a:pt x="10" y="3"/>
                      <a:pt x="9" y="3"/>
                      <a:pt x="9" y="3"/>
                    </a:cubicBezTo>
                    <a:cubicBezTo>
                      <a:pt x="9" y="4"/>
                      <a:pt x="9" y="4"/>
                      <a:pt x="7" y="5"/>
                    </a:cubicBezTo>
                    <a:cubicBezTo>
                      <a:pt x="5" y="3"/>
                      <a:pt x="2" y="4"/>
                      <a:pt x="0" y="3"/>
                    </a:cubicBezTo>
                    <a:cubicBezTo>
                      <a:pt x="0" y="2"/>
                      <a:pt x="0" y="2"/>
                      <a:pt x="0" y="2"/>
                    </a:cubicBezTo>
                    <a:cubicBezTo>
                      <a:pt x="2" y="2"/>
                      <a:pt x="2" y="1"/>
                      <a:pt x="3" y="1"/>
                    </a:cubicBezTo>
                    <a:cubicBezTo>
                      <a:pt x="3" y="1"/>
                      <a:pt x="3" y="0"/>
                      <a:pt x="4"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3" name="Freeform 46">
                <a:extLst>
                  <a:ext uri="{FF2B5EF4-FFF2-40B4-BE49-F238E27FC236}">
                    <a16:creationId xmlns:a16="http://schemas.microsoft.com/office/drawing/2014/main" id="{B1118B2B-D45B-4D08-BDFA-4090525209D3}"/>
                  </a:ext>
                </a:extLst>
              </p:cNvPr>
              <p:cNvSpPr>
                <a:spLocks/>
              </p:cNvSpPr>
              <p:nvPr/>
            </p:nvSpPr>
            <p:spPr bwMode="auto">
              <a:xfrm>
                <a:off x="2938" y="1935"/>
                <a:ext cx="309" cy="174"/>
              </a:xfrm>
              <a:custGeom>
                <a:avLst/>
                <a:gdLst>
                  <a:gd name="T0" fmla="*/ 32 w 62"/>
                  <a:gd name="T1" fmla="*/ 6 h 35"/>
                  <a:gd name="T2" fmla="*/ 35 w 62"/>
                  <a:gd name="T3" fmla="*/ 5 h 35"/>
                  <a:gd name="T4" fmla="*/ 45 w 62"/>
                  <a:gd name="T5" fmla="*/ 10 h 35"/>
                  <a:gd name="T6" fmla="*/ 44 w 62"/>
                  <a:gd name="T7" fmla="*/ 13 h 35"/>
                  <a:gd name="T8" fmla="*/ 50 w 62"/>
                  <a:gd name="T9" fmla="*/ 16 h 35"/>
                  <a:gd name="T10" fmla="*/ 53 w 62"/>
                  <a:gd name="T11" fmla="*/ 14 h 35"/>
                  <a:gd name="T12" fmla="*/ 60 w 62"/>
                  <a:gd name="T13" fmla="*/ 17 h 35"/>
                  <a:gd name="T14" fmla="*/ 60 w 62"/>
                  <a:gd name="T15" fmla="*/ 23 h 35"/>
                  <a:gd name="T16" fmla="*/ 55 w 62"/>
                  <a:gd name="T17" fmla="*/ 20 h 35"/>
                  <a:gd name="T18" fmla="*/ 51 w 62"/>
                  <a:gd name="T19" fmla="*/ 21 h 35"/>
                  <a:gd name="T20" fmla="*/ 57 w 62"/>
                  <a:gd name="T21" fmla="*/ 25 h 35"/>
                  <a:gd name="T22" fmla="*/ 60 w 62"/>
                  <a:gd name="T23" fmla="*/ 27 h 35"/>
                  <a:gd name="T24" fmla="*/ 53 w 62"/>
                  <a:gd name="T25" fmla="*/ 29 h 35"/>
                  <a:gd name="T26" fmla="*/ 55 w 62"/>
                  <a:gd name="T27" fmla="*/ 31 h 35"/>
                  <a:gd name="T28" fmla="*/ 62 w 62"/>
                  <a:gd name="T29" fmla="*/ 35 h 35"/>
                  <a:gd name="T30" fmla="*/ 51 w 62"/>
                  <a:gd name="T31" fmla="*/ 32 h 35"/>
                  <a:gd name="T32" fmla="*/ 42 w 62"/>
                  <a:gd name="T33" fmla="*/ 30 h 35"/>
                  <a:gd name="T34" fmla="*/ 35 w 62"/>
                  <a:gd name="T35" fmla="*/ 25 h 35"/>
                  <a:gd name="T36" fmla="*/ 36 w 62"/>
                  <a:gd name="T37" fmla="*/ 25 h 35"/>
                  <a:gd name="T38" fmla="*/ 41 w 62"/>
                  <a:gd name="T39" fmla="*/ 24 h 35"/>
                  <a:gd name="T40" fmla="*/ 44 w 62"/>
                  <a:gd name="T41" fmla="*/ 21 h 35"/>
                  <a:gd name="T42" fmla="*/ 45 w 62"/>
                  <a:gd name="T43" fmla="*/ 23 h 35"/>
                  <a:gd name="T44" fmla="*/ 47 w 62"/>
                  <a:gd name="T45" fmla="*/ 20 h 35"/>
                  <a:gd name="T46" fmla="*/ 41 w 62"/>
                  <a:gd name="T47" fmla="*/ 20 h 35"/>
                  <a:gd name="T48" fmla="*/ 31 w 62"/>
                  <a:gd name="T49" fmla="*/ 15 h 35"/>
                  <a:gd name="T50" fmla="*/ 31 w 62"/>
                  <a:gd name="T51" fmla="*/ 12 h 35"/>
                  <a:gd name="T52" fmla="*/ 20 w 62"/>
                  <a:gd name="T53" fmla="*/ 10 h 35"/>
                  <a:gd name="T54" fmla="*/ 25 w 62"/>
                  <a:gd name="T55" fmla="*/ 11 h 35"/>
                  <a:gd name="T56" fmla="*/ 12 w 62"/>
                  <a:gd name="T57" fmla="*/ 12 h 35"/>
                  <a:gd name="T58" fmla="*/ 5 w 62"/>
                  <a:gd name="T59" fmla="*/ 12 h 35"/>
                  <a:gd name="T60" fmla="*/ 7 w 62"/>
                  <a:gd name="T61" fmla="*/ 10 h 35"/>
                  <a:gd name="T62" fmla="*/ 0 w 62"/>
                  <a:gd name="T63" fmla="*/ 2 h 35"/>
                  <a:gd name="T64" fmla="*/ 5 w 62"/>
                  <a:gd name="T65" fmla="*/ 5 h 35"/>
                  <a:gd name="T66" fmla="*/ 12 w 62"/>
                  <a:gd name="T67" fmla="*/ 9 h 35"/>
                  <a:gd name="T68" fmla="*/ 7 w 62"/>
                  <a:gd name="T69" fmla="*/ 0 h 35"/>
                  <a:gd name="T70" fmla="*/ 16 w 62"/>
                  <a:gd name="T71" fmla="*/ 5 h 35"/>
                  <a:gd name="T72" fmla="*/ 20 w 62"/>
                  <a:gd name="T7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35">
                    <a:moveTo>
                      <a:pt x="20" y="3"/>
                    </a:moveTo>
                    <a:cubicBezTo>
                      <a:pt x="28" y="3"/>
                      <a:pt x="27" y="5"/>
                      <a:pt x="32" y="6"/>
                    </a:cubicBezTo>
                    <a:cubicBezTo>
                      <a:pt x="32" y="5"/>
                      <a:pt x="32" y="5"/>
                      <a:pt x="34" y="5"/>
                    </a:cubicBezTo>
                    <a:cubicBezTo>
                      <a:pt x="34" y="5"/>
                      <a:pt x="34" y="5"/>
                      <a:pt x="35" y="5"/>
                    </a:cubicBezTo>
                    <a:cubicBezTo>
                      <a:pt x="35" y="6"/>
                      <a:pt x="35" y="6"/>
                      <a:pt x="35" y="7"/>
                    </a:cubicBezTo>
                    <a:cubicBezTo>
                      <a:pt x="39" y="6"/>
                      <a:pt x="44" y="7"/>
                      <a:pt x="45" y="10"/>
                    </a:cubicBezTo>
                    <a:cubicBezTo>
                      <a:pt x="46" y="11"/>
                      <a:pt x="46" y="11"/>
                      <a:pt x="46" y="11"/>
                    </a:cubicBezTo>
                    <a:cubicBezTo>
                      <a:pt x="45" y="12"/>
                      <a:pt x="44" y="12"/>
                      <a:pt x="44" y="13"/>
                    </a:cubicBezTo>
                    <a:cubicBezTo>
                      <a:pt x="46" y="13"/>
                      <a:pt x="48" y="14"/>
                      <a:pt x="49" y="16"/>
                    </a:cubicBezTo>
                    <a:cubicBezTo>
                      <a:pt x="49" y="16"/>
                      <a:pt x="49" y="16"/>
                      <a:pt x="50" y="16"/>
                    </a:cubicBezTo>
                    <a:cubicBezTo>
                      <a:pt x="50" y="16"/>
                      <a:pt x="50" y="16"/>
                      <a:pt x="50" y="16"/>
                    </a:cubicBezTo>
                    <a:cubicBezTo>
                      <a:pt x="51" y="15"/>
                      <a:pt x="50" y="14"/>
                      <a:pt x="53" y="14"/>
                    </a:cubicBezTo>
                    <a:cubicBezTo>
                      <a:pt x="53" y="16"/>
                      <a:pt x="54" y="17"/>
                      <a:pt x="56" y="17"/>
                    </a:cubicBezTo>
                    <a:cubicBezTo>
                      <a:pt x="57" y="16"/>
                      <a:pt x="58" y="17"/>
                      <a:pt x="60" y="17"/>
                    </a:cubicBezTo>
                    <a:cubicBezTo>
                      <a:pt x="60" y="18"/>
                      <a:pt x="60" y="19"/>
                      <a:pt x="60" y="20"/>
                    </a:cubicBezTo>
                    <a:cubicBezTo>
                      <a:pt x="60" y="21"/>
                      <a:pt x="60" y="22"/>
                      <a:pt x="60" y="23"/>
                    </a:cubicBezTo>
                    <a:cubicBezTo>
                      <a:pt x="59" y="24"/>
                      <a:pt x="59" y="24"/>
                      <a:pt x="58" y="24"/>
                    </a:cubicBezTo>
                    <a:cubicBezTo>
                      <a:pt x="57" y="22"/>
                      <a:pt x="56" y="21"/>
                      <a:pt x="55" y="20"/>
                    </a:cubicBezTo>
                    <a:cubicBezTo>
                      <a:pt x="54" y="22"/>
                      <a:pt x="52" y="21"/>
                      <a:pt x="51" y="20"/>
                    </a:cubicBezTo>
                    <a:cubicBezTo>
                      <a:pt x="51" y="20"/>
                      <a:pt x="51" y="21"/>
                      <a:pt x="51" y="21"/>
                    </a:cubicBezTo>
                    <a:cubicBezTo>
                      <a:pt x="52" y="22"/>
                      <a:pt x="53" y="24"/>
                      <a:pt x="54" y="24"/>
                    </a:cubicBezTo>
                    <a:cubicBezTo>
                      <a:pt x="55" y="24"/>
                      <a:pt x="56" y="24"/>
                      <a:pt x="57" y="25"/>
                    </a:cubicBezTo>
                    <a:cubicBezTo>
                      <a:pt x="57" y="25"/>
                      <a:pt x="57" y="26"/>
                      <a:pt x="57" y="27"/>
                    </a:cubicBezTo>
                    <a:cubicBezTo>
                      <a:pt x="58" y="27"/>
                      <a:pt x="59" y="27"/>
                      <a:pt x="60" y="27"/>
                    </a:cubicBezTo>
                    <a:cubicBezTo>
                      <a:pt x="62" y="27"/>
                      <a:pt x="62" y="29"/>
                      <a:pt x="62" y="32"/>
                    </a:cubicBezTo>
                    <a:cubicBezTo>
                      <a:pt x="59" y="31"/>
                      <a:pt x="57" y="29"/>
                      <a:pt x="53" y="29"/>
                    </a:cubicBezTo>
                    <a:cubicBezTo>
                      <a:pt x="53" y="29"/>
                      <a:pt x="53" y="30"/>
                      <a:pt x="53" y="30"/>
                    </a:cubicBezTo>
                    <a:cubicBezTo>
                      <a:pt x="54" y="30"/>
                      <a:pt x="54" y="31"/>
                      <a:pt x="55" y="31"/>
                    </a:cubicBezTo>
                    <a:cubicBezTo>
                      <a:pt x="57" y="33"/>
                      <a:pt x="61" y="32"/>
                      <a:pt x="62" y="35"/>
                    </a:cubicBezTo>
                    <a:cubicBezTo>
                      <a:pt x="62" y="35"/>
                      <a:pt x="62" y="35"/>
                      <a:pt x="62" y="35"/>
                    </a:cubicBezTo>
                    <a:cubicBezTo>
                      <a:pt x="62" y="35"/>
                      <a:pt x="62" y="35"/>
                      <a:pt x="62" y="35"/>
                    </a:cubicBezTo>
                    <a:cubicBezTo>
                      <a:pt x="58" y="34"/>
                      <a:pt x="54" y="34"/>
                      <a:pt x="51" y="32"/>
                    </a:cubicBezTo>
                    <a:cubicBezTo>
                      <a:pt x="48" y="31"/>
                      <a:pt x="47" y="29"/>
                      <a:pt x="42" y="28"/>
                    </a:cubicBezTo>
                    <a:cubicBezTo>
                      <a:pt x="42" y="29"/>
                      <a:pt x="42" y="29"/>
                      <a:pt x="42" y="30"/>
                    </a:cubicBezTo>
                    <a:cubicBezTo>
                      <a:pt x="40" y="29"/>
                      <a:pt x="38" y="29"/>
                      <a:pt x="36" y="29"/>
                    </a:cubicBezTo>
                    <a:cubicBezTo>
                      <a:pt x="36" y="28"/>
                      <a:pt x="35" y="28"/>
                      <a:pt x="35" y="25"/>
                    </a:cubicBezTo>
                    <a:cubicBezTo>
                      <a:pt x="35" y="25"/>
                      <a:pt x="35" y="25"/>
                      <a:pt x="36" y="25"/>
                    </a:cubicBezTo>
                    <a:cubicBezTo>
                      <a:pt x="36" y="25"/>
                      <a:pt x="36" y="25"/>
                      <a:pt x="36" y="25"/>
                    </a:cubicBezTo>
                    <a:cubicBezTo>
                      <a:pt x="37" y="25"/>
                      <a:pt x="39" y="25"/>
                      <a:pt x="41" y="25"/>
                    </a:cubicBezTo>
                    <a:cubicBezTo>
                      <a:pt x="41" y="24"/>
                      <a:pt x="41" y="24"/>
                      <a:pt x="41" y="24"/>
                    </a:cubicBezTo>
                    <a:cubicBezTo>
                      <a:pt x="41" y="23"/>
                      <a:pt x="41" y="22"/>
                      <a:pt x="41" y="21"/>
                    </a:cubicBezTo>
                    <a:cubicBezTo>
                      <a:pt x="42" y="21"/>
                      <a:pt x="43" y="21"/>
                      <a:pt x="44" y="21"/>
                    </a:cubicBezTo>
                    <a:cubicBezTo>
                      <a:pt x="44" y="22"/>
                      <a:pt x="45" y="22"/>
                      <a:pt x="45" y="23"/>
                    </a:cubicBezTo>
                    <a:cubicBezTo>
                      <a:pt x="45" y="23"/>
                      <a:pt x="45" y="23"/>
                      <a:pt x="45" y="23"/>
                    </a:cubicBezTo>
                    <a:cubicBezTo>
                      <a:pt x="45" y="23"/>
                      <a:pt x="45" y="23"/>
                      <a:pt x="45" y="23"/>
                    </a:cubicBezTo>
                    <a:cubicBezTo>
                      <a:pt x="46" y="22"/>
                      <a:pt x="47" y="22"/>
                      <a:pt x="47" y="20"/>
                    </a:cubicBezTo>
                    <a:cubicBezTo>
                      <a:pt x="47" y="20"/>
                      <a:pt x="46" y="20"/>
                      <a:pt x="46" y="20"/>
                    </a:cubicBezTo>
                    <a:cubicBezTo>
                      <a:pt x="44" y="19"/>
                      <a:pt x="43" y="19"/>
                      <a:pt x="41" y="20"/>
                    </a:cubicBezTo>
                    <a:cubicBezTo>
                      <a:pt x="39" y="17"/>
                      <a:pt x="36" y="13"/>
                      <a:pt x="33" y="13"/>
                    </a:cubicBezTo>
                    <a:cubicBezTo>
                      <a:pt x="32" y="14"/>
                      <a:pt x="32" y="14"/>
                      <a:pt x="31" y="15"/>
                    </a:cubicBezTo>
                    <a:cubicBezTo>
                      <a:pt x="31" y="15"/>
                      <a:pt x="31" y="14"/>
                      <a:pt x="31" y="13"/>
                    </a:cubicBezTo>
                    <a:cubicBezTo>
                      <a:pt x="31" y="13"/>
                      <a:pt x="31" y="13"/>
                      <a:pt x="31" y="12"/>
                    </a:cubicBezTo>
                    <a:cubicBezTo>
                      <a:pt x="27" y="12"/>
                      <a:pt x="26" y="9"/>
                      <a:pt x="20" y="9"/>
                    </a:cubicBezTo>
                    <a:cubicBezTo>
                      <a:pt x="20" y="10"/>
                      <a:pt x="20" y="10"/>
                      <a:pt x="20" y="10"/>
                    </a:cubicBezTo>
                    <a:cubicBezTo>
                      <a:pt x="22" y="10"/>
                      <a:pt x="24" y="10"/>
                      <a:pt x="25" y="11"/>
                    </a:cubicBezTo>
                    <a:cubicBezTo>
                      <a:pt x="25" y="11"/>
                      <a:pt x="25" y="11"/>
                      <a:pt x="25" y="11"/>
                    </a:cubicBezTo>
                    <a:cubicBezTo>
                      <a:pt x="23" y="12"/>
                      <a:pt x="22" y="12"/>
                      <a:pt x="21" y="13"/>
                    </a:cubicBezTo>
                    <a:cubicBezTo>
                      <a:pt x="18" y="13"/>
                      <a:pt x="13" y="13"/>
                      <a:pt x="12" y="12"/>
                    </a:cubicBezTo>
                    <a:cubicBezTo>
                      <a:pt x="10" y="12"/>
                      <a:pt x="9" y="13"/>
                      <a:pt x="7" y="13"/>
                    </a:cubicBezTo>
                    <a:cubicBezTo>
                      <a:pt x="7" y="12"/>
                      <a:pt x="6" y="12"/>
                      <a:pt x="5" y="12"/>
                    </a:cubicBezTo>
                    <a:cubicBezTo>
                      <a:pt x="5" y="11"/>
                      <a:pt x="5" y="11"/>
                      <a:pt x="5" y="11"/>
                    </a:cubicBezTo>
                    <a:cubicBezTo>
                      <a:pt x="6" y="10"/>
                      <a:pt x="7" y="10"/>
                      <a:pt x="7" y="10"/>
                    </a:cubicBezTo>
                    <a:cubicBezTo>
                      <a:pt x="5" y="10"/>
                      <a:pt x="3" y="9"/>
                      <a:pt x="2" y="7"/>
                    </a:cubicBezTo>
                    <a:cubicBezTo>
                      <a:pt x="1" y="6"/>
                      <a:pt x="0" y="4"/>
                      <a:pt x="0" y="2"/>
                    </a:cubicBezTo>
                    <a:cubicBezTo>
                      <a:pt x="2" y="1"/>
                      <a:pt x="3" y="1"/>
                      <a:pt x="5" y="0"/>
                    </a:cubicBezTo>
                    <a:cubicBezTo>
                      <a:pt x="5" y="3"/>
                      <a:pt x="5" y="2"/>
                      <a:pt x="5" y="5"/>
                    </a:cubicBezTo>
                    <a:cubicBezTo>
                      <a:pt x="7" y="7"/>
                      <a:pt x="9" y="9"/>
                      <a:pt x="12" y="10"/>
                    </a:cubicBezTo>
                    <a:cubicBezTo>
                      <a:pt x="12" y="9"/>
                      <a:pt x="12" y="9"/>
                      <a:pt x="12" y="9"/>
                    </a:cubicBezTo>
                    <a:cubicBezTo>
                      <a:pt x="9" y="7"/>
                      <a:pt x="7" y="6"/>
                      <a:pt x="7" y="1"/>
                    </a:cubicBezTo>
                    <a:cubicBezTo>
                      <a:pt x="7" y="1"/>
                      <a:pt x="7" y="1"/>
                      <a:pt x="7" y="0"/>
                    </a:cubicBezTo>
                    <a:cubicBezTo>
                      <a:pt x="9" y="0"/>
                      <a:pt x="10" y="0"/>
                      <a:pt x="11" y="0"/>
                    </a:cubicBezTo>
                    <a:cubicBezTo>
                      <a:pt x="12" y="1"/>
                      <a:pt x="14" y="5"/>
                      <a:pt x="16" y="5"/>
                    </a:cubicBezTo>
                    <a:cubicBezTo>
                      <a:pt x="17" y="4"/>
                      <a:pt x="18" y="5"/>
                      <a:pt x="19" y="5"/>
                    </a:cubicBezTo>
                    <a:cubicBezTo>
                      <a:pt x="20" y="5"/>
                      <a:pt x="20" y="5"/>
                      <a:pt x="20" y="5"/>
                    </a:cubicBezTo>
                    <a:cubicBezTo>
                      <a:pt x="20" y="4"/>
                      <a:pt x="20" y="3"/>
                      <a:pt x="20" y="3"/>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4" name="Freeform 47">
                <a:extLst>
                  <a:ext uri="{FF2B5EF4-FFF2-40B4-BE49-F238E27FC236}">
                    <a16:creationId xmlns:a16="http://schemas.microsoft.com/office/drawing/2014/main" id="{DCBCB3B0-BDD8-4E43-8A13-6035B6DF6B5C}"/>
                  </a:ext>
                </a:extLst>
              </p:cNvPr>
              <p:cNvSpPr>
                <a:spLocks/>
              </p:cNvSpPr>
              <p:nvPr/>
            </p:nvSpPr>
            <p:spPr bwMode="auto">
              <a:xfrm>
                <a:off x="1153" y="1940"/>
                <a:ext cx="149" cy="50"/>
              </a:xfrm>
              <a:custGeom>
                <a:avLst/>
                <a:gdLst>
                  <a:gd name="T0" fmla="*/ 30 w 30"/>
                  <a:gd name="T1" fmla="*/ 0 h 10"/>
                  <a:gd name="T2" fmla="*/ 29 w 30"/>
                  <a:gd name="T3" fmla="*/ 3 h 10"/>
                  <a:gd name="T4" fmla="*/ 17 w 30"/>
                  <a:gd name="T5" fmla="*/ 5 h 10"/>
                  <a:gd name="T6" fmla="*/ 2 w 30"/>
                  <a:gd name="T7" fmla="*/ 10 h 10"/>
                  <a:gd name="T8" fmla="*/ 0 w 30"/>
                  <a:gd name="T9" fmla="*/ 8 h 10"/>
                  <a:gd name="T10" fmla="*/ 7 w 30"/>
                  <a:gd name="T11" fmla="*/ 4 h 10"/>
                  <a:gd name="T12" fmla="*/ 10 w 30"/>
                  <a:gd name="T13" fmla="*/ 4 h 10"/>
                  <a:gd name="T14" fmla="*/ 15 w 30"/>
                  <a:gd name="T15" fmla="*/ 1 h 10"/>
                  <a:gd name="T16" fmla="*/ 24 w 30"/>
                  <a:gd name="T17" fmla="*/ 2 h 10"/>
                  <a:gd name="T18" fmla="*/ 30 w 3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0">
                    <a:moveTo>
                      <a:pt x="30" y="0"/>
                    </a:moveTo>
                    <a:cubicBezTo>
                      <a:pt x="30" y="1"/>
                      <a:pt x="29" y="2"/>
                      <a:pt x="29" y="3"/>
                    </a:cubicBezTo>
                    <a:cubicBezTo>
                      <a:pt x="25" y="4"/>
                      <a:pt x="21" y="4"/>
                      <a:pt x="17" y="5"/>
                    </a:cubicBezTo>
                    <a:cubicBezTo>
                      <a:pt x="12" y="6"/>
                      <a:pt x="7" y="9"/>
                      <a:pt x="2" y="10"/>
                    </a:cubicBezTo>
                    <a:cubicBezTo>
                      <a:pt x="1" y="9"/>
                      <a:pt x="1" y="9"/>
                      <a:pt x="0" y="8"/>
                    </a:cubicBezTo>
                    <a:cubicBezTo>
                      <a:pt x="3" y="7"/>
                      <a:pt x="5" y="4"/>
                      <a:pt x="7" y="4"/>
                    </a:cubicBezTo>
                    <a:cubicBezTo>
                      <a:pt x="8" y="4"/>
                      <a:pt x="9" y="4"/>
                      <a:pt x="10" y="4"/>
                    </a:cubicBezTo>
                    <a:cubicBezTo>
                      <a:pt x="12" y="3"/>
                      <a:pt x="14" y="2"/>
                      <a:pt x="15" y="1"/>
                    </a:cubicBezTo>
                    <a:cubicBezTo>
                      <a:pt x="18" y="1"/>
                      <a:pt x="21" y="2"/>
                      <a:pt x="24" y="2"/>
                    </a:cubicBezTo>
                    <a:cubicBezTo>
                      <a:pt x="25" y="1"/>
                      <a:pt x="27" y="0"/>
                      <a:pt x="3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5" name="Freeform 48">
                <a:extLst>
                  <a:ext uri="{FF2B5EF4-FFF2-40B4-BE49-F238E27FC236}">
                    <a16:creationId xmlns:a16="http://schemas.microsoft.com/office/drawing/2014/main" id="{86E42F24-01FA-4339-AC69-77A49F7D9E1F}"/>
                  </a:ext>
                </a:extLst>
              </p:cNvPr>
              <p:cNvSpPr>
                <a:spLocks/>
              </p:cNvSpPr>
              <p:nvPr/>
            </p:nvSpPr>
            <p:spPr bwMode="auto">
              <a:xfrm>
                <a:off x="2679" y="1940"/>
                <a:ext cx="5" cy="15"/>
              </a:xfrm>
              <a:custGeom>
                <a:avLst/>
                <a:gdLst>
                  <a:gd name="T0" fmla="*/ 0 w 1"/>
                  <a:gd name="T1" fmla="*/ 0 h 3"/>
                  <a:gd name="T2" fmla="*/ 1 w 1"/>
                  <a:gd name="T3" fmla="*/ 2 h 3"/>
                  <a:gd name="T4" fmla="*/ 0 w 1"/>
                  <a:gd name="T5" fmla="*/ 3 h 3"/>
                  <a:gd name="T6" fmla="*/ 0 w 1"/>
                  <a:gd name="T7" fmla="*/ 3 h 3"/>
                  <a:gd name="T8" fmla="*/ 0 w 1"/>
                  <a:gd name="T9" fmla="*/ 1 h 3"/>
                  <a:gd name="T10" fmla="*/ 0 w 1"/>
                  <a:gd name="T11" fmla="*/ 0 h 3"/>
                </a:gdLst>
                <a:ahLst/>
                <a:cxnLst>
                  <a:cxn ang="0">
                    <a:pos x="T0" y="T1"/>
                  </a:cxn>
                  <a:cxn ang="0">
                    <a:pos x="T2" y="T3"/>
                  </a:cxn>
                  <a:cxn ang="0">
                    <a:pos x="T4" y="T5"/>
                  </a:cxn>
                  <a:cxn ang="0">
                    <a:pos x="T6" y="T7"/>
                  </a:cxn>
                  <a:cxn ang="0">
                    <a:pos x="T8" y="T9"/>
                  </a:cxn>
                  <a:cxn ang="0">
                    <a:pos x="T10" y="T11"/>
                  </a:cxn>
                </a:cxnLst>
                <a:rect l="0" t="0" r="r" b="b"/>
                <a:pathLst>
                  <a:path w="1" h="3">
                    <a:moveTo>
                      <a:pt x="0" y="0"/>
                    </a:moveTo>
                    <a:cubicBezTo>
                      <a:pt x="1" y="1"/>
                      <a:pt x="1" y="1"/>
                      <a:pt x="1" y="2"/>
                    </a:cubicBezTo>
                    <a:cubicBezTo>
                      <a:pt x="1" y="2"/>
                      <a:pt x="1" y="2"/>
                      <a:pt x="0" y="3"/>
                    </a:cubicBezTo>
                    <a:cubicBezTo>
                      <a:pt x="0" y="3"/>
                      <a:pt x="0" y="3"/>
                      <a:pt x="0" y="3"/>
                    </a:cubicBezTo>
                    <a:cubicBezTo>
                      <a:pt x="0" y="2"/>
                      <a:pt x="0" y="1"/>
                      <a:pt x="0" y="1"/>
                    </a:cubicBezTo>
                    <a:cubicBezTo>
                      <a:pt x="0" y="1"/>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6" name="Freeform 49">
                <a:extLst>
                  <a:ext uri="{FF2B5EF4-FFF2-40B4-BE49-F238E27FC236}">
                    <a16:creationId xmlns:a16="http://schemas.microsoft.com/office/drawing/2014/main" id="{6E2E6E43-724E-4FB2-836A-CBF3DAC7B1E6}"/>
                  </a:ext>
                </a:extLst>
              </p:cNvPr>
              <p:cNvSpPr>
                <a:spLocks/>
              </p:cNvSpPr>
              <p:nvPr/>
            </p:nvSpPr>
            <p:spPr bwMode="auto">
              <a:xfrm>
                <a:off x="2883" y="1945"/>
                <a:ext cx="45" cy="35"/>
              </a:xfrm>
              <a:custGeom>
                <a:avLst/>
                <a:gdLst>
                  <a:gd name="T0" fmla="*/ 6 w 9"/>
                  <a:gd name="T1" fmla="*/ 7 h 7"/>
                  <a:gd name="T2" fmla="*/ 4 w 9"/>
                  <a:gd name="T3" fmla="*/ 7 h 7"/>
                  <a:gd name="T4" fmla="*/ 0 w 9"/>
                  <a:gd name="T5" fmla="*/ 2 h 7"/>
                  <a:gd name="T6" fmla="*/ 3 w 9"/>
                  <a:gd name="T7" fmla="*/ 0 h 7"/>
                  <a:gd name="T8" fmla="*/ 8 w 9"/>
                  <a:gd name="T9" fmla="*/ 0 h 7"/>
                  <a:gd name="T10" fmla="*/ 9 w 9"/>
                  <a:gd name="T11" fmla="*/ 4 h 7"/>
                  <a:gd name="T12" fmla="*/ 6 w 9"/>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9" h="7">
                    <a:moveTo>
                      <a:pt x="6" y="7"/>
                    </a:moveTo>
                    <a:cubicBezTo>
                      <a:pt x="5" y="7"/>
                      <a:pt x="5" y="7"/>
                      <a:pt x="4" y="7"/>
                    </a:cubicBezTo>
                    <a:cubicBezTo>
                      <a:pt x="3" y="5"/>
                      <a:pt x="0" y="4"/>
                      <a:pt x="0" y="2"/>
                    </a:cubicBezTo>
                    <a:cubicBezTo>
                      <a:pt x="1" y="1"/>
                      <a:pt x="1" y="0"/>
                      <a:pt x="3" y="0"/>
                    </a:cubicBezTo>
                    <a:cubicBezTo>
                      <a:pt x="5" y="1"/>
                      <a:pt x="6" y="0"/>
                      <a:pt x="8" y="0"/>
                    </a:cubicBezTo>
                    <a:cubicBezTo>
                      <a:pt x="8" y="1"/>
                      <a:pt x="9" y="2"/>
                      <a:pt x="9" y="4"/>
                    </a:cubicBezTo>
                    <a:cubicBezTo>
                      <a:pt x="7" y="4"/>
                      <a:pt x="6" y="4"/>
                      <a:pt x="6" y="7"/>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7" name="Freeform 50">
                <a:extLst>
                  <a:ext uri="{FF2B5EF4-FFF2-40B4-BE49-F238E27FC236}">
                    <a16:creationId xmlns:a16="http://schemas.microsoft.com/office/drawing/2014/main" id="{9C45476E-AD5D-40BC-BE4E-520AAAE019D5}"/>
                  </a:ext>
                </a:extLst>
              </p:cNvPr>
              <p:cNvSpPr>
                <a:spLocks/>
              </p:cNvSpPr>
              <p:nvPr/>
            </p:nvSpPr>
            <p:spPr bwMode="auto">
              <a:xfrm>
                <a:off x="3247" y="1945"/>
                <a:ext cx="25" cy="20"/>
              </a:xfrm>
              <a:custGeom>
                <a:avLst/>
                <a:gdLst>
                  <a:gd name="T0" fmla="*/ 1 w 5"/>
                  <a:gd name="T1" fmla="*/ 0 h 4"/>
                  <a:gd name="T2" fmla="*/ 5 w 5"/>
                  <a:gd name="T3" fmla="*/ 4 h 4"/>
                  <a:gd name="T4" fmla="*/ 3 w 5"/>
                  <a:gd name="T5" fmla="*/ 4 h 4"/>
                  <a:gd name="T6" fmla="*/ 0 w 5"/>
                  <a:gd name="T7" fmla="*/ 3 h 4"/>
                  <a:gd name="T8" fmla="*/ 0 w 5"/>
                  <a:gd name="T9" fmla="*/ 1 h 4"/>
                  <a:gd name="T10" fmla="*/ 1 w 5"/>
                  <a:gd name="T11" fmla="*/ 0 h 4"/>
                </a:gdLst>
                <a:ahLst/>
                <a:cxnLst>
                  <a:cxn ang="0">
                    <a:pos x="T0" y="T1"/>
                  </a:cxn>
                  <a:cxn ang="0">
                    <a:pos x="T2" y="T3"/>
                  </a:cxn>
                  <a:cxn ang="0">
                    <a:pos x="T4" y="T5"/>
                  </a:cxn>
                  <a:cxn ang="0">
                    <a:pos x="T6" y="T7"/>
                  </a:cxn>
                  <a:cxn ang="0">
                    <a:pos x="T8" y="T9"/>
                  </a:cxn>
                  <a:cxn ang="0">
                    <a:pos x="T10" y="T11"/>
                  </a:cxn>
                </a:cxnLst>
                <a:rect l="0" t="0" r="r" b="b"/>
                <a:pathLst>
                  <a:path w="5" h="4">
                    <a:moveTo>
                      <a:pt x="1" y="0"/>
                    </a:moveTo>
                    <a:cubicBezTo>
                      <a:pt x="3" y="1"/>
                      <a:pt x="5" y="1"/>
                      <a:pt x="5" y="4"/>
                    </a:cubicBezTo>
                    <a:cubicBezTo>
                      <a:pt x="5" y="4"/>
                      <a:pt x="4" y="4"/>
                      <a:pt x="3" y="4"/>
                    </a:cubicBezTo>
                    <a:cubicBezTo>
                      <a:pt x="2" y="4"/>
                      <a:pt x="1" y="3"/>
                      <a:pt x="0" y="3"/>
                    </a:cubicBezTo>
                    <a:cubicBezTo>
                      <a:pt x="0" y="2"/>
                      <a:pt x="0" y="2"/>
                      <a:pt x="0" y="1"/>
                    </a:cubicBezTo>
                    <a:cubicBezTo>
                      <a:pt x="1" y="1"/>
                      <a:pt x="1" y="1"/>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8" name="Freeform 51">
                <a:extLst>
                  <a:ext uri="{FF2B5EF4-FFF2-40B4-BE49-F238E27FC236}">
                    <a16:creationId xmlns:a16="http://schemas.microsoft.com/office/drawing/2014/main" id="{30A940AF-D762-448A-B052-5A8E09F1B654}"/>
                  </a:ext>
                </a:extLst>
              </p:cNvPr>
              <p:cNvSpPr>
                <a:spLocks/>
              </p:cNvSpPr>
              <p:nvPr/>
            </p:nvSpPr>
            <p:spPr bwMode="auto">
              <a:xfrm>
                <a:off x="2833" y="1955"/>
                <a:ext cx="55" cy="40"/>
              </a:xfrm>
              <a:custGeom>
                <a:avLst/>
                <a:gdLst>
                  <a:gd name="T0" fmla="*/ 11 w 11"/>
                  <a:gd name="T1" fmla="*/ 4 h 8"/>
                  <a:gd name="T2" fmla="*/ 11 w 11"/>
                  <a:gd name="T3" fmla="*/ 7 h 8"/>
                  <a:gd name="T4" fmla="*/ 8 w 11"/>
                  <a:gd name="T5" fmla="*/ 8 h 8"/>
                  <a:gd name="T6" fmla="*/ 0 w 11"/>
                  <a:gd name="T7" fmla="*/ 2 h 8"/>
                  <a:gd name="T8" fmla="*/ 1 w 11"/>
                  <a:gd name="T9" fmla="*/ 1 h 8"/>
                  <a:gd name="T10" fmla="*/ 6 w 11"/>
                  <a:gd name="T11" fmla="*/ 0 h 8"/>
                  <a:gd name="T12" fmla="*/ 7 w 11"/>
                  <a:gd name="T13" fmla="*/ 1 h 8"/>
                  <a:gd name="T14" fmla="*/ 6 w 11"/>
                  <a:gd name="T15" fmla="*/ 3 h 8"/>
                  <a:gd name="T16" fmla="*/ 11 w 11"/>
                  <a:gd name="T1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8">
                    <a:moveTo>
                      <a:pt x="11" y="4"/>
                    </a:moveTo>
                    <a:cubicBezTo>
                      <a:pt x="11" y="5"/>
                      <a:pt x="11" y="6"/>
                      <a:pt x="11" y="7"/>
                    </a:cubicBezTo>
                    <a:cubicBezTo>
                      <a:pt x="10" y="8"/>
                      <a:pt x="10" y="8"/>
                      <a:pt x="8" y="8"/>
                    </a:cubicBezTo>
                    <a:cubicBezTo>
                      <a:pt x="5" y="6"/>
                      <a:pt x="0" y="7"/>
                      <a:pt x="0" y="2"/>
                    </a:cubicBezTo>
                    <a:cubicBezTo>
                      <a:pt x="0" y="2"/>
                      <a:pt x="0" y="1"/>
                      <a:pt x="1" y="1"/>
                    </a:cubicBezTo>
                    <a:cubicBezTo>
                      <a:pt x="2" y="0"/>
                      <a:pt x="6" y="0"/>
                      <a:pt x="6" y="0"/>
                    </a:cubicBezTo>
                    <a:cubicBezTo>
                      <a:pt x="7" y="1"/>
                      <a:pt x="7" y="0"/>
                      <a:pt x="7" y="1"/>
                    </a:cubicBezTo>
                    <a:cubicBezTo>
                      <a:pt x="6" y="1"/>
                      <a:pt x="6" y="1"/>
                      <a:pt x="6" y="3"/>
                    </a:cubicBezTo>
                    <a:cubicBezTo>
                      <a:pt x="8" y="3"/>
                      <a:pt x="8" y="4"/>
                      <a:pt x="11" y="4"/>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9" name="Freeform 52">
                <a:extLst>
                  <a:ext uri="{FF2B5EF4-FFF2-40B4-BE49-F238E27FC236}">
                    <a16:creationId xmlns:a16="http://schemas.microsoft.com/office/drawing/2014/main" id="{56A57535-5D04-4899-AA33-1B75448C9A3B}"/>
                  </a:ext>
                </a:extLst>
              </p:cNvPr>
              <p:cNvSpPr>
                <a:spLocks/>
              </p:cNvSpPr>
              <p:nvPr/>
            </p:nvSpPr>
            <p:spPr bwMode="auto">
              <a:xfrm>
                <a:off x="295" y="1955"/>
                <a:ext cx="2005" cy="1556"/>
              </a:xfrm>
              <a:custGeom>
                <a:avLst/>
                <a:gdLst>
                  <a:gd name="T0" fmla="*/ 318 w 402"/>
                  <a:gd name="T1" fmla="*/ 24 h 312"/>
                  <a:gd name="T2" fmla="*/ 344 w 402"/>
                  <a:gd name="T3" fmla="*/ 24 h 312"/>
                  <a:gd name="T4" fmla="*/ 388 w 402"/>
                  <a:gd name="T5" fmla="*/ 31 h 312"/>
                  <a:gd name="T6" fmla="*/ 384 w 402"/>
                  <a:gd name="T7" fmla="*/ 37 h 312"/>
                  <a:gd name="T8" fmla="*/ 357 w 402"/>
                  <a:gd name="T9" fmla="*/ 55 h 312"/>
                  <a:gd name="T10" fmla="*/ 351 w 402"/>
                  <a:gd name="T11" fmla="*/ 72 h 312"/>
                  <a:gd name="T12" fmla="*/ 338 w 402"/>
                  <a:gd name="T13" fmla="*/ 68 h 312"/>
                  <a:gd name="T14" fmla="*/ 356 w 402"/>
                  <a:gd name="T15" fmla="*/ 49 h 312"/>
                  <a:gd name="T16" fmla="*/ 331 w 402"/>
                  <a:gd name="T17" fmla="*/ 58 h 312"/>
                  <a:gd name="T18" fmla="*/ 311 w 402"/>
                  <a:gd name="T19" fmla="*/ 71 h 312"/>
                  <a:gd name="T20" fmla="*/ 297 w 402"/>
                  <a:gd name="T21" fmla="*/ 104 h 312"/>
                  <a:gd name="T22" fmla="*/ 284 w 402"/>
                  <a:gd name="T23" fmla="*/ 112 h 312"/>
                  <a:gd name="T24" fmla="*/ 280 w 402"/>
                  <a:gd name="T25" fmla="*/ 117 h 312"/>
                  <a:gd name="T26" fmla="*/ 276 w 402"/>
                  <a:gd name="T27" fmla="*/ 136 h 312"/>
                  <a:gd name="T28" fmla="*/ 252 w 402"/>
                  <a:gd name="T29" fmla="*/ 162 h 312"/>
                  <a:gd name="T30" fmla="*/ 237 w 402"/>
                  <a:gd name="T31" fmla="*/ 181 h 312"/>
                  <a:gd name="T32" fmla="*/ 233 w 402"/>
                  <a:gd name="T33" fmla="*/ 198 h 312"/>
                  <a:gd name="T34" fmla="*/ 215 w 402"/>
                  <a:gd name="T35" fmla="*/ 157 h 312"/>
                  <a:gd name="T36" fmla="*/ 189 w 402"/>
                  <a:gd name="T37" fmla="*/ 189 h 312"/>
                  <a:gd name="T38" fmla="*/ 169 w 402"/>
                  <a:gd name="T39" fmla="*/ 156 h 312"/>
                  <a:gd name="T40" fmla="*/ 134 w 402"/>
                  <a:gd name="T41" fmla="*/ 148 h 312"/>
                  <a:gd name="T42" fmla="*/ 144 w 402"/>
                  <a:gd name="T43" fmla="*/ 150 h 312"/>
                  <a:gd name="T44" fmla="*/ 128 w 402"/>
                  <a:gd name="T45" fmla="*/ 177 h 312"/>
                  <a:gd name="T46" fmla="*/ 101 w 402"/>
                  <a:gd name="T47" fmla="*/ 136 h 312"/>
                  <a:gd name="T48" fmla="*/ 111 w 402"/>
                  <a:gd name="T49" fmla="*/ 173 h 312"/>
                  <a:gd name="T50" fmla="*/ 133 w 402"/>
                  <a:gd name="T51" fmla="*/ 184 h 312"/>
                  <a:gd name="T52" fmla="*/ 112 w 402"/>
                  <a:gd name="T53" fmla="*/ 247 h 312"/>
                  <a:gd name="T54" fmla="*/ 98 w 402"/>
                  <a:gd name="T55" fmla="*/ 297 h 312"/>
                  <a:gd name="T56" fmla="*/ 64 w 402"/>
                  <a:gd name="T57" fmla="*/ 281 h 312"/>
                  <a:gd name="T58" fmla="*/ 52 w 402"/>
                  <a:gd name="T59" fmla="*/ 206 h 312"/>
                  <a:gd name="T60" fmla="*/ 4 w 402"/>
                  <a:gd name="T61" fmla="*/ 185 h 312"/>
                  <a:gd name="T62" fmla="*/ 17 w 402"/>
                  <a:gd name="T63" fmla="*/ 123 h 312"/>
                  <a:gd name="T64" fmla="*/ 55 w 402"/>
                  <a:gd name="T65" fmla="*/ 109 h 312"/>
                  <a:gd name="T66" fmla="*/ 73 w 402"/>
                  <a:gd name="T67" fmla="*/ 130 h 312"/>
                  <a:gd name="T68" fmla="*/ 106 w 402"/>
                  <a:gd name="T69" fmla="*/ 114 h 312"/>
                  <a:gd name="T70" fmla="*/ 84 w 402"/>
                  <a:gd name="T71" fmla="*/ 109 h 312"/>
                  <a:gd name="T72" fmla="*/ 67 w 402"/>
                  <a:gd name="T73" fmla="*/ 88 h 312"/>
                  <a:gd name="T74" fmla="*/ 74 w 402"/>
                  <a:gd name="T75" fmla="*/ 103 h 312"/>
                  <a:gd name="T76" fmla="*/ 59 w 402"/>
                  <a:gd name="T77" fmla="*/ 88 h 312"/>
                  <a:gd name="T78" fmla="*/ 36 w 402"/>
                  <a:gd name="T79" fmla="*/ 106 h 312"/>
                  <a:gd name="T80" fmla="*/ 34 w 402"/>
                  <a:gd name="T81" fmla="*/ 74 h 312"/>
                  <a:gd name="T82" fmla="*/ 57 w 402"/>
                  <a:gd name="T83" fmla="*/ 62 h 312"/>
                  <a:gd name="T84" fmla="*/ 87 w 402"/>
                  <a:gd name="T85" fmla="*/ 57 h 312"/>
                  <a:gd name="T86" fmla="*/ 107 w 402"/>
                  <a:gd name="T87" fmla="*/ 41 h 312"/>
                  <a:gd name="T88" fmla="*/ 102 w 402"/>
                  <a:gd name="T89" fmla="*/ 24 h 312"/>
                  <a:gd name="T90" fmla="*/ 75 w 402"/>
                  <a:gd name="T91" fmla="*/ 55 h 312"/>
                  <a:gd name="T92" fmla="*/ 65 w 402"/>
                  <a:gd name="T93" fmla="*/ 42 h 312"/>
                  <a:gd name="T94" fmla="*/ 73 w 402"/>
                  <a:gd name="T95" fmla="*/ 31 h 312"/>
                  <a:gd name="T96" fmla="*/ 97 w 402"/>
                  <a:gd name="T97" fmla="*/ 14 h 312"/>
                  <a:gd name="T98" fmla="*/ 125 w 402"/>
                  <a:gd name="T99" fmla="*/ 12 h 312"/>
                  <a:gd name="T100" fmla="*/ 129 w 402"/>
                  <a:gd name="T101" fmla="*/ 32 h 312"/>
                  <a:gd name="T102" fmla="*/ 150 w 402"/>
                  <a:gd name="T103" fmla="*/ 19 h 312"/>
                  <a:gd name="T104" fmla="*/ 186 w 402"/>
                  <a:gd name="T105" fmla="*/ 22 h 312"/>
                  <a:gd name="T106" fmla="*/ 197 w 402"/>
                  <a:gd name="T107" fmla="*/ 21 h 312"/>
                  <a:gd name="T108" fmla="*/ 203 w 402"/>
                  <a:gd name="T109" fmla="*/ 28 h 312"/>
                  <a:gd name="T110" fmla="*/ 207 w 402"/>
                  <a:gd name="T111" fmla="*/ 18 h 312"/>
                  <a:gd name="T112" fmla="*/ 227 w 402"/>
                  <a:gd name="T113" fmla="*/ 10 h 312"/>
                  <a:gd name="T114" fmla="*/ 270 w 402"/>
                  <a:gd name="T115" fmla="*/ 1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2" h="312">
                    <a:moveTo>
                      <a:pt x="265" y="15"/>
                    </a:moveTo>
                    <a:cubicBezTo>
                      <a:pt x="265" y="14"/>
                      <a:pt x="265" y="14"/>
                      <a:pt x="265" y="13"/>
                    </a:cubicBezTo>
                    <a:cubicBezTo>
                      <a:pt x="275" y="13"/>
                      <a:pt x="279" y="17"/>
                      <a:pt x="288" y="17"/>
                    </a:cubicBezTo>
                    <a:cubicBezTo>
                      <a:pt x="288" y="16"/>
                      <a:pt x="288" y="16"/>
                      <a:pt x="289" y="16"/>
                    </a:cubicBezTo>
                    <a:cubicBezTo>
                      <a:pt x="289" y="15"/>
                      <a:pt x="289" y="15"/>
                      <a:pt x="289" y="14"/>
                    </a:cubicBezTo>
                    <a:cubicBezTo>
                      <a:pt x="292" y="14"/>
                      <a:pt x="293" y="15"/>
                      <a:pt x="297" y="15"/>
                    </a:cubicBezTo>
                    <a:cubicBezTo>
                      <a:pt x="298" y="16"/>
                      <a:pt x="298" y="17"/>
                      <a:pt x="299" y="18"/>
                    </a:cubicBezTo>
                    <a:cubicBezTo>
                      <a:pt x="300" y="21"/>
                      <a:pt x="299" y="24"/>
                      <a:pt x="303" y="24"/>
                    </a:cubicBezTo>
                    <a:cubicBezTo>
                      <a:pt x="304" y="23"/>
                      <a:pt x="304" y="22"/>
                      <a:pt x="306" y="22"/>
                    </a:cubicBezTo>
                    <a:cubicBezTo>
                      <a:pt x="306" y="22"/>
                      <a:pt x="316" y="24"/>
                      <a:pt x="318" y="24"/>
                    </a:cubicBezTo>
                    <a:cubicBezTo>
                      <a:pt x="318" y="24"/>
                      <a:pt x="318" y="23"/>
                      <a:pt x="318" y="23"/>
                    </a:cubicBezTo>
                    <a:cubicBezTo>
                      <a:pt x="317" y="22"/>
                      <a:pt x="317" y="22"/>
                      <a:pt x="317" y="20"/>
                    </a:cubicBezTo>
                    <a:cubicBezTo>
                      <a:pt x="320" y="20"/>
                      <a:pt x="323" y="20"/>
                      <a:pt x="327" y="20"/>
                    </a:cubicBezTo>
                    <a:cubicBezTo>
                      <a:pt x="327" y="20"/>
                      <a:pt x="327" y="21"/>
                      <a:pt x="327" y="21"/>
                    </a:cubicBezTo>
                    <a:cubicBezTo>
                      <a:pt x="326" y="22"/>
                      <a:pt x="326" y="22"/>
                      <a:pt x="325" y="23"/>
                    </a:cubicBezTo>
                    <a:cubicBezTo>
                      <a:pt x="326" y="23"/>
                      <a:pt x="326" y="23"/>
                      <a:pt x="326" y="23"/>
                    </a:cubicBezTo>
                    <a:cubicBezTo>
                      <a:pt x="327" y="22"/>
                      <a:pt x="328" y="22"/>
                      <a:pt x="330" y="21"/>
                    </a:cubicBezTo>
                    <a:cubicBezTo>
                      <a:pt x="330" y="22"/>
                      <a:pt x="330" y="23"/>
                      <a:pt x="330" y="23"/>
                    </a:cubicBezTo>
                    <a:cubicBezTo>
                      <a:pt x="331" y="24"/>
                      <a:pt x="332" y="24"/>
                      <a:pt x="333" y="25"/>
                    </a:cubicBezTo>
                    <a:cubicBezTo>
                      <a:pt x="337" y="25"/>
                      <a:pt x="341" y="24"/>
                      <a:pt x="344" y="24"/>
                    </a:cubicBezTo>
                    <a:cubicBezTo>
                      <a:pt x="345" y="25"/>
                      <a:pt x="345" y="27"/>
                      <a:pt x="346" y="28"/>
                    </a:cubicBezTo>
                    <a:cubicBezTo>
                      <a:pt x="347" y="29"/>
                      <a:pt x="348" y="30"/>
                      <a:pt x="349" y="31"/>
                    </a:cubicBezTo>
                    <a:cubicBezTo>
                      <a:pt x="352" y="27"/>
                      <a:pt x="360" y="29"/>
                      <a:pt x="364" y="30"/>
                    </a:cubicBezTo>
                    <a:cubicBezTo>
                      <a:pt x="364" y="29"/>
                      <a:pt x="364" y="30"/>
                      <a:pt x="364" y="29"/>
                    </a:cubicBezTo>
                    <a:cubicBezTo>
                      <a:pt x="364" y="28"/>
                      <a:pt x="364" y="27"/>
                      <a:pt x="365" y="27"/>
                    </a:cubicBezTo>
                    <a:cubicBezTo>
                      <a:pt x="366" y="26"/>
                      <a:pt x="369" y="26"/>
                      <a:pt x="370" y="26"/>
                    </a:cubicBezTo>
                    <a:cubicBezTo>
                      <a:pt x="372" y="27"/>
                      <a:pt x="373" y="26"/>
                      <a:pt x="375" y="27"/>
                    </a:cubicBezTo>
                    <a:cubicBezTo>
                      <a:pt x="376" y="27"/>
                      <a:pt x="379" y="29"/>
                      <a:pt x="380" y="29"/>
                    </a:cubicBezTo>
                    <a:cubicBezTo>
                      <a:pt x="382" y="30"/>
                      <a:pt x="383" y="28"/>
                      <a:pt x="385" y="29"/>
                    </a:cubicBezTo>
                    <a:cubicBezTo>
                      <a:pt x="386" y="29"/>
                      <a:pt x="387" y="30"/>
                      <a:pt x="388" y="31"/>
                    </a:cubicBezTo>
                    <a:cubicBezTo>
                      <a:pt x="389" y="31"/>
                      <a:pt x="389" y="31"/>
                      <a:pt x="390" y="31"/>
                    </a:cubicBezTo>
                    <a:cubicBezTo>
                      <a:pt x="392" y="31"/>
                      <a:pt x="392" y="34"/>
                      <a:pt x="393" y="35"/>
                    </a:cubicBezTo>
                    <a:cubicBezTo>
                      <a:pt x="393" y="33"/>
                      <a:pt x="393" y="33"/>
                      <a:pt x="394" y="33"/>
                    </a:cubicBezTo>
                    <a:cubicBezTo>
                      <a:pt x="396" y="34"/>
                      <a:pt x="401" y="34"/>
                      <a:pt x="402" y="36"/>
                    </a:cubicBezTo>
                    <a:cubicBezTo>
                      <a:pt x="402" y="36"/>
                      <a:pt x="402" y="36"/>
                      <a:pt x="401" y="36"/>
                    </a:cubicBezTo>
                    <a:cubicBezTo>
                      <a:pt x="400" y="37"/>
                      <a:pt x="400" y="38"/>
                      <a:pt x="398" y="38"/>
                    </a:cubicBezTo>
                    <a:cubicBezTo>
                      <a:pt x="398" y="40"/>
                      <a:pt x="397" y="41"/>
                      <a:pt x="397" y="42"/>
                    </a:cubicBezTo>
                    <a:cubicBezTo>
                      <a:pt x="392" y="41"/>
                      <a:pt x="390" y="38"/>
                      <a:pt x="385" y="38"/>
                    </a:cubicBezTo>
                    <a:cubicBezTo>
                      <a:pt x="385" y="36"/>
                      <a:pt x="385" y="37"/>
                      <a:pt x="384" y="36"/>
                    </a:cubicBezTo>
                    <a:cubicBezTo>
                      <a:pt x="384" y="37"/>
                      <a:pt x="384" y="37"/>
                      <a:pt x="384" y="37"/>
                    </a:cubicBezTo>
                    <a:cubicBezTo>
                      <a:pt x="383" y="38"/>
                      <a:pt x="383" y="39"/>
                      <a:pt x="383" y="40"/>
                    </a:cubicBezTo>
                    <a:cubicBezTo>
                      <a:pt x="381" y="41"/>
                      <a:pt x="379" y="41"/>
                      <a:pt x="377" y="42"/>
                    </a:cubicBezTo>
                    <a:cubicBezTo>
                      <a:pt x="380" y="42"/>
                      <a:pt x="382" y="46"/>
                      <a:pt x="384" y="48"/>
                    </a:cubicBezTo>
                    <a:cubicBezTo>
                      <a:pt x="383" y="48"/>
                      <a:pt x="383" y="48"/>
                      <a:pt x="383" y="48"/>
                    </a:cubicBezTo>
                    <a:cubicBezTo>
                      <a:pt x="381" y="49"/>
                      <a:pt x="380" y="47"/>
                      <a:pt x="377" y="48"/>
                    </a:cubicBezTo>
                    <a:cubicBezTo>
                      <a:pt x="376" y="48"/>
                      <a:pt x="366" y="54"/>
                      <a:pt x="365" y="55"/>
                    </a:cubicBezTo>
                    <a:cubicBezTo>
                      <a:pt x="364" y="54"/>
                      <a:pt x="363" y="54"/>
                      <a:pt x="360" y="54"/>
                    </a:cubicBezTo>
                    <a:cubicBezTo>
                      <a:pt x="360" y="55"/>
                      <a:pt x="359" y="56"/>
                      <a:pt x="358" y="56"/>
                    </a:cubicBezTo>
                    <a:cubicBezTo>
                      <a:pt x="358" y="55"/>
                      <a:pt x="358" y="54"/>
                      <a:pt x="357" y="53"/>
                    </a:cubicBezTo>
                    <a:cubicBezTo>
                      <a:pt x="357" y="54"/>
                      <a:pt x="357" y="55"/>
                      <a:pt x="357" y="55"/>
                    </a:cubicBezTo>
                    <a:cubicBezTo>
                      <a:pt x="356" y="56"/>
                      <a:pt x="354" y="56"/>
                      <a:pt x="353" y="57"/>
                    </a:cubicBezTo>
                    <a:cubicBezTo>
                      <a:pt x="352" y="58"/>
                      <a:pt x="351" y="60"/>
                      <a:pt x="350" y="62"/>
                    </a:cubicBezTo>
                    <a:cubicBezTo>
                      <a:pt x="350" y="62"/>
                      <a:pt x="351" y="62"/>
                      <a:pt x="351" y="62"/>
                    </a:cubicBezTo>
                    <a:cubicBezTo>
                      <a:pt x="352" y="61"/>
                      <a:pt x="351" y="61"/>
                      <a:pt x="353" y="61"/>
                    </a:cubicBezTo>
                    <a:cubicBezTo>
                      <a:pt x="353" y="62"/>
                      <a:pt x="352" y="62"/>
                      <a:pt x="352" y="64"/>
                    </a:cubicBezTo>
                    <a:cubicBezTo>
                      <a:pt x="353" y="65"/>
                      <a:pt x="355" y="66"/>
                      <a:pt x="355" y="67"/>
                    </a:cubicBezTo>
                    <a:cubicBezTo>
                      <a:pt x="354" y="68"/>
                      <a:pt x="355" y="68"/>
                      <a:pt x="353" y="68"/>
                    </a:cubicBezTo>
                    <a:cubicBezTo>
                      <a:pt x="352" y="67"/>
                      <a:pt x="353" y="67"/>
                      <a:pt x="351" y="67"/>
                    </a:cubicBezTo>
                    <a:cubicBezTo>
                      <a:pt x="351" y="68"/>
                      <a:pt x="351" y="69"/>
                      <a:pt x="351" y="70"/>
                    </a:cubicBezTo>
                    <a:cubicBezTo>
                      <a:pt x="351" y="71"/>
                      <a:pt x="351" y="71"/>
                      <a:pt x="351" y="72"/>
                    </a:cubicBezTo>
                    <a:cubicBezTo>
                      <a:pt x="350" y="72"/>
                      <a:pt x="350" y="72"/>
                      <a:pt x="349" y="71"/>
                    </a:cubicBezTo>
                    <a:cubicBezTo>
                      <a:pt x="348" y="72"/>
                      <a:pt x="347" y="73"/>
                      <a:pt x="347" y="73"/>
                    </a:cubicBezTo>
                    <a:cubicBezTo>
                      <a:pt x="346" y="75"/>
                      <a:pt x="348" y="75"/>
                      <a:pt x="346" y="76"/>
                    </a:cubicBezTo>
                    <a:cubicBezTo>
                      <a:pt x="345" y="75"/>
                      <a:pt x="345" y="75"/>
                      <a:pt x="344" y="76"/>
                    </a:cubicBezTo>
                    <a:cubicBezTo>
                      <a:pt x="344" y="76"/>
                      <a:pt x="344" y="76"/>
                      <a:pt x="344" y="77"/>
                    </a:cubicBezTo>
                    <a:cubicBezTo>
                      <a:pt x="344" y="78"/>
                      <a:pt x="344" y="78"/>
                      <a:pt x="344" y="79"/>
                    </a:cubicBezTo>
                    <a:cubicBezTo>
                      <a:pt x="343" y="80"/>
                      <a:pt x="342" y="80"/>
                      <a:pt x="341" y="82"/>
                    </a:cubicBezTo>
                    <a:cubicBezTo>
                      <a:pt x="340" y="82"/>
                      <a:pt x="341" y="82"/>
                      <a:pt x="340" y="81"/>
                    </a:cubicBezTo>
                    <a:cubicBezTo>
                      <a:pt x="339" y="81"/>
                      <a:pt x="339" y="80"/>
                      <a:pt x="339" y="78"/>
                    </a:cubicBezTo>
                    <a:cubicBezTo>
                      <a:pt x="339" y="78"/>
                      <a:pt x="338" y="68"/>
                      <a:pt x="338" y="68"/>
                    </a:cubicBezTo>
                    <a:cubicBezTo>
                      <a:pt x="338" y="68"/>
                      <a:pt x="338" y="68"/>
                      <a:pt x="338" y="68"/>
                    </a:cubicBezTo>
                    <a:cubicBezTo>
                      <a:pt x="339" y="67"/>
                      <a:pt x="340" y="66"/>
                      <a:pt x="340" y="66"/>
                    </a:cubicBezTo>
                    <a:cubicBezTo>
                      <a:pt x="340" y="64"/>
                      <a:pt x="340" y="63"/>
                      <a:pt x="340" y="62"/>
                    </a:cubicBezTo>
                    <a:cubicBezTo>
                      <a:pt x="342" y="61"/>
                      <a:pt x="343" y="61"/>
                      <a:pt x="345" y="60"/>
                    </a:cubicBezTo>
                    <a:cubicBezTo>
                      <a:pt x="347" y="59"/>
                      <a:pt x="348" y="55"/>
                      <a:pt x="350" y="54"/>
                    </a:cubicBezTo>
                    <a:cubicBezTo>
                      <a:pt x="351" y="53"/>
                      <a:pt x="352" y="53"/>
                      <a:pt x="353" y="53"/>
                    </a:cubicBezTo>
                    <a:cubicBezTo>
                      <a:pt x="353" y="52"/>
                      <a:pt x="353" y="51"/>
                      <a:pt x="353" y="50"/>
                    </a:cubicBezTo>
                    <a:cubicBezTo>
                      <a:pt x="354" y="50"/>
                      <a:pt x="354" y="50"/>
                      <a:pt x="354" y="50"/>
                    </a:cubicBezTo>
                    <a:cubicBezTo>
                      <a:pt x="354" y="49"/>
                      <a:pt x="354" y="49"/>
                      <a:pt x="354" y="49"/>
                    </a:cubicBezTo>
                    <a:cubicBezTo>
                      <a:pt x="355" y="49"/>
                      <a:pt x="355" y="49"/>
                      <a:pt x="356" y="49"/>
                    </a:cubicBezTo>
                    <a:cubicBezTo>
                      <a:pt x="356" y="48"/>
                      <a:pt x="356" y="48"/>
                      <a:pt x="356" y="47"/>
                    </a:cubicBezTo>
                    <a:cubicBezTo>
                      <a:pt x="355" y="47"/>
                      <a:pt x="354" y="47"/>
                      <a:pt x="353" y="47"/>
                    </a:cubicBezTo>
                    <a:cubicBezTo>
                      <a:pt x="353" y="48"/>
                      <a:pt x="353" y="50"/>
                      <a:pt x="352" y="51"/>
                    </a:cubicBezTo>
                    <a:cubicBezTo>
                      <a:pt x="352" y="52"/>
                      <a:pt x="348" y="54"/>
                      <a:pt x="347" y="54"/>
                    </a:cubicBezTo>
                    <a:cubicBezTo>
                      <a:pt x="347" y="53"/>
                      <a:pt x="347" y="52"/>
                      <a:pt x="347" y="52"/>
                    </a:cubicBezTo>
                    <a:cubicBezTo>
                      <a:pt x="347" y="51"/>
                      <a:pt x="347" y="51"/>
                      <a:pt x="347" y="50"/>
                    </a:cubicBezTo>
                    <a:cubicBezTo>
                      <a:pt x="343" y="50"/>
                      <a:pt x="335" y="55"/>
                      <a:pt x="335" y="58"/>
                    </a:cubicBezTo>
                    <a:cubicBezTo>
                      <a:pt x="336" y="58"/>
                      <a:pt x="337" y="58"/>
                      <a:pt x="337" y="59"/>
                    </a:cubicBezTo>
                    <a:cubicBezTo>
                      <a:pt x="336" y="59"/>
                      <a:pt x="335" y="60"/>
                      <a:pt x="333" y="59"/>
                    </a:cubicBezTo>
                    <a:cubicBezTo>
                      <a:pt x="332" y="60"/>
                      <a:pt x="332" y="59"/>
                      <a:pt x="331" y="58"/>
                    </a:cubicBezTo>
                    <a:cubicBezTo>
                      <a:pt x="328" y="57"/>
                      <a:pt x="328" y="60"/>
                      <a:pt x="326" y="59"/>
                    </a:cubicBezTo>
                    <a:cubicBezTo>
                      <a:pt x="326" y="59"/>
                      <a:pt x="325" y="58"/>
                      <a:pt x="325" y="58"/>
                    </a:cubicBezTo>
                    <a:cubicBezTo>
                      <a:pt x="323" y="58"/>
                      <a:pt x="321" y="58"/>
                      <a:pt x="318" y="58"/>
                    </a:cubicBezTo>
                    <a:cubicBezTo>
                      <a:pt x="318" y="59"/>
                      <a:pt x="318" y="61"/>
                      <a:pt x="317" y="62"/>
                    </a:cubicBezTo>
                    <a:cubicBezTo>
                      <a:pt x="316" y="62"/>
                      <a:pt x="315" y="62"/>
                      <a:pt x="314" y="63"/>
                    </a:cubicBezTo>
                    <a:cubicBezTo>
                      <a:pt x="313" y="64"/>
                      <a:pt x="312" y="65"/>
                      <a:pt x="311" y="67"/>
                    </a:cubicBezTo>
                    <a:cubicBezTo>
                      <a:pt x="310" y="67"/>
                      <a:pt x="308" y="68"/>
                      <a:pt x="307" y="69"/>
                    </a:cubicBezTo>
                    <a:cubicBezTo>
                      <a:pt x="307" y="69"/>
                      <a:pt x="307" y="69"/>
                      <a:pt x="307" y="69"/>
                    </a:cubicBezTo>
                    <a:cubicBezTo>
                      <a:pt x="307" y="69"/>
                      <a:pt x="307" y="70"/>
                      <a:pt x="307" y="71"/>
                    </a:cubicBezTo>
                    <a:cubicBezTo>
                      <a:pt x="308" y="71"/>
                      <a:pt x="310" y="71"/>
                      <a:pt x="311" y="71"/>
                    </a:cubicBezTo>
                    <a:cubicBezTo>
                      <a:pt x="311" y="73"/>
                      <a:pt x="311" y="72"/>
                      <a:pt x="312" y="73"/>
                    </a:cubicBezTo>
                    <a:cubicBezTo>
                      <a:pt x="313" y="73"/>
                      <a:pt x="313" y="72"/>
                      <a:pt x="315" y="71"/>
                    </a:cubicBezTo>
                    <a:cubicBezTo>
                      <a:pt x="316" y="73"/>
                      <a:pt x="318" y="74"/>
                      <a:pt x="319" y="76"/>
                    </a:cubicBezTo>
                    <a:cubicBezTo>
                      <a:pt x="318" y="76"/>
                      <a:pt x="318" y="76"/>
                      <a:pt x="318" y="76"/>
                    </a:cubicBezTo>
                    <a:cubicBezTo>
                      <a:pt x="318" y="77"/>
                      <a:pt x="318" y="77"/>
                      <a:pt x="318" y="78"/>
                    </a:cubicBezTo>
                    <a:cubicBezTo>
                      <a:pt x="318" y="78"/>
                      <a:pt x="317" y="88"/>
                      <a:pt x="316" y="89"/>
                    </a:cubicBezTo>
                    <a:cubicBezTo>
                      <a:pt x="315" y="91"/>
                      <a:pt x="311" y="93"/>
                      <a:pt x="309" y="96"/>
                    </a:cubicBezTo>
                    <a:cubicBezTo>
                      <a:pt x="307" y="98"/>
                      <a:pt x="305" y="103"/>
                      <a:pt x="301" y="103"/>
                    </a:cubicBezTo>
                    <a:cubicBezTo>
                      <a:pt x="300" y="102"/>
                      <a:pt x="299" y="102"/>
                      <a:pt x="298" y="102"/>
                    </a:cubicBezTo>
                    <a:cubicBezTo>
                      <a:pt x="298" y="103"/>
                      <a:pt x="297" y="103"/>
                      <a:pt x="297" y="104"/>
                    </a:cubicBezTo>
                    <a:cubicBezTo>
                      <a:pt x="294" y="106"/>
                      <a:pt x="290" y="111"/>
                      <a:pt x="290" y="114"/>
                    </a:cubicBezTo>
                    <a:cubicBezTo>
                      <a:pt x="292" y="116"/>
                      <a:pt x="294" y="118"/>
                      <a:pt x="294" y="121"/>
                    </a:cubicBezTo>
                    <a:cubicBezTo>
                      <a:pt x="294" y="121"/>
                      <a:pt x="294" y="122"/>
                      <a:pt x="294" y="122"/>
                    </a:cubicBezTo>
                    <a:cubicBezTo>
                      <a:pt x="292" y="123"/>
                      <a:pt x="291" y="124"/>
                      <a:pt x="288" y="124"/>
                    </a:cubicBezTo>
                    <a:cubicBezTo>
                      <a:pt x="287" y="123"/>
                      <a:pt x="286" y="123"/>
                      <a:pt x="286" y="121"/>
                    </a:cubicBezTo>
                    <a:cubicBezTo>
                      <a:pt x="287" y="121"/>
                      <a:pt x="287" y="122"/>
                      <a:pt x="288" y="121"/>
                    </a:cubicBezTo>
                    <a:cubicBezTo>
                      <a:pt x="288" y="119"/>
                      <a:pt x="287" y="118"/>
                      <a:pt x="288" y="116"/>
                    </a:cubicBezTo>
                    <a:cubicBezTo>
                      <a:pt x="287" y="116"/>
                      <a:pt x="287" y="116"/>
                      <a:pt x="287" y="116"/>
                    </a:cubicBezTo>
                    <a:cubicBezTo>
                      <a:pt x="286" y="115"/>
                      <a:pt x="286" y="115"/>
                      <a:pt x="284" y="115"/>
                    </a:cubicBezTo>
                    <a:cubicBezTo>
                      <a:pt x="284" y="114"/>
                      <a:pt x="284" y="113"/>
                      <a:pt x="284" y="112"/>
                    </a:cubicBezTo>
                    <a:cubicBezTo>
                      <a:pt x="283" y="111"/>
                      <a:pt x="283" y="111"/>
                      <a:pt x="281" y="111"/>
                    </a:cubicBezTo>
                    <a:cubicBezTo>
                      <a:pt x="280" y="111"/>
                      <a:pt x="280" y="111"/>
                      <a:pt x="279" y="112"/>
                    </a:cubicBezTo>
                    <a:cubicBezTo>
                      <a:pt x="279" y="109"/>
                      <a:pt x="279" y="109"/>
                      <a:pt x="279" y="107"/>
                    </a:cubicBezTo>
                    <a:cubicBezTo>
                      <a:pt x="279" y="107"/>
                      <a:pt x="279" y="107"/>
                      <a:pt x="279" y="107"/>
                    </a:cubicBezTo>
                    <a:cubicBezTo>
                      <a:pt x="279" y="107"/>
                      <a:pt x="279" y="107"/>
                      <a:pt x="279" y="107"/>
                    </a:cubicBezTo>
                    <a:cubicBezTo>
                      <a:pt x="275" y="109"/>
                      <a:pt x="273" y="111"/>
                      <a:pt x="269" y="112"/>
                    </a:cubicBezTo>
                    <a:cubicBezTo>
                      <a:pt x="269" y="113"/>
                      <a:pt x="269" y="113"/>
                      <a:pt x="269" y="113"/>
                    </a:cubicBezTo>
                    <a:cubicBezTo>
                      <a:pt x="271" y="114"/>
                      <a:pt x="271" y="116"/>
                      <a:pt x="272" y="118"/>
                    </a:cubicBezTo>
                    <a:cubicBezTo>
                      <a:pt x="275" y="118"/>
                      <a:pt x="275" y="116"/>
                      <a:pt x="279" y="116"/>
                    </a:cubicBezTo>
                    <a:cubicBezTo>
                      <a:pt x="280" y="117"/>
                      <a:pt x="280" y="117"/>
                      <a:pt x="280" y="117"/>
                    </a:cubicBezTo>
                    <a:cubicBezTo>
                      <a:pt x="280" y="118"/>
                      <a:pt x="280" y="117"/>
                      <a:pt x="279" y="118"/>
                    </a:cubicBezTo>
                    <a:cubicBezTo>
                      <a:pt x="279" y="118"/>
                      <a:pt x="277" y="118"/>
                      <a:pt x="276" y="119"/>
                    </a:cubicBezTo>
                    <a:cubicBezTo>
                      <a:pt x="275" y="120"/>
                      <a:pt x="274" y="122"/>
                      <a:pt x="272" y="123"/>
                    </a:cubicBezTo>
                    <a:cubicBezTo>
                      <a:pt x="272" y="124"/>
                      <a:pt x="272" y="125"/>
                      <a:pt x="272" y="125"/>
                    </a:cubicBezTo>
                    <a:cubicBezTo>
                      <a:pt x="273" y="125"/>
                      <a:pt x="273" y="125"/>
                      <a:pt x="274" y="125"/>
                    </a:cubicBezTo>
                    <a:lnTo>
                      <a:pt x="279" y="133"/>
                    </a:lnTo>
                    <a:cubicBezTo>
                      <a:pt x="278" y="133"/>
                      <a:pt x="278" y="133"/>
                      <a:pt x="277" y="133"/>
                    </a:cubicBezTo>
                    <a:cubicBezTo>
                      <a:pt x="277" y="133"/>
                      <a:pt x="277" y="134"/>
                      <a:pt x="277" y="135"/>
                    </a:cubicBezTo>
                    <a:cubicBezTo>
                      <a:pt x="276" y="135"/>
                      <a:pt x="276" y="135"/>
                      <a:pt x="275" y="136"/>
                    </a:cubicBezTo>
                    <a:cubicBezTo>
                      <a:pt x="275" y="136"/>
                      <a:pt x="276" y="136"/>
                      <a:pt x="276" y="136"/>
                    </a:cubicBezTo>
                    <a:cubicBezTo>
                      <a:pt x="277" y="136"/>
                      <a:pt x="277" y="136"/>
                      <a:pt x="277" y="137"/>
                    </a:cubicBezTo>
                    <a:cubicBezTo>
                      <a:pt x="278" y="137"/>
                      <a:pt x="278" y="138"/>
                      <a:pt x="278" y="140"/>
                    </a:cubicBezTo>
                    <a:cubicBezTo>
                      <a:pt x="275" y="141"/>
                      <a:pt x="275" y="144"/>
                      <a:pt x="274" y="147"/>
                    </a:cubicBezTo>
                    <a:cubicBezTo>
                      <a:pt x="273" y="148"/>
                      <a:pt x="271" y="148"/>
                      <a:pt x="270" y="149"/>
                    </a:cubicBezTo>
                    <a:cubicBezTo>
                      <a:pt x="270" y="150"/>
                      <a:pt x="270" y="151"/>
                      <a:pt x="270" y="152"/>
                    </a:cubicBezTo>
                    <a:cubicBezTo>
                      <a:pt x="269" y="153"/>
                      <a:pt x="266" y="156"/>
                      <a:pt x="265" y="156"/>
                    </a:cubicBezTo>
                    <a:cubicBezTo>
                      <a:pt x="263" y="156"/>
                      <a:pt x="262" y="156"/>
                      <a:pt x="260" y="156"/>
                    </a:cubicBezTo>
                    <a:cubicBezTo>
                      <a:pt x="260" y="156"/>
                      <a:pt x="260" y="158"/>
                      <a:pt x="259" y="158"/>
                    </a:cubicBezTo>
                    <a:cubicBezTo>
                      <a:pt x="258" y="159"/>
                      <a:pt x="257" y="158"/>
                      <a:pt x="255" y="158"/>
                    </a:cubicBezTo>
                    <a:cubicBezTo>
                      <a:pt x="254" y="159"/>
                      <a:pt x="254" y="161"/>
                      <a:pt x="252" y="162"/>
                    </a:cubicBezTo>
                    <a:cubicBezTo>
                      <a:pt x="252" y="161"/>
                      <a:pt x="252" y="161"/>
                      <a:pt x="252" y="160"/>
                    </a:cubicBezTo>
                    <a:cubicBezTo>
                      <a:pt x="252" y="159"/>
                      <a:pt x="252" y="159"/>
                      <a:pt x="252" y="158"/>
                    </a:cubicBezTo>
                    <a:cubicBezTo>
                      <a:pt x="250" y="159"/>
                      <a:pt x="247" y="160"/>
                      <a:pt x="246" y="162"/>
                    </a:cubicBezTo>
                    <a:cubicBezTo>
                      <a:pt x="245" y="162"/>
                      <a:pt x="244" y="165"/>
                      <a:pt x="245" y="167"/>
                    </a:cubicBezTo>
                    <a:cubicBezTo>
                      <a:pt x="246" y="170"/>
                      <a:pt x="250" y="172"/>
                      <a:pt x="251" y="174"/>
                    </a:cubicBezTo>
                    <a:cubicBezTo>
                      <a:pt x="252" y="176"/>
                      <a:pt x="252" y="180"/>
                      <a:pt x="253" y="181"/>
                    </a:cubicBezTo>
                    <a:cubicBezTo>
                      <a:pt x="252" y="182"/>
                      <a:pt x="246" y="187"/>
                      <a:pt x="246" y="188"/>
                    </a:cubicBezTo>
                    <a:cubicBezTo>
                      <a:pt x="244" y="189"/>
                      <a:pt x="244" y="190"/>
                      <a:pt x="242" y="190"/>
                    </a:cubicBezTo>
                    <a:cubicBezTo>
                      <a:pt x="242" y="188"/>
                      <a:pt x="242" y="188"/>
                      <a:pt x="243" y="187"/>
                    </a:cubicBezTo>
                    <a:cubicBezTo>
                      <a:pt x="238" y="186"/>
                      <a:pt x="240" y="183"/>
                      <a:pt x="237" y="181"/>
                    </a:cubicBezTo>
                    <a:cubicBezTo>
                      <a:pt x="236" y="181"/>
                      <a:pt x="235" y="181"/>
                      <a:pt x="234" y="180"/>
                    </a:cubicBezTo>
                    <a:cubicBezTo>
                      <a:pt x="234" y="180"/>
                      <a:pt x="234" y="179"/>
                      <a:pt x="234" y="179"/>
                    </a:cubicBezTo>
                    <a:cubicBezTo>
                      <a:pt x="234" y="179"/>
                      <a:pt x="233" y="179"/>
                      <a:pt x="233" y="179"/>
                    </a:cubicBezTo>
                    <a:cubicBezTo>
                      <a:pt x="233" y="183"/>
                      <a:pt x="232" y="185"/>
                      <a:pt x="232" y="189"/>
                    </a:cubicBezTo>
                    <a:cubicBezTo>
                      <a:pt x="233" y="190"/>
                      <a:pt x="234" y="190"/>
                      <a:pt x="234" y="193"/>
                    </a:cubicBezTo>
                    <a:cubicBezTo>
                      <a:pt x="233" y="193"/>
                      <a:pt x="234" y="193"/>
                      <a:pt x="234" y="193"/>
                    </a:cubicBezTo>
                    <a:cubicBezTo>
                      <a:pt x="238" y="198"/>
                      <a:pt x="241" y="196"/>
                      <a:pt x="241" y="206"/>
                    </a:cubicBezTo>
                    <a:cubicBezTo>
                      <a:pt x="242" y="207"/>
                      <a:pt x="243" y="207"/>
                      <a:pt x="243" y="209"/>
                    </a:cubicBezTo>
                    <a:cubicBezTo>
                      <a:pt x="239" y="209"/>
                      <a:pt x="235" y="206"/>
                      <a:pt x="234" y="203"/>
                    </a:cubicBezTo>
                    <a:cubicBezTo>
                      <a:pt x="233" y="201"/>
                      <a:pt x="233" y="200"/>
                      <a:pt x="233" y="198"/>
                    </a:cubicBezTo>
                    <a:cubicBezTo>
                      <a:pt x="232" y="193"/>
                      <a:pt x="228" y="195"/>
                      <a:pt x="228" y="187"/>
                    </a:cubicBezTo>
                    <a:cubicBezTo>
                      <a:pt x="231" y="183"/>
                      <a:pt x="228" y="177"/>
                      <a:pt x="227" y="174"/>
                    </a:cubicBezTo>
                    <a:cubicBezTo>
                      <a:pt x="226" y="173"/>
                      <a:pt x="227" y="171"/>
                      <a:pt x="226" y="170"/>
                    </a:cubicBezTo>
                    <a:cubicBezTo>
                      <a:pt x="226" y="170"/>
                      <a:pt x="224" y="170"/>
                      <a:pt x="224" y="171"/>
                    </a:cubicBezTo>
                    <a:cubicBezTo>
                      <a:pt x="224" y="171"/>
                      <a:pt x="224" y="172"/>
                      <a:pt x="224" y="173"/>
                    </a:cubicBezTo>
                    <a:cubicBezTo>
                      <a:pt x="223" y="173"/>
                      <a:pt x="222" y="173"/>
                      <a:pt x="222" y="174"/>
                    </a:cubicBezTo>
                    <a:cubicBezTo>
                      <a:pt x="221" y="173"/>
                      <a:pt x="221" y="173"/>
                      <a:pt x="220" y="173"/>
                    </a:cubicBezTo>
                    <a:cubicBezTo>
                      <a:pt x="220" y="169"/>
                      <a:pt x="221" y="167"/>
                      <a:pt x="221" y="163"/>
                    </a:cubicBezTo>
                    <a:cubicBezTo>
                      <a:pt x="219" y="162"/>
                      <a:pt x="218" y="161"/>
                      <a:pt x="216" y="160"/>
                    </a:cubicBezTo>
                    <a:cubicBezTo>
                      <a:pt x="216" y="159"/>
                      <a:pt x="216" y="157"/>
                      <a:pt x="215" y="157"/>
                    </a:cubicBezTo>
                    <a:cubicBezTo>
                      <a:pt x="215" y="157"/>
                      <a:pt x="214" y="157"/>
                      <a:pt x="213" y="157"/>
                    </a:cubicBezTo>
                    <a:cubicBezTo>
                      <a:pt x="212" y="159"/>
                      <a:pt x="209" y="158"/>
                      <a:pt x="206" y="158"/>
                    </a:cubicBezTo>
                    <a:cubicBezTo>
                      <a:pt x="206" y="160"/>
                      <a:pt x="206" y="162"/>
                      <a:pt x="205" y="163"/>
                    </a:cubicBezTo>
                    <a:cubicBezTo>
                      <a:pt x="202" y="164"/>
                      <a:pt x="199" y="166"/>
                      <a:pt x="196" y="169"/>
                    </a:cubicBezTo>
                    <a:cubicBezTo>
                      <a:pt x="195" y="170"/>
                      <a:pt x="195" y="172"/>
                      <a:pt x="193" y="173"/>
                    </a:cubicBezTo>
                    <a:cubicBezTo>
                      <a:pt x="192" y="172"/>
                      <a:pt x="193" y="172"/>
                      <a:pt x="192" y="173"/>
                    </a:cubicBezTo>
                    <a:cubicBezTo>
                      <a:pt x="190" y="174"/>
                      <a:pt x="191" y="178"/>
                      <a:pt x="191" y="180"/>
                    </a:cubicBezTo>
                    <a:cubicBezTo>
                      <a:pt x="189" y="183"/>
                      <a:pt x="191" y="185"/>
                      <a:pt x="190" y="186"/>
                    </a:cubicBezTo>
                    <a:cubicBezTo>
                      <a:pt x="190" y="187"/>
                      <a:pt x="188" y="188"/>
                      <a:pt x="188" y="188"/>
                    </a:cubicBezTo>
                    <a:cubicBezTo>
                      <a:pt x="189" y="189"/>
                      <a:pt x="189" y="188"/>
                      <a:pt x="189" y="189"/>
                    </a:cubicBezTo>
                    <a:cubicBezTo>
                      <a:pt x="188" y="190"/>
                      <a:pt x="187" y="191"/>
                      <a:pt x="186" y="193"/>
                    </a:cubicBezTo>
                    <a:cubicBezTo>
                      <a:pt x="186" y="193"/>
                      <a:pt x="185" y="193"/>
                      <a:pt x="185" y="193"/>
                    </a:cubicBezTo>
                    <a:cubicBezTo>
                      <a:pt x="185" y="192"/>
                      <a:pt x="184" y="191"/>
                      <a:pt x="184" y="191"/>
                    </a:cubicBezTo>
                    <a:cubicBezTo>
                      <a:pt x="184" y="189"/>
                      <a:pt x="184" y="188"/>
                      <a:pt x="184" y="187"/>
                    </a:cubicBezTo>
                    <a:cubicBezTo>
                      <a:pt x="183" y="185"/>
                      <a:pt x="180" y="183"/>
                      <a:pt x="180" y="181"/>
                    </a:cubicBezTo>
                    <a:cubicBezTo>
                      <a:pt x="180" y="180"/>
                      <a:pt x="180" y="178"/>
                      <a:pt x="180" y="177"/>
                    </a:cubicBezTo>
                    <a:cubicBezTo>
                      <a:pt x="179" y="176"/>
                      <a:pt x="178" y="176"/>
                      <a:pt x="177" y="175"/>
                    </a:cubicBezTo>
                    <a:cubicBezTo>
                      <a:pt x="176" y="170"/>
                      <a:pt x="177" y="162"/>
                      <a:pt x="177" y="157"/>
                    </a:cubicBezTo>
                    <a:cubicBezTo>
                      <a:pt x="175" y="158"/>
                      <a:pt x="174" y="159"/>
                      <a:pt x="171" y="159"/>
                    </a:cubicBezTo>
                    <a:cubicBezTo>
                      <a:pt x="170" y="158"/>
                      <a:pt x="170" y="157"/>
                      <a:pt x="169" y="156"/>
                    </a:cubicBezTo>
                    <a:cubicBezTo>
                      <a:pt x="171" y="156"/>
                      <a:pt x="171" y="156"/>
                      <a:pt x="172" y="155"/>
                    </a:cubicBezTo>
                    <a:cubicBezTo>
                      <a:pt x="169" y="154"/>
                      <a:pt x="168" y="155"/>
                      <a:pt x="167" y="152"/>
                    </a:cubicBezTo>
                    <a:cubicBezTo>
                      <a:pt x="167" y="152"/>
                      <a:pt x="166" y="152"/>
                      <a:pt x="166" y="152"/>
                    </a:cubicBezTo>
                    <a:cubicBezTo>
                      <a:pt x="164" y="148"/>
                      <a:pt x="160" y="148"/>
                      <a:pt x="154" y="148"/>
                    </a:cubicBezTo>
                    <a:cubicBezTo>
                      <a:pt x="153" y="148"/>
                      <a:pt x="150" y="148"/>
                      <a:pt x="148" y="148"/>
                    </a:cubicBezTo>
                    <a:cubicBezTo>
                      <a:pt x="146" y="145"/>
                      <a:pt x="143" y="143"/>
                      <a:pt x="138" y="143"/>
                    </a:cubicBezTo>
                    <a:cubicBezTo>
                      <a:pt x="137" y="142"/>
                      <a:pt x="133" y="135"/>
                      <a:pt x="131" y="134"/>
                    </a:cubicBezTo>
                    <a:cubicBezTo>
                      <a:pt x="131" y="134"/>
                      <a:pt x="130" y="134"/>
                      <a:pt x="129" y="134"/>
                    </a:cubicBezTo>
                    <a:cubicBezTo>
                      <a:pt x="129" y="136"/>
                      <a:pt x="129" y="137"/>
                      <a:pt x="129" y="139"/>
                    </a:cubicBezTo>
                    <a:cubicBezTo>
                      <a:pt x="131" y="142"/>
                      <a:pt x="131" y="145"/>
                      <a:pt x="134" y="148"/>
                    </a:cubicBezTo>
                    <a:cubicBezTo>
                      <a:pt x="133" y="147"/>
                      <a:pt x="133" y="145"/>
                      <a:pt x="134" y="145"/>
                    </a:cubicBezTo>
                    <a:cubicBezTo>
                      <a:pt x="134" y="145"/>
                      <a:pt x="134" y="145"/>
                      <a:pt x="134" y="145"/>
                    </a:cubicBezTo>
                    <a:cubicBezTo>
                      <a:pt x="135" y="146"/>
                      <a:pt x="135" y="149"/>
                      <a:pt x="136" y="150"/>
                    </a:cubicBezTo>
                    <a:cubicBezTo>
                      <a:pt x="137" y="151"/>
                      <a:pt x="137" y="152"/>
                      <a:pt x="139" y="152"/>
                    </a:cubicBezTo>
                    <a:cubicBezTo>
                      <a:pt x="139" y="151"/>
                      <a:pt x="139" y="151"/>
                      <a:pt x="139" y="150"/>
                    </a:cubicBezTo>
                    <a:cubicBezTo>
                      <a:pt x="140" y="150"/>
                      <a:pt x="140" y="150"/>
                      <a:pt x="140" y="149"/>
                    </a:cubicBezTo>
                    <a:cubicBezTo>
                      <a:pt x="141" y="149"/>
                      <a:pt x="141" y="149"/>
                      <a:pt x="142" y="149"/>
                    </a:cubicBezTo>
                    <a:cubicBezTo>
                      <a:pt x="142" y="147"/>
                      <a:pt x="143" y="147"/>
                      <a:pt x="143" y="146"/>
                    </a:cubicBezTo>
                    <a:cubicBezTo>
                      <a:pt x="144" y="146"/>
                      <a:pt x="143" y="146"/>
                      <a:pt x="144" y="146"/>
                    </a:cubicBezTo>
                    <a:cubicBezTo>
                      <a:pt x="144" y="147"/>
                      <a:pt x="144" y="149"/>
                      <a:pt x="144" y="150"/>
                    </a:cubicBezTo>
                    <a:cubicBezTo>
                      <a:pt x="146" y="152"/>
                      <a:pt x="150" y="152"/>
                      <a:pt x="150" y="157"/>
                    </a:cubicBezTo>
                    <a:cubicBezTo>
                      <a:pt x="149" y="157"/>
                      <a:pt x="148" y="158"/>
                      <a:pt x="147" y="159"/>
                    </a:cubicBezTo>
                    <a:cubicBezTo>
                      <a:pt x="147" y="159"/>
                      <a:pt x="147" y="160"/>
                      <a:pt x="147" y="161"/>
                    </a:cubicBezTo>
                    <a:cubicBezTo>
                      <a:pt x="146" y="161"/>
                      <a:pt x="146" y="162"/>
                      <a:pt x="145" y="163"/>
                    </a:cubicBezTo>
                    <a:cubicBezTo>
                      <a:pt x="143" y="165"/>
                      <a:pt x="142" y="168"/>
                      <a:pt x="141" y="170"/>
                    </a:cubicBezTo>
                    <a:cubicBezTo>
                      <a:pt x="141" y="170"/>
                      <a:pt x="141" y="170"/>
                      <a:pt x="141" y="170"/>
                    </a:cubicBezTo>
                    <a:cubicBezTo>
                      <a:pt x="139" y="170"/>
                      <a:pt x="138" y="170"/>
                      <a:pt x="137" y="170"/>
                    </a:cubicBezTo>
                    <a:cubicBezTo>
                      <a:pt x="137" y="171"/>
                      <a:pt x="137" y="170"/>
                      <a:pt x="136" y="171"/>
                    </a:cubicBezTo>
                    <a:cubicBezTo>
                      <a:pt x="136" y="172"/>
                      <a:pt x="136" y="173"/>
                      <a:pt x="135" y="174"/>
                    </a:cubicBezTo>
                    <a:cubicBezTo>
                      <a:pt x="133" y="176"/>
                      <a:pt x="130" y="176"/>
                      <a:pt x="128" y="177"/>
                    </a:cubicBezTo>
                    <a:cubicBezTo>
                      <a:pt x="125" y="178"/>
                      <a:pt x="122" y="181"/>
                      <a:pt x="117" y="180"/>
                    </a:cubicBezTo>
                    <a:cubicBezTo>
                      <a:pt x="117" y="177"/>
                      <a:pt x="117" y="170"/>
                      <a:pt x="115" y="168"/>
                    </a:cubicBezTo>
                    <a:cubicBezTo>
                      <a:pt x="115" y="167"/>
                      <a:pt x="113" y="166"/>
                      <a:pt x="112" y="165"/>
                    </a:cubicBezTo>
                    <a:cubicBezTo>
                      <a:pt x="112" y="164"/>
                      <a:pt x="112" y="162"/>
                      <a:pt x="112" y="161"/>
                    </a:cubicBezTo>
                    <a:cubicBezTo>
                      <a:pt x="111" y="161"/>
                      <a:pt x="110" y="160"/>
                      <a:pt x="110" y="160"/>
                    </a:cubicBezTo>
                    <a:cubicBezTo>
                      <a:pt x="108" y="157"/>
                      <a:pt x="109" y="154"/>
                      <a:pt x="107" y="152"/>
                    </a:cubicBezTo>
                    <a:cubicBezTo>
                      <a:pt x="107" y="151"/>
                      <a:pt x="106" y="151"/>
                      <a:pt x="105" y="150"/>
                    </a:cubicBezTo>
                    <a:cubicBezTo>
                      <a:pt x="104" y="148"/>
                      <a:pt x="105" y="145"/>
                      <a:pt x="104" y="143"/>
                    </a:cubicBezTo>
                    <a:cubicBezTo>
                      <a:pt x="103" y="142"/>
                      <a:pt x="103" y="141"/>
                      <a:pt x="102" y="141"/>
                    </a:cubicBezTo>
                    <a:cubicBezTo>
                      <a:pt x="101" y="138"/>
                      <a:pt x="103" y="137"/>
                      <a:pt x="101" y="136"/>
                    </a:cubicBezTo>
                    <a:cubicBezTo>
                      <a:pt x="101" y="136"/>
                      <a:pt x="101" y="136"/>
                      <a:pt x="101" y="136"/>
                    </a:cubicBezTo>
                    <a:cubicBezTo>
                      <a:pt x="101" y="137"/>
                      <a:pt x="101" y="139"/>
                      <a:pt x="100" y="140"/>
                    </a:cubicBezTo>
                    <a:cubicBezTo>
                      <a:pt x="100" y="137"/>
                      <a:pt x="99" y="136"/>
                      <a:pt x="97" y="135"/>
                    </a:cubicBezTo>
                    <a:cubicBezTo>
                      <a:pt x="97" y="135"/>
                      <a:pt x="97" y="135"/>
                      <a:pt x="97" y="136"/>
                    </a:cubicBezTo>
                    <a:cubicBezTo>
                      <a:pt x="97" y="136"/>
                      <a:pt x="97" y="137"/>
                      <a:pt x="97" y="138"/>
                    </a:cubicBezTo>
                    <a:cubicBezTo>
                      <a:pt x="100" y="142"/>
                      <a:pt x="99" y="147"/>
                      <a:pt x="102" y="152"/>
                    </a:cubicBezTo>
                    <a:cubicBezTo>
                      <a:pt x="103" y="154"/>
                      <a:pt x="104" y="156"/>
                      <a:pt x="105" y="158"/>
                    </a:cubicBezTo>
                    <a:cubicBezTo>
                      <a:pt x="105" y="160"/>
                      <a:pt x="105" y="162"/>
                      <a:pt x="105" y="163"/>
                    </a:cubicBezTo>
                    <a:cubicBezTo>
                      <a:pt x="106" y="167"/>
                      <a:pt x="109" y="168"/>
                      <a:pt x="110" y="173"/>
                    </a:cubicBezTo>
                    <a:cubicBezTo>
                      <a:pt x="110" y="173"/>
                      <a:pt x="110" y="173"/>
                      <a:pt x="111" y="173"/>
                    </a:cubicBezTo>
                    <a:cubicBezTo>
                      <a:pt x="113" y="176"/>
                      <a:pt x="116" y="178"/>
                      <a:pt x="118" y="181"/>
                    </a:cubicBezTo>
                    <a:cubicBezTo>
                      <a:pt x="118" y="182"/>
                      <a:pt x="118" y="183"/>
                      <a:pt x="118" y="184"/>
                    </a:cubicBezTo>
                    <a:cubicBezTo>
                      <a:pt x="118" y="185"/>
                      <a:pt x="119" y="186"/>
                      <a:pt x="119" y="188"/>
                    </a:cubicBezTo>
                    <a:cubicBezTo>
                      <a:pt x="120" y="187"/>
                      <a:pt x="120" y="188"/>
                      <a:pt x="120" y="187"/>
                    </a:cubicBezTo>
                    <a:cubicBezTo>
                      <a:pt x="121" y="186"/>
                      <a:pt x="121" y="186"/>
                      <a:pt x="124" y="186"/>
                    </a:cubicBezTo>
                    <a:cubicBezTo>
                      <a:pt x="124" y="186"/>
                      <a:pt x="124" y="186"/>
                      <a:pt x="125" y="186"/>
                    </a:cubicBezTo>
                    <a:cubicBezTo>
                      <a:pt x="126" y="184"/>
                      <a:pt x="126" y="184"/>
                      <a:pt x="128" y="184"/>
                    </a:cubicBezTo>
                    <a:cubicBezTo>
                      <a:pt x="128" y="185"/>
                      <a:pt x="129" y="185"/>
                      <a:pt x="130" y="185"/>
                    </a:cubicBezTo>
                    <a:cubicBezTo>
                      <a:pt x="131" y="184"/>
                      <a:pt x="131" y="183"/>
                      <a:pt x="133" y="183"/>
                    </a:cubicBezTo>
                    <a:cubicBezTo>
                      <a:pt x="133" y="183"/>
                      <a:pt x="133" y="183"/>
                      <a:pt x="133" y="184"/>
                    </a:cubicBezTo>
                    <a:cubicBezTo>
                      <a:pt x="133" y="184"/>
                      <a:pt x="133" y="184"/>
                      <a:pt x="133" y="184"/>
                    </a:cubicBezTo>
                    <a:cubicBezTo>
                      <a:pt x="134" y="188"/>
                      <a:pt x="131" y="190"/>
                      <a:pt x="130" y="193"/>
                    </a:cubicBezTo>
                    <a:cubicBezTo>
                      <a:pt x="130" y="195"/>
                      <a:pt x="129" y="197"/>
                      <a:pt x="129" y="198"/>
                    </a:cubicBezTo>
                    <a:cubicBezTo>
                      <a:pt x="128" y="200"/>
                      <a:pt x="126" y="205"/>
                      <a:pt x="124" y="207"/>
                    </a:cubicBezTo>
                    <a:cubicBezTo>
                      <a:pt x="123" y="208"/>
                      <a:pt x="121" y="209"/>
                      <a:pt x="119" y="210"/>
                    </a:cubicBezTo>
                    <a:cubicBezTo>
                      <a:pt x="116" y="213"/>
                      <a:pt x="116" y="217"/>
                      <a:pt x="114" y="220"/>
                    </a:cubicBezTo>
                    <a:cubicBezTo>
                      <a:pt x="111" y="223"/>
                      <a:pt x="109" y="223"/>
                      <a:pt x="109" y="229"/>
                    </a:cubicBezTo>
                    <a:cubicBezTo>
                      <a:pt x="112" y="232"/>
                      <a:pt x="109" y="231"/>
                      <a:pt x="110" y="235"/>
                    </a:cubicBezTo>
                    <a:cubicBezTo>
                      <a:pt x="110" y="237"/>
                      <a:pt x="112" y="240"/>
                      <a:pt x="113" y="241"/>
                    </a:cubicBezTo>
                    <a:cubicBezTo>
                      <a:pt x="113" y="243"/>
                      <a:pt x="113" y="246"/>
                      <a:pt x="112" y="247"/>
                    </a:cubicBezTo>
                    <a:cubicBezTo>
                      <a:pt x="113" y="250"/>
                      <a:pt x="113" y="253"/>
                      <a:pt x="113" y="257"/>
                    </a:cubicBezTo>
                    <a:cubicBezTo>
                      <a:pt x="112" y="257"/>
                      <a:pt x="111" y="259"/>
                      <a:pt x="110" y="259"/>
                    </a:cubicBezTo>
                    <a:cubicBezTo>
                      <a:pt x="108" y="260"/>
                      <a:pt x="107" y="259"/>
                      <a:pt x="106" y="261"/>
                    </a:cubicBezTo>
                    <a:cubicBezTo>
                      <a:pt x="106" y="262"/>
                      <a:pt x="105" y="263"/>
                      <a:pt x="105" y="265"/>
                    </a:cubicBezTo>
                    <a:cubicBezTo>
                      <a:pt x="104" y="266"/>
                      <a:pt x="103" y="265"/>
                      <a:pt x="103" y="268"/>
                    </a:cubicBezTo>
                    <a:cubicBezTo>
                      <a:pt x="103" y="269"/>
                      <a:pt x="103" y="270"/>
                      <a:pt x="103" y="271"/>
                    </a:cubicBezTo>
                    <a:cubicBezTo>
                      <a:pt x="104" y="271"/>
                      <a:pt x="104" y="272"/>
                      <a:pt x="105" y="272"/>
                    </a:cubicBezTo>
                    <a:cubicBezTo>
                      <a:pt x="107" y="277"/>
                      <a:pt x="102" y="282"/>
                      <a:pt x="101" y="285"/>
                    </a:cubicBezTo>
                    <a:cubicBezTo>
                      <a:pt x="101" y="287"/>
                      <a:pt x="102" y="290"/>
                      <a:pt x="101" y="292"/>
                    </a:cubicBezTo>
                    <a:cubicBezTo>
                      <a:pt x="100" y="294"/>
                      <a:pt x="98" y="295"/>
                      <a:pt x="98" y="297"/>
                    </a:cubicBezTo>
                    <a:cubicBezTo>
                      <a:pt x="96" y="299"/>
                      <a:pt x="96" y="301"/>
                      <a:pt x="95" y="303"/>
                    </a:cubicBezTo>
                    <a:cubicBezTo>
                      <a:pt x="94" y="305"/>
                      <a:pt x="90" y="308"/>
                      <a:pt x="88" y="309"/>
                    </a:cubicBezTo>
                    <a:cubicBezTo>
                      <a:pt x="86" y="310"/>
                      <a:pt x="82" y="309"/>
                      <a:pt x="80" y="310"/>
                    </a:cubicBezTo>
                    <a:cubicBezTo>
                      <a:pt x="79" y="311"/>
                      <a:pt x="79" y="311"/>
                      <a:pt x="78" y="312"/>
                    </a:cubicBezTo>
                    <a:cubicBezTo>
                      <a:pt x="77" y="310"/>
                      <a:pt x="77" y="310"/>
                      <a:pt x="74" y="310"/>
                    </a:cubicBezTo>
                    <a:cubicBezTo>
                      <a:pt x="74" y="306"/>
                      <a:pt x="74" y="307"/>
                      <a:pt x="75" y="304"/>
                    </a:cubicBezTo>
                    <a:cubicBezTo>
                      <a:pt x="73" y="302"/>
                      <a:pt x="73" y="301"/>
                      <a:pt x="72" y="298"/>
                    </a:cubicBezTo>
                    <a:cubicBezTo>
                      <a:pt x="71" y="297"/>
                      <a:pt x="69" y="296"/>
                      <a:pt x="68" y="294"/>
                    </a:cubicBezTo>
                    <a:cubicBezTo>
                      <a:pt x="66" y="292"/>
                      <a:pt x="65" y="289"/>
                      <a:pt x="64" y="286"/>
                    </a:cubicBezTo>
                    <a:cubicBezTo>
                      <a:pt x="64" y="285"/>
                      <a:pt x="64" y="283"/>
                      <a:pt x="64" y="281"/>
                    </a:cubicBezTo>
                    <a:cubicBezTo>
                      <a:pt x="64" y="281"/>
                      <a:pt x="63" y="280"/>
                      <a:pt x="63" y="279"/>
                    </a:cubicBezTo>
                    <a:cubicBezTo>
                      <a:pt x="63" y="277"/>
                      <a:pt x="63" y="275"/>
                      <a:pt x="63" y="273"/>
                    </a:cubicBezTo>
                    <a:cubicBezTo>
                      <a:pt x="62" y="270"/>
                      <a:pt x="58" y="267"/>
                      <a:pt x="57" y="264"/>
                    </a:cubicBezTo>
                    <a:cubicBezTo>
                      <a:pt x="55" y="257"/>
                      <a:pt x="60" y="253"/>
                      <a:pt x="61" y="250"/>
                    </a:cubicBezTo>
                    <a:cubicBezTo>
                      <a:pt x="62" y="247"/>
                      <a:pt x="60" y="244"/>
                      <a:pt x="60" y="243"/>
                    </a:cubicBezTo>
                    <a:cubicBezTo>
                      <a:pt x="60" y="240"/>
                      <a:pt x="60" y="238"/>
                      <a:pt x="60" y="236"/>
                    </a:cubicBezTo>
                    <a:cubicBezTo>
                      <a:pt x="59" y="235"/>
                      <a:pt x="58" y="235"/>
                      <a:pt x="58" y="234"/>
                    </a:cubicBezTo>
                    <a:cubicBezTo>
                      <a:pt x="57" y="231"/>
                      <a:pt x="58" y="229"/>
                      <a:pt x="57" y="227"/>
                    </a:cubicBezTo>
                    <a:cubicBezTo>
                      <a:pt x="55" y="224"/>
                      <a:pt x="51" y="221"/>
                      <a:pt x="50" y="217"/>
                    </a:cubicBezTo>
                    <a:cubicBezTo>
                      <a:pt x="52" y="215"/>
                      <a:pt x="52" y="210"/>
                      <a:pt x="52" y="206"/>
                    </a:cubicBezTo>
                    <a:cubicBezTo>
                      <a:pt x="51" y="206"/>
                      <a:pt x="50" y="204"/>
                      <a:pt x="49" y="203"/>
                    </a:cubicBezTo>
                    <a:cubicBezTo>
                      <a:pt x="47" y="202"/>
                      <a:pt x="45" y="204"/>
                      <a:pt x="43" y="202"/>
                    </a:cubicBezTo>
                    <a:cubicBezTo>
                      <a:pt x="42" y="199"/>
                      <a:pt x="44" y="198"/>
                      <a:pt x="40" y="198"/>
                    </a:cubicBezTo>
                    <a:cubicBezTo>
                      <a:pt x="38" y="199"/>
                      <a:pt x="33" y="201"/>
                      <a:pt x="31" y="201"/>
                    </a:cubicBezTo>
                    <a:cubicBezTo>
                      <a:pt x="28" y="202"/>
                      <a:pt x="28" y="200"/>
                      <a:pt x="26" y="200"/>
                    </a:cubicBezTo>
                    <a:cubicBezTo>
                      <a:pt x="26" y="200"/>
                      <a:pt x="25" y="201"/>
                      <a:pt x="25" y="201"/>
                    </a:cubicBezTo>
                    <a:cubicBezTo>
                      <a:pt x="24" y="202"/>
                      <a:pt x="19" y="203"/>
                      <a:pt x="18" y="202"/>
                    </a:cubicBezTo>
                    <a:cubicBezTo>
                      <a:pt x="15" y="201"/>
                      <a:pt x="10" y="197"/>
                      <a:pt x="8" y="193"/>
                    </a:cubicBezTo>
                    <a:cubicBezTo>
                      <a:pt x="7" y="191"/>
                      <a:pt x="7" y="188"/>
                      <a:pt x="6" y="186"/>
                    </a:cubicBezTo>
                    <a:cubicBezTo>
                      <a:pt x="6" y="185"/>
                      <a:pt x="4" y="185"/>
                      <a:pt x="4" y="185"/>
                    </a:cubicBezTo>
                    <a:cubicBezTo>
                      <a:pt x="3" y="184"/>
                      <a:pt x="3" y="183"/>
                      <a:pt x="3" y="181"/>
                    </a:cubicBezTo>
                    <a:cubicBezTo>
                      <a:pt x="3" y="181"/>
                      <a:pt x="3" y="181"/>
                      <a:pt x="3" y="180"/>
                    </a:cubicBezTo>
                    <a:cubicBezTo>
                      <a:pt x="2" y="180"/>
                      <a:pt x="1" y="180"/>
                      <a:pt x="0" y="180"/>
                    </a:cubicBezTo>
                    <a:cubicBezTo>
                      <a:pt x="0" y="180"/>
                      <a:pt x="0" y="180"/>
                      <a:pt x="0" y="179"/>
                    </a:cubicBezTo>
                    <a:cubicBezTo>
                      <a:pt x="1" y="179"/>
                      <a:pt x="1" y="179"/>
                      <a:pt x="2" y="178"/>
                    </a:cubicBezTo>
                    <a:cubicBezTo>
                      <a:pt x="0" y="177"/>
                      <a:pt x="0" y="177"/>
                      <a:pt x="0" y="175"/>
                    </a:cubicBezTo>
                    <a:cubicBezTo>
                      <a:pt x="5" y="170"/>
                      <a:pt x="0" y="159"/>
                      <a:pt x="1" y="152"/>
                    </a:cubicBezTo>
                    <a:cubicBezTo>
                      <a:pt x="3" y="147"/>
                      <a:pt x="7" y="139"/>
                      <a:pt x="10" y="135"/>
                    </a:cubicBezTo>
                    <a:cubicBezTo>
                      <a:pt x="11" y="133"/>
                      <a:pt x="15" y="132"/>
                      <a:pt x="16" y="130"/>
                    </a:cubicBezTo>
                    <a:cubicBezTo>
                      <a:pt x="17" y="127"/>
                      <a:pt x="16" y="125"/>
                      <a:pt x="17" y="123"/>
                    </a:cubicBezTo>
                    <a:cubicBezTo>
                      <a:pt x="18" y="120"/>
                      <a:pt x="22" y="119"/>
                      <a:pt x="23" y="117"/>
                    </a:cubicBezTo>
                    <a:cubicBezTo>
                      <a:pt x="24" y="116"/>
                      <a:pt x="23" y="113"/>
                      <a:pt x="25" y="112"/>
                    </a:cubicBezTo>
                    <a:cubicBezTo>
                      <a:pt x="26" y="111"/>
                      <a:pt x="26" y="112"/>
                      <a:pt x="27" y="112"/>
                    </a:cubicBezTo>
                    <a:cubicBezTo>
                      <a:pt x="27" y="113"/>
                      <a:pt x="27" y="114"/>
                      <a:pt x="28" y="114"/>
                    </a:cubicBezTo>
                    <a:cubicBezTo>
                      <a:pt x="29" y="113"/>
                      <a:pt x="31" y="114"/>
                      <a:pt x="32" y="114"/>
                    </a:cubicBezTo>
                    <a:cubicBezTo>
                      <a:pt x="32" y="114"/>
                      <a:pt x="33" y="113"/>
                      <a:pt x="34" y="112"/>
                    </a:cubicBezTo>
                    <a:cubicBezTo>
                      <a:pt x="35" y="112"/>
                      <a:pt x="36" y="112"/>
                      <a:pt x="37" y="112"/>
                    </a:cubicBezTo>
                    <a:cubicBezTo>
                      <a:pt x="38" y="112"/>
                      <a:pt x="39" y="111"/>
                      <a:pt x="39" y="111"/>
                    </a:cubicBezTo>
                    <a:cubicBezTo>
                      <a:pt x="42" y="111"/>
                      <a:pt x="45" y="111"/>
                      <a:pt x="47" y="111"/>
                    </a:cubicBezTo>
                    <a:cubicBezTo>
                      <a:pt x="49" y="110"/>
                      <a:pt x="54" y="109"/>
                      <a:pt x="55" y="109"/>
                    </a:cubicBezTo>
                    <a:cubicBezTo>
                      <a:pt x="57" y="110"/>
                      <a:pt x="56" y="110"/>
                      <a:pt x="58" y="110"/>
                    </a:cubicBezTo>
                    <a:cubicBezTo>
                      <a:pt x="58" y="111"/>
                      <a:pt x="58" y="112"/>
                      <a:pt x="57" y="112"/>
                    </a:cubicBezTo>
                    <a:cubicBezTo>
                      <a:pt x="58" y="113"/>
                      <a:pt x="58" y="115"/>
                      <a:pt x="58" y="116"/>
                    </a:cubicBezTo>
                    <a:cubicBezTo>
                      <a:pt x="57" y="118"/>
                      <a:pt x="56" y="118"/>
                      <a:pt x="56" y="121"/>
                    </a:cubicBezTo>
                    <a:cubicBezTo>
                      <a:pt x="57" y="121"/>
                      <a:pt x="58" y="122"/>
                      <a:pt x="59" y="123"/>
                    </a:cubicBezTo>
                    <a:cubicBezTo>
                      <a:pt x="60" y="123"/>
                      <a:pt x="61" y="123"/>
                      <a:pt x="63" y="123"/>
                    </a:cubicBezTo>
                    <a:cubicBezTo>
                      <a:pt x="64" y="124"/>
                      <a:pt x="64" y="126"/>
                      <a:pt x="65" y="127"/>
                    </a:cubicBezTo>
                    <a:cubicBezTo>
                      <a:pt x="66" y="128"/>
                      <a:pt x="67" y="127"/>
                      <a:pt x="69" y="128"/>
                    </a:cubicBezTo>
                    <a:cubicBezTo>
                      <a:pt x="70" y="128"/>
                      <a:pt x="70" y="130"/>
                      <a:pt x="72" y="130"/>
                    </a:cubicBezTo>
                    <a:cubicBezTo>
                      <a:pt x="72" y="130"/>
                      <a:pt x="72" y="130"/>
                      <a:pt x="73" y="130"/>
                    </a:cubicBezTo>
                    <a:cubicBezTo>
                      <a:pt x="73" y="129"/>
                      <a:pt x="73" y="129"/>
                      <a:pt x="73" y="128"/>
                    </a:cubicBezTo>
                    <a:cubicBezTo>
                      <a:pt x="73" y="127"/>
                      <a:pt x="73" y="127"/>
                      <a:pt x="73" y="126"/>
                    </a:cubicBezTo>
                    <a:cubicBezTo>
                      <a:pt x="74" y="125"/>
                      <a:pt x="78" y="123"/>
                      <a:pt x="80" y="124"/>
                    </a:cubicBezTo>
                    <a:cubicBezTo>
                      <a:pt x="82" y="127"/>
                      <a:pt x="87" y="132"/>
                      <a:pt x="93" y="131"/>
                    </a:cubicBezTo>
                    <a:cubicBezTo>
                      <a:pt x="93" y="130"/>
                      <a:pt x="94" y="129"/>
                      <a:pt x="95" y="129"/>
                    </a:cubicBezTo>
                    <a:cubicBezTo>
                      <a:pt x="96" y="129"/>
                      <a:pt x="97" y="131"/>
                      <a:pt x="97" y="131"/>
                    </a:cubicBezTo>
                    <a:cubicBezTo>
                      <a:pt x="98" y="130"/>
                      <a:pt x="99" y="130"/>
                      <a:pt x="100" y="130"/>
                    </a:cubicBezTo>
                    <a:cubicBezTo>
                      <a:pt x="101" y="126"/>
                      <a:pt x="104" y="124"/>
                      <a:pt x="105" y="120"/>
                    </a:cubicBezTo>
                    <a:cubicBezTo>
                      <a:pt x="103" y="119"/>
                      <a:pt x="104" y="119"/>
                      <a:pt x="103" y="118"/>
                    </a:cubicBezTo>
                    <a:cubicBezTo>
                      <a:pt x="105" y="117"/>
                      <a:pt x="106" y="117"/>
                      <a:pt x="106" y="114"/>
                    </a:cubicBezTo>
                    <a:cubicBezTo>
                      <a:pt x="105" y="114"/>
                      <a:pt x="105" y="114"/>
                      <a:pt x="104" y="114"/>
                    </a:cubicBezTo>
                    <a:cubicBezTo>
                      <a:pt x="103" y="115"/>
                      <a:pt x="102" y="115"/>
                      <a:pt x="101" y="116"/>
                    </a:cubicBezTo>
                    <a:cubicBezTo>
                      <a:pt x="99" y="114"/>
                      <a:pt x="98" y="114"/>
                      <a:pt x="95" y="114"/>
                    </a:cubicBezTo>
                    <a:cubicBezTo>
                      <a:pt x="94" y="115"/>
                      <a:pt x="94" y="115"/>
                      <a:pt x="92" y="115"/>
                    </a:cubicBezTo>
                    <a:cubicBezTo>
                      <a:pt x="92" y="114"/>
                      <a:pt x="91" y="114"/>
                      <a:pt x="91" y="114"/>
                    </a:cubicBezTo>
                    <a:cubicBezTo>
                      <a:pt x="87" y="109"/>
                      <a:pt x="89" y="108"/>
                      <a:pt x="88" y="101"/>
                    </a:cubicBezTo>
                    <a:cubicBezTo>
                      <a:pt x="87" y="101"/>
                      <a:pt x="86" y="101"/>
                      <a:pt x="85" y="101"/>
                    </a:cubicBezTo>
                    <a:cubicBezTo>
                      <a:pt x="84" y="102"/>
                      <a:pt x="85" y="103"/>
                      <a:pt x="84" y="103"/>
                    </a:cubicBezTo>
                    <a:cubicBezTo>
                      <a:pt x="83" y="102"/>
                      <a:pt x="83" y="102"/>
                      <a:pt x="81" y="102"/>
                    </a:cubicBezTo>
                    <a:cubicBezTo>
                      <a:pt x="82" y="106"/>
                      <a:pt x="84" y="105"/>
                      <a:pt x="84" y="109"/>
                    </a:cubicBezTo>
                    <a:cubicBezTo>
                      <a:pt x="84" y="109"/>
                      <a:pt x="84" y="109"/>
                      <a:pt x="84" y="109"/>
                    </a:cubicBezTo>
                    <a:cubicBezTo>
                      <a:pt x="83" y="109"/>
                      <a:pt x="83" y="109"/>
                      <a:pt x="82" y="109"/>
                    </a:cubicBezTo>
                    <a:cubicBezTo>
                      <a:pt x="82" y="108"/>
                      <a:pt x="82" y="108"/>
                      <a:pt x="82" y="107"/>
                    </a:cubicBezTo>
                    <a:cubicBezTo>
                      <a:pt x="81" y="107"/>
                      <a:pt x="80" y="107"/>
                      <a:pt x="79" y="107"/>
                    </a:cubicBezTo>
                    <a:cubicBezTo>
                      <a:pt x="78" y="106"/>
                      <a:pt x="76" y="104"/>
                      <a:pt x="76" y="102"/>
                    </a:cubicBezTo>
                    <a:cubicBezTo>
                      <a:pt x="75" y="100"/>
                      <a:pt x="76" y="98"/>
                      <a:pt x="75" y="96"/>
                    </a:cubicBezTo>
                    <a:cubicBezTo>
                      <a:pt x="74" y="94"/>
                      <a:pt x="73" y="94"/>
                      <a:pt x="72" y="92"/>
                    </a:cubicBezTo>
                    <a:cubicBezTo>
                      <a:pt x="71" y="92"/>
                      <a:pt x="71" y="93"/>
                      <a:pt x="71" y="92"/>
                    </a:cubicBezTo>
                    <a:cubicBezTo>
                      <a:pt x="69" y="90"/>
                      <a:pt x="70" y="87"/>
                      <a:pt x="68" y="86"/>
                    </a:cubicBezTo>
                    <a:cubicBezTo>
                      <a:pt x="67" y="88"/>
                      <a:pt x="68" y="87"/>
                      <a:pt x="67" y="88"/>
                    </a:cubicBezTo>
                    <a:cubicBezTo>
                      <a:pt x="66" y="87"/>
                      <a:pt x="66" y="86"/>
                      <a:pt x="66" y="85"/>
                    </a:cubicBezTo>
                    <a:cubicBezTo>
                      <a:pt x="65" y="85"/>
                      <a:pt x="65" y="85"/>
                      <a:pt x="64" y="85"/>
                    </a:cubicBezTo>
                    <a:cubicBezTo>
                      <a:pt x="64" y="87"/>
                      <a:pt x="63" y="88"/>
                      <a:pt x="64" y="90"/>
                    </a:cubicBezTo>
                    <a:cubicBezTo>
                      <a:pt x="64" y="92"/>
                      <a:pt x="66" y="93"/>
                      <a:pt x="66" y="96"/>
                    </a:cubicBezTo>
                    <a:cubicBezTo>
                      <a:pt x="68" y="97"/>
                      <a:pt x="68" y="97"/>
                      <a:pt x="70" y="97"/>
                    </a:cubicBezTo>
                    <a:cubicBezTo>
                      <a:pt x="70" y="98"/>
                      <a:pt x="70" y="98"/>
                      <a:pt x="70" y="99"/>
                    </a:cubicBezTo>
                    <a:cubicBezTo>
                      <a:pt x="71" y="99"/>
                      <a:pt x="71" y="99"/>
                      <a:pt x="72" y="99"/>
                    </a:cubicBezTo>
                    <a:cubicBezTo>
                      <a:pt x="72" y="100"/>
                      <a:pt x="73" y="100"/>
                      <a:pt x="74" y="101"/>
                    </a:cubicBezTo>
                    <a:cubicBezTo>
                      <a:pt x="74" y="102"/>
                      <a:pt x="74" y="102"/>
                      <a:pt x="74" y="103"/>
                    </a:cubicBezTo>
                    <a:cubicBezTo>
                      <a:pt x="74" y="103"/>
                      <a:pt x="74" y="103"/>
                      <a:pt x="74" y="103"/>
                    </a:cubicBezTo>
                    <a:cubicBezTo>
                      <a:pt x="74" y="103"/>
                      <a:pt x="74" y="104"/>
                      <a:pt x="74" y="104"/>
                    </a:cubicBezTo>
                    <a:cubicBezTo>
                      <a:pt x="72" y="103"/>
                      <a:pt x="73" y="103"/>
                      <a:pt x="71" y="102"/>
                    </a:cubicBezTo>
                    <a:cubicBezTo>
                      <a:pt x="70" y="105"/>
                      <a:pt x="69" y="107"/>
                      <a:pt x="68" y="109"/>
                    </a:cubicBezTo>
                    <a:cubicBezTo>
                      <a:pt x="68" y="109"/>
                      <a:pt x="67" y="109"/>
                      <a:pt x="67" y="109"/>
                    </a:cubicBezTo>
                    <a:cubicBezTo>
                      <a:pt x="67" y="108"/>
                      <a:pt x="67" y="108"/>
                      <a:pt x="67" y="107"/>
                    </a:cubicBezTo>
                    <a:cubicBezTo>
                      <a:pt x="69" y="106"/>
                      <a:pt x="69" y="104"/>
                      <a:pt x="69" y="102"/>
                    </a:cubicBezTo>
                    <a:cubicBezTo>
                      <a:pt x="68" y="102"/>
                      <a:pt x="67" y="102"/>
                      <a:pt x="66" y="102"/>
                    </a:cubicBezTo>
                    <a:cubicBezTo>
                      <a:pt x="65" y="102"/>
                      <a:pt x="65" y="100"/>
                      <a:pt x="65" y="99"/>
                    </a:cubicBezTo>
                    <a:cubicBezTo>
                      <a:pt x="64" y="98"/>
                      <a:pt x="62" y="97"/>
                      <a:pt x="61" y="95"/>
                    </a:cubicBezTo>
                    <a:cubicBezTo>
                      <a:pt x="60" y="93"/>
                      <a:pt x="61" y="90"/>
                      <a:pt x="59" y="88"/>
                    </a:cubicBezTo>
                    <a:cubicBezTo>
                      <a:pt x="57" y="88"/>
                      <a:pt x="54" y="91"/>
                      <a:pt x="52" y="92"/>
                    </a:cubicBezTo>
                    <a:cubicBezTo>
                      <a:pt x="49" y="92"/>
                      <a:pt x="47" y="91"/>
                      <a:pt x="46" y="91"/>
                    </a:cubicBezTo>
                    <a:cubicBezTo>
                      <a:pt x="46" y="91"/>
                      <a:pt x="46" y="91"/>
                      <a:pt x="46" y="91"/>
                    </a:cubicBezTo>
                    <a:cubicBezTo>
                      <a:pt x="46" y="91"/>
                      <a:pt x="46" y="91"/>
                      <a:pt x="45" y="91"/>
                    </a:cubicBezTo>
                    <a:cubicBezTo>
                      <a:pt x="46" y="93"/>
                      <a:pt x="45" y="95"/>
                      <a:pt x="45" y="96"/>
                    </a:cubicBezTo>
                    <a:cubicBezTo>
                      <a:pt x="42" y="97"/>
                      <a:pt x="38" y="99"/>
                      <a:pt x="38" y="103"/>
                    </a:cubicBezTo>
                    <a:cubicBezTo>
                      <a:pt x="38" y="103"/>
                      <a:pt x="38" y="103"/>
                      <a:pt x="38" y="104"/>
                    </a:cubicBezTo>
                    <a:cubicBezTo>
                      <a:pt x="38" y="104"/>
                      <a:pt x="38" y="104"/>
                      <a:pt x="37" y="105"/>
                    </a:cubicBezTo>
                    <a:cubicBezTo>
                      <a:pt x="37" y="105"/>
                      <a:pt x="37" y="105"/>
                      <a:pt x="36" y="105"/>
                    </a:cubicBezTo>
                    <a:cubicBezTo>
                      <a:pt x="36" y="105"/>
                      <a:pt x="36" y="106"/>
                      <a:pt x="36" y="106"/>
                    </a:cubicBezTo>
                    <a:cubicBezTo>
                      <a:pt x="33" y="108"/>
                      <a:pt x="34" y="110"/>
                      <a:pt x="29" y="109"/>
                    </a:cubicBezTo>
                    <a:cubicBezTo>
                      <a:pt x="28" y="110"/>
                      <a:pt x="27" y="110"/>
                      <a:pt x="26" y="110"/>
                    </a:cubicBezTo>
                    <a:cubicBezTo>
                      <a:pt x="24" y="107"/>
                      <a:pt x="21" y="109"/>
                      <a:pt x="21" y="106"/>
                    </a:cubicBezTo>
                    <a:cubicBezTo>
                      <a:pt x="22" y="104"/>
                      <a:pt x="20" y="103"/>
                      <a:pt x="20" y="100"/>
                    </a:cubicBezTo>
                    <a:cubicBezTo>
                      <a:pt x="23" y="98"/>
                      <a:pt x="23" y="92"/>
                      <a:pt x="24" y="88"/>
                    </a:cubicBezTo>
                    <a:cubicBezTo>
                      <a:pt x="25" y="87"/>
                      <a:pt x="25" y="87"/>
                      <a:pt x="26" y="87"/>
                    </a:cubicBezTo>
                    <a:cubicBezTo>
                      <a:pt x="28" y="89"/>
                      <a:pt x="35" y="87"/>
                      <a:pt x="38" y="87"/>
                    </a:cubicBezTo>
                    <a:cubicBezTo>
                      <a:pt x="38" y="84"/>
                      <a:pt x="40" y="84"/>
                      <a:pt x="40" y="80"/>
                    </a:cubicBezTo>
                    <a:cubicBezTo>
                      <a:pt x="39" y="80"/>
                      <a:pt x="39" y="79"/>
                      <a:pt x="39" y="78"/>
                    </a:cubicBezTo>
                    <a:cubicBezTo>
                      <a:pt x="38" y="76"/>
                      <a:pt x="35" y="76"/>
                      <a:pt x="34" y="74"/>
                    </a:cubicBezTo>
                    <a:cubicBezTo>
                      <a:pt x="35" y="73"/>
                      <a:pt x="36" y="73"/>
                      <a:pt x="38" y="73"/>
                    </a:cubicBezTo>
                    <a:cubicBezTo>
                      <a:pt x="39" y="74"/>
                      <a:pt x="39" y="74"/>
                      <a:pt x="40" y="74"/>
                    </a:cubicBezTo>
                    <a:cubicBezTo>
                      <a:pt x="40" y="73"/>
                      <a:pt x="40" y="72"/>
                      <a:pt x="41" y="71"/>
                    </a:cubicBezTo>
                    <a:cubicBezTo>
                      <a:pt x="42" y="70"/>
                      <a:pt x="45" y="71"/>
                      <a:pt x="47" y="70"/>
                    </a:cubicBezTo>
                    <a:cubicBezTo>
                      <a:pt x="48" y="69"/>
                      <a:pt x="49" y="67"/>
                      <a:pt x="50" y="66"/>
                    </a:cubicBezTo>
                    <a:cubicBezTo>
                      <a:pt x="52" y="65"/>
                      <a:pt x="54" y="65"/>
                      <a:pt x="55" y="64"/>
                    </a:cubicBezTo>
                    <a:cubicBezTo>
                      <a:pt x="55" y="63"/>
                      <a:pt x="55" y="62"/>
                      <a:pt x="56" y="60"/>
                    </a:cubicBezTo>
                    <a:cubicBezTo>
                      <a:pt x="56" y="60"/>
                      <a:pt x="56" y="60"/>
                      <a:pt x="57" y="60"/>
                    </a:cubicBezTo>
                    <a:cubicBezTo>
                      <a:pt x="57" y="62"/>
                      <a:pt x="57" y="63"/>
                      <a:pt x="57" y="63"/>
                    </a:cubicBezTo>
                    <a:cubicBezTo>
                      <a:pt x="57" y="63"/>
                      <a:pt x="57" y="63"/>
                      <a:pt x="57" y="62"/>
                    </a:cubicBezTo>
                    <a:cubicBezTo>
                      <a:pt x="58" y="61"/>
                      <a:pt x="58" y="60"/>
                      <a:pt x="59" y="60"/>
                    </a:cubicBezTo>
                    <a:cubicBezTo>
                      <a:pt x="60" y="59"/>
                      <a:pt x="62" y="59"/>
                      <a:pt x="63" y="59"/>
                    </a:cubicBezTo>
                    <a:cubicBezTo>
                      <a:pt x="65" y="56"/>
                      <a:pt x="65" y="52"/>
                      <a:pt x="66" y="50"/>
                    </a:cubicBezTo>
                    <a:cubicBezTo>
                      <a:pt x="67" y="50"/>
                      <a:pt x="69" y="49"/>
                      <a:pt x="70" y="49"/>
                    </a:cubicBezTo>
                    <a:cubicBezTo>
                      <a:pt x="70" y="50"/>
                      <a:pt x="71" y="50"/>
                      <a:pt x="71" y="51"/>
                    </a:cubicBezTo>
                    <a:cubicBezTo>
                      <a:pt x="69" y="52"/>
                      <a:pt x="68" y="53"/>
                      <a:pt x="67" y="55"/>
                    </a:cubicBezTo>
                    <a:cubicBezTo>
                      <a:pt x="69" y="56"/>
                      <a:pt x="68" y="57"/>
                      <a:pt x="69" y="58"/>
                    </a:cubicBezTo>
                    <a:cubicBezTo>
                      <a:pt x="70" y="57"/>
                      <a:pt x="71" y="57"/>
                      <a:pt x="73" y="57"/>
                    </a:cubicBezTo>
                    <a:cubicBezTo>
                      <a:pt x="73" y="57"/>
                      <a:pt x="74" y="58"/>
                      <a:pt x="74" y="59"/>
                    </a:cubicBezTo>
                    <a:cubicBezTo>
                      <a:pt x="79" y="57"/>
                      <a:pt x="81" y="57"/>
                      <a:pt x="87" y="57"/>
                    </a:cubicBezTo>
                    <a:cubicBezTo>
                      <a:pt x="89" y="55"/>
                      <a:pt x="90" y="50"/>
                      <a:pt x="93" y="49"/>
                    </a:cubicBezTo>
                    <a:cubicBezTo>
                      <a:pt x="94" y="49"/>
                      <a:pt x="94" y="49"/>
                      <a:pt x="95" y="49"/>
                    </a:cubicBezTo>
                    <a:cubicBezTo>
                      <a:pt x="95" y="49"/>
                      <a:pt x="95" y="50"/>
                      <a:pt x="96" y="50"/>
                    </a:cubicBezTo>
                    <a:cubicBezTo>
                      <a:pt x="96" y="50"/>
                      <a:pt x="96" y="50"/>
                      <a:pt x="96" y="50"/>
                    </a:cubicBezTo>
                    <a:cubicBezTo>
                      <a:pt x="97" y="49"/>
                      <a:pt x="97" y="49"/>
                      <a:pt x="97" y="48"/>
                    </a:cubicBezTo>
                    <a:cubicBezTo>
                      <a:pt x="95" y="48"/>
                      <a:pt x="95" y="47"/>
                      <a:pt x="95" y="45"/>
                    </a:cubicBezTo>
                    <a:cubicBezTo>
                      <a:pt x="96" y="45"/>
                      <a:pt x="97" y="44"/>
                      <a:pt x="98" y="44"/>
                    </a:cubicBezTo>
                    <a:cubicBezTo>
                      <a:pt x="101" y="43"/>
                      <a:pt x="105" y="45"/>
                      <a:pt x="106" y="45"/>
                    </a:cubicBezTo>
                    <a:cubicBezTo>
                      <a:pt x="107" y="44"/>
                      <a:pt x="108" y="44"/>
                      <a:pt x="109" y="43"/>
                    </a:cubicBezTo>
                    <a:cubicBezTo>
                      <a:pt x="108" y="42"/>
                      <a:pt x="108" y="42"/>
                      <a:pt x="107" y="41"/>
                    </a:cubicBezTo>
                    <a:cubicBezTo>
                      <a:pt x="106" y="41"/>
                      <a:pt x="102" y="41"/>
                      <a:pt x="100" y="41"/>
                    </a:cubicBezTo>
                    <a:cubicBezTo>
                      <a:pt x="100" y="42"/>
                      <a:pt x="99" y="43"/>
                      <a:pt x="97" y="43"/>
                    </a:cubicBezTo>
                    <a:cubicBezTo>
                      <a:pt x="97" y="43"/>
                      <a:pt x="97" y="43"/>
                      <a:pt x="97" y="43"/>
                    </a:cubicBezTo>
                    <a:cubicBezTo>
                      <a:pt x="97" y="43"/>
                      <a:pt x="96" y="43"/>
                      <a:pt x="96" y="43"/>
                    </a:cubicBezTo>
                    <a:cubicBezTo>
                      <a:pt x="96" y="40"/>
                      <a:pt x="96" y="40"/>
                      <a:pt x="96" y="37"/>
                    </a:cubicBezTo>
                    <a:cubicBezTo>
                      <a:pt x="100" y="32"/>
                      <a:pt x="103" y="28"/>
                      <a:pt x="108" y="25"/>
                    </a:cubicBezTo>
                    <a:cubicBezTo>
                      <a:pt x="108" y="25"/>
                      <a:pt x="108" y="24"/>
                      <a:pt x="108" y="24"/>
                    </a:cubicBezTo>
                    <a:cubicBezTo>
                      <a:pt x="108" y="24"/>
                      <a:pt x="108" y="24"/>
                      <a:pt x="108" y="24"/>
                    </a:cubicBezTo>
                    <a:cubicBezTo>
                      <a:pt x="107" y="23"/>
                      <a:pt x="105" y="23"/>
                      <a:pt x="103" y="24"/>
                    </a:cubicBezTo>
                    <a:cubicBezTo>
                      <a:pt x="103" y="24"/>
                      <a:pt x="103" y="24"/>
                      <a:pt x="102" y="24"/>
                    </a:cubicBezTo>
                    <a:cubicBezTo>
                      <a:pt x="101" y="25"/>
                      <a:pt x="100" y="29"/>
                      <a:pt x="98" y="30"/>
                    </a:cubicBezTo>
                    <a:cubicBezTo>
                      <a:pt x="97" y="30"/>
                      <a:pt x="96" y="30"/>
                      <a:pt x="94" y="31"/>
                    </a:cubicBezTo>
                    <a:cubicBezTo>
                      <a:pt x="92" y="31"/>
                      <a:pt x="88" y="35"/>
                      <a:pt x="88" y="38"/>
                    </a:cubicBezTo>
                    <a:cubicBezTo>
                      <a:pt x="89" y="39"/>
                      <a:pt x="89" y="40"/>
                      <a:pt x="89" y="41"/>
                    </a:cubicBezTo>
                    <a:cubicBezTo>
                      <a:pt x="88" y="42"/>
                      <a:pt x="87" y="44"/>
                      <a:pt x="86" y="45"/>
                    </a:cubicBezTo>
                    <a:cubicBezTo>
                      <a:pt x="85" y="45"/>
                      <a:pt x="84" y="45"/>
                      <a:pt x="83" y="46"/>
                    </a:cubicBezTo>
                    <a:cubicBezTo>
                      <a:pt x="81" y="48"/>
                      <a:pt x="81" y="52"/>
                      <a:pt x="79" y="53"/>
                    </a:cubicBezTo>
                    <a:cubicBezTo>
                      <a:pt x="78" y="53"/>
                      <a:pt x="78" y="53"/>
                      <a:pt x="76" y="53"/>
                    </a:cubicBezTo>
                    <a:cubicBezTo>
                      <a:pt x="76" y="54"/>
                      <a:pt x="76" y="54"/>
                      <a:pt x="76" y="55"/>
                    </a:cubicBezTo>
                    <a:cubicBezTo>
                      <a:pt x="75" y="55"/>
                      <a:pt x="76" y="55"/>
                      <a:pt x="75" y="55"/>
                    </a:cubicBezTo>
                    <a:cubicBezTo>
                      <a:pt x="74" y="54"/>
                      <a:pt x="74" y="54"/>
                      <a:pt x="74" y="52"/>
                    </a:cubicBezTo>
                    <a:cubicBezTo>
                      <a:pt x="76" y="49"/>
                      <a:pt x="73" y="47"/>
                      <a:pt x="74" y="43"/>
                    </a:cubicBezTo>
                    <a:cubicBezTo>
                      <a:pt x="74" y="43"/>
                      <a:pt x="75" y="42"/>
                      <a:pt x="75" y="41"/>
                    </a:cubicBezTo>
                    <a:cubicBezTo>
                      <a:pt x="75" y="41"/>
                      <a:pt x="75" y="41"/>
                      <a:pt x="74" y="41"/>
                    </a:cubicBezTo>
                    <a:cubicBezTo>
                      <a:pt x="74" y="41"/>
                      <a:pt x="74" y="41"/>
                      <a:pt x="73" y="41"/>
                    </a:cubicBezTo>
                    <a:cubicBezTo>
                      <a:pt x="73" y="42"/>
                      <a:pt x="73" y="42"/>
                      <a:pt x="73" y="43"/>
                    </a:cubicBezTo>
                    <a:cubicBezTo>
                      <a:pt x="73" y="43"/>
                      <a:pt x="73" y="43"/>
                      <a:pt x="72" y="43"/>
                    </a:cubicBezTo>
                    <a:cubicBezTo>
                      <a:pt x="71" y="44"/>
                      <a:pt x="65" y="45"/>
                      <a:pt x="64" y="45"/>
                    </a:cubicBezTo>
                    <a:cubicBezTo>
                      <a:pt x="64" y="44"/>
                      <a:pt x="64" y="43"/>
                      <a:pt x="64" y="42"/>
                    </a:cubicBezTo>
                    <a:cubicBezTo>
                      <a:pt x="64" y="42"/>
                      <a:pt x="65" y="42"/>
                      <a:pt x="65" y="42"/>
                    </a:cubicBezTo>
                    <a:cubicBezTo>
                      <a:pt x="65" y="40"/>
                      <a:pt x="65" y="40"/>
                      <a:pt x="65" y="39"/>
                    </a:cubicBezTo>
                    <a:cubicBezTo>
                      <a:pt x="66" y="38"/>
                      <a:pt x="67" y="38"/>
                      <a:pt x="69" y="37"/>
                    </a:cubicBezTo>
                    <a:cubicBezTo>
                      <a:pt x="69" y="37"/>
                      <a:pt x="69" y="37"/>
                      <a:pt x="69" y="37"/>
                    </a:cubicBezTo>
                    <a:cubicBezTo>
                      <a:pt x="68" y="37"/>
                      <a:pt x="67" y="37"/>
                      <a:pt x="67" y="37"/>
                    </a:cubicBezTo>
                    <a:cubicBezTo>
                      <a:pt x="67" y="36"/>
                      <a:pt x="67" y="35"/>
                      <a:pt x="67" y="35"/>
                    </a:cubicBezTo>
                    <a:cubicBezTo>
                      <a:pt x="68" y="34"/>
                      <a:pt x="70" y="34"/>
                      <a:pt x="70" y="33"/>
                    </a:cubicBezTo>
                    <a:cubicBezTo>
                      <a:pt x="69" y="33"/>
                      <a:pt x="69" y="33"/>
                      <a:pt x="68" y="33"/>
                    </a:cubicBezTo>
                    <a:cubicBezTo>
                      <a:pt x="68" y="33"/>
                      <a:pt x="68" y="32"/>
                      <a:pt x="68" y="31"/>
                    </a:cubicBezTo>
                    <a:cubicBezTo>
                      <a:pt x="68" y="31"/>
                      <a:pt x="69" y="30"/>
                      <a:pt x="70" y="30"/>
                    </a:cubicBezTo>
                    <a:cubicBezTo>
                      <a:pt x="71" y="30"/>
                      <a:pt x="72" y="30"/>
                      <a:pt x="73" y="31"/>
                    </a:cubicBezTo>
                    <a:cubicBezTo>
                      <a:pt x="74" y="30"/>
                      <a:pt x="74" y="28"/>
                      <a:pt x="75" y="28"/>
                    </a:cubicBezTo>
                    <a:cubicBezTo>
                      <a:pt x="78" y="27"/>
                      <a:pt x="79" y="28"/>
                      <a:pt x="83" y="26"/>
                    </a:cubicBezTo>
                    <a:cubicBezTo>
                      <a:pt x="83" y="26"/>
                      <a:pt x="83" y="26"/>
                      <a:pt x="83" y="26"/>
                    </a:cubicBezTo>
                    <a:cubicBezTo>
                      <a:pt x="82" y="26"/>
                      <a:pt x="81" y="26"/>
                      <a:pt x="80" y="26"/>
                    </a:cubicBezTo>
                    <a:cubicBezTo>
                      <a:pt x="80" y="25"/>
                      <a:pt x="80" y="25"/>
                      <a:pt x="80" y="25"/>
                    </a:cubicBezTo>
                    <a:cubicBezTo>
                      <a:pt x="80" y="25"/>
                      <a:pt x="80" y="25"/>
                      <a:pt x="81" y="25"/>
                    </a:cubicBezTo>
                    <a:cubicBezTo>
                      <a:pt x="83" y="24"/>
                      <a:pt x="86" y="24"/>
                      <a:pt x="87" y="21"/>
                    </a:cubicBezTo>
                    <a:cubicBezTo>
                      <a:pt x="90" y="20"/>
                      <a:pt x="89" y="19"/>
                      <a:pt x="91" y="18"/>
                    </a:cubicBezTo>
                    <a:cubicBezTo>
                      <a:pt x="92" y="18"/>
                      <a:pt x="94" y="17"/>
                      <a:pt x="95" y="17"/>
                    </a:cubicBezTo>
                    <a:cubicBezTo>
                      <a:pt x="96" y="15"/>
                      <a:pt x="95" y="14"/>
                      <a:pt x="97" y="14"/>
                    </a:cubicBezTo>
                    <a:cubicBezTo>
                      <a:pt x="97" y="13"/>
                      <a:pt x="108" y="9"/>
                      <a:pt x="108" y="9"/>
                    </a:cubicBezTo>
                    <a:cubicBezTo>
                      <a:pt x="109" y="10"/>
                      <a:pt x="109" y="10"/>
                      <a:pt x="110" y="10"/>
                    </a:cubicBezTo>
                    <a:cubicBezTo>
                      <a:pt x="111" y="9"/>
                      <a:pt x="111" y="9"/>
                      <a:pt x="113" y="9"/>
                    </a:cubicBezTo>
                    <a:cubicBezTo>
                      <a:pt x="114" y="10"/>
                      <a:pt x="114" y="10"/>
                      <a:pt x="115" y="10"/>
                    </a:cubicBezTo>
                    <a:cubicBezTo>
                      <a:pt x="116" y="9"/>
                      <a:pt x="118" y="7"/>
                      <a:pt x="120" y="8"/>
                    </a:cubicBezTo>
                    <a:cubicBezTo>
                      <a:pt x="120" y="9"/>
                      <a:pt x="120" y="9"/>
                      <a:pt x="121" y="9"/>
                    </a:cubicBezTo>
                    <a:cubicBezTo>
                      <a:pt x="122" y="8"/>
                      <a:pt x="123" y="8"/>
                      <a:pt x="126" y="8"/>
                    </a:cubicBezTo>
                    <a:cubicBezTo>
                      <a:pt x="126" y="9"/>
                      <a:pt x="127" y="9"/>
                      <a:pt x="127" y="11"/>
                    </a:cubicBezTo>
                    <a:cubicBezTo>
                      <a:pt x="126" y="11"/>
                      <a:pt x="125" y="11"/>
                      <a:pt x="125" y="12"/>
                    </a:cubicBezTo>
                    <a:cubicBezTo>
                      <a:pt x="125" y="12"/>
                      <a:pt x="125" y="12"/>
                      <a:pt x="125" y="12"/>
                    </a:cubicBezTo>
                    <a:cubicBezTo>
                      <a:pt x="126" y="13"/>
                      <a:pt x="128" y="12"/>
                      <a:pt x="129" y="13"/>
                    </a:cubicBezTo>
                    <a:cubicBezTo>
                      <a:pt x="130" y="13"/>
                      <a:pt x="130" y="14"/>
                      <a:pt x="130" y="14"/>
                    </a:cubicBezTo>
                    <a:cubicBezTo>
                      <a:pt x="132" y="14"/>
                      <a:pt x="133" y="14"/>
                      <a:pt x="134" y="14"/>
                    </a:cubicBezTo>
                    <a:cubicBezTo>
                      <a:pt x="137" y="15"/>
                      <a:pt x="140" y="20"/>
                      <a:pt x="141" y="23"/>
                    </a:cubicBezTo>
                    <a:cubicBezTo>
                      <a:pt x="138" y="25"/>
                      <a:pt x="137" y="27"/>
                      <a:pt x="132" y="27"/>
                    </a:cubicBezTo>
                    <a:cubicBezTo>
                      <a:pt x="130" y="25"/>
                      <a:pt x="128" y="23"/>
                      <a:pt x="125" y="23"/>
                    </a:cubicBezTo>
                    <a:cubicBezTo>
                      <a:pt x="125" y="23"/>
                      <a:pt x="125" y="23"/>
                      <a:pt x="125" y="23"/>
                    </a:cubicBezTo>
                    <a:cubicBezTo>
                      <a:pt x="127" y="25"/>
                      <a:pt x="126" y="29"/>
                      <a:pt x="126" y="32"/>
                    </a:cubicBezTo>
                    <a:cubicBezTo>
                      <a:pt x="127" y="33"/>
                      <a:pt x="127" y="33"/>
                      <a:pt x="129" y="33"/>
                    </a:cubicBezTo>
                    <a:cubicBezTo>
                      <a:pt x="129" y="33"/>
                      <a:pt x="129" y="33"/>
                      <a:pt x="129" y="32"/>
                    </a:cubicBezTo>
                    <a:cubicBezTo>
                      <a:pt x="129" y="31"/>
                      <a:pt x="128" y="31"/>
                      <a:pt x="128" y="29"/>
                    </a:cubicBezTo>
                    <a:cubicBezTo>
                      <a:pt x="129" y="29"/>
                      <a:pt x="130" y="29"/>
                      <a:pt x="130" y="29"/>
                    </a:cubicBezTo>
                    <a:cubicBezTo>
                      <a:pt x="131" y="30"/>
                      <a:pt x="132" y="31"/>
                      <a:pt x="134" y="31"/>
                    </a:cubicBezTo>
                    <a:cubicBezTo>
                      <a:pt x="135" y="31"/>
                      <a:pt x="135" y="31"/>
                      <a:pt x="135" y="30"/>
                    </a:cubicBezTo>
                    <a:cubicBezTo>
                      <a:pt x="134" y="29"/>
                      <a:pt x="134" y="29"/>
                      <a:pt x="134" y="28"/>
                    </a:cubicBezTo>
                    <a:cubicBezTo>
                      <a:pt x="136" y="27"/>
                      <a:pt x="138" y="27"/>
                      <a:pt x="139" y="26"/>
                    </a:cubicBezTo>
                    <a:cubicBezTo>
                      <a:pt x="141" y="26"/>
                      <a:pt x="142" y="27"/>
                      <a:pt x="143" y="27"/>
                    </a:cubicBezTo>
                    <a:cubicBezTo>
                      <a:pt x="146" y="25"/>
                      <a:pt x="145" y="21"/>
                      <a:pt x="147" y="18"/>
                    </a:cubicBezTo>
                    <a:cubicBezTo>
                      <a:pt x="147" y="18"/>
                      <a:pt x="147" y="18"/>
                      <a:pt x="148" y="18"/>
                    </a:cubicBezTo>
                    <a:cubicBezTo>
                      <a:pt x="149" y="18"/>
                      <a:pt x="149" y="18"/>
                      <a:pt x="150" y="19"/>
                    </a:cubicBezTo>
                    <a:cubicBezTo>
                      <a:pt x="150" y="19"/>
                      <a:pt x="150" y="20"/>
                      <a:pt x="150" y="21"/>
                    </a:cubicBezTo>
                    <a:cubicBezTo>
                      <a:pt x="150" y="23"/>
                      <a:pt x="150" y="23"/>
                      <a:pt x="148" y="23"/>
                    </a:cubicBezTo>
                    <a:cubicBezTo>
                      <a:pt x="148" y="24"/>
                      <a:pt x="148" y="24"/>
                      <a:pt x="148" y="25"/>
                    </a:cubicBezTo>
                    <a:cubicBezTo>
                      <a:pt x="156" y="25"/>
                      <a:pt x="156" y="19"/>
                      <a:pt x="164" y="19"/>
                    </a:cubicBezTo>
                    <a:cubicBezTo>
                      <a:pt x="164" y="20"/>
                      <a:pt x="164" y="20"/>
                      <a:pt x="164" y="21"/>
                    </a:cubicBezTo>
                    <a:cubicBezTo>
                      <a:pt x="167" y="21"/>
                      <a:pt x="169" y="21"/>
                      <a:pt x="172" y="21"/>
                    </a:cubicBezTo>
                    <a:cubicBezTo>
                      <a:pt x="173" y="21"/>
                      <a:pt x="173" y="22"/>
                      <a:pt x="175" y="22"/>
                    </a:cubicBezTo>
                    <a:cubicBezTo>
                      <a:pt x="175" y="22"/>
                      <a:pt x="175" y="22"/>
                      <a:pt x="175" y="22"/>
                    </a:cubicBezTo>
                    <a:cubicBezTo>
                      <a:pt x="175" y="21"/>
                      <a:pt x="175" y="20"/>
                      <a:pt x="175" y="19"/>
                    </a:cubicBezTo>
                    <a:cubicBezTo>
                      <a:pt x="180" y="19"/>
                      <a:pt x="183" y="20"/>
                      <a:pt x="186" y="22"/>
                    </a:cubicBezTo>
                    <a:cubicBezTo>
                      <a:pt x="187" y="23"/>
                      <a:pt x="187" y="24"/>
                      <a:pt x="189" y="25"/>
                    </a:cubicBezTo>
                    <a:cubicBezTo>
                      <a:pt x="189" y="24"/>
                      <a:pt x="189" y="24"/>
                      <a:pt x="189" y="23"/>
                    </a:cubicBezTo>
                    <a:cubicBezTo>
                      <a:pt x="188" y="22"/>
                      <a:pt x="187" y="21"/>
                      <a:pt x="187" y="19"/>
                    </a:cubicBezTo>
                    <a:cubicBezTo>
                      <a:pt x="188" y="18"/>
                      <a:pt x="188" y="17"/>
                      <a:pt x="189" y="16"/>
                    </a:cubicBezTo>
                    <a:cubicBezTo>
                      <a:pt x="190" y="15"/>
                      <a:pt x="192" y="16"/>
                      <a:pt x="193" y="15"/>
                    </a:cubicBezTo>
                    <a:cubicBezTo>
                      <a:pt x="195" y="14"/>
                      <a:pt x="193" y="10"/>
                      <a:pt x="198" y="10"/>
                    </a:cubicBezTo>
                    <a:cubicBezTo>
                      <a:pt x="199" y="11"/>
                      <a:pt x="199" y="11"/>
                      <a:pt x="201" y="11"/>
                    </a:cubicBezTo>
                    <a:cubicBezTo>
                      <a:pt x="201" y="12"/>
                      <a:pt x="201" y="12"/>
                      <a:pt x="201" y="13"/>
                    </a:cubicBezTo>
                    <a:cubicBezTo>
                      <a:pt x="199" y="15"/>
                      <a:pt x="200" y="17"/>
                      <a:pt x="198" y="20"/>
                    </a:cubicBezTo>
                    <a:cubicBezTo>
                      <a:pt x="198" y="21"/>
                      <a:pt x="197" y="21"/>
                      <a:pt x="197" y="21"/>
                    </a:cubicBezTo>
                    <a:cubicBezTo>
                      <a:pt x="196" y="23"/>
                      <a:pt x="197" y="26"/>
                      <a:pt x="197" y="27"/>
                    </a:cubicBezTo>
                    <a:cubicBezTo>
                      <a:pt x="195" y="29"/>
                      <a:pt x="192" y="30"/>
                      <a:pt x="189" y="30"/>
                    </a:cubicBezTo>
                    <a:cubicBezTo>
                      <a:pt x="189" y="31"/>
                      <a:pt x="189" y="31"/>
                      <a:pt x="189" y="31"/>
                    </a:cubicBezTo>
                    <a:cubicBezTo>
                      <a:pt x="189" y="31"/>
                      <a:pt x="189" y="31"/>
                      <a:pt x="189" y="31"/>
                    </a:cubicBezTo>
                    <a:cubicBezTo>
                      <a:pt x="190" y="32"/>
                      <a:pt x="191" y="32"/>
                      <a:pt x="192" y="32"/>
                    </a:cubicBezTo>
                    <a:cubicBezTo>
                      <a:pt x="194" y="30"/>
                      <a:pt x="197" y="29"/>
                      <a:pt x="198" y="28"/>
                    </a:cubicBezTo>
                    <a:cubicBezTo>
                      <a:pt x="199" y="27"/>
                      <a:pt x="199" y="26"/>
                      <a:pt x="199" y="25"/>
                    </a:cubicBezTo>
                    <a:cubicBezTo>
                      <a:pt x="200" y="25"/>
                      <a:pt x="201" y="25"/>
                      <a:pt x="202" y="25"/>
                    </a:cubicBezTo>
                    <a:cubicBezTo>
                      <a:pt x="202" y="25"/>
                      <a:pt x="202" y="25"/>
                      <a:pt x="203" y="26"/>
                    </a:cubicBezTo>
                    <a:cubicBezTo>
                      <a:pt x="203" y="27"/>
                      <a:pt x="203" y="27"/>
                      <a:pt x="203" y="28"/>
                    </a:cubicBezTo>
                    <a:cubicBezTo>
                      <a:pt x="204" y="28"/>
                      <a:pt x="204" y="28"/>
                      <a:pt x="204" y="28"/>
                    </a:cubicBezTo>
                    <a:cubicBezTo>
                      <a:pt x="204" y="28"/>
                      <a:pt x="204" y="27"/>
                      <a:pt x="204" y="27"/>
                    </a:cubicBezTo>
                    <a:cubicBezTo>
                      <a:pt x="204" y="27"/>
                      <a:pt x="204" y="26"/>
                      <a:pt x="205" y="25"/>
                    </a:cubicBezTo>
                    <a:cubicBezTo>
                      <a:pt x="205" y="25"/>
                      <a:pt x="204" y="25"/>
                      <a:pt x="204" y="25"/>
                    </a:cubicBezTo>
                    <a:cubicBezTo>
                      <a:pt x="204" y="25"/>
                      <a:pt x="204" y="25"/>
                      <a:pt x="204" y="25"/>
                    </a:cubicBezTo>
                    <a:cubicBezTo>
                      <a:pt x="201" y="25"/>
                      <a:pt x="199" y="24"/>
                      <a:pt x="199" y="21"/>
                    </a:cubicBezTo>
                    <a:cubicBezTo>
                      <a:pt x="200" y="20"/>
                      <a:pt x="199" y="19"/>
                      <a:pt x="200" y="17"/>
                    </a:cubicBezTo>
                    <a:cubicBezTo>
                      <a:pt x="200" y="17"/>
                      <a:pt x="204" y="13"/>
                      <a:pt x="205" y="13"/>
                    </a:cubicBezTo>
                    <a:cubicBezTo>
                      <a:pt x="205" y="14"/>
                      <a:pt x="205" y="16"/>
                      <a:pt x="205" y="17"/>
                    </a:cubicBezTo>
                    <a:cubicBezTo>
                      <a:pt x="206" y="18"/>
                      <a:pt x="206" y="18"/>
                      <a:pt x="207" y="18"/>
                    </a:cubicBezTo>
                    <a:cubicBezTo>
                      <a:pt x="207" y="18"/>
                      <a:pt x="207" y="17"/>
                      <a:pt x="207" y="17"/>
                    </a:cubicBezTo>
                    <a:cubicBezTo>
                      <a:pt x="207" y="17"/>
                      <a:pt x="207" y="17"/>
                      <a:pt x="208" y="17"/>
                    </a:cubicBezTo>
                    <a:cubicBezTo>
                      <a:pt x="207" y="17"/>
                      <a:pt x="207" y="17"/>
                      <a:pt x="207" y="16"/>
                    </a:cubicBezTo>
                    <a:cubicBezTo>
                      <a:pt x="208" y="15"/>
                      <a:pt x="210" y="14"/>
                      <a:pt x="212" y="14"/>
                    </a:cubicBezTo>
                    <a:cubicBezTo>
                      <a:pt x="213" y="15"/>
                      <a:pt x="215" y="16"/>
                      <a:pt x="215" y="16"/>
                    </a:cubicBezTo>
                    <a:cubicBezTo>
                      <a:pt x="216" y="18"/>
                      <a:pt x="216" y="19"/>
                      <a:pt x="217" y="21"/>
                    </a:cubicBezTo>
                    <a:cubicBezTo>
                      <a:pt x="217" y="19"/>
                      <a:pt x="217" y="18"/>
                      <a:pt x="217" y="16"/>
                    </a:cubicBezTo>
                    <a:cubicBezTo>
                      <a:pt x="216" y="16"/>
                      <a:pt x="214" y="14"/>
                      <a:pt x="214" y="12"/>
                    </a:cubicBezTo>
                    <a:cubicBezTo>
                      <a:pt x="216" y="11"/>
                      <a:pt x="215" y="10"/>
                      <a:pt x="218" y="10"/>
                    </a:cubicBezTo>
                    <a:cubicBezTo>
                      <a:pt x="220" y="11"/>
                      <a:pt x="225" y="11"/>
                      <a:pt x="227" y="10"/>
                    </a:cubicBezTo>
                    <a:cubicBezTo>
                      <a:pt x="227" y="9"/>
                      <a:pt x="227" y="8"/>
                      <a:pt x="228" y="7"/>
                    </a:cubicBezTo>
                    <a:cubicBezTo>
                      <a:pt x="229" y="6"/>
                      <a:pt x="234" y="4"/>
                      <a:pt x="236" y="5"/>
                    </a:cubicBezTo>
                    <a:cubicBezTo>
                      <a:pt x="237" y="5"/>
                      <a:pt x="238" y="7"/>
                      <a:pt x="240" y="6"/>
                    </a:cubicBezTo>
                    <a:cubicBezTo>
                      <a:pt x="240" y="6"/>
                      <a:pt x="240" y="5"/>
                      <a:pt x="240" y="5"/>
                    </a:cubicBezTo>
                    <a:cubicBezTo>
                      <a:pt x="242" y="4"/>
                      <a:pt x="249" y="5"/>
                      <a:pt x="251" y="5"/>
                    </a:cubicBezTo>
                    <a:cubicBezTo>
                      <a:pt x="254" y="4"/>
                      <a:pt x="256" y="0"/>
                      <a:pt x="261" y="1"/>
                    </a:cubicBezTo>
                    <a:cubicBezTo>
                      <a:pt x="264" y="2"/>
                      <a:pt x="264" y="4"/>
                      <a:pt x="265" y="4"/>
                    </a:cubicBezTo>
                    <a:cubicBezTo>
                      <a:pt x="267" y="5"/>
                      <a:pt x="269" y="5"/>
                      <a:pt x="271" y="5"/>
                    </a:cubicBezTo>
                    <a:cubicBezTo>
                      <a:pt x="272" y="6"/>
                      <a:pt x="274" y="7"/>
                      <a:pt x="274" y="9"/>
                    </a:cubicBezTo>
                    <a:cubicBezTo>
                      <a:pt x="273" y="10"/>
                      <a:pt x="273" y="11"/>
                      <a:pt x="270" y="11"/>
                    </a:cubicBezTo>
                    <a:cubicBezTo>
                      <a:pt x="269" y="11"/>
                      <a:pt x="268" y="11"/>
                      <a:pt x="266" y="11"/>
                    </a:cubicBezTo>
                    <a:cubicBezTo>
                      <a:pt x="265" y="11"/>
                      <a:pt x="265" y="13"/>
                      <a:pt x="264" y="13"/>
                    </a:cubicBezTo>
                    <a:cubicBezTo>
                      <a:pt x="263" y="13"/>
                      <a:pt x="262" y="13"/>
                      <a:pt x="261" y="14"/>
                    </a:cubicBezTo>
                    <a:cubicBezTo>
                      <a:pt x="259" y="14"/>
                      <a:pt x="258" y="16"/>
                      <a:pt x="256" y="16"/>
                    </a:cubicBezTo>
                    <a:cubicBezTo>
                      <a:pt x="255" y="17"/>
                      <a:pt x="253" y="17"/>
                      <a:pt x="252" y="18"/>
                    </a:cubicBezTo>
                    <a:cubicBezTo>
                      <a:pt x="253" y="18"/>
                      <a:pt x="254" y="18"/>
                      <a:pt x="255" y="18"/>
                    </a:cubicBezTo>
                    <a:cubicBezTo>
                      <a:pt x="258" y="16"/>
                      <a:pt x="261" y="15"/>
                      <a:pt x="265" y="15"/>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0" name="Freeform 53">
                <a:extLst>
                  <a:ext uri="{FF2B5EF4-FFF2-40B4-BE49-F238E27FC236}">
                    <a16:creationId xmlns:a16="http://schemas.microsoft.com/office/drawing/2014/main" id="{E7652EC2-D8AB-4165-8E2E-FE896828A855}"/>
                  </a:ext>
                </a:extLst>
              </p:cNvPr>
              <p:cNvSpPr>
                <a:spLocks/>
              </p:cNvSpPr>
              <p:nvPr/>
            </p:nvSpPr>
            <p:spPr bwMode="auto">
              <a:xfrm>
                <a:off x="2714" y="1965"/>
                <a:ext cx="169" cy="89"/>
              </a:xfrm>
              <a:custGeom>
                <a:avLst/>
                <a:gdLst>
                  <a:gd name="T0" fmla="*/ 6 w 34"/>
                  <a:gd name="T1" fmla="*/ 13 h 18"/>
                  <a:gd name="T2" fmla="*/ 14 w 34"/>
                  <a:gd name="T3" fmla="*/ 13 h 18"/>
                  <a:gd name="T4" fmla="*/ 14 w 34"/>
                  <a:gd name="T5" fmla="*/ 12 h 18"/>
                  <a:gd name="T6" fmla="*/ 3 w 34"/>
                  <a:gd name="T7" fmla="*/ 12 h 18"/>
                  <a:gd name="T8" fmla="*/ 3 w 34"/>
                  <a:gd name="T9" fmla="*/ 11 h 18"/>
                  <a:gd name="T10" fmla="*/ 3 w 34"/>
                  <a:gd name="T11" fmla="*/ 11 h 18"/>
                  <a:gd name="T12" fmla="*/ 3 w 34"/>
                  <a:gd name="T13" fmla="*/ 10 h 18"/>
                  <a:gd name="T14" fmla="*/ 5 w 34"/>
                  <a:gd name="T15" fmla="*/ 10 h 18"/>
                  <a:gd name="T16" fmla="*/ 1 w 34"/>
                  <a:gd name="T17" fmla="*/ 10 h 18"/>
                  <a:gd name="T18" fmla="*/ 0 w 34"/>
                  <a:gd name="T19" fmla="*/ 7 h 18"/>
                  <a:gd name="T20" fmla="*/ 5 w 34"/>
                  <a:gd name="T21" fmla="*/ 4 h 18"/>
                  <a:gd name="T22" fmla="*/ 6 w 34"/>
                  <a:gd name="T23" fmla="*/ 6 h 18"/>
                  <a:gd name="T24" fmla="*/ 6 w 34"/>
                  <a:gd name="T25" fmla="*/ 6 h 18"/>
                  <a:gd name="T26" fmla="*/ 6 w 34"/>
                  <a:gd name="T27" fmla="*/ 6 h 18"/>
                  <a:gd name="T28" fmla="*/ 7 w 34"/>
                  <a:gd name="T29" fmla="*/ 6 h 18"/>
                  <a:gd name="T30" fmla="*/ 7 w 34"/>
                  <a:gd name="T31" fmla="*/ 5 h 18"/>
                  <a:gd name="T32" fmla="*/ 10 w 34"/>
                  <a:gd name="T33" fmla="*/ 4 h 18"/>
                  <a:gd name="T34" fmla="*/ 12 w 34"/>
                  <a:gd name="T35" fmla="*/ 7 h 18"/>
                  <a:gd name="T36" fmla="*/ 14 w 34"/>
                  <a:gd name="T37" fmla="*/ 7 h 18"/>
                  <a:gd name="T38" fmla="*/ 14 w 34"/>
                  <a:gd name="T39" fmla="*/ 6 h 18"/>
                  <a:gd name="T40" fmla="*/ 13 w 34"/>
                  <a:gd name="T41" fmla="*/ 4 h 18"/>
                  <a:gd name="T42" fmla="*/ 14 w 34"/>
                  <a:gd name="T43" fmla="*/ 4 h 18"/>
                  <a:gd name="T44" fmla="*/ 19 w 34"/>
                  <a:gd name="T45" fmla="*/ 7 h 18"/>
                  <a:gd name="T46" fmla="*/ 19 w 34"/>
                  <a:gd name="T47" fmla="*/ 7 h 18"/>
                  <a:gd name="T48" fmla="*/ 16 w 34"/>
                  <a:gd name="T49" fmla="*/ 2 h 18"/>
                  <a:gd name="T50" fmla="*/ 18 w 34"/>
                  <a:gd name="T51" fmla="*/ 2 h 18"/>
                  <a:gd name="T52" fmla="*/ 17 w 34"/>
                  <a:gd name="T53" fmla="*/ 1 h 18"/>
                  <a:gd name="T54" fmla="*/ 21 w 34"/>
                  <a:gd name="T55" fmla="*/ 0 h 18"/>
                  <a:gd name="T56" fmla="*/ 28 w 34"/>
                  <a:gd name="T57" fmla="*/ 10 h 18"/>
                  <a:gd name="T58" fmla="*/ 33 w 34"/>
                  <a:gd name="T59" fmla="*/ 10 h 18"/>
                  <a:gd name="T60" fmla="*/ 34 w 34"/>
                  <a:gd name="T61" fmla="*/ 12 h 18"/>
                  <a:gd name="T62" fmla="*/ 29 w 34"/>
                  <a:gd name="T63" fmla="*/ 16 h 18"/>
                  <a:gd name="T64" fmla="*/ 14 w 34"/>
                  <a:gd name="T65" fmla="*/ 18 h 18"/>
                  <a:gd name="T66" fmla="*/ 6 w 34"/>
                  <a:gd name="T6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18">
                    <a:moveTo>
                      <a:pt x="6" y="13"/>
                    </a:moveTo>
                    <a:cubicBezTo>
                      <a:pt x="8" y="13"/>
                      <a:pt x="12" y="13"/>
                      <a:pt x="14" y="13"/>
                    </a:cubicBezTo>
                    <a:cubicBezTo>
                      <a:pt x="14" y="13"/>
                      <a:pt x="14" y="12"/>
                      <a:pt x="14" y="12"/>
                    </a:cubicBezTo>
                    <a:cubicBezTo>
                      <a:pt x="11" y="11"/>
                      <a:pt x="6" y="12"/>
                      <a:pt x="3" y="12"/>
                    </a:cubicBezTo>
                    <a:cubicBezTo>
                      <a:pt x="3" y="11"/>
                      <a:pt x="3" y="11"/>
                      <a:pt x="3" y="11"/>
                    </a:cubicBezTo>
                    <a:cubicBezTo>
                      <a:pt x="3" y="11"/>
                      <a:pt x="3" y="11"/>
                      <a:pt x="3" y="11"/>
                    </a:cubicBezTo>
                    <a:cubicBezTo>
                      <a:pt x="3" y="11"/>
                      <a:pt x="3" y="10"/>
                      <a:pt x="3" y="10"/>
                    </a:cubicBezTo>
                    <a:cubicBezTo>
                      <a:pt x="4" y="10"/>
                      <a:pt x="4" y="10"/>
                      <a:pt x="5" y="10"/>
                    </a:cubicBezTo>
                    <a:cubicBezTo>
                      <a:pt x="4" y="10"/>
                      <a:pt x="2" y="10"/>
                      <a:pt x="1" y="10"/>
                    </a:cubicBezTo>
                    <a:cubicBezTo>
                      <a:pt x="0" y="9"/>
                      <a:pt x="0" y="9"/>
                      <a:pt x="0" y="7"/>
                    </a:cubicBezTo>
                    <a:cubicBezTo>
                      <a:pt x="2" y="6"/>
                      <a:pt x="1" y="4"/>
                      <a:pt x="5" y="4"/>
                    </a:cubicBezTo>
                    <a:cubicBezTo>
                      <a:pt x="5" y="4"/>
                      <a:pt x="6" y="5"/>
                      <a:pt x="6" y="6"/>
                    </a:cubicBezTo>
                    <a:cubicBezTo>
                      <a:pt x="6" y="6"/>
                      <a:pt x="6" y="6"/>
                      <a:pt x="6" y="6"/>
                    </a:cubicBezTo>
                    <a:cubicBezTo>
                      <a:pt x="6" y="6"/>
                      <a:pt x="6" y="6"/>
                      <a:pt x="6" y="6"/>
                    </a:cubicBezTo>
                    <a:cubicBezTo>
                      <a:pt x="7" y="6"/>
                      <a:pt x="7" y="6"/>
                      <a:pt x="7" y="6"/>
                    </a:cubicBezTo>
                    <a:cubicBezTo>
                      <a:pt x="7" y="6"/>
                      <a:pt x="7" y="5"/>
                      <a:pt x="7" y="5"/>
                    </a:cubicBezTo>
                    <a:cubicBezTo>
                      <a:pt x="8" y="4"/>
                      <a:pt x="9" y="4"/>
                      <a:pt x="10" y="4"/>
                    </a:cubicBezTo>
                    <a:cubicBezTo>
                      <a:pt x="11" y="5"/>
                      <a:pt x="12" y="5"/>
                      <a:pt x="12" y="7"/>
                    </a:cubicBezTo>
                    <a:cubicBezTo>
                      <a:pt x="13" y="7"/>
                      <a:pt x="13" y="7"/>
                      <a:pt x="14" y="7"/>
                    </a:cubicBezTo>
                    <a:cubicBezTo>
                      <a:pt x="14" y="7"/>
                      <a:pt x="14" y="6"/>
                      <a:pt x="14" y="6"/>
                    </a:cubicBezTo>
                    <a:cubicBezTo>
                      <a:pt x="13" y="6"/>
                      <a:pt x="13" y="6"/>
                      <a:pt x="13" y="4"/>
                    </a:cubicBezTo>
                    <a:cubicBezTo>
                      <a:pt x="13" y="4"/>
                      <a:pt x="13" y="4"/>
                      <a:pt x="14" y="4"/>
                    </a:cubicBezTo>
                    <a:cubicBezTo>
                      <a:pt x="14" y="5"/>
                      <a:pt x="18" y="7"/>
                      <a:pt x="19" y="7"/>
                    </a:cubicBezTo>
                    <a:cubicBezTo>
                      <a:pt x="19" y="7"/>
                      <a:pt x="19" y="7"/>
                      <a:pt x="19" y="7"/>
                    </a:cubicBezTo>
                    <a:cubicBezTo>
                      <a:pt x="17" y="6"/>
                      <a:pt x="16" y="5"/>
                      <a:pt x="16" y="2"/>
                    </a:cubicBezTo>
                    <a:cubicBezTo>
                      <a:pt x="17" y="2"/>
                      <a:pt x="18" y="2"/>
                      <a:pt x="18" y="2"/>
                    </a:cubicBezTo>
                    <a:cubicBezTo>
                      <a:pt x="17" y="1"/>
                      <a:pt x="17" y="1"/>
                      <a:pt x="17" y="1"/>
                    </a:cubicBezTo>
                    <a:cubicBezTo>
                      <a:pt x="18" y="0"/>
                      <a:pt x="19" y="0"/>
                      <a:pt x="21" y="0"/>
                    </a:cubicBezTo>
                    <a:cubicBezTo>
                      <a:pt x="23" y="4"/>
                      <a:pt x="24" y="7"/>
                      <a:pt x="28" y="10"/>
                    </a:cubicBezTo>
                    <a:cubicBezTo>
                      <a:pt x="30" y="10"/>
                      <a:pt x="32" y="10"/>
                      <a:pt x="33" y="10"/>
                    </a:cubicBezTo>
                    <a:cubicBezTo>
                      <a:pt x="34" y="11"/>
                      <a:pt x="34" y="11"/>
                      <a:pt x="34" y="12"/>
                    </a:cubicBezTo>
                    <a:cubicBezTo>
                      <a:pt x="32" y="14"/>
                      <a:pt x="33" y="16"/>
                      <a:pt x="29" y="16"/>
                    </a:cubicBezTo>
                    <a:cubicBezTo>
                      <a:pt x="25" y="13"/>
                      <a:pt x="18" y="18"/>
                      <a:pt x="14" y="18"/>
                    </a:cubicBezTo>
                    <a:cubicBezTo>
                      <a:pt x="12" y="16"/>
                      <a:pt x="7" y="17"/>
                      <a:pt x="6" y="13"/>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1" name="Freeform 54">
                <a:extLst>
                  <a:ext uri="{FF2B5EF4-FFF2-40B4-BE49-F238E27FC236}">
                    <a16:creationId xmlns:a16="http://schemas.microsoft.com/office/drawing/2014/main" id="{17BC817C-27F6-499B-8BD6-BAD15549F3FD}"/>
                  </a:ext>
                </a:extLst>
              </p:cNvPr>
              <p:cNvSpPr>
                <a:spLocks/>
              </p:cNvSpPr>
              <p:nvPr/>
            </p:nvSpPr>
            <p:spPr bwMode="auto">
              <a:xfrm>
                <a:off x="2644" y="1970"/>
                <a:ext cx="80" cy="54"/>
              </a:xfrm>
              <a:custGeom>
                <a:avLst/>
                <a:gdLst>
                  <a:gd name="T0" fmla="*/ 16 w 16"/>
                  <a:gd name="T1" fmla="*/ 0 h 11"/>
                  <a:gd name="T2" fmla="*/ 16 w 16"/>
                  <a:gd name="T3" fmla="*/ 3 h 11"/>
                  <a:gd name="T4" fmla="*/ 12 w 16"/>
                  <a:gd name="T5" fmla="*/ 9 h 11"/>
                  <a:gd name="T6" fmla="*/ 12 w 16"/>
                  <a:gd name="T7" fmla="*/ 10 h 11"/>
                  <a:gd name="T8" fmla="*/ 10 w 16"/>
                  <a:gd name="T9" fmla="*/ 10 h 11"/>
                  <a:gd name="T10" fmla="*/ 2 w 16"/>
                  <a:gd name="T11" fmla="*/ 9 h 11"/>
                  <a:gd name="T12" fmla="*/ 0 w 16"/>
                  <a:gd name="T13" fmla="*/ 1 h 11"/>
                  <a:gd name="T14" fmla="*/ 1 w 16"/>
                  <a:gd name="T15" fmla="*/ 1 h 11"/>
                  <a:gd name="T16" fmla="*/ 1 w 16"/>
                  <a:gd name="T17" fmla="*/ 1 h 11"/>
                  <a:gd name="T18" fmla="*/ 16 w 16"/>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1">
                    <a:moveTo>
                      <a:pt x="16" y="0"/>
                    </a:moveTo>
                    <a:cubicBezTo>
                      <a:pt x="16" y="1"/>
                      <a:pt x="16" y="2"/>
                      <a:pt x="16" y="3"/>
                    </a:cubicBezTo>
                    <a:cubicBezTo>
                      <a:pt x="13" y="3"/>
                      <a:pt x="12" y="5"/>
                      <a:pt x="12" y="9"/>
                    </a:cubicBezTo>
                    <a:cubicBezTo>
                      <a:pt x="12" y="9"/>
                      <a:pt x="12" y="9"/>
                      <a:pt x="12" y="10"/>
                    </a:cubicBezTo>
                    <a:cubicBezTo>
                      <a:pt x="11" y="10"/>
                      <a:pt x="11" y="10"/>
                      <a:pt x="10" y="10"/>
                    </a:cubicBezTo>
                    <a:cubicBezTo>
                      <a:pt x="8" y="11"/>
                      <a:pt x="4" y="9"/>
                      <a:pt x="2" y="9"/>
                    </a:cubicBezTo>
                    <a:cubicBezTo>
                      <a:pt x="2" y="6"/>
                      <a:pt x="1" y="3"/>
                      <a:pt x="0" y="1"/>
                    </a:cubicBezTo>
                    <a:cubicBezTo>
                      <a:pt x="0" y="1"/>
                      <a:pt x="1" y="1"/>
                      <a:pt x="1" y="1"/>
                    </a:cubicBezTo>
                    <a:cubicBezTo>
                      <a:pt x="1" y="1"/>
                      <a:pt x="1" y="1"/>
                      <a:pt x="1" y="1"/>
                    </a:cubicBezTo>
                    <a:cubicBezTo>
                      <a:pt x="6" y="1"/>
                      <a:pt x="11" y="0"/>
                      <a:pt x="16"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2" name="Freeform 55">
                <a:extLst>
                  <a:ext uri="{FF2B5EF4-FFF2-40B4-BE49-F238E27FC236}">
                    <a16:creationId xmlns:a16="http://schemas.microsoft.com/office/drawing/2014/main" id="{F2C1E50E-E5EE-4BF0-ABB2-5854FA64EA6F}"/>
                  </a:ext>
                </a:extLst>
              </p:cNvPr>
              <p:cNvSpPr>
                <a:spLocks/>
              </p:cNvSpPr>
              <p:nvPr/>
            </p:nvSpPr>
            <p:spPr bwMode="auto">
              <a:xfrm>
                <a:off x="2320" y="1985"/>
                <a:ext cx="1376" cy="1800"/>
              </a:xfrm>
              <a:custGeom>
                <a:avLst/>
                <a:gdLst>
                  <a:gd name="T0" fmla="*/ 146 w 276"/>
                  <a:gd name="T1" fmla="*/ 15 h 361"/>
                  <a:gd name="T2" fmla="*/ 144 w 276"/>
                  <a:gd name="T3" fmla="*/ 23 h 361"/>
                  <a:gd name="T4" fmla="*/ 144 w 276"/>
                  <a:gd name="T5" fmla="*/ 41 h 361"/>
                  <a:gd name="T6" fmla="*/ 174 w 276"/>
                  <a:gd name="T7" fmla="*/ 61 h 361"/>
                  <a:gd name="T8" fmla="*/ 169 w 276"/>
                  <a:gd name="T9" fmla="*/ 34 h 361"/>
                  <a:gd name="T10" fmla="*/ 182 w 276"/>
                  <a:gd name="T11" fmla="*/ 31 h 361"/>
                  <a:gd name="T12" fmla="*/ 190 w 276"/>
                  <a:gd name="T13" fmla="*/ 30 h 361"/>
                  <a:gd name="T14" fmla="*/ 205 w 276"/>
                  <a:gd name="T15" fmla="*/ 44 h 361"/>
                  <a:gd name="T16" fmla="*/ 210 w 276"/>
                  <a:gd name="T17" fmla="*/ 49 h 361"/>
                  <a:gd name="T18" fmla="*/ 212 w 276"/>
                  <a:gd name="T19" fmla="*/ 61 h 361"/>
                  <a:gd name="T20" fmla="*/ 197 w 276"/>
                  <a:gd name="T21" fmla="*/ 68 h 361"/>
                  <a:gd name="T22" fmla="*/ 202 w 276"/>
                  <a:gd name="T23" fmla="*/ 68 h 361"/>
                  <a:gd name="T24" fmla="*/ 204 w 276"/>
                  <a:gd name="T25" fmla="*/ 82 h 361"/>
                  <a:gd name="T26" fmla="*/ 200 w 276"/>
                  <a:gd name="T27" fmla="*/ 86 h 361"/>
                  <a:gd name="T28" fmla="*/ 187 w 276"/>
                  <a:gd name="T29" fmla="*/ 101 h 361"/>
                  <a:gd name="T30" fmla="*/ 181 w 276"/>
                  <a:gd name="T31" fmla="*/ 122 h 361"/>
                  <a:gd name="T32" fmla="*/ 173 w 276"/>
                  <a:gd name="T33" fmla="*/ 125 h 361"/>
                  <a:gd name="T34" fmla="*/ 150 w 276"/>
                  <a:gd name="T35" fmla="*/ 133 h 361"/>
                  <a:gd name="T36" fmla="*/ 172 w 276"/>
                  <a:gd name="T37" fmla="*/ 150 h 361"/>
                  <a:gd name="T38" fmla="*/ 192 w 276"/>
                  <a:gd name="T39" fmla="*/ 185 h 361"/>
                  <a:gd name="T40" fmla="*/ 201 w 276"/>
                  <a:gd name="T41" fmla="*/ 182 h 361"/>
                  <a:gd name="T42" fmla="*/ 221 w 276"/>
                  <a:gd name="T43" fmla="*/ 176 h 361"/>
                  <a:gd name="T44" fmla="*/ 239 w 276"/>
                  <a:gd name="T45" fmla="*/ 190 h 361"/>
                  <a:gd name="T46" fmla="*/ 246 w 276"/>
                  <a:gd name="T47" fmla="*/ 208 h 361"/>
                  <a:gd name="T48" fmla="*/ 252 w 276"/>
                  <a:gd name="T49" fmla="*/ 210 h 361"/>
                  <a:gd name="T50" fmla="*/ 270 w 276"/>
                  <a:gd name="T51" fmla="*/ 220 h 361"/>
                  <a:gd name="T52" fmla="*/ 260 w 276"/>
                  <a:gd name="T53" fmla="*/ 268 h 361"/>
                  <a:gd name="T54" fmla="*/ 236 w 276"/>
                  <a:gd name="T55" fmla="*/ 299 h 361"/>
                  <a:gd name="T56" fmla="*/ 217 w 276"/>
                  <a:gd name="T57" fmla="*/ 319 h 361"/>
                  <a:gd name="T58" fmla="*/ 204 w 276"/>
                  <a:gd name="T59" fmla="*/ 335 h 361"/>
                  <a:gd name="T60" fmla="*/ 183 w 276"/>
                  <a:gd name="T61" fmla="*/ 355 h 361"/>
                  <a:gd name="T62" fmla="*/ 185 w 276"/>
                  <a:gd name="T63" fmla="*/ 340 h 361"/>
                  <a:gd name="T64" fmla="*/ 187 w 276"/>
                  <a:gd name="T65" fmla="*/ 339 h 361"/>
                  <a:gd name="T66" fmla="*/ 202 w 276"/>
                  <a:gd name="T67" fmla="*/ 269 h 361"/>
                  <a:gd name="T68" fmla="*/ 184 w 276"/>
                  <a:gd name="T69" fmla="*/ 217 h 361"/>
                  <a:gd name="T70" fmla="*/ 190 w 276"/>
                  <a:gd name="T71" fmla="*/ 199 h 361"/>
                  <a:gd name="T72" fmla="*/ 176 w 276"/>
                  <a:gd name="T73" fmla="*/ 180 h 361"/>
                  <a:gd name="T74" fmla="*/ 165 w 276"/>
                  <a:gd name="T75" fmla="*/ 172 h 361"/>
                  <a:gd name="T76" fmla="*/ 131 w 276"/>
                  <a:gd name="T77" fmla="*/ 143 h 361"/>
                  <a:gd name="T78" fmla="*/ 120 w 276"/>
                  <a:gd name="T79" fmla="*/ 133 h 361"/>
                  <a:gd name="T80" fmla="*/ 117 w 276"/>
                  <a:gd name="T81" fmla="*/ 131 h 361"/>
                  <a:gd name="T82" fmla="*/ 99 w 276"/>
                  <a:gd name="T83" fmla="*/ 106 h 361"/>
                  <a:gd name="T84" fmla="*/ 96 w 276"/>
                  <a:gd name="T85" fmla="*/ 77 h 361"/>
                  <a:gd name="T86" fmla="*/ 83 w 276"/>
                  <a:gd name="T87" fmla="*/ 66 h 361"/>
                  <a:gd name="T88" fmla="*/ 74 w 276"/>
                  <a:gd name="T89" fmla="*/ 55 h 361"/>
                  <a:gd name="T90" fmla="*/ 63 w 276"/>
                  <a:gd name="T91" fmla="*/ 50 h 361"/>
                  <a:gd name="T92" fmla="*/ 33 w 276"/>
                  <a:gd name="T93" fmla="*/ 44 h 361"/>
                  <a:gd name="T94" fmla="*/ 14 w 276"/>
                  <a:gd name="T95" fmla="*/ 62 h 361"/>
                  <a:gd name="T96" fmla="*/ 7 w 276"/>
                  <a:gd name="T97" fmla="*/ 47 h 361"/>
                  <a:gd name="T98" fmla="*/ 12 w 276"/>
                  <a:gd name="T99" fmla="*/ 37 h 361"/>
                  <a:gd name="T100" fmla="*/ 0 w 276"/>
                  <a:gd name="T101" fmla="*/ 31 h 361"/>
                  <a:gd name="T102" fmla="*/ 9 w 276"/>
                  <a:gd name="T103" fmla="*/ 28 h 361"/>
                  <a:gd name="T104" fmla="*/ 1 w 276"/>
                  <a:gd name="T105" fmla="*/ 24 h 361"/>
                  <a:gd name="T106" fmla="*/ 24 w 276"/>
                  <a:gd name="T107" fmla="*/ 13 h 361"/>
                  <a:gd name="T108" fmla="*/ 63 w 276"/>
                  <a:gd name="T109" fmla="*/ 12 h 361"/>
                  <a:gd name="T110" fmla="*/ 72 w 276"/>
                  <a:gd name="T111" fmla="*/ 15 h 361"/>
                  <a:gd name="T112" fmla="*/ 92 w 276"/>
                  <a:gd name="T113" fmla="*/ 17 h 361"/>
                  <a:gd name="T114" fmla="*/ 119 w 276"/>
                  <a:gd name="T115" fmla="*/ 15 h 361"/>
                  <a:gd name="T116" fmla="*/ 124 w 276"/>
                  <a:gd name="T117" fmla="*/ 14 h 361"/>
                  <a:gd name="T118" fmla="*/ 124 w 276"/>
                  <a:gd name="T119" fmla="*/ 2 h 361"/>
                  <a:gd name="T120" fmla="*/ 133 w 276"/>
                  <a:gd name="T121" fmla="*/ 6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6" h="361">
                    <a:moveTo>
                      <a:pt x="137" y="4"/>
                    </a:moveTo>
                    <a:cubicBezTo>
                      <a:pt x="141" y="3"/>
                      <a:pt x="146" y="3"/>
                      <a:pt x="147" y="8"/>
                    </a:cubicBezTo>
                    <a:cubicBezTo>
                      <a:pt x="146" y="8"/>
                      <a:pt x="146" y="8"/>
                      <a:pt x="146" y="9"/>
                    </a:cubicBezTo>
                    <a:cubicBezTo>
                      <a:pt x="148" y="9"/>
                      <a:pt x="149" y="10"/>
                      <a:pt x="150" y="11"/>
                    </a:cubicBezTo>
                    <a:cubicBezTo>
                      <a:pt x="150" y="12"/>
                      <a:pt x="150" y="12"/>
                      <a:pt x="150" y="12"/>
                    </a:cubicBezTo>
                    <a:cubicBezTo>
                      <a:pt x="149" y="13"/>
                      <a:pt x="149" y="14"/>
                      <a:pt x="146" y="14"/>
                    </a:cubicBezTo>
                    <a:cubicBezTo>
                      <a:pt x="146" y="14"/>
                      <a:pt x="146" y="15"/>
                      <a:pt x="146" y="15"/>
                    </a:cubicBezTo>
                    <a:cubicBezTo>
                      <a:pt x="145" y="16"/>
                      <a:pt x="142" y="18"/>
                      <a:pt x="140" y="18"/>
                    </a:cubicBezTo>
                    <a:cubicBezTo>
                      <a:pt x="140" y="17"/>
                      <a:pt x="139" y="17"/>
                      <a:pt x="138" y="17"/>
                    </a:cubicBezTo>
                    <a:cubicBezTo>
                      <a:pt x="138" y="17"/>
                      <a:pt x="138" y="17"/>
                      <a:pt x="138" y="17"/>
                    </a:cubicBezTo>
                    <a:cubicBezTo>
                      <a:pt x="138" y="17"/>
                      <a:pt x="138" y="17"/>
                      <a:pt x="138" y="17"/>
                    </a:cubicBezTo>
                    <a:cubicBezTo>
                      <a:pt x="138" y="17"/>
                      <a:pt x="138" y="17"/>
                      <a:pt x="138" y="18"/>
                    </a:cubicBezTo>
                    <a:cubicBezTo>
                      <a:pt x="139" y="18"/>
                      <a:pt x="142" y="18"/>
                      <a:pt x="143" y="19"/>
                    </a:cubicBezTo>
                    <a:cubicBezTo>
                      <a:pt x="144" y="20"/>
                      <a:pt x="144" y="21"/>
                      <a:pt x="144" y="23"/>
                    </a:cubicBezTo>
                    <a:cubicBezTo>
                      <a:pt x="142" y="24"/>
                      <a:pt x="140" y="24"/>
                      <a:pt x="138" y="25"/>
                    </a:cubicBezTo>
                    <a:cubicBezTo>
                      <a:pt x="140" y="26"/>
                      <a:pt x="140" y="26"/>
                      <a:pt x="141" y="27"/>
                    </a:cubicBezTo>
                    <a:cubicBezTo>
                      <a:pt x="140" y="30"/>
                      <a:pt x="138" y="32"/>
                      <a:pt x="138" y="34"/>
                    </a:cubicBezTo>
                    <a:cubicBezTo>
                      <a:pt x="137" y="35"/>
                      <a:pt x="139" y="40"/>
                      <a:pt x="140" y="42"/>
                    </a:cubicBezTo>
                    <a:cubicBezTo>
                      <a:pt x="140" y="42"/>
                      <a:pt x="140" y="42"/>
                      <a:pt x="141" y="42"/>
                    </a:cubicBezTo>
                    <a:cubicBezTo>
                      <a:pt x="142" y="41"/>
                      <a:pt x="142" y="41"/>
                      <a:pt x="143" y="41"/>
                    </a:cubicBezTo>
                    <a:cubicBezTo>
                      <a:pt x="144" y="41"/>
                      <a:pt x="144" y="41"/>
                      <a:pt x="144" y="41"/>
                    </a:cubicBezTo>
                    <a:cubicBezTo>
                      <a:pt x="145" y="43"/>
                      <a:pt x="145" y="43"/>
                      <a:pt x="146" y="45"/>
                    </a:cubicBezTo>
                    <a:cubicBezTo>
                      <a:pt x="147" y="45"/>
                      <a:pt x="149" y="44"/>
                      <a:pt x="151" y="45"/>
                    </a:cubicBezTo>
                    <a:cubicBezTo>
                      <a:pt x="153" y="46"/>
                      <a:pt x="155" y="49"/>
                      <a:pt x="158" y="49"/>
                    </a:cubicBezTo>
                    <a:cubicBezTo>
                      <a:pt x="160" y="50"/>
                      <a:pt x="163" y="49"/>
                      <a:pt x="165" y="50"/>
                    </a:cubicBezTo>
                    <a:cubicBezTo>
                      <a:pt x="167" y="52"/>
                      <a:pt x="167" y="56"/>
                      <a:pt x="169" y="58"/>
                    </a:cubicBezTo>
                    <a:cubicBezTo>
                      <a:pt x="169" y="58"/>
                      <a:pt x="170" y="58"/>
                      <a:pt x="170" y="58"/>
                    </a:cubicBezTo>
                    <a:cubicBezTo>
                      <a:pt x="171" y="58"/>
                      <a:pt x="173" y="60"/>
                      <a:pt x="174" y="61"/>
                    </a:cubicBezTo>
                    <a:cubicBezTo>
                      <a:pt x="174" y="61"/>
                      <a:pt x="174" y="61"/>
                      <a:pt x="174" y="61"/>
                    </a:cubicBezTo>
                    <a:cubicBezTo>
                      <a:pt x="176" y="60"/>
                      <a:pt x="176" y="60"/>
                      <a:pt x="176" y="58"/>
                    </a:cubicBezTo>
                    <a:cubicBezTo>
                      <a:pt x="171" y="53"/>
                      <a:pt x="174" y="51"/>
                      <a:pt x="174" y="44"/>
                    </a:cubicBezTo>
                    <a:cubicBezTo>
                      <a:pt x="174" y="44"/>
                      <a:pt x="174" y="44"/>
                      <a:pt x="173" y="44"/>
                    </a:cubicBezTo>
                    <a:cubicBezTo>
                      <a:pt x="173" y="43"/>
                      <a:pt x="172" y="41"/>
                      <a:pt x="172" y="40"/>
                    </a:cubicBezTo>
                    <a:cubicBezTo>
                      <a:pt x="171" y="40"/>
                      <a:pt x="170" y="39"/>
                      <a:pt x="169" y="38"/>
                    </a:cubicBezTo>
                    <a:cubicBezTo>
                      <a:pt x="169" y="37"/>
                      <a:pt x="169" y="36"/>
                      <a:pt x="169" y="34"/>
                    </a:cubicBezTo>
                    <a:cubicBezTo>
                      <a:pt x="168" y="31"/>
                      <a:pt x="165" y="28"/>
                      <a:pt x="164" y="25"/>
                    </a:cubicBezTo>
                    <a:cubicBezTo>
                      <a:pt x="164" y="25"/>
                      <a:pt x="165" y="25"/>
                      <a:pt x="167" y="25"/>
                    </a:cubicBezTo>
                    <a:cubicBezTo>
                      <a:pt x="169" y="27"/>
                      <a:pt x="172" y="25"/>
                      <a:pt x="175" y="25"/>
                    </a:cubicBezTo>
                    <a:cubicBezTo>
                      <a:pt x="176" y="27"/>
                      <a:pt x="177" y="29"/>
                      <a:pt x="180" y="29"/>
                    </a:cubicBezTo>
                    <a:cubicBezTo>
                      <a:pt x="181" y="28"/>
                      <a:pt x="181" y="28"/>
                      <a:pt x="182" y="28"/>
                    </a:cubicBezTo>
                    <a:cubicBezTo>
                      <a:pt x="182" y="29"/>
                      <a:pt x="183" y="29"/>
                      <a:pt x="183" y="30"/>
                    </a:cubicBezTo>
                    <a:cubicBezTo>
                      <a:pt x="182" y="31"/>
                      <a:pt x="183" y="30"/>
                      <a:pt x="182" y="31"/>
                    </a:cubicBezTo>
                    <a:cubicBezTo>
                      <a:pt x="181" y="31"/>
                      <a:pt x="180" y="32"/>
                      <a:pt x="179" y="32"/>
                    </a:cubicBezTo>
                    <a:cubicBezTo>
                      <a:pt x="180" y="32"/>
                      <a:pt x="180" y="32"/>
                      <a:pt x="180" y="32"/>
                    </a:cubicBezTo>
                    <a:cubicBezTo>
                      <a:pt x="181" y="32"/>
                      <a:pt x="183" y="33"/>
                      <a:pt x="184" y="33"/>
                    </a:cubicBezTo>
                    <a:cubicBezTo>
                      <a:pt x="184" y="34"/>
                      <a:pt x="184" y="36"/>
                      <a:pt x="185" y="37"/>
                    </a:cubicBezTo>
                    <a:cubicBezTo>
                      <a:pt x="186" y="36"/>
                      <a:pt x="188" y="37"/>
                      <a:pt x="190" y="37"/>
                    </a:cubicBezTo>
                    <a:cubicBezTo>
                      <a:pt x="190" y="36"/>
                      <a:pt x="191" y="35"/>
                      <a:pt x="191" y="33"/>
                    </a:cubicBezTo>
                    <a:cubicBezTo>
                      <a:pt x="190" y="32"/>
                      <a:pt x="190" y="32"/>
                      <a:pt x="190" y="30"/>
                    </a:cubicBezTo>
                    <a:cubicBezTo>
                      <a:pt x="190" y="30"/>
                      <a:pt x="190" y="30"/>
                      <a:pt x="190" y="30"/>
                    </a:cubicBezTo>
                    <a:cubicBezTo>
                      <a:pt x="190" y="30"/>
                      <a:pt x="190" y="30"/>
                      <a:pt x="190" y="29"/>
                    </a:cubicBezTo>
                    <a:cubicBezTo>
                      <a:pt x="191" y="30"/>
                      <a:pt x="191" y="30"/>
                      <a:pt x="192" y="30"/>
                    </a:cubicBezTo>
                    <a:cubicBezTo>
                      <a:pt x="193" y="34"/>
                      <a:pt x="195" y="34"/>
                      <a:pt x="198" y="36"/>
                    </a:cubicBezTo>
                    <a:cubicBezTo>
                      <a:pt x="200" y="37"/>
                      <a:pt x="199" y="40"/>
                      <a:pt x="201" y="41"/>
                    </a:cubicBezTo>
                    <a:cubicBezTo>
                      <a:pt x="202" y="42"/>
                      <a:pt x="202" y="41"/>
                      <a:pt x="203" y="42"/>
                    </a:cubicBezTo>
                    <a:cubicBezTo>
                      <a:pt x="204" y="43"/>
                      <a:pt x="204" y="43"/>
                      <a:pt x="205" y="44"/>
                    </a:cubicBezTo>
                    <a:cubicBezTo>
                      <a:pt x="206" y="45"/>
                      <a:pt x="209" y="44"/>
                      <a:pt x="210" y="46"/>
                    </a:cubicBezTo>
                    <a:cubicBezTo>
                      <a:pt x="211" y="46"/>
                      <a:pt x="211" y="46"/>
                      <a:pt x="211" y="46"/>
                    </a:cubicBezTo>
                    <a:cubicBezTo>
                      <a:pt x="211" y="46"/>
                      <a:pt x="211" y="46"/>
                      <a:pt x="211" y="46"/>
                    </a:cubicBezTo>
                    <a:cubicBezTo>
                      <a:pt x="211" y="46"/>
                      <a:pt x="211" y="46"/>
                      <a:pt x="210" y="46"/>
                    </a:cubicBezTo>
                    <a:cubicBezTo>
                      <a:pt x="209" y="48"/>
                      <a:pt x="208" y="49"/>
                      <a:pt x="207" y="51"/>
                    </a:cubicBezTo>
                    <a:cubicBezTo>
                      <a:pt x="208" y="51"/>
                      <a:pt x="208" y="51"/>
                      <a:pt x="208" y="51"/>
                    </a:cubicBezTo>
                    <a:cubicBezTo>
                      <a:pt x="209" y="49"/>
                      <a:pt x="210" y="50"/>
                      <a:pt x="210" y="49"/>
                    </a:cubicBezTo>
                    <a:cubicBezTo>
                      <a:pt x="212" y="47"/>
                      <a:pt x="210" y="47"/>
                      <a:pt x="212" y="46"/>
                    </a:cubicBezTo>
                    <a:cubicBezTo>
                      <a:pt x="213" y="47"/>
                      <a:pt x="214" y="46"/>
                      <a:pt x="215" y="47"/>
                    </a:cubicBezTo>
                    <a:cubicBezTo>
                      <a:pt x="215" y="48"/>
                      <a:pt x="215" y="48"/>
                      <a:pt x="215" y="48"/>
                    </a:cubicBezTo>
                    <a:cubicBezTo>
                      <a:pt x="216" y="49"/>
                      <a:pt x="218" y="53"/>
                      <a:pt x="218" y="53"/>
                    </a:cubicBezTo>
                    <a:cubicBezTo>
                      <a:pt x="218" y="53"/>
                      <a:pt x="218" y="53"/>
                      <a:pt x="217" y="54"/>
                    </a:cubicBezTo>
                    <a:cubicBezTo>
                      <a:pt x="217" y="54"/>
                      <a:pt x="213" y="57"/>
                      <a:pt x="213" y="57"/>
                    </a:cubicBezTo>
                    <a:cubicBezTo>
                      <a:pt x="212" y="58"/>
                      <a:pt x="213" y="60"/>
                      <a:pt x="212" y="61"/>
                    </a:cubicBezTo>
                    <a:cubicBezTo>
                      <a:pt x="210" y="61"/>
                      <a:pt x="207" y="61"/>
                      <a:pt x="205" y="61"/>
                    </a:cubicBezTo>
                    <a:cubicBezTo>
                      <a:pt x="204" y="61"/>
                      <a:pt x="201" y="62"/>
                      <a:pt x="199" y="62"/>
                    </a:cubicBezTo>
                    <a:cubicBezTo>
                      <a:pt x="199" y="62"/>
                      <a:pt x="199" y="63"/>
                      <a:pt x="199" y="63"/>
                    </a:cubicBezTo>
                    <a:cubicBezTo>
                      <a:pt x="197" y="65"/>
                      <a:pt x="195" y="66"/>
                      <a:pt x="195" y="71"/>
                    </a:cubicBezTo>
                    <a:cubicBezTo>
                      <a:pt x="195" y="71"/>
                      <a:pt x="195" y="71"/>
                      <a:pt x="196" y="71"/>
                    </a:cubicBezTo>
                    <a:cubicBezTo>
                      <a:pt x="196" y="71"/>
                      <a:pt x="196" y="71"/>
                      <a:pt x="196" y="70"/>
                    </a:cubicBezTo>
                    <a:cubicBezTo>
                      <a:pt x="196" y="70"/>
                      <a:pt x="196" y="69"/>
                      <a:pt x="197" y="68"/>
                    </a:cubicBezTo>
                    <a:cubicBezTo>
                      <a:pt x="197" y="66"/>
                      <a:pt x="199" y="65"/>
                      <a:pt x="200" y="64"/>
                    </a:cubicBezTo>
                    <a:cubicBezTo>
                      <a:pt x="201" y="64"/>
                      <a:pt x="203" y="64"/>
                      <a:pt x="204" y="64"/>
                    </a:cubicBezTo>
                    <a:cubicBezTo>
                      <a:pt x="204" y="65"/>
                      <a:pt x="204" y="65"/>
                      <a:pt x="204" y="65"/>
                    </a:cubicBezTo>
                    <a:cubicBezTo>
                      <a:pt x="205" y="66"/>
                      <a:pt x="205" y="66"/>
                      <a:pt x="205" y="68"/>
                    </a:cubicBezTo>
                    <a:cubicBezTo>
                      <a:pt x="204" y="68"/>
                      <a:pt x="202" y="68"/>
                      <a:pt x="201" y="68"/>
                    </a:cubicBezTo>
                    <a:cubicBezTo>
                      <a:pt x="201" y="68"/>
                      <a:pt x="201" y="68"/>
                      <a:pt x="201" y="68"/>
                    </a:cubicBezTo>
                    <a:cubicBezTo>
                      <a:pt x="201" y="68"/>
                      <a:pt x="202" y="68"/>
                      <a:pt x="202" y="68"/>
                    </a:cubicBezTo>
                    <a:cubicBezTo>
                      <a:pt x="202" y="68"/>
                      <a:pt x="202" y="68"/>
                      <a:pt x="202" y="68"/>
                    </a:cubicBezTo>
                    <a:cubicBezTo>
                      <a:pt x="204" y="69"/>
                      <a:pt x="204" y="70"/>
                      <a:pt x="205" y="72"/>
                    </a:cubicBezTo>
                    <a:cubicBezTo>
                      <a:pt x="207" y="71"/>
                      <a:pt x="209" y="71"/>
                      <a:pt x="211" y="71"/>
                    </a:cubicBezTo>
                    <a:cubicBezTo>
                      <a:pt x="211" y="71"/>
                      <a:pt x="211" y="72"/>
                      <a:pt x="211" y="72"/>
                    </a:cubicBezTo>
                    <a:cubicBezTo>
                      <a:pt x="210" y="72"/>
                      <a:pt x="208" y="73"/>
                      <a:pt x="208" y="73"/>
                    </a:cubicBezTo>
                    <a:cubicBezTo>
                      <a:pt x="210" y="74"/>
                      <a:pt x="212" y="74"/>
                      <a:pt x="212" y="77"/>
                    </a:cubicBezTo>
                    <a:cubicBezTo>
                      <a:pt x="209" y="79"/>
                      <a:pt x="210" y="82"/>
                      <a:pt x="204" y="82"/>
                    </a:cubicBezTo>
                    <a:cubicBezTo>
                      <a:pt x="204" y="81"/>
                      <a:pt x="204" y="80"/>
                      <a:pt x="204" y="80"/>
                    </a:cubicBezTo>
                    <a:cubicBezTo>
                      <a:pt x="206" y="79"/>
                      <a:pt x="207" y="77"/>
                      <a:pt x="208" y="76"/>
                    </a:cubicBezTo>
                    <a:cubicBezTo>
                      <a:pt x="207" y="75"/>
                      <a:pt x="206" y="74"/>
                      <a:pt x="205" y="74"/>
                    </a:cubicBezTo>
                    <a:cubicBezTo>
                      <a:pt x="204" y="75"/>
                      <a:pt x="203" y="75"/>
                      <a:pt x="203" y="77"/>
                    </a:cubicBezTo>
                    <a:cubicBezTo>
                      <a:pt x="202" y="78"/>
                      <a:pt x="203" y="79"/>
                      <a:pt x="202" y="80"/>
                    </a:cubicBezTo>
                    <a:cubicBezTo>
                      <a:pt x="200" y="82"/>
                      <a:pt x="197" y="82"/>
                      <a:pt x="196" y="86"/>
                    </a:cubicBezTo>
                    <a:cubicBezTo>
                      <a:pt x="197" y="86"/>
                      <a:pt x="199" y="86"/>
                      <a:pt x="200" y="86"/>
                    </a:cubicBezTo>
                    <a:cubicBezTo>
                      <a:pt x="200" y="86"/>
                      <a:pt x="200" y="87"/>
                      <a:pt x="200" y="87"/>
                    </a:cubicBezTo>
                    <a:cubicBezTo>
                      <a:pt x="197" y="89"/>
                      <a:pt x="193" y="91"/>
                      <a:pt x="192" y="94"/>
                    </a:cubicBezTo>
                    <a:cubicBezTo>
                      <a:pt x="192" y="95"/>
                      <a:pt x="192" y="96"/>
                      <a:pt x="192" y="97"/>
                    </a:cubicBezTo>
                    <a:cubicBezTo>
                      <a:pt x="191" y="99"/>
                      <a:pt x="191" y="98"/>
                      <a:pt x="190" y="99"/>
                    </a:cubicBezTo>
                    <a:cubicBezTo>
                      <a:pt x="190" y="100"/>
                      <a:pt x="190" y="101"/>
                      <a:pt x="190" y="102"/>
                    </a:cubicBezTo>
                    <a:cubicBezTo>
                      <a:pt x="188" y="101"/>
                      <a:pt x="189" y="101"/>
                      <a:pt x="187" y="101"/>
                    </a:cubicBezTo>
                    <a:cubicBezTo>
                      <a:pt x="187" y="101"/>
                      <a:pt x="187" y="101"/>
                      <a:pt x="187" y="101"/>
                    </a:cubicBezTo>
                    <a:cubicBezTo>
                      <a:pt x="188" y="103"/>
                      <a:pt x="189" y="104"/>
                      <a:pt x="191" y="106"/>
                    </a:cubicBezTo>
                    <a:cubicBezTo>
                      <a:pt x="191" y="106"/>
                      <a:pt x="191" y="107"/>
                      <a:pt x="191" y="108"/>
                    </a:cubicBezTo>
                    <a:cubicBezTo>
                      <a:pt x="189" y="108"/>
                      <a:pt x="189" y="108"/>
                      <a:pt x="188" y="107"/>
                    </a:cubicBezTo>
                    <a:cubicBezTo>
                      <a:pt x="188" y="107"/>
                      <a:pt x="188" y="107"/>
                      <a:pt x="188" y="108"/>
                    </a:cubicBezTo>
                    <a:cubicBezTo>
                      <a:pt x="188" y="108"/>
                      <a:pt x="188" y="108"/>
                      <a:pt x="188" y="108"/>
                    </a:cubicBezTo>
                    <a:cubicBezTo>
                      <a:pt x="189" y="109"/>
                      <a:pt x="189" y="108"/>
                      <a:pt x="189" y="110"/>
                    </a:cubicBezTo>
                    <a:cubicBezTo>
                      <a:pt x="186" y="111"/>
                      <a:pt x="181" y="117"/>
                      <a:pt x="181" y="122"/>
                    </a:cubicBezTo>
                    <a:cubicBezTo>
                      <a:pt x="183" y="124"/>
                      <a:pt x="184" y="134"/>
                      <a:pt x="184" y="137"/>
                    </a:cubicBezTo>
                    <a:cubicBezTo>
                      <a:pt x="184" y="137"/>
                      <a:pt x="184" y="137"/>
                      <a:pt x="184" y="137"/>
                    </a:cubicBezTo>
                    <a:cubicBezTo>
                      <a:pt x="183" y="138"/>
                      <a:pt x="182" y="138"/>
                      <a:pt x="181" y="138"/>
                    </a:cubicBezTo>
                    <a:cubicBezTo>
                      <a:pt x="181" y="134"/>
                      <a:pt x="179" y="134"/>
                      <a:pt x="179" y="130"/>
                    </a:cubicBezTo>
                    <a:cubicBezTo>
                      <a:pt x="179" y="130"/>
                      <a:pt x="179" y="130"/>
                      <a:pt x="178" y="130"/>
                    </a:cubicBezTo>
                    <a:cubicBezTo>
                      <a:pt x="178" y="128"/>
                      <a:pt x="178" y="127"/>
                      <a:pt x="177" y="125"/>
                    </a:cubicBezTo>
                    <a:cubicBezTo>
                      <a:pt x="176" y="125"/>
                      <a:pt x="174" y="125"/>
                      <a:pt x="173" y="125"/>
                    </a:cubicBezTo>
                    <a:cubicBezTo>
                      <a:pt x="171" y="124"/>
                      <a:pt x="171" y="123"/>
                      <a:pt x="167" y="123"/>
                    </a:cubicBezTo>
                    <a:cubicBezTo>
                      <a:pt x="167" y="124"/>
                      <a:pt x="167" y="124"/>
                      <a:pt x="166" y="125"/>
                    </a:cubicBezTo>
                    <a:cubicBezTo>
                      <a:pt x="166" y="126"/>
                      <a:pt x="166" y="127"/>
                      <a:pt x="167" y="128"/>
                    </a:cubicBezTo>
                    <a:cubicBezTo>
                      <a:pt x="165" y="128"/>
                      <a:pt x="163" y="128"/>
                      <a:pt x="162" y="128"/>
                    </a:cubicBezTo>
                    <a:cubicBezTo>
                      <a:pt x="161" y="127"/>
                      <a:pt x="161" y="126"/>
                      <a:pt x="160" y="126"/>
                    </a:cubicBezTo>
                    <a:cubicBezTo>
                      <a:pt x="159" y="128"/>
                      <a:pt x="156" y="127"/>
                      <a:pt x="155" y="127"/>
                    </a:cubicBezTo>
                    <a:cubicBezTo>
                      <a:pt x="154" y="130"/>
                      <a:pt x="151" y="131"/>
                      <a:pt x="150" y="133"/>
                    </a:cubicBezTo>
                    <a:cubicBezTo>
                      <a:pt x="149" y="136"/>
                      <a:pt x="151" y="137"/>
                      <a:pt x="151" y="139"/>
                    </a:cubicBezTo>
                    <a:cubicBezTo>
                      <a:pt x="151" y="142"/>
                      <a:pt x="151" y="145"/>
                      <a:pt x="151" y="148"/>
                    </a:cubicBezTo>
                    <a:cubicBezTo>
                      <a:pt x="152" y="152"/>
                      <a:pt x="154" y="158"/>
                      <a:pt x="159" y="158"/>
                    </a:cubicBezTo>
                    <a:cubicBezTo>
                      <a:pt x="160" y="156"/>
                      <a:pt x="161" y="157"/>
                      <a:pt x="163" y="157"/>
                    </a:cubicBezTo>
                    <a:cubicBezTo>
                      <a:pt x="163" y="154"/>
                      <a:pt x="164" y="152"/>
                      <a:pt x="165" y="150"/>
                    </a:cubicBezTo>
                    <a:cubicBezTo>
                      <a:pt x="167" y="149"/>
                      <a:pt x="169" y="149"/>
                      <a:pt x="172" y="149"/>
                    </a:cubicBezTo>
                    <a:cubicBezTo>
                      <a:pt x="172" y="149"/>
                      <a:pt x="172" y="149"/>
                      <a:pt x="172" y="150"/>
                    </a:cubicBezTo>
                    <a:cubicBezTo>
                      <a:pt x="175" y="153"/>
                      <a:pt x="170" y="161"/>
                      <a:pt x="169" y="164"/>
                    </a:cubicBezTo>
                    <a:cubicBezTo>
                      <a:pt x="173" y="164"/>
                      <a:pt x="175" y="164"/>
                      <a:pt x="179" y="164"/>
                    </a:cubicBezTo>
                    <a:cubicBezTo>
                      <a:pt x="179" y="164"/>
                      <a:pt x="179" y="164"/>
                      <a:pt x="179" y="165"/>
                    </a:cubicBezTo>
                    <a:cubicBezTo>
                      <a:pt x="181" y="168"/>
                      <a:pt x="179" y="176"/>
                      <a:pt x="179" y="180"/>
                    </a:cubicBezTo>
                    <a:cubicBezTo>
                      <a:pt x="182" y="181"/>
                      <a:pt x="182" y="182"/>
                      <a:pt x="185" y="183"/>
                    </a:cubicBezTo>
                    <a:cubicBezTo>
                      <a:pt x="186" y="181"/>
                      <a:pt x="187" y="181"/>
                      <a:pt x="190" y="181"/>
                    </a:cubicBezTo>
                    <a:cubicBezTo>
                      <a:pt x="190" y="182"/>
                      <a:pt x="191" y="184"/>
                      <a:pt x="192" y="185"/>
                    </a:cubicBezTo>
                    <a:cubicBezTo>
                      <a:pt x="192" y="182"/>
                      <a:pt x="193" y="180"/>
                      <a:pt x="194" y="178"/>
                    </a:cubicBezTo>
                    <a:cubicBezTo>
                      <a:pt x="195" y="177"/>
                      <a:pt x="197" y="177"/>
                      <a:pt x="198" y="177"/>
                    </a:cubicBezTo>
                    <a:cubicBezTo>
                      <a:pt x="200" y="176"/>
                      <a:pt x="200" y="174"/>
                      <a:pt x="203" y="173"/>
                    </a:cubicBezTo>
                    <a:cubicBezTo>
                      <a:pt x="203" y="174"/>
                      <a:pt x="203" y="174"/>
                      <a:pt x="203" y="174"/>
                    </a:cubicBezTo>
                    <a:cubicBezTo>
                      <a:pt x="203" y="174"/>
                      <a:pt x="203" y="174"/>
                      <a:pt x="203" y="174"/>
                    </a:cubicBezTo>
                    <a:cubicBezTo>
                      <a:pt x="203" y="176"/>
                      <a:pt x="201" y="179"/>
                      <a:pt x="201" y="182"/>
                    </a:cubicBezTo>
                    <a:cubicBezTo>
                      <a:pt x="201" y="182"/>
                      <a:pt x="201" y="182"/>
                      <a:pt x="201" y="182"/>
                    </a:cubicBezTo>
                    <a:cubicBezTo>
                      <a:pt x="201" y="181"/>
                      <a:pt x="201" y="181"/>
                      <a:pt x="201" y="181"/>
                    </a:cubicBezTo>
                    <a:cubicBezTo>
                      <a:pt x="201" y="181"/>
                      <a:pt x="201" y="181"/>
                      <a:pt x="201" y="181"/>
                    </a:cubicBezTo>
                    <a:cubicBezTo>
                      <a:pt x="202" y="178"/>
                      <a:pt x="203" y="174"/>
                      <a:pt x="206" y="174"/>
                    </a:cubicBezTo>
                    <a:cubicBezTo>
                      <a:pt x="207" y="175"/>
                      <a:pt x="209" y="178"/>
                      <a:pt x="210" y="178"/>
                    </a:cubicBezTo>
                    <a:cubicBezTo>
                      <a:pt x="211" y="178"/>
                      <a:pt x="211" y="178"/>
                      <a:pt x="213" y="178"/>
                    </a:cubicBezTo>
                    <a:cubicBezTo>
                      <a:pt x="213" y="179"/>
                      <a:pt x="214" y="179"/>
                      <a:pt x="215" y="179"/>
                    </a:cubicBezTo>
                    <a:cubicBezTo>
                      <a:pt x="217" y="178"/>
                      <a:pt x="218" y="176"/>
                      <a:pt x="221" y="176"/>
                    </a:cubicBezTo>
                    <a:cubicBezTo>
                      <a:pt x="221" y="177"/>
                      <a:pt x="221" y="177"/>
                      <a:pt x="221" y="177"/>
                    </a:cubicBezTo>
                    <a:cubicBezTo>
                      <a:pt x="220" y="178"/>
                      <a:pt x="220" y="178"/>
                      <a:pt x="220" y="180"/>
                    </a:cubicBezTo>
                    <a:cubicBezTo>
                      <a:pt x="221" y="180"/>
                      <a:pt x="223" y="180"/>
                      <a:pt x="223" y="181"/>
                    </a:cubicBezTo>
                    <a:cubicBezTo>
                      <a:pt x="223" y="182"/>
                      <a:pt x="223" y="183"/>
                      <a:pt x="223" y="183"/>
                    </a:cubicBezTo>
                    <a:cubicBezTo>
                      <a:pt x="224" y="184"/>
                      <a:pt x="225" y="184"/>
                      <a:pt x="226" y="184"/>
                    </a:cubicBezTo>
                    <a:cubicBezTo>
                      <a:pt x="229" y="186"/>
                      <a:pt x="227" y="189"/>
                      <a:pt x="232" y="191"/>
                    </a:cubicBezTo>
                    <a:cubicBezTo>
                      <a:pt x="233" y="189"/>
                      <a:pt x="236" y="190"/>
                      <a:pt x="239" y="190"/>
                    </a:cubicBezTo>
                    <a:cubicBezTo>
                      <a:pt x="240" y="192"/>
                      <a:pt x="240" y="193"/>
                      <a:pt x="240" y="194"/>
                    </a:cubicBezTo>
                    <a:cubicBezTo>
                      <a:pt x="241" y="195"/>
                      <a:pt x="242" y="195"/>
                      <a:pt x="242" y="196"/>
                    </a:cubicBezTo>
                    <a:cubicBezTo>
                      <a:pt x="242" y="197"/>
                      <a:pt x="242" y="199"/>
                      <a:pt x="242" y="201"/>
                    </a:cubicBezTo>
                    <a:cubicBezTo>
                      <a:pt x="243" y="202"/>
                      <a:pt x="244" y="202"/>
                      <a:pt x="244" y="204"/>
                    </a:cubicBezTo>
                    <a:cubicBezTo>
                      <a:pt x="242" y="205"/>
                      <a:pt x="240" y="207"/>
                      <a:pt x="240" y="210"/>
                    </a:cubicBezTo>
                    <a:cubicBezTo>
                      <a:pt x="240" y="210"/>
                      <a:pt x="241" y="210"/>
                      <a:pt x="241" y="210"/>
                    </a:cubicBezTo>
                    <a:cubicBezTo>
                      <a:pt x="242" y="208"/>
                      <a:pt x="244" y="208"/>
                      <a:pt x="246" y="208"/>
                    </a:cubicBezTo>
                    <a:cubicBezTo>
                      <a:pt x="246" y="208"/>
                      <a:pt x="246" y="209"/>
                      <a:pt x="246" y="209"/>
                    </a:cubicBezTo>
                    <a:cubicBezTo>
                      <a:pt x="245" y="210"/>
                      <a:pt x="243" y="211"/>
                      <a:pt x="243" y="213"/>
                    </a:cubicBezTo>
                    <a:cubicBezTo>
                      <a:pt x="244" y="213"/>
                      <a:pt x="244" y="213"/>
                      <a:pt x="245" y="213"/>
                    </a:cubicBezTo>
                    <a:cubicBezTo>
                      <a:pt x="247" y="212"/>
                      <a:pt x="246" y="209"/>
                      <a:pt x="249" y="209"/>
                    </a:cubicBezTo>
                    <a:cubicBezTo>
                      <a:pt x="250" y="210"/>
                      <a:pt x="251" y="210"/>
                      <a:pt x="252" y="212"/>
                    </a:cubicBezTo>
                    <a:cubicBezTo>
                      <a:pt x="252" y="212"/>
                      <a:pt x="252" y="212"/>
                      <a:pt x="252" y="212"/>
                    </a:cubicBezTo>
                    <a:cubicBezTo>
                      <a:pt x="252" y="212"/>
                      <a:pt x="252" y="211"/>
                      <a:pt x="252" y="210"/>
                    </a:cubicBezTo>
                    <a:cubicBezTo>
                      <a:pt x="253" y="210"/>
                      <a:pt x="253" y="210"/>
                      <a:pt x="253" y="211"/>
                    </a:cubicBezTo>
                    <a:cubicBezTo>
                      <a:pt x="254" y="211"/>
                      <a:pt x="254" y="211"/>
                      <a:pt x="254" y="212"/>
                    </a:cubicBezTo>
                    <a:cubicBezTo>
                      <a:pt x="253" y="213"/>
                      <a:pt x="253" y="214"/>
                      <a:pt x="253" y="216"/>
                    </a:cubicBezTo>
                    <a:cubicBezTo>
                      <a:pt x="256" y="215"/>
                      <a:pt x="259" y="214"/>
                      <a:pt x="263" y="214"/>
                    </a:cubicBezTo>
                    <a:cubicBezTo>
                      <a:pt x="264" y="215"/>
                      <a:pt x="265" y="215"/>
                      <a:pt x="265" y="216"/>
                    </a:cubicBezTo>
                    <a:cubicBezTo>
                      <a:pt x="267" y="217"/>
                      <a:pt x="267" y="220"/>
                      <a:pt x="268" y="220"/>
                    </a:cubicBezTo>
                    <a:cubicBezTo>
                      <a:pt x="269" y="220"/>
                      <a:pt x="269" y="220"/>
                      <a:pt x="270" y="220"/>
                    </a:cubicBezTo>
                    <a:cubicBezTo>
                      <a:pt x="272" y="222"/>
                      <a:pt x="272" y="224"/>
                      <a:pt x="272" y="227"/>
                    </a:cubicBezTo>
                    <a:cubicBezTo>
                      <a:pt x="276" y="232"/>
                      <a:pt x="269" y="237"/>
                      <a:pt x="268" y="240"/>
                    </a:cubicBezTo>
                    <a:cubicBezTo>
                      <a:pt x="267" y="241"/>
                      <a:pt x="268" y="242"/>
                      <a:pt x="267" y="243"/>
                    </a:cubicBezTo>
                    <a:cubicBezTo>
                      <a:pt x="267" y="244"/>
                      <a:pt x="265" y="244"/>
                      <a:pt x="265" y="244"/>
                    </a:cubicBezTo>
                    <a:cubicBezTo>
                      <a:pt x="265" y="246"/>
                      <a:pt x="265" y="248"/>
                      <a:pt x="265" y="250"/>
                    </a:cubicBezTo>
                    <a:cubicBezTo>
                      <a:pt x="263" y="253"/>
                      <a:pt x="264" y="257"/>
                      <a:pt x="263" y="261"/>
                    </a:cubicBezTo>
                    <a:cubicBezTo>
                      <a:pt x="263" y="263"/>
                      <a:pt x="261" y="266"/>
                      <a:pt x="260" y="268"/>
                    </a:cubicBezTo>
                    <a:cubicBezTo>
                      <a:pt x="260" y="269"/>
                      <a:pt x="259" y="270"/>
                      <a:pt x="259" y="272"/>
                    </a:cubicBezTo>
                    <a:cubicBezTo>
                      <a:pt x="258" y="274"/>
                      <a:pt x="254" y="273"/>
                      <a:pt x="252" y="274"/>
                    </a:cubicBezTo>
                    <a:cubicBezTo>
                      <a:pt x="250" y="275"/>
                      <a:pt x="246" y="278"/>
                      <a:pt x="245" y="279"/>
                    </a:cubicBezTo>
                    <a:cubicBezTo>
                      <a:pt x="244" y="281"/>
                      <a:pt x="244" y="283"/>
                      <a:pt x="243" y="285"/>
                    </a:cubicBezTo>
                    <a:cubicBezTo>
                      <a:pt x="243" y="286"/>
                      <a:pt x="243" y="288"/>
                      <a:pt x="243" y="289"/>
                    </a:cubicBezTo>
                    <a:cubicBezTo>
                      <a:pt x="242" y="293"/>
                      <a:pt x="239" y="296"/>
                      <a:pt x="237" y="299"/>
                    </a:cubicBezTo>
                    <a:cubicBezTo>
                      <a:pt x="236" y="299"/>
                      <a:pt x="236" y="299"/>
                      <a:pt x="236" y="299"/>
                    </a:cubicBezTo>
                    <a:cubicBezTo>
                      <a:pt x="236" y="299"/>
                      <a:pt x="236" y="298"/>
                      <a:pt x="236" y="298"/>
                    </a:cubicBezTo>
                    <a:cubicBezTo>
                      <a:pt x="237" y="297"/>
                      <a:pt x="238" y="297"/>
                      <a:pt x="239" y="295"/>
                    </a:cubicBezTo>
                    <a:cubicBezTo>
                      <a:pt x="238" y="295"/>
                      <a:pt x="237" y="295"/>
                      <a:pt x="236" y="295"/>
                    </a:cubicBezTo>
                    <a:cubicBezTo>
                      <a:pt x="233" y="302"/>
                      <a:pt x="235" y="308"/>
                      <a:pt x="224" y="308"/>
                    </a:cubicBezTo>
                    <a:cubicBezTo>
                      <a:pt x="224" y="307"/>
                      <a:pt x="223" y="305"/>
                      <a:pt x="221" y="305"/>
                    </a:cubicBezTo>
                    <a:cubicBezTo>
                      <a:pt x="221" y="309"/>
                      <a:pt x="224" y="310"/>
                      <a:pt x="224" y="315"/>
                    </a:cubicBezTo>
                    <a:cubicBezTo>
                      <a:pt x="222" y="316"/>
                      <a:pt x="220" y="319"/>
                      <a:pt x="217" y="319"/>
                    </a:cubicBezTo>
                    <a:cubicBezTo>
                      <a:pt x="215" y="320"/>
                      <a:pt x="214" y="319"/>
                      <a:pt x="212" y="320"/>
                    </a:cubicBezTo>
                    <a:cubicBezTo>
                      <a:pt x="210" y="324"/>
                      <a:pt x="214" y="325"/>
                      <a:pt x="206" y="325"/>
                    </a:cubicBezTo>
                    <a:cubicBezTo>
                      <a:pt x="205" y="326"/>
                      <a:pt x="205" y="327"/>
                      <a:pt x="205" y="329"/>
                    </a:cubicBezTo>
                    <a:cubicBezTo>
                      <a:pt x="206" y="329"/>
                      <a:pt x="206" y="329"/>
                      <a:pt x="206" y="329"/>
                    </a:cubicBezTo>
                    <a:cubicBezTo>
                      <a:pt x="207" y="328"/>
                      <a:pt x="207" y="328"/>
                      <a:pt x="208" y="328"/>
                    </a:cubicBezTo>
                    <a:cubicBezTo>
                      <a:pt x="208" y="328"/>
                      <a:pt x="208" y="329"/>
                      <a:pt x="208" y="329"/>
                    </a:cubicBezTo>
                    <a:cubicBezTo>
                      <a:pt x="204" y="332"/>
                      <a:pt x="206" y="332"/>
                      <a:pt x="204" y="335"/>
                    </a:cubicBezTo>
                    <a:cubicBezTo>
                      <a:pt x="202" y="338"/>
                      <a:pt x="199" y="337"/>
                      <a:pt x="199" y="342"/>
                    </a:cubicBezTo>
                    <a:cubicBezTo>
                      <a:pt x="200" y="342"/>
                      <a:pt x="201" y="342"/>
                      <a:pt x="201" y="344"/>
                    </a:cubicBezTo>
                    <a:cubicBezTo>
                      <a:pt x="197" y="348"/>
                      <a:pt x="192" y="350"/>
                      <a:pt x="191" y="357"/>
                    </a:cubicBezTo>
                    <a:cubicBezTo>
                      <a:pt x="187" y="357"/>
                      <a:pt x="186" y="358"/>
                      <a:pt x="186" y="361"/>
                    </a:cubicBezTo>
                    <a:cubicBezTo>
                      <a:pt x="185" y="361"/>
                      <a:pt x="184" y="361"/>
                      <a:pt x="183" y="361"/>
                    </a:cubicBezTo>
                    <a:cubicBezTo>
                      <a:pt x="183" y="359"/>
                      <a:pt x="182" y="359"/>
                      <a:pt x="181" y="357"/>
                    </a:cubicBezTo>
                    <a:cubicBezTo>
                      <a:pt x="182" y="356"/>
                      <a:pt x="182" y="356"/>
                      <a:pt x="183" y="355"/>
                    </a:cubicBezTo>
                    <a:cubicBezTo>
                      <a:pt x="181" y="354"/>
                      <a:pt x="183" y="351"/>
                      <a:pt x="182" y="349"/>
                    </a:cubicBezTo>
                    <a:cubicBezTo>
                      <a:pt x="182" y="348"/>
                      <a:pt x="181" y="348"/>
                      <a:pt x="181" y="347"/>
                    </a:cubicBezTo>
                    <a:cubicBezTo>
                      <a:pt x="181" y="347"/>
                      <a:pt x="181" y="347"/>
                      <a:pt x="181" y="347"/>
                    </a:cubicBezTo>
                    <a:cubicBezTo>
                      <a:pt x="181" y="346"/>
                      <a:pt x="181" y="346"/>
                      <a:pt x="181" y="346"/>
                    </a:cubicBezTo>
                    <a:cubicBezTo>
                      <a:pt x="181" y="346"/>
                      <a:pt x="182" y="345"/>
                      <a:pt x="182" y="344"/>
                    </a:cubicBezTo>
                    <a:cubicBezTo>
                      <a:pt x="183" y="345"/>
                      <a:pt x="182" y="345"/>
                      <a:pt x="184" y="345"/>
                    </a:cubicBezTo>
                    <a:cubicBezTo>
                      <a:pt x="184" y="343"/>
                      <a:pt x="185" y="343"/>
                      <a:pt x="185" y="340"/>
                    </a:cubicBezTo>
                    <a:cubicBezTo>
                      <a:pt x="185" y="340"/>
                      <a:pt x="185" y="340"/>
                      <a:pt x="185" y="340"/>
                    </a:cubicBezTo>
                    <a:cubicBezTo>
                      <a:pt x="184" y="341"/>
                      <a:pt x="185" y="340"/>
                      <a:pt x="184" y="341"/>
                    </a:cubicBezTo>
                    <a:cubicBezTo>
                      <a:pt x="184" y="340"/>
                      <a:pt x="184" y="339"/>
                      <a:pt x="184" y="339"/>
                    </a:cubicBezTo>
                    <a:cubicBezTo>
                      <a:pt x="184" y="338"/>
                      <a:pt x="184" y="339"/>
                      <a:pt x="184" y="338"/>
                    </a:cubicBezTo>
                    <a:cubicBezTo>
                      <a:pt x="185" y="338"/>
                      <a:pt x="185" y="337"/>
                      <a:pt x="186" y="337"/>
                    </a:cubicBezTo>
                    <a:cubicBezTo>
                      <a:pt x="186" y="338"/>
                      <a:pt x="186" y="338"/>
                      <a:pt x="186" y="339"/>
                    </a:cubicBezTo>
                    <a:cubicBezTo>
                      <a:pt x="186" y="339"/>
                      <a:pt x="186" y="339"/>
                      <a:pt x="187" y="339"/>
                    </a:cubicBezTo>
                    <a:cubicBezTo>
                      <a:pt x="187" y="334"/>
                      <a:pt x="192" y="330"/>
                      <a:pt x="191" y="326"/>
                    </a:cubicBezTo>
                    <a:cubicBezTo>
                      <a:pt x="189" y="325"/>
                      <a:pt x="189" y="325"/>
                      <a:pt x="189" y="323"/>
                    </a:cubicBezTo>
                    <a:cubicBezTo>
                      <a:pt x="192" y="320"/>
                      <a:pt x="191" y="316"/>
                      <a:pt x="193" y="312"/>
                    </a:cubicBezTo>
                    <a:cubicBezTo>
                      <a:pt x="194" y="308"/>
                      <a:pt x="197" y="304"/>
                      <a:pt x="198" y="301"/>
                    </a:cubicBezTo>
                    <a:cubicBezTo>
                      <a:pt x="198" y="298"/>
                      <a:pt x="197" y="294"/>
                      <a:pt x="198" y="292"/>
                    </a:cubicBezTo>
                    <a:cubicBezTo>
                      <a:pt x="200" y="287"/>
                      <a:pt x="201" y="281"/>
                      <a:pt x="202" y="275"/>
                    </a:cubicBezTo>
                    <a:cubicBezTo>
                      <a:pt x="202" y="273"/>
                      <a:pt x="202" y="271"/>
                      <a:pt x="202" y="269"/>
                    </a:cubicBezTo>
                    <a:cubicBezTo>
                      <a:pt x="203" y="267"/>
                      <a:pt x="205" y="262"/>
                      <a:pt x="203" y="258"/>
                    </a:cubicBezTo>
                    <a:cubicBezTo>
                      <a:pt x="202" y="252"/>
                      <a:pt x="196" y="252"/>
                      <a:pt x="193" y="248"/>
                    </a:cubicBezTo>
                    <a:cubicBezTo>
                      <a:pt x="192" y="246"/>
                      <a:pt x="192" y="241"/>
                      <a:pt x="191" y="238"/>
                    </a:cubicBezTo>
                    <a:cubicBezTo>
                      <a:pt x="191" y="236"/>
                      <a:pt x="189" y="234"/>
                      <a:pt x="189" y="233"/>
                    </a:cubicBezTo>
                    <a:cubicBezTo>
                      <a:pt x="188" y="231"/>
                      <a:pt x="188" y="230"/>
                      <a:pt x="188" y="228"/>
                    </a:cubicBezTo>
                    <a:cubicBezTo>
                      <a:pt x="187" y="226"/>
                      <a:pt x="185" y="225"/>
                      <a:pt x="184" y="224"/>
                    </a:cubicBezTo>
                    <a:cubicBezTo>
                      <a:pt x="184" y="222"/>
                      <a:pt x="184" y="219"/>
                      <a:pt x="184" y="217"/>
                    </a:cubicBezTo>
                    <a:cubicBezTo>
                      <a:pt x="185" y="216"/>
                      <a:pt x="186" y="215"/>
                      <a:pt x="186" y="213"/>
                    </a:cubicBezTo>
                    <a:cubicBezTo>
                      <a:pt x="186" y="213"/>
                      <a:pt x="185" y="212"/>
                      <a:pt x="184" y="212"/>
                    </a:cubicBezTo>
                    <a:cubicBezTo>
                      <a:pt x="184" y="212"/>
                      <a:pt x="184" y="212"/>
                      <a:pt x="184" y="211"/>
                    </a:cubicBezTo>
                    <a:cubicBezTo>
                      <a:pt x="185" y="210"/>
                      <a:pt x="184" y="207"/>
                      <a:pt x="185" y="205"/>
                    </a:cubicBezTo>
                    <a:cubicBezTo>
                      <a:pt x="185" y="205"/>
                      <a:pt x="186" y="204"/>
                      <a:pt x="187" y="204"/>
                    </a:cubicBezTo>
                    <a:cubicBezTo>
                      <a:pt x="187" y="202"/>
                      <a:pt x="188" y="201"/>
                      <a:pt x="188" y="200"/>
                    </a:cubicBezTo>
                    <a:cubicBezTo>
                      <a:pt x="189" y="200"/>
                      <a:pt x="189" y="199"/>
                      <a:pt x="190" y="199"/>
                    </a:cubicBezTo>
                    <a:cubicBezTo>
                      <a:pt x="190" y="196"/>
                      <a:pt x="190" y="193"/>
                      <a:pt x="190" y="191"/>
                    </a:cubicBezTo>
                    <a:cubicBezTo>
                      <a:pt x="191" y="189"/>
                      <a:pt x="190" y="186"/>
                      <a:pt x="189" y="183"/>
                    </a:cubicBezTo>
                    <a:cubicBezTo>
                      <a:pt x="189" y="183"/>
                      <a:pt x="189" y="183"/>
                      <a:pt x="189" y="183"/>
                    </a:cubicBezTo>
                    <a:cubicBezTo>
                      <a:pt x="188" y="183"/>
                      <a:pt x="188" y="183"/>
                      <a:pt x="188" y="183"/>
                    </a:cubicBezTo>
                    <a:cubicBezTo>
                      <a:pt x="186" y="185"/>
                      <a:pt x="186" y="187"/>
                      <a:pt x="185" y="188"/>
                    </a:cubicBezTo>
                    <a:cubicBezTo>
                      <a:pt x="183" y="184"/>
                      <a:pt x="182" y="187"/>
                      <a:pt x="180" y="185"/>
                    </a:cubicBezTo>
                    <a:cubicBezTo>
                      <a:pt x="178" y="184"/>
                      <a:pt x="179" y="181"/>
                      <a:pt x="176" y="180"/>
                    </a:cubicBezTo>
                    <a:cubicBezTo>
                      <a:pt x="176" y="181"/>
                      <a:pt x="176" y="181"/>
                      <a:pt x="176" y="182"/>
                    </a:cubicBezTo>
                    <a:cubicBezTo>
                      <a:pt x="176" y="182"/>
                      <a:pt x="176" y="182"/>
                      <a:pt x="175" y="182"/>
                    </a:cubicBezTo>
                    <a:cubicBezTo>
                      <a:pt x="175" y="182"/>
                      <a:pt x="175" y="181"/>
                      <a:pt x="175" y="181"/>
                    </a:cubicBezTo>
                    <a:cubicBezTo>
                      <a:pt x="174" y="180"/>
                      <a:pt x="175" y="178"/>
                      <a:pt x="174" y="177"/>
                    </a:cubicBezTo>
                    <a:cubicBezTo>
                      <a:pt x="174" y="175"/>
                      <a:pt x="172" y="175"/>
                      <a:pt x="171" y="173"/>
                    </a:cubicBezTo>
                    <a:cubicBezTo>
                      <a:pt x="171" y="173"/>
                      <a:pt x="171" y="172"/>
                      <a:pt x="171" y="172"/>
                    </a:cubicBezTo>
                    <a:cubicBezTo>
                      <a:pt x="169" y="171"/>
                      <a:pt x="167" y="173"/>
                      <a:pt x="165" y="172"/>
                    </a:cubicBezTo>
                    <a:cubicBezTo>
                      <a:pt x="162" y="170"/>
                      <a:pt x="159" y="164"/>
                      <a:pt x="156" y="163"/>
                    </a:cubicBezTo>
                    <a:cubicBezTo>
                      <a:pt x="155" y="165"/>
                      <a:pt x="155" y="165"/>
                      <a:pt x="152" y="165"/>
                    </a:cubicBezTo>
                    <a:cubicBezTo>
                      <a:pt x="150" y="164"/>
                      <a:pt x="148" y="164"/>
                      <a:pt x="146" y="163"/>
                    </a:cubicBezTo>
                    <a:cubicBezTo>
                      <a:pt x="145" y="162"/>
                      <a:pt x="144" y="160"/>
                      <a:pt x="143" y="159"/>
                    </a:cubicBezTo>
                    <a:cubicBezTo>
                      <a:pt x="141" y="158"/>
                      <a:pt x="139" y="159"/>
                      <a:pt x="137" y="157"/>
                    </a:cubicBezTo>
                    <a:cubicBezTo>
                      <a:pt x="135" y="155"/>
                      <a:pt x="136" y="151"/>
                      <a:pt x="134" y="147"/>
                    </a:cubicBezTo>
                    <a:cubicBezTo>
                      <a:pt x="134" y="146"/>
                      <a:pt x="132" y="145"/>
                      <a:pt x="131" y="143"/>
                    </a:cubicBezTo>
                    <a:cubicBezTo>
                      <a:pt x="129" y="141"/>
                      <a:pt x="129" y="138"/>
                      <a:pt x="128" y="136"/>
                    </a:cubicBezTo>
                    <a:cubicBezTo>
                      <a:pt x="125" y="131"/>
                      <a:pt x="121" y="126"/>
                      <a:pt x="117" y="122"/>
                    </a:cubicBezTo>
                    <a:cubicBezTo>
                      <a:pt x="117" y="122"/>
                      <a:pt x="117" y="122"/>
                      <a:pt x="117" y="122"/>
                    </a:cubicBezTo>
                    <a:cubicBezTo>
                      <a:pt x="117" y="123"/>
                      <a:pt x="117" y="125"/>
                      <a:pt x="117" y="126"/>
                    </a:cubicBezTo>
                    <a:cubicBezTo>
                      <a:pt x="118" y="128"/>
                      <a:pt x="119" y="130"/>
                      <a:pt x="120" y="132"/>
                    </a:cubicBezTo>
                    <a:cubicBezTo>
                      <a:pt x="120" y="132"/>
                      <a:pt x="121" y="132"/>
                      <a:pt x="121" y="132"/>
                    </a:cubicBezTo>
                    <a:cubicBezTo>
                      <a:pt x="121" y="132"/>
                      <a:pt x="121" y="133"/>
                      <a:pt x="120" y="133"/>
                    </a:cubicBezTo>
                    <a:cubicBezTo>
                      <a:pt x="121" y="134"/>
                      <a:pt x="122" y="134"/>
                      <a:pt x="123" y="135"/>
                    </a:cubicBezTo>
                    <a:cubicBezTo>
                      <a:pt x="123" y="137"/>
                      <a:pt x="124" y="142"/>
                      <a:pt x="125" y="143"/>
                    </a:cubicBezTo>
                    <a:cubicBezTo>
                      <a:pt x="126" y="145"/>
                      <a:pt x="127" y="142"/>
                      <a:pt x="128" y="147"/>
                    </a:cubicBezTo>
                    <a:cubicBezTo>
                      <a:pt x="127" y="148"/>
                      <a:pt x="127" y="148"/>
                      <a:pt x="126" y="148"/>
                    </a:cubicBezTo>
                    <a:cubicBezTo>
                      <a:pt x="126" y="147"/>
                      <a:pt x="126" y="148"/>
                      <a:pt x="125" y="147"/>
                    </a:cubicBezTo>
                    <a:cubicBezTo>
                      <a:pt x="125" y="141"/>
                      <a:pt x="120" y="138"/>
                      <a:pt x="117" y="135"/>
                    </a:cubicBezTo>
                    <a:cubicBezTo>
                      <a:pt x="117" y="133"/>
                      <a:pt x="117" y="133"/>
                      <a:pt x="117" y="131"/>
                    </a:cubicBezTo>
                    <a:cubicBezTo>
                      <a:pt x="116" y="130"/>
                      <a:pt x="113" y="127"/>
                      <a:pt x="113" y="125"/>
                    </a:cubicBezTo>
                    <a:cubicBezTo>
                      <a:pt x="112" y="123"/>
                      <a:pt x="113" y="122"/>
                      <a:pt x="112" y="120"/>
                    </a:cubicBezTo>
                    <a:cubicBezTo>
                      <a:pt x="110" y="117"/>
                      <a:pt x="104" y="117"/>
                      <a:pt x="103" y="115"/>
                    </a:cubicBezTo>
                    <a:cubicBezTo>
                      <a:pt x="103" y="114"/>
                      <a:pt x="103" y="113"/>
                      <a:pt x="103" y="112"/>
                    </a:cubicBezTo>
                    <a:cubicBezTo>
                      <a:pt x="102" y="111"/>
                      <a:pt x="100" y="111"/>
                      <a:pt x="100" y="108"/>
                    </a:cubicBezTo>
                    <a:cubicBezTo>
                      <a:pt x="100" y="107"/>
                      <a:pt x="100" y="107"/>
                      <a:pt x="100" y="106"/>
                    </a:cubicBezTo>
                    <a:cubicBezTo>
                      <a:pt x="100" y="106"/>
                      <a:pt x="99" y="106"/>
                      <a:pt x="99" y="106"/>
                    </a:cubicBezTo>
                    <a:cubicBezTo>
                      <a:pt x="97" y="103"/>
                      <a:pt x="94" y="100"/>
                      <a:pt x="93" y="97"/>
                    </a:cubicBezTo>
                    <a:cubicBezTo>
                      <a:pt x="92" y="92"/>
                      <a:pt x="94" y="85"/>
                      <a:pt x="95" y="82"/>
                    </a:cubicBezTo>
                    <a:cubicBezTo>
                      <a:pt x="93" y="81"/>
                      <a:pt x="91" y="79"/>
                      <a:pt x="91" y="77"/>
                    </a:cubicBezTo>
                    <a:cubicBezTo>
                      <a:pt x="91" y="77"/>
                      <a:pt x="91" y="77"/>
                      <a:pt x="91" y="77"/>
                    </a:cubicBezTo>
                    <a:cubicBezTo>
                      <a:pt x="92" y="77"/>
                      <a:pt x="94" y="77"/>
                      <a:pt x="94" y="77"/>
                    </a:cubicBezTo>
                    <a:cubicBezTo>
                      <a:pt x="95" y="78"/>
                      <a:pt x="94" y="79"/>
                      <a:pt x="96" y="80"/>
                    </a:cubicBezTo>
                    <a:cubicBezTo>
                      <a:pt x="96" y="79"/>
                      <a:pt x="96" y="78"/>
                      <a:pt x="96" y="77"/>
                    </a:cubicBezTo>
                    <a:cubicBezTo>
                      <a:pt x="94" y="75"/>
                      <a:pt x="93" y="73"/>
                      <a:pt x="92" y="72"/>
                    </a:cubicBezTo>
                    <a:cubicBezTo>
                      <a:pt x="91" y="72"/>
                      <a:pt x="90" y="72"/>
                      <a:pt x="89" y="71"/>
                    </a:cubicBezTo>
                    <a:cubicBezTo>
                      <a:pt x="89" y="71"/>
                      <a:pt x="89" y="70"/>
                      <a:pt x="88" y="70"/>
                    </a:cubicBezTo>
                    <a:cubicBezTo>
                      <a:pt x="88" y="70"/>
                      <a:pt x="87" y="70"/>
                      <a:pt x="86" y="70"/>
                    </a:cubicBezTo>
                    <a:cubicBezTo>
                      <a:pt x="86" y="70"/>
                      <a:pt x="85" y="69"/>
                      <a:pt x="84" y="68"/>
                    </a:cubicBezTo>
                    <a:cubicBezTo>
                      <a:pt x="84" y="67"/>
                      <a:pt x="84" y="66"/>
                      <a:pt x="83" y="65"/>
                    </a:cubicBezTo>
                    <a:cubicBezTo>
                      <a:pt x="83" y="66"/>
                      <a:pt x="83" y="66"/>
                      <a:pt x="83" y="66"/>
                    </a:cubicBezTo>
                    <a:cubicBezTo>
                      <a:pt x="83" y="66"/>
                      <a:pt x="83" y="66"/>
                      <a:pt x="83" y="65"/>
                    </a:cubicBezTo>
                    <a:cubicBezTo>
                      <a:pt x="82" y="64"/>
                      <a:pt x="81" y="62"/>
                      <a:pt x="81" y="61"/>
                    </a:cubicBezTo>
                    <a:cubicBezTo>
                      <a:pt x="79" y="61"/>
                      <a:pt x="79" y="62"/>
                      <a:pt x="77" y="61"/>
                    </a:cubicBezTo>
                    <a:cubicBezTo>
                      <a:pt x="77" y="61"/>
                      <a:pt x="77" y="61"/>
                      <a:pt x="77" y="61"/>
                    </a:cubicBezTo>
                    <a:cubicBezTo>
                      <a:pt x="78" y="60"/>
                      <a:pt x="78" y="60"/>
                      <a:pt x="78" y="57"/>
                    </a:cubicBezTo>
                    <a:cubicBezTo>
                      <a:pt x="76" y="57"/>
                      <a:pt x="73" y="57"/>
                      <a:pt x="73" y="56"/>
                    </a:cubicBezTo>
                    <a:cubicBezTo>
                      <a:pt x="73" y="55"/>
                      <a:pt x="73" y="55"/>
                      <a:pt x="74" y="55"/>
                    </a:cubicBezTo>
                    <a:cubicBezTo>
                      <a:pt x="72" y="54"/>
                      <a:pt x="72" y="53"/>
                      <a:pt x="70" y="53"/>
                    </a:cubicBezTo>
                    <a:cubicBezTo>
                      <a:pt x="70" y="54"/>
                      <a:pt x="70" y="54"/>
                      <a:pt x="69" y="55"/>
                    </a:cubicBezTo>
                    <a:cubicBezTo>
                      <a:pt x="69" y="55"/>
                      <a:pt x="68" y="55"/>
                      <a:pt x="68" y="55"/>
                    </a:cubicBezTo>
                    <a:cubicBezTo>
                      <a:pt x="69" y="51"/>
                      <a:pt x="69" y="54"/>
                      <a:pt x="69" y="49"/>
                    </a:cubicBezTo>
                    <a:cubicBezTo>
                      <a:pt x="66" y="49"/>
                      <a:pt x="64" y="49"/>
                      <a:pt x="62" y="48"/>
                    </a:cubicBezTo>
                    <a:cubicBezTo>
                      <a:pt x="62" y="48"/>
                      <a:pt x="62" y="49"/>
                      <a:pt x="62" y="49"/>
                    </a:cubicBezTo>
                    <a:cubicBezTo>
                      <a:pt x="63" y="49"/>
                      <a:pt x="63" y="49"/>
                      <a:pt x="63" y="50"/>
                    </a:cubicBezTo>
                    <a:cubicBezTo>
                      <a:pt x="62" y="50"/>
                      <a:pt x="56" y="47"/>
                      <a:pt x="56" y="46"/>
                    </a:cubicBezTo>
                    <a:cubicBezTo>
                      <a:pt x="56" y="46"/>
                      <a:pt x="56" y="46"/>
                      <a:pt x="56" y="45"/>
                    </a:cubicBezTo>
                    <a:cubicBezTo>
                      <a:pt x="53" y="45"/>
                      <a:pt x="50" y="46"/>
                      <a:pt x="46" y="45"/>
                    </a:cubicBezTo>
                    <a:cubicBezTo>
                      <a:pt x="44" y="45"/>
                      <a:pt x="43" y="43"/>
                      <a:pt x="40" y="42"/>
                    </a:cubicBezTo>
                    <a:cubicBezTo>
                      <a:pt x="40" y="43"/>
                      <a:pt x="40" y="44"/>
                      <a:pt x="41" y="45"/>
                    </a:cubicBezTo>
                    <a:cubicBezTo>
                      <a:pt x="38" y="46"/>
                      <a:pt x="37" y="47"/>
                      <a:pt x="34" y="48"/>
                    </a:cubicBezTo>
                    <a:cubicBezTo>
                      <a:pt x="34" y="47"/>
                      <a:pt x="34" y="45"/>
                      <a:pt x="33" y="44"/>
                    </a:cubicBezTo>
                    <a:cubicBezTo>
                      <a:pt x="33" y="44"/>
                      <a:pt x="33" y="44"/>
                      <a:pt x="33" y="44"/>
                    </a:cubicBezTo>
                    <a:cubicBezTo>
                      <a:pt x="31" y="46"/>
                      <a:pt x="31" y="48"/>
                      <a:pt x="30" y="49"/>
                    </a:cubicBezTo>
                    <a:cubicBezTo>
                      <a:pt x="30" y="50"/>
                      <a:pt x="31" y="50"/>
                      <a:pt x="31" y="53"/>
                    </a:cubicBezTo>
                    <a:cubicBezTo>
                      <a:pt x="29" y="54"/>
                      <a:pt x="28" y="54"/>
                      <a:pt x="26" y="54"/>
                    </a:cubicBezTo>
                    <a:cubicBezTo>
                      <a:pt x="26" y="56"/>
                      <a:pt x="26" y="56"/>
                      <a:pt x="26" y="56"/>
                    </a:cubicBezTo>
                    <a:cubicBezTo>
                      <a:pt x="21" y="57"/>
                      <a:pt x="24" y="58"/>
                      <a:pt x="21" y="60"/>
                    </a:cubicBezTo>
                    <a:cubicBezTo>
                      <a:pt x="18" y="60"/>
                      <a:pt x="16" y="61"/>
                      <a:pt x="14" y="62"/>
                    </a:cubicBezTo>
                    <a:cubicBezTo>
                      <a:pt x="14" y="61"/>
                      <a:pt x="14" y="61"/>
                      <a:pt x="14" y="61"/>
                    </a:cubicBezTo>
                    <a:cubicBezTo>
                      <a:pt x="19" y="58"/>
                      <a:pt x="22" y="57"/>
                      <a:pt x="24" y="50"/>
                    </a:cubicBezTo>
                    <a:cubicBezTo>
                      <a:pt x="22" y="50"/>
                      <a:pt x="21" y="50"/>
                      <a:pt x="20" y="49"/>
                    </a:cubicBezTo>
                    <a:cubicBezTo>
                      <a:pt x="20" y="51"/>
                      <a:pt x="20" y="51"/>
                      <a:pt x="19" y="51"/>
                    </a:cubicBezTo>
                    <a:cubicBezTo>
                      <a:pt x="17" y="49"/>
                      <a:pt x="16" y="52"/>
                      <a:pt x="14" y="51"/>
                    </a:cubicBezTo>
                    <a:cubicBezTo>
                      <a:pt x="13" y="49"/>
                      <a:pt x="13" y="47"/>
                      <a:pt x="13" y="46"/>
                    </a:cubicBezTo>
                    <a:cubicBezTo>
                      <a:pt x="11" y="48"/>
                      <a:pt x="10" y="47"/>
                      <a:pt x="7" y="47"/>
                    </a:cubicBezTo>
                    <a:cubicBezTo>
                      <a:pt x="7" y="46"/>
                      <a:pt x="7" y="46"/>
                      <a:pt x="7" y="46"/>
                    </a:cubicBezTo>
                    <a:cubicBezTo>
                      <a:pt x="7" y="46"/>
                      <a:pt x="7" y="46"/>
                      <a:pt x="7" y="46"/>
                    </a:cubicBezTo>
                    <a:cubicBezTo>
                      <a:pt x="7" y="45"/>
                      <a:pt x="7" y="45"/>
                      <a:pt x="7" y="45"/>
                    </a:cubicBezTo>
                    <a:cubicBezTo>
                      <a:pt x="9" y="45"/>
                      <a:pt x="9" y="45"/>
                      <a:pt x="10" y="45"/>
                    </a:cubicBezTo>
                    <a:cubicBezTo>
                      <a:pt x="7" y="44"/>
                      <a:pt x="4" y="45"/>
                      <a:pt x="5" y="41"/>
                    </a:cubicBezTo>
                    <a:cubicBezTo>
                      <a:pt x="7" y="39"/>
                      <a:pt x="7" y="37"/>
                      <a:pt x="12" y="37"/>
                    </a:cubicBezTo>
                    <a:cubicBezTo>
                      <a:pt x="12" y="37"/>
                      <a:pt x="12" y="37"/>
                      <a:pt x="12" y="37"/>
                    </a:cubicBezTo>
                    <a:cubicBezTo>
                      <a:pt x="13" y="36"/>
                      <a:pt x="13" y="34"/>
                      <a:pt x="13" y="33"/>
                    </a:cubicBezTo>
                    <a:cubicBezTo>
                      <a:pt x="11" y="34"/>
                      <a:pt x="11" y="35"/>
                      <a:pt x="9" y="35"/>
                    </a:cubicBezTo>
                    <a:cubicBezTo>
                      <a:pt x="8" y="35"/>
                      <a:pt x="5" y="35"/>
                      <a:pt x="3" y="35"/>
                    </a:cubicBezTo>
                    <a:cubicBezTo>
                      <a:pt x="3" y="34"/>
                      <a:pt x="3" y="34"/>
                      <a:pt x="2" y="33"/>
                    </a:cubicBezTo>
                    <a:cubicBezTo>
                      <a:pt x="3" y="33"/>
                      <a:pt x="4" y="33"/>
                      <a:pt x="4" y="33"/>
                    </a:cubicBezTo>
                    <a:cubicBezTo>
                      <a:pt x="4" y="33"/>
                      <a:pt x="4" y="33"/>
                      <a:pt x="4" y="32"/>
                    </a:cubicBezTo>
                    <a:cubicBezTo>
                      <a:pt x="3" y="32"/>
                      <a:pt x="1" y="31"/>
                      <a:pt x="0" y="31"/>
                    </a:cubicBezTo>
                    <a:cubicBezTo>
                      <a:pt x="0" y="31"/>
                      <a:pt x="0" y="30"/>
                      <a:pt x="0" y="30"/>
                    </a:cubicBezTo>
                    <a:cubicBezTo>
                      <a:pt x="0" y="30"/>
                      <a:pt x="0" y="30"/>
                      <a:pt x="0" y="30"/>
                    </a:cubicBezTo>
                    <a:cubicBezTo>
                      <a:pt x="0" y="30"/>
                      <a:pt x="0" y="30"/>
                      <a:pt x="0" y="29"/>
                    </a:cubicBezTo>
                    <a:cubicBezTo>
                      <a:pt x="2" y="29"/>
                      <a:pt x="4" y="29"/>
                      <a:pt x="5" y="29"/>
                    </a:cubicBezTo>
                    <a:cubicBezTo>
                      <a:pt x="6" y="28"/>
                      <a:pt x="8" y="29"/>
                      <a:pt x="10" y="29"/>
                    </a:cubicBezTo>
                    <a:cubicBezTo>
                      <a:pt x="10" y="29"/>
                      <a:pt x="10" y="29"/>
                      <a:pt x="10" y="29"/>
                    </a:cubicBezTo>
                    <a:cubicBezTo>
                      <a:pt x="9" y="28"/>
                      <a:pt x="9" y="28"/>
                      <a:pt x="9" y="28"/>
                    </a:cubicBezTo>
                    <a:cubicBezTo>
                      <a:pt x="9" y="28"/>
                      <a:pt x="10" y="28"/>
                      <a:pt x="10" y="28"/>
                    </a:cubicBezTo>
                    <a:cubicBezTo>
                      <a:pt x="11" y="29"/>
                      <a:pt x="11" y="29"/>
                      <a:pt x="13" y="29"/>
                    </a:cubicBezTo>
                    <a:cubicBezTo>
                      <a:pt x="13" y="28"/>
                      <a:pt x="14" y="28"/>
                      <a:pt x="14" y="27"/>
                    </a:cubicBezTo>
                    <a:cubicBezTo>
                      <a:pt x="14" y="27"/>
                      <a:pt x="13" y="27"/>
                      <a:pt x="13" y="27"/>
                    </a:cubicBezTo>
                    <a:cubicBezTo>
                      <a:pt x="11" y="29"/>
                      <a:pt x="7" y="25"/>
                      <a:pt x="5" y="24"/>
                    </a:cubicBezTo>
                    <a:cubicBezTo>
                      <a:pt x="3" y="24"/>
                      <a:pt x="2" y="24"/>
                      <a:pt x="1" y="24"/>
                    </a:cubicBezTo>
                    <a:cubicBezTo>
                      <a:pt x="1" y="24"/>
                      <a:pt x="1" y="24"/>
                      <a:pt x="1" y="24"/>
                    </a:cubicBezTo>
                    <a:cubicBezTo>
                      <a:pt x="1" y="23"/>
                      <a:pt x="1" y="22"/>
                      <a:pt x="1" y="22"/>
                    </a:cubicBezTo>
                    <a:cubicBezTo>
                      <a:pt x="2" y="22"/>
                      <a:pt x="3" y="22"/>
                      <a:pt x="4" y="22"/>
                    </a:cubicBezTo>
                    <a:cubicBezTo>
                      <a:pt x="5" y="19"/>
                      <a:pt x="7" y="16"/>
                      <a:pt x="10" y="15"/>
                    </a:cubicBezTo>
                    <a:cubicBezTo>
                      <a:pt x="10" y="15"/>
                      <a:pt x="10" y="16"/>
                      <a:pt x="10" y="16"/>
                    </a:cubicBezTo>
                    <a:cubicBezTo>
                      <a:pt x="12" y="14"/>
                      <a:pt x="14" y="13"/>
                      <a:pt x="18" y="13"/>
                    </a:cubicBezTo>
                    <a:cubicBezTo>
                      <a:pt x="19" y="14"/>
                      <a:pt x="19" y="15"/>
                      <a:pt x="22" y="15"/>
                    </a:cubicBezTo>
                    <a:cubicBezTo>
                      <a:pt x="23" y="13"/>
                      <a:pt x="22" y="14"/>
                      <a:pt x="24" y="13"/>
                    </a:cubicBezTo>
                    <a:cubicBezTo>
                      <a:pt x="25" y="15"/>
                      <a:pt x="25" y="15"/>
                      <a:pt x="27" y="15"/>
                    </a:cubicBezTo>
                    <a:cubicBezTo>
                      <a:pt x="29" y="12"/>
                      <a:pt x="34" y="16"/>
                      <a:pt x="37" y="16"/>
                    </a:cubicBezTo>
                    <a:cubicBezTo>
                      <a:pt x="40" y="13"/>
                      <a:pt x="51" y="18"/>
                      <a:pt x="55" y="18"/>
                    </a:cubicBezTo>
                    <a:cubicBezTo>
                      <a:pt x="55" y="18"/>
                      <a:pt x="55" y="17"/>
                      <a:pt x="55" y="17"/>
                    </a:cubicBezTo>
                    <a:cubicBezTo>
                      <a:pt x="54" y="16"/>
                      <a:pt x="54" y="14"/>
                      <a:pt x="57" y="14"/>
                    </a:cubicBezTo>
                    <a:cubicBezTo>
                      <a:pt x="57" y="15"/>
                      <a:pt x="58" y="15"/>
                      <a:pt x="59" y="15"/>
                    </a:cubicBezTo>
                    <a:cubicBezTo>
                      <a:pt x="60" y="14"/>
                      <a:pt x="61" y="13"/>
                      <a:pt x="63" y="12"/>
                    </a:cubicBezTo>
                    <a:cubicBezTo>
                      <a:pt x="63" y="12"/>
                      <a:pt x="63" y="13"/>
                      <a:pt x="63" y="13"/>
                    </a:cubicBezTo>
                    <a:cubicBezTo>
                      <a:pt x="62" y="14"/>
                      <a:pt x="61" y="14"/>
                      <a:pt x="61" y="15"/>
                    </a:cubicBezTo>
                    <a:cubicBezTo>
                      <a:pt x="61" y="15"/>
                      <a:pt x="62" y="15"/>
                      <a:pt x="62" y="15"/>
                    </a:cubicBezTo>
                    <a:cubicBezTo>
                      <a:pt x="63" y="14"/>
                      <a:pt x="64" y="14"/>
                      <a:pt x="64" y="13"/>
                    </a:cubicBezTo>
                    <a:cubicBezTo>
                      <a:pt x="64" y="12"/>
                      <a:pt x="64" y="12"/>
                      <a:pt x="64" y="11"/>
                    </a:cubicBezTo>
                    <a:cubicBezTo>
                      <a:pt x="65" y="11"/>
                      <a:pt x="65" y="11"/>
                      <a:pt x="66" y="11"/>
                    </a:cubicBezTo>
                    <a:cubicBezTo>
                      <a:pt x="67" y="13"/>
                      <a:pt x="69" y="14"/>
                      <a:pt x="72" y="15"/>
                    </a:cubicBezTo>
                    <a:cubicBezTo>
                      <a:pt x="72" y="14"/>
                      <a:pt x="72" y="14"/>
                      <a:pt x="72" y="14"/>
                    </a:cubicBezTo>
                    <a:cubicBezTo>
                      <a:pt x="71" y="13"/>
                      <a:pt x="70" y="13"/>
                      <a:pt x="70" y="11"/>
                    </a:cubicBezTo>
                    <a:cubicBezTo>
                      <a:pt x="71" y="11"/>
                      <a:pt x="71" y="11"/>
                      <a:pt x="72" y="11"/>
                    </a:cubicBezTo>
                    <a:cubicBezTo>
                      <a:pt x="72" y="13"/>
                      <a:pt x="73" y="14"/>
                      <a:pt x="74" y="15"/>
                    </a:cubicBezTo>
                    <a:cubicBezTo>
                      <a:pt x="77" y="12"/>
                      <a:pt x="75" y="12"/>
                      <a:pt x="82" y="12"/>
                    </a:cubicBezTo>
                    <a:cubicBezTo>
                      <a:pt x="84" y="14"/>
                      <a:pt x="88" y="13"/>
                      <a:pt x="91" y="13"/>
                    </a:cubicBezTo>
                    <a:cubicBezTo>
                      <a:pt x="91" y="15"/>
                      <a:pt x="91" y="16"/>
                      <a:pt x="92" y="17"/>
                    </a:cubicBezTo>
                    <a:cubicBezTo>
                      <a:pt x="94" y="18"/>
                      <a:pt x="98" y="16"/>
                      <a:pt x="100" y="15"/>
                    </a:cubicBezTo>
                    <a:cubicBezTo>
                      <a:pt x="101" y="16"/>
                      <a:pt x="106" y="20"/>
                      <a:pt x="106" y="19"/>
                    </a:cubicBezTo>
                    <a:cubicBezTo>
                      <a:pt x="107" y="19"/>
                      <a:pt x="106" y="19"/>
                      <a:pt x="107" y="18"/>
                    </a:cubicBezTo>
                    <a:cubicBezTo>
                      <a:pt x="106" y="17"/>
                      <a:pt x="102" y="14"/>
                      <a:pt x="102" y="12"/>
                    </a:cubicBezTo>
                    <a:cubicBezTo>
                      <a:pt x="103" y="12"/>
                      <a:pt x="106" y="12"/>
                      <a:pt x="107" y="12"/>
                    </a:cubicBezTo>
                    <a:cubicBezTo>
                      <a:pt x="109" y="13"/>
                      <a:pt x="111" y="12"/>
                      <a:pt x="115" y="13"/>
                    </a:cubicBezTo>
                    <a:cubicBezTo>
                      <a:pt x="116" y="14"/>
                      <a:pt x="117" y="15"/>
                      <a:pt x="119" y="15"/>
                    </a:cubicBezTo>
                    <a:cubicBezTo>
                      <a:pt x="119" y="15"/>
                      <a:pt x="119" y="15"/>
                      <a:pt x="119" y="15"/>
                    </a:cubicBezTo>
                    <a:cubicBezTo>
                      <a:pt x="119" y="15"/>
                      <a:pt x="119" y="14"/>
                      <a:pt x="119" y="14"/>
                    </a:cubicBezTo>
                    <a:cubicBezTo>
                      <a:pt x="118" y="13"/>
                      <a:pt x="118" y="13"/>
                      <a:pt x="118" y="11"/>
                    </a:cubicBezTo>
                    <a:cubicBezTo>
                      <a:pt x="120" y="11"/>
                      <a:pt x="120" y="11"/>
                      <a:pt x="122" y="12"/>
                    </a:cubicBezTo>
                    <a:cubicBezTo>
                      <a:pt x="123" y="14"/>
                      <a:pt x="124" y="16"/>
                      <a:pt x="125" y="17"/>
                    </a:cubicBezTo>
                    <a:cubicBezTo>
                      <a:pt x="126" y="17"/>
                      <a:pt x="126" y="17"/>
                      <a:pt x="126" y="17"/>
                    </a:cubicBezTo>
                    <a:cubicBezTo>
                      <a:pt x="126" y="15"/>
                      <a:pt x="125" y="15"/>
                      <a:pt x="124" y="14"/>
                    </a:cubicBezTo>
                    <a:cubicBezTo>
                      <a:pt x="124" y="12"/>
                      <a:pt x="124" y="10"/>
                      <a:pt x="124" y="8"/>
                    </a:cubicBezTo>
                    <a:cubicBezTo>
                      <a:pt x="123" y="7"/>
                      <a:pt x="121" y="6"/>
                      <a:pt x="119" y="5"/>
                    </a:cubicBezTo>
                    <a:cubicBezTo>
                      <a:pt x="119" y="4"/>
                      <a:pt x="117" y="5"/>
                      <a:pt x="117" y="4"/>
                    </a:cubicBezTo>
                    <a:cubicBezTo>
                      <a:pt x="117" y="3"/>
                      <a:pt x="117" y="2"/>
                      <a:pt x="117" y="1"/>
                    </a:cubicBezTo>
                    <a:cubicBezTo>
                      <a:pt x="117" y="1"/>
                      <a:pt x="117" y="1"/>
                      <a:pt x="117" y="1"/>
                    </a:cubicBezTo>
                    <a:cubicBezTo>
                      <a:pt x="118" y="0"/>
                      <a:pt x="118" y="0"/>
                      <a:pt x="120" y="0"/>
                    </a:cubicBezTo>
                    <a:cubicBezTo>
                      <a:pt x="121" y="0"/>
                      <a:pt x="123" y="2"/>
                      <a:pt x="124" y="2"/>
                    </a:cubicBezTo>
                    <a:cubicBezTo>
                      <a:pt x="125" y="2"/>
                      <a:pt x="126" y="2"/>
                      <a:pt x="126" y="2"/>
                    </a:cubicBezTo>
                    <a:cubicBezTo>
                      <a:pt x="128" y="3"/>
                      <a:pt x="127" y="4"/>
                      <a:pt x="128" y="6"/>
                    </a:cubicBezTo>
                    <a:cubicBezTo>
                      <a:pt x="128" y="6"/>
                      <a:pt x="129" y="5"/>
                      <a:pt x="130" y="6"/>
                    </a:cubicBezTo>
                    <a:cubicBezTo>
                      <a:pt x="132" y="7"/>
                      <a:pt x="132" y="9"/>
                      <a:pt x="134" y="10"/>
                    </a:cubicBezTo>
                    <a:cubicBezTo>
                      <a:pt x="134" y="10"/>
                      <a:pt x="134" y="9"/>
                      <a:pt x="134" y="9"/>
                    </a:cubicBezTo>
                    <a:cubicBezTo>
                      <a:pt x="134" y="9"/>
                      <a:pt x="134" y="8"/>
                      <a:pt x="134" y="7"/>
                    </a:cubicBezTo>
                    <a:cubicBezTo>
                      <a:pt x="133" y="7"/>
                      <a:pt x="133" y="7"/>
                      <a:pt x="133" y="6"/>
                    </a:cubicBezTo>
                    <a:cubicBezTo>
                      <a:pt x="133" y="6"/>
                      <a:pt x="134" y="6"/>
                      <a:pt x="134" y="6"/>
                    </a:cubicBezTo>
                    <a:cubicBezTo>
                      <a:pt x="136" y="8"/>
                      <a:pt x="137" y="11"/>
                      <a:pt x="138" y="12"/>
                    </a:cubicBezTo>
                    <a:cubicBezTo>
                      <a:pt x="139" y="12"/>
                      <a:pt x="139" y="12"/>
                      <a:pt x="139" y="12"/>
                    </a:cubicBezTo>
                    <a:cubicBezTo>
                      <a:pt x="140" y="11"/>
                      <a:pt x="140" y="10"/>
                      <a:pt x="141" y="9"/>
                    </a:cubicBezTo>
                    <a:cubicBezTo>
                      <a:pt x="139" y="8"/>
                      <a:pt x="138" y="7"/>
                      <a:pt x="137" y="6"/>
                    </a:cubicBezTo>
                    <a:cubicBezTo>
                      <a:pt x="137" y="5"/>
                      <a:pt x="137" y="5"/>
                      <a:pt x="137" y="4"/>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3" name="Freeform 56">
                <a:extLst>
                  <a:ext uri="{FF2B5EF4-FFF2-40B4-BE49-F238E27FC236}">
                    <a16:creationId xmlns:a16="http://schemas.microsoft.com/office/drawing/2014/main" id="{9569F755-0685-440B-B761-64C46E5D0090}"/>
                  </a:ext>
                </a:extLst>
              </p:cNvPr>
              <p:cNvSpPr>
                <a:spLocks/>
              </p:cNvSpPr>
              <p:nvPr/>
            </p:nvSpPr>
            <p:spPr bwMode="auto">
              <a:xfrm>
                <a:off x="1123" y="1985"/>
                <a:ext cx="40" cy="49"/>
              </a:xfrm>
              <a:custGeom>
                <a:avLst/>
                <a:gdLst>
                  <a:gd name="T0" fmla="*/ 3 w 8"/>
                  <a:gd name="T1" fmla="*/ 0 h 10"/>
                  <a:gd name="T2" fmla="*/ 8 w 8"/>
                  <a:gd name="T3" fmla="*/ 1 h 10"/>
                  <a:gd name="T4" fmla="*/ 8 w 8"/>
                  <a:gd name="T5" fmla="*/ 3 h 10"/>
                  <a:gd name="T6" fmla="*/ 6 w 8"/>
                  <a:gd name="T7" fmla="*/ 10 h 10"/>
                  <a:gd name="T8" fmla="*/ 6 w 8"/>
                  <a:gd name="T9" fmla="*/ 10 h 10"/>
                  <a:gd name="T10" fmla="*/ 0 w 8"/>
                  <a:gd name="T11" fmla="*/ 4 h 10"/>
                  <a:gd name="T12" fmla="*/ 3 w 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8" h="10">
                    <a:moveTo>
                      <a:pt x="3" y="0"/>
                    </a:moveTo>
                    <a:cubicBezTo>
                      <a:pt x="5" y="0"/>
                      <a:pt x="7" y="1"/>
                      <a:pt x="8" y="1"/>
                    </a:cubicBezTo>
                    <a:cubicBezTo>
                      <a:pt x="8" y="2"/>
                      <a:pt x="8" y="2"/>
                      <a:pt x="8" y="3"/>
                    </a:cubicBezTo>
                    <a:cubicBezTo>
                      <a:pt x="6" y="4"/>
                      <a:pt x="6" y="6"/>
                      <a:pt x="6" y="10"/>
                    </a:cubicBezTo>
                    <a:cubicBezTo>
                      <a:pt x="6" y="10"/>
                      <a:pt x="6" y="10"/>
                      <a:pt x="6" y="10"/>
                    </a:cubicBezTo>
                    <a:cubicBezTo>
                      <a:pt x="2" y="7"/>
                      <a:pt x="1" y="9"/>
                      <a:pt x="0" y="4"/>
                    </a:cubicBezTo>
                    <a:cubicBezTo>
                      <a:pt x="2" y="3"/>
                      <a:pt x="2" y="2"/>
                      <a:pt x="3"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4" name="Freeform 57">
                <a:extLst>
                  <a:ext uri="{FF2B5EF4-FFF2-40B4-BE49-F238E27FC236}">
                    <a16:creationId xmlns:a16="http://schemas.microsoft.com/office/drawing/2014/main" id="{B595AA75-BCD0-4C33-B465-6C6FA1863B82}"/>
                  </a:ext>
                </a:extLst>
              </p:cNvPr>
              <p:cNvSpPr>
                <a:spLocks/>
              </p:cNvSpPr>
              <p:nvPr/>
            </p:nvSpPr>
            <p:spPr bwMode="auto">
              <a:xfrm>
                <a:off x="415" y="1995"/>
                <a:ext cx="94" cy="59"/>
              </a:xfrm>
              <a:custGeom>
                <a:avLst/>
                <a:gdLst>
                  <a:gd name="T0" fmla="*/ 6 w 19"/>
                  <a:gd name="T1" fmla="*/ 1 h 12"/>
                  <a:gd name="T2" fmla="*/ 6 w 19"/>
                  <a:gd name="T3" fmla="*/ 2 h 12"/>
                  <a:gd name="T4" fmla="*/ 11 w 19"/>
                  <a:gd name="T5" fmla="*/ 2 h 12"/>
                  <a:gd name="T6" fmla="*/ 12 w 19"/>
                  <a:gd name="T7" fmla="*/ 4 h 12"/>
                  <a:gd name="T8" fmla="*/ 19 w 19"/>
                  <a:gd name="T9" fmla="*/ 3 h 12"/>
                  <a:gd name="T10" fmla="*/ 19 w 19"/>
                  <a:gd name="T11" fmla="*/ 4 h 12"/>
                  <a:gd name="T12" fmla="*/ 16 w 19"/>
                  <a:gd name="T13" fmla="*/ 9 h 12"/>
                  <a:gd name="T14" fmla="*/ 14 w 19"/>
                  <a:gd name="T15" fmla="*/ 10 h 12"/>
                  <a:gd name="T16" fmla="*/ 11 w 19"/>
                  <a:gd name="T17" fmla="*/ 10 h 12"/>
                  <a:gd name="T18" fmla="*/ 7 w 19"/>
                  <a:gd name="T19" fmla="*/ 12 h 12"/>
                  <a:gd name="T20" fmla="*/ 0 w 19"/>
                  <a:gd name="T21" fmla="*/ 5 h 12"/>
                  <a:gd name="T22" fmla="*/ 3 w 19"/>
                  <a:gd name="T23" fmla="*/ 5 h 12"/>
                  <a:gd name="T24" fmla="*/ 3 w 19"/>
                  <a:gd name="T25" fmla="*/ 4 h 12"/>
                  <a:gd name="T26" fmla="*/ 1 w 19"/>
                  <a:gd name="T27" fmla="*/ 1 h 12"/>
                  <a:gd name="T28" fmla="*/ 2 w 19"/>
                  <a:gd name="T29" fmla="*/ 1 h 12"/>
                  <a:gd name="T30" fmla="*/ 6 w 19"/>
                  <a:gd name="T3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12">
                    <a:moveTo>
                      <a:pt x="6" y="1"/>
                    </a:moveTo>
                    <a:cubicBezTo>
                      <a:pt x="6" y="1"/>
                      <a:pt x="6" y="2"/>
                      <a:pt x="6" y="2"/>
                    </a:cubicBezTo>
                    <a:cubicBezTo>
                      <a:pt x="8" y="2"/>
                      <a:pt x="9" y="2"/>
                      <a:pt x="11" y="2"/>
                    </a:cubicBezTo>
                    <a:cubicBezTo>
                      <a:pt x="11" y="3"/>
                      <a:pt x="11" y="3"/>
                      <a:pt x="12" y="4"/>
                    </a:cubicBezTo>
                    <a:cubicBezTo>
                      <a:pt x="13" y="4"/>
                      <a:pt x="17" y="3"/>
                      <a:pt x="19" y="3"/>
                    </a:cubicBezTo>
                    <a:cubicBezTo>
                      <a:pt x="19" y="3"/>
                      <a:pt x="19" y="4"/>
                      <a:pt x="19" y="4"/>
                    </a:cubicBezTo>
                    <a:cubicBezTo>
                      <a:pt x="18" y="5"/>
                      <a:pt x="17" y="8"/>
                      <a:pt x="16" y="9"/>
                    </a:cubicBezTo>
                    <a:cubicBezTo>
                      <a:pt x="15" y="9"/>
                      <a:pt x="15" y="10"/>
                      <a:pt x="14" y="10"/>
                    </a:cubicBezTo>
                    <a:cubicBezTo>
                      <a:pt x="14" y="10"/>
                      <a:pt x="13" y="9"/>
                      <a:pt x="11" y="10"/>
                    </a:cubicBezTo>
                    <a:cubicBezTo>
                      <a:pt x="9" y="10"/>
                      <a:pt x="9" y="12"/>
                      <a:pt x="7" y="12"/>
                    </a:cubicBezTo>
                    <a:cubicBezTo>
                      <a:pt x="4" y="9"/>
                      <a:pt x="0" y="10"/>
                      <a:pt x="0" y="5"/>
                    </a:cubicBezTo>
                    <a:cubicBezTo>
                      <a:pt x="1" y="5"/>
                      <a:pt x="2" y="5"/>
                      <a:pt x="3" y="5"/>
                    </a:cubicBezTo>
                    <a:cubicBezTo>
                      <a:pt x="3" y="4"/>
                      <a:pt x="3" y="4"/>
                      <a:pt x="3" y="4"/>
                    </a:cubicBezTo>
                    <a:cubicBezTo>
                      <a:pt x="2" y="3"/>
                      <a:pt x="1" y="3"/>
                      <a:pt x="1" y="1"/>
                    </a:cubicBezTo>
                    <a:cubicBezTo>
                      <a:pt x="1" y="1"/>
                      <a:pt x="2" y="1"/>
                      <a:pt x="2" y="1"/>
                    </a:cubicBezTo>
                    <a:cubicBezTo>
                      <a:pt x="3" y="0"/>
                      <a:pt x="5" y="1"/>
                      <a:pt x="6" y="1"/>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5" name="Freeform 58">
                <a:extLst>
                  <a:ext uri="{FF2B5EF4-FFF2-40B4-BE49-F238E27FC236}">
                    <a16:creationId xmlns:a16="http://schemas.microsoft.com/office/drawing/2014/main" id="{E119A899-37AC-4062-8394-8A95110B1E11}"/>
                  </a:ext>
                </a:extLst>
              </p:cNvPr>
              <p:cNvSpPr>
                <a:spLocks/>
              </p:cNvSpPr>
              <p:nvPr/>
            </p:nvSpPr>
            <p:spPr bwMode="auto">
              <a:xfrm>
                <a:off x="1866" y="2000"/>
                <a:ext cx="50" cy="24"/>
              </a:xfrm>
              <a:custGeom>
                <a:avLst/>
                <a:gdLst>
                  <a:gd name="T0" fmla="*/ 7 w 10"/>
                  <a:gd name="T1" fmla="*/ 5 h 5"/>
                  <a:gd name="T2" fmla="*/ 0 w 10"/>
                  <a:gd name="T3" fmla="*/ 4 h 5"/>
                  <a:gd name="T4" fmla="*/ 0 w 10"/>
                  <a:gd name="T5" fmla="*/ 3 h 5"/>
                  <a:gd name="T6" fmla="*/ 0 w 10"/>
                  <a:gd name="T7" fmla="*/ 1 h 5"/>
                  <a:gd name="T8" fmla="*/ 4 w 10"/>
                  <a:gd name="T9" fmla="*/ 0 h 5"/>
                  <a:gd name="T10" fmla="*/ 5 w 10"/>
                  <a:gd name="T11" fmla="*/ 2 h 5"/>
                  <a:gd name="T12" fmla="*/ 8 w 10"/>
                  <a:gd name="T13" fmla="*/ 1 h 5"/>
                  <a:gd name="T14" fmla="*/ 10 w 10"/>
                  <a:gd name="T15" fmla="*/ 3 h 5"/>
                  <a:gd name="T16" fmla="*/ 10 w 10"/>
                  <a:gd name="T17" fmla="*/ 4 h 5"/>
                  <a:gd name="T18" fmla="*/ 10 w 10"/>
                  <a:gd name="T19" fmla="*/ 4 h 5"/>
                  <a:gd name="T20" fmla="*/ 9 w 10"/>
                  <a:gd name="T21" fmla="*/ 4 h 5"/>
                  <a:gd name="T22" fmla="*/ 7 w 10"/>
                  <a:gd name="T23" fmla="*/ 3 h 5"/>
                  <a:gd name="T24" fmla="*/ 7 w 10"/>
                  <a:gd name="T2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5">
                    <a:moveTo>
                      <a:pt x="7" y="5"/>
                    </a:moveTo>
                    <a:cubicBezTo>
                      <a:pt x="5" y="4"/>
                      <a:pt x="3" y="4"/>
                      <a:pt x="0" y="4"/>
                    </a:cubicBezTo>
                    <a:cubicBezTo>
                      <a:pt x="0" y="4"/>
                      <a:pt x="0" y="4"/>
                      <a:pt x="0" y="3"/>
                    </a:cubicBezTo>
                    <a:cubicBezTo>
                      <a:pt x="0" y="3"/>
                      <a:pt x="0" y="2"/>
                      <a:pt x="0" y="1"/>
                    </a:cubicBezTo>
                    <a:cubicBezTo>
                      <a:pt x="1" y="1"/>
                      <a:pt x="2" y="0"/>
                      <a:pt x="4" y="0"/>
                    </a:cubicBezTo>
                    <a:cubicBezTo>
                      <a:pt x="4" y="1"/>
                      <a:pt x="4" y="1"/>
                      <a:pt x="5" y="2"/>
                    </a:cubicBezTo>
                    <a:cubicBezTo>
                      <a:pt x="5" y="2"/>
                      <a:pt x="7" y="0"/>
                      <a:pt x="8" y="1"/>
                    </a:cubicBezTo>
                    <a:cubicBezTo>
                      <a:pt x="9" y="1"/>
                      <a:pt x="9" y="2"/>
                      <a:pt x="10" y="3"/>
                    </a:cubicBezTo>
                    <a:cubicBezTo>
                      <a:pt x="10" y="4"/>
                      <a:pt x="10" y="3"/>
                      <a:pt x="10" y="4"/>
                    </a:cubicBezTo>
                    <a:cubicBezTo>
                      <a:pt x="10" y="4"/>
                      <a:pt x="10" y="4"/>
                      <a:pt x="10" y="4"/>
                    </a:cubicBezTo>
                    <a:cubicBezTo>
                      <a:pt x="10" y="4"/>
                      <a:pt x="9" y="4"/>
                      <a:pt x="9" y="4"/>
                    </a:cubicBezTo>
                    <a:cubicBezTo>
                      <a:pt x="9" y="3"/>
                      <a:pt x="8" y="3"/>
                      <a:pt x="7" y="3"/>
                    </a:cubicBezTo>
                    <a:cubicBezTo>
                      <a:pt x="7" y="3"/>
                      <a:pt x="7" y="4"/>
                      <a:pt x="7" y="5"/>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6" name="Freeform 59">
                <a:extLst>
                  <a:ext uri="{FF2B5EF4-FFF2-40B4-BE49-F238E27FC236}">
                    <a16:creationId xmlns:a16="http://schemas.microsoft.com/office/drawing/2014/main" id="{2C942C97-2976-4BB2-8512-57C4116D8C27}"/>
                  </a:ext>
                </a:extLst>
              </p:cNvPr>
              <p:cNvSpPr>
                <a:spLocks/>
              </p:cNvSpPr>
              <p:nvPr/>
            </p:nvSpPr>
            <p:spPr bwMode="auto">
              <a:xfrm>
                <a:off x="1846" y="2004"/>
                <a:ext cx="5" cy="10"/>
              </a:xfrm>
              <a:custGeom>
                <a:avLst/>
                <a:gdLst>
                  <a:gd name="T0" fmla="*/ 0 w 1"/>
                  <a:gd name="T1" fmla="*/ 0 h 2"/>
                  <a:gd name="T2" fmla="*/ 1 w 1"/>
                  <a:gd name="T3" fmla="*/ 2 h 2"/>
                  <a:gd name="T4" fmla="*/ 0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1" y="1"/>
                      <a:pt x="1" y="1"/>
                      <a:pt x="1" y="2"/>
                    </a:cubicBezTo>
                    <a:cubicBezTo>
                      <a:pt x="0" y="2"/>
                      <a:pt x="1" y="2"/>
                      <a:pt x="0" y="2"/>
                    </a:cubicBezTo>
                    <a:cubicBezTo>
                      <a:pt x="0" y="1"/>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7" name="Freeform 60">
                <a:extLst>
                  <a:ext uri="{FF2B5EF4-FFF2-40B4-BE49-F238E27FC236}">
                    <a16:creationId xmlns:a16="http://schemas.microsoft.com/office/drawing/2014/main" id="{4B570550-D0FF-4BDF-8082-C6C375EEE656}"/>
                  </a:ext>
                </a:extLst>
              </p:cNvPr>
              <p:cNvSpPr>
                <a:spLocks/>
              </p:cNvSpPr>
              <p:nvPr/>
            </p:nvSpPr>
            <p:spPr bwMode="auto">
              <a:xfrm>
                <a:off x="1118" y="2009"/>
                <a:ext cx="10" cy="15"/>
              </a:xfrm>
              <a:custGeom>
                <a:avLst/>
                <a:gdLst>
                  <a:gd name="T0" fmla="*/ 0 w 2"/>
                  <a:gd name="T1" fmla="*/ 3 h 3"/>
                  <a:gd name="T2" fmla="*/ 0 w 2"/>
                  <a:gd name="T3" fmla="*/ 1 h 3"/>
                  <a:gd name="T4" fmla="*/ 1 w 2"/>
                  <a:gd name="T5" fmla="*/ 1 h 3"/>
                  <a:gd name="T6" fmla="*/ 1 w 2"/>
                  <a:gd name="T7" fmla="*/ 1 h 3"/>
                  <a:gd name="T8" fmla="*/ 2 w 2"/>
                  <a:gd name="T9" fmla="*/ 1 h 3"/>
                  <a:gd name="T10" fmla="*/ 1 w 2"/>
                  <a:gd name="T11" fmla="*/ 2 h 3"/>
                  <a:gd name="T12" fmla="*/ 0 w 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3"/>
                    </a:moveTo>
                    <a:cubicBezTo>
                      <a:pt x="0" y="2"/>
                      <a:pt x="0" y="2"/>
                      <a:pt x="0" y="1"/>
                    </a:cubicBezTo>
                    <a:cubicBezTo>
                      <a:pt x="0" y="1"/>
                      <a:pt x="1" y="1"/>
                      <a:pt x="1" y="1"/>
                    </a:cubicBezTo>
                    <a:cubicBezTo>
                      <a:pt x="1" y="0"/>
                      <a:pt x="1" y="1"/>
                      <a:pt x="1" y="1"/>
                    </a:cubicBezTo>
                    <a:cubicBezTo>
                      <a:pt x="1" y="1"/>
                      <a:pt x="1" y="1"/>
                      <a:pt x="2" y="1"/>
                    </a:cubicBezTo>
                    <a:cubicBezTo>
                      <a:pt x="1" y="2"/>
                      <a:pt x="2" y="2"/>
                      <a:pt x="1" y="2"/>
                    </a:cubicBezTo>
                    <a:cubicBezTo>
                      <a:pt x="1" y="3"/>
                      <a:pt x="1" y="3"/>
                      <a:pt x="0" y="3"/>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8" name="Freeform 61">
                <a:extLst>
                  <a:ext uri="{FF2B5EF4-FFF2-40B4-BE49-F238E27FC236}">
                    <a16:creationId xmlns:a16="http://schemas.microsoft.com/office/drawing/2014/main" id="{F1E249E7-D3C0-4888-9F59-37FF7A0F5F21}"/>
                  </a:ext>
                </a:extLst>
              </p:cNvPr>
              <p:cNvSpPr>
                <a:spLocks/>
              </p:cNvSpPr>
              <p:nvPr/>
            </p:nvSpPr>
            <p:spPr bwMode="auto">
              <a:xfrm>
                <a:off x="3088" y="2014"/>
                <a:ext cx="25" cy="20"/>
              </a:xfrm>
              <a:custGeom>
                <a:avLst/>
                <a:gdLst>
                  <a:gd name="T0" fmla="*/ 0 w 5"/>
                  <a:gd name="T1" fmla="*/ 3 h 4"/>
                  <a:gd name="T2" fmla="*/ 0 w 5"/>
                  <a:gd name="T3" fmla="*/ 1 h 4"/>
                  <a:gd name="T4" fmla="*/ 4 w 5"/>
                  <a:gd name="T5" fmla="*/ 0 h 4"/>
                  <a:gd name="T6" fmla="*/ 5 w 5"/>
                  <a:gd name="T7" fmla="*/ 1 h 4"/>
                  <a:gd name="T8" fmla="*/ 5 w 5"/>
                  <a:gd name="T9" fmla="*/ 3 h 4"/>
                  <a:gd name="T10" fmla="*/ 4 w 5"/>
                  <a:gd name="T11" fmla="*/ 3 h 4"/>
                  <a:gd name="T12" fmla="*/ 0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0" y="3"/>
                    </a:moveTo>
                    <a:cubicBezTo>
                      <a:pt x="0" y="2"/>
                      <a:pt x="0" y="1"/>
                      <a:pt x="0" y="1"/>
                    </a:cubicBezTo>
                    <a:cubicBezTo>
                      <a:pt x="2" y="0"/>
                      <a:pt x="2" y="0"/>
                      <a:pt x="4" y="0"/>
                    </a:cubicBezTo>
                    <a:cubicBezTo>
                      <a:pt x="4" y="0"/>
                      <a:pt x="5" y="0"/>
                      <a:pt x="5" y="1"/>
                    </a:cubicBezTo>
                    <a:cubicBezTo>
                      <a:pt x="5" y="1"/>
                      <a:pt x="5" y="2"/>
                      <a:pt x="5" y="3"/>
                    </a:cubicBezTo>
                    <a:cubicBezTo>
                      <a:pt x="5" y="3"/>
                      <a:pt x="5" y="3"/>
                      <a:pt x="4" y="3"/>
                    </a:cubicBezTo>
                    <a:cubicBezTo>
                      <a:pt x="3" y="4"/>
                      <a:pt x="1" y="3"/>
                      <a:pt x="0" y="3"/>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9" name="Freeform 62">
                <a:extLst>
                  <a:ext uri="{FF2B5EF4-FFF2-40B4-BE49-F238E27FC236}">
                    <a16:creationId xmlns:a16="http://schemas.microsoft.com/office/drawing/2014/main" id="{4E91E29B-42D7-4E0F-98CC-B8A14F404143}"/>
                  </a:ext>
                </a:extLst>
              </p:cNvPr>
              <p:cNvSpPr>
                <a:spLocks/>
              </p:cNvSpPr>
              <p:nvPr/>
            </p:nvSpPr>
            <p:spPr bwMode="auto">
              <a:xfrm>
                <a:off x="1926" y="2014"/>
                <a:ext cx="25" cy="20"/>
              </a:xfrm>
              <a:custGeom>
                <a:avLst/>
                <a:gdLst>
                  <a:gd name="T0" fmla="*/ 0 w 5"/>
                  <a:gd name="T1" fmla="*/ 0 h 4"/>
                  <a:gd name="T2" fmla="*/ 5 w 5"/>
                  <a:gd name="T3" fmla="*/ 2 h 4"/>
                  <a:gd name="T4" fmla="*/ 4 w 5"/>
                  <a:gd name="T5" fmla="*/ 2 h 4"/>
                  <a:gd name="T6" fmla="*/ 4 w 5"/>
                  <a:gd name="T7" fmla="*/ 2 h 4"/>
                  <a:gd name="T8" fmla="*/ 2 w 5"/>
                  <a:gd name="T9" fmla="*/ 4 h 4"/>
                  <a:gd name="T10" fmla="*/ 2 w 5"/>
                  <a:gd name="T11" fmla="*/ 3 h 4"/>
                  <a:gd name="T12" fmla="*/ 0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0" y="0"/>
                    </a:moveTo>
                    <a:cubicBezTo>
                      <a:pt x="1" y="1"/>
                      <a:pt x="4" y="1"/>
                      <a:pt x="5" y="2"/>
                    </a:cubicBezTo>
                    <a:cubicBezTo>
                      <a:pt x="4" y="2"/>
                      <a:pt x="4" y="2"/>
                      <a:pt x="4" y="2"/>
                    </a:cubicBezTo>
                    <a:cubicBezTo>
                      <a:pt x="4" y="2"/>
                      <a:pt x="4" y="2"/>
                      <a:pt x="4" y="2"/>
                    </a:cubicBezTo>
                    <a:cubicBezTo>
                      <a:pt x="3" y="3"/>
                      <a:pt x="3" y="3"/>
                      <a:pt x="2" y="4"/>
                    </a:cubicBezTo>
                    <a:cubicBezTo>
                      <a:pt x="2" y="4"/>
                      <a:pt x="2" y="3"/>
                      <a:pt x="2" y="3"/>
                    </a:cubicBezTo>
                    <a:cubicBezTo>
                      <a:pt x="1" y="2"/>
                      <a:pt x="0" y="2"/>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0" name="Freeform 63">
                <a:extLst>
                  <a:ext uri="{FF2B5EF4-FFF2-40B4-BE49-F238E27FC236}">
                    <a16:creationId xmlns:a16="http://schemas.microsoft.com/office/drawing/2014/main" id="{F4E5892A-FD50-463C-B537-36A6BBFC0966}"/>
                  </a:ext>
                </a:extLst>
              </p:cNvPr>
              <p:cNvSpPr>
                <a:spLocks/>
              </p:cNvSpPr>
              <p:nvPr/>
            </p:nvSpPr>
            <p:spPr bwMode="auto">
              <a:xfrm>
                <a:off x="2893" y="2014"/>
                <a:ext cx="35" cy="30"/>
              </a:xfrm>
              <a:custGeom>
                <a:avLst/>
                <a:gdLst>
                  <a:gd name="T0" fmla="*/ 2 w 7"/>
                  <a:gd name="T1" fmla="*/ 0 h 6"/>
                  <a:gd name="T2" fmla="*/ 7 w 7"/>
                  <a:gd name="T3" fmla="*/ 4 h 6"/>
                  <a:gd name="T4" fmla="*/ 1 w 7"/>
                  <a:gd name="T5" fmla="*/ 6 h 6"/>
                  <a:gd name="T6" fmla="*/ 1 w 7"/>
                  <a:gd name="T7" fmla="*/ 5 h 6"/>
                  <a:gd name="T8" fmla="*/ 2 w 7"/>
                  <a:gd name="T9" fmla="*/ 0 h 6"/>
                </a:gdLst>
                <a:ahLst/>
                <a:cxnLst>
                  <a:cxn ang="0">
                    <a:pos x="T0" y="T1"/>
                  </a:cxn>
                  <a:cxn ang="0">
                    <a:pos x="T2" y="T3"/>
                  </a:cxn>
                  <a:cxn ang="0">
                    <a:pos x="T4" y="T5"/>
                  </a:cxn>
                  <a:cxn ang="0">
                    <a:pos x="T6" y="T7"/>
                  </a:cxn>
                  <a:cxn ang="0">
                    <a:pos x="T8" y="T9"/>
                  </a:cxn>
                </a:cxnLst>
                <a:rect l="0" t="0" r="r" b="b"/>
                <a:pathLst>
                  <a:path w="7" h="6">
                    <a:moveTo>
                      <a:pt x="2" y="0"/>
                    </a:moveTo>
                    <a:cubicBezTo>
                      <a:pt x="4" y="2"/>
                      <a:pt x="7" y="2"/>
                      <a:pt x="7" y="4"/>
                    </a:cubicBezTo>
                    <a:cubicBezTo>
                      <a:pt x="4" y="4"/>
                      <a:pt x="3" y="5"/>
                      <a:pt x="1" y="6"/>
                    </a:cubicBezTo>
                    <a:cubicBezTo>
                      <a:pt x="1" y="5"/>
                      <a:pt x="1" y="5"/>
                      <a:pt x="1" y="5"/>
                    </a:cubicBezTo>
                    <a:cubicBezTo>
                      <a:pt x="0" y="3"/>
                      <a:pt x="1" y="1"/>
                      <a:pt x="2"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1" name="Freeform 64">
                <a:extLst>
                  <a:ext uri="{FF2B5EF4-FFF2-40B4-BE49-F238E27FC236}">
                    <a16:creationId xmlns:a16="http://schemas.microsoft.com/office/drawing/2014/main" id="{8694F560-D64E-4150-A7D3-8BC2E0CD64FD}"/>
                  </a:ext>
                </a:extLst>
              </p:cNvPr>
              <p:cNvSpPr>
                <a:spLocks/>
              </p:cNvSpPr>
              <p:nvPr/>
            </p:nvSpPr>
            <p:spPr bwMode="auto">
              <a:xfrm>
                <a:off x="1841" y="2024"/>
                <a:ext cx="10" cy="10"/>
              </a:xfrm>
              <a:custGeom>
                <a:avLst/>
                <a:gdLst>
                  <a:gd name="T0" fmla="*/ 0 w 2"/>
                  <a:gd name="T1" fmla="*/ 0 h 2"/>
                  <a:gd name="T2" fmla="*/ 2 w 2"/>
                  <a:gd name="T3" fmla="*/ 0 h 2"/>
                  <a:gd name="T4" fmla="*/ 2 w 2"/>
                  <a:gd name="T5" fmla="*/ 2 h 2"/>
                  <a:gd name="T6" fmla="*/ 1 w 2"/>
                  <a:gd name="T7" fmla="*/ 2 h 2"/>
                  <a:gd name="T8" fmla="*/ 0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1" y="0"/>
                      <a:pt x="2" y="0"/>
                    </a:cubicBezTo>
                    <a:cubicBezTo>
                      <a:pt x="2" y="1"/>
                      <a:pt x="2" y="2"/>
                      <a:pt x="2" y="2"/>
                    </a:cubicBezTo>
                    <a:cubicBezTo>
                      <a:pt x="2" y="2"/>
                      <a:pt x="2" y="2"/>
                      <a:pt x="1" y="2"/>
                    </a:cubicBezTo>
                    <a:cubicBezTo>
                      <a:pt x="1" y="2"/>
                      <a:pt x="0" y="2"/>
                      <a:pt x="0" y="1"/>
                    </a:cubicBezTo>
                    <a:cubicBezTo>
                      <a:pt x="0" y="0"/>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2" name="Freeform 65">
                <a:extLst>
                  <a:ext uri="{FF2B5EF4-FFF2-40B4-BE49-F238E27FC236}">
                    <a16:creationId xmlns:a16="http://schemas.microsoft.com/office/drawing/2014/main" id="{AFC90A20-BA3A-48BA-AC69-45D4A2AAF032}"/>
                  </a:ext>
                </a:extLst>
              </p:cNvPr>
              <p:cNvSpPr>
                <a:spLocks/>
              </p:cNvSpPr>
              <p:nvPr/>
            </p:nvSpPr>
            <p:spPr bwMode="auto">
              <a:xfrm>
                <a:off x="1876" y="2029"/>
                <a:ext cx="35" cy="20"/>
              </a:xfrm>
              <a:custGeom>
                <a:avLst/>
                <a:gdLst>
                  <a:gd name="T0" fmla="*/ 1 w 7"/>
                  <a:gd name="T1" fmla="*/ 0 h 4"/>
                  <a:gd name="T2" fmla="*/ 3 w 7"/>
                  <a:gd name="T3" fmla="*/ 0 h 4"/>
                  <a:gd name="T4" fmla="*/ 3 w 7"/>
                  <a:gd name="T5" fmla="*/ 1 h 4"/>
                  <a:gd name="T6" fmla="*/ 2 w 7"/>
                  <a:gd name="T7" fmla="*/ 2 h 4"/>
                  <a:gd name="T8" fmla="*/ 7 w 7"/>
                  <a:gd name="T9" fmla="*/ 2 h 4"/>
                  <a:gd name="T10" fmla="*/ 7 w 7"/>
                  <a:gd name="T11" fmla="*/ 4 h 4"/>
                  <a:gd name="T12" fmla="*/ 0 w 7"/>
                  <a:gd name="T13" fmla="*/ 2 h 4"/>
                  <a:gd name="T14" fmla="*/ 1 w 7"/>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1" y="0"/>
                    </a:moveTo>
                    <a:cubicBezTo>
                      <a:pt x="1" y="0"/>
                      <a:pt x="2" y="0"/>
                      <a:pt x="3" y="0"/>
                    </a:cubicBezTo>
                    <a:cubicBezTo>
                      <a:pt x="3" y="1"/>
                      <a:pt x="3" y="1"/>
                      <a:pt x="3" y="1"/>
                    </a:cubicBezTo>
                    <a:cubicBezTo>
                      <a:pt x="2" y="1"/>
                      <a:pt x="2" y="1"/>
                      <a:pt x="2" y="2"/>
                    </a:cubicBezTo>
                    <a:cubicBezTo>
                      <a:pt x="4" y="2"/>
                      <a:pt x="6" y="2"/>
                      <a:pt x="7" y="2"/>
                    </a:cubicBezTo>
                    <a:cubicBezTo>
                      <a:pt x="7" y="3"/>
                      <a:pt x="7" y="3"/>
                      <a:pt x="7" y="4"/>
                    </a:cubicBezTo>
                    <a:cubicBezTo>
                      <a:pt x="4" y="4"/>
                      <a:pt x="1" y="3"/>
                      <a:pt x="0" y="2"/>
                    </a:cubicBezTo>
                    <a:cubicBezTo>
                      <a:pt x="0" y="1"/>
                      <a:pt x="0" y="1"/>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3" name="Freeform 66">
                <a:extLst>
                  <a:ext uri="{FF2B5EF4-FFF2-40B4-BE49-F238E27FC236}">
                    <a16:creationId xmlns:a16="http://schemas.microsoft.com/office/drawing/2014/main" id="{46E5384E-C8CA-4D35-9CE8-5D95A30FD2B4}"/>
                  </a:ext>
                </a:extLst>
              </p:cNvPr>
              <p:cNvSpPr>
                <a:spLocks/>
              </p:cNvSpPr>
              <p:nvPr/>
            </p:nvSpPr>
            <p:spPr bwMode="auto">
              <a:xfrm>
                <a:off x="1073" y="2034"/>
                <a:ext cx="10" cy="15"/>
              </a:xfrm>
              <a:custGeom>
                <a:avLst/>
                <a:gdLst>
                  <a:gd name="T0" fmla="*/ 2 w 2"/>
                  <a:gd name="T1" fmla="*/ 0 h 3"/>
                  <a:gd name="T2" fmla="*/ 2 w 2"/>
                  <a:gd name="T3" fmla="*/ 3 h 3"/>
                  <a:gd name="T4" fmla="*/ 0 w 2"/>
                  <a:gd name="T5" fmla="*/ 3 h 3"/>
                  <a:gd name="T6" fmla="*/ 0 w 2"/>
                  <a:gd name="T7" fmla="*/ 2 h 3"/>
                  <a:gd name="T8" fmla="*/ 0 w 2"/>
                  <a:gd name="T9" fmla="*/ 1 h 3"/>
                  <a:gd name="T10" fmla="*/ 2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2" y="0"/>
                    </a:moveTo>
                    <a:cubicBezTo>
                      <a:pt x="2" y="2"/>
                      <a:pt x="2" y="2"/>
                      <a:pt x="2" y="3"/>
                    </a:cubicBezTo>
                    <a:cubicBezTo>
                      <a:pt x="1" y="3"/>
                      <a:pt x="1" y="3"/>
                      <a:pt x="0" y="3"/>
                    </a:cubicBezTo>
                    <a:cubicBezTo>
                      <a:pt x="0" y="3"/>
                      <a:pt x="0" y="3"/>
                      <a:pt x="0" y="2"/>
                    </a:cubicBezTo>
                    <a:cubicBezTo>
                      <a:pt x="0" y="1"/>
                      <a:pt x="0" y="2"/>
                      <a:pt x="0" y="1"/>
                    </a:cubicBezTo>
                    <a:cubicBezTo>
                      <a:pt x="1" y="1"/>
                      <a:pt x="1" y="1"/>
                      <a:pt x="2"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4" name="Freeform 67">
                <a:extLst>
                  <a:ext uri="{FF2B5EF4-FFF2-40B4-BE49-F238E27FC236}">
                    <a16:creationId xmlns:a16="http://schemas.microsoft.com/office/drawing/2014/main" id="{F8407970-F059-4A4B-84CA-B82A44AE90E2}"/>
                  </a:ext>
                </a:extLst>
              </p:cNvPr>
              <p:cNvSpPr>
                <a:spLocks/>
              </p:cNvSpPr>
              <p:nvPr/>
            </p:nvSpPr>
            <p:spPr bwMode="auto">
              <a:xfrm>
                <a:off x="2175" y="2059"/>
                <a:ext cx="35" cy="10"/>
              </a:xfrm>
              <a:custGeom>
                <a:avLst/>
                <a:gdLst>
                  <a:gd name="T0" fmla="*/ 0 w 7"/>
                  <a:gd name="T1" fmla="*/ 2 h 2"/>
                  <a:gd name="T2" fmla="*/ 0 w 7"/>
                  <a:gd name="T3" fmla="*/ 0 h 2"/>
                  <a:gd name="T4" fmla="*/ 5 w 7"/>
                  <a:gd name="T5" fmla="*/ 0 h 2"/>
                  <a:gd name="T6" fmla="*/ 7 w 7"/>
                  <a:gd name="T7" fmla="*/ 2 h 2"/>
                  <a:gd name="T8" fmla="*/ 6 w 7"/>
                  <a:gd name="T9" fmla="*/ 2 h 2"/>
                  <a:gd name="T10" fmla="*/ 0 w 7"/>
                  <a:gd name="T11" fmla="*/ 2 h 2"/>
                </a:gdLst>
                <a:ahLst/>
                <a:cxnLst>
                  <a:cxn ang="0">
                    <a:pos x="T0" y="T1"/>
                  </a:cxn>
                  <a:cxn ang="0">
                    <a:pos x="T2" y="T3"/>
                  </a:cxn>
                  <a:cxn ang="0">
                    <a:pos x="T4" y="T5"/>
                  </a:cxn>
                  <a:cxn ang="0">
                    <a:pos x="T6" y="T7"/>
                  </a:cxn>
                  <a:cxn ang="0">
                    <a:pos x="T8" y="T9"/>
                  </a:cxn>
                  <a:cxn ang="0">
                    <a:pos x="T10" y="T11"/>
                  </a:cxn>
                </a:cxnLst>
                <a:rect l="0" t="0" r="r" b="b"/>
                <a:pathLst>
                  <a:path w="7" h="2">
                    <a:moveTo>
                      <a:pt x="0" y="2"/>
                    </a:moveTo>
                    <a:cubicBezTo>
                      <a:pt x="0" y="1"/>
                      <a:pt x="0" y="1"/>
                      <a:pt x="0" y="0"/>
                    </a:cubicBezTo>
                    <a:cubicBezTo>
                      <a:pt x="2" y="0"/>
                      <a:pt x="4" y="0"/>
                      <a:pt x="5" y="0"/>
                    </a:cubicBezTo>
                    <a:cubicBezTo>
                      <a:pt x="6" y="0"/>
                      <a:pt x="6" y="1"/>
                      <a:pt x="7" y="2"/>
                    </a:cubicBezTo>
                    <a:cubicBezTo>
                      <a:pt x="7" y="2"/>
                      <a:pt x="6" y="2"/>
                      <a:pt x="6" y="2"/>
                    </a:cubicBezTo>
                    <a:cubicBezTo>
                      <a:pt x="5" y="2"/>
                      <a:pt x="2" y="2"/>
                      <a:pt x="0" y="2"/>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5" name="Freeform 68">
                <a:extLst>
                  <a:ext uri="{FF2B5EF4-FFF2-40B4-BE49-F238E27FC236}">
                    <a16:creationId xmlns:a16="http://schemas.microsoft.com/office/drawing/2014/main" id="{F7B532F3-B44A-47A9-AB7A-75E428894B07}"/>
                  </a:ext>
                </a:extLst>
              </p:cNvPr>
              <p:cNvSpPr>
                <a:spLocks/>
              </p:cNvSpPr>
              <p:nvPr/>
            </p:nvSpPr>
            <p:spPr bwMode="auto">
              <a:xfrm>
                <a:off x="3043" y="2069"/>
                <a:ext cx="65" cy="40"/>
              </a:xfrm>
              <a:custGeom>
                <a:avLst/>
                <a:gdLst>
                  <a:gd name="T0" fmla="*/ 13 w 13"/>
                  <a:gd name="T1" fmla="*/ 4 h 8"/>
                  <a:gd name="T2" fmla="*/ 13 w 13"/>
                  <a:gd name="T3" fmla="*/ 6 h 8"/>
                  <a:gd name="T4" fmla="*/ 7 w 13"/>
                  <a:gd name="T5" fmla="*/ 5 h 8"/>
                  <a:gd name="T6" fmla="*/ 6 w 13"/>
                  <a:gd name="T7" fmla="*/ 7 h 8"/>
                  <a:gd name="T8" fmla="*/ 3 w 13"/>
                  <a:gd name="T9" fmla="*/ 8 h 8"/>
                  <a:gd name="T10" fmla="*/ 0 w 13"/>
                  <a:gd name="T11" fmla="*/ 0 h 8"/>
                  <a:gd name="T12" fmla="*/ 2 w 13"/>
                  <a:gd name="T13" fmla="*/ 0 h 8"/>
                  <a:gd name="T14" fmla="*/ 13 w 13"/>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8">
                    <a:moveTo>
                      <a:pt x="13" y="4"/>
                    </a:moveTo>
                    <a:cubicBezTo>
                      <a:pt x="13" y="5"/>
                      <a:pt x="13" y="5"/>
                      <a:pt x="13" y="6"/>
                    </a:cubicBezTo>
                    <a:cubicBezTo>
                      <a:pt x="10" y="6"/>
                      <a:pt x="10" y="5"/>
                      <a:pt x="7" y="5"/>
                    </a:cubicBezTo>
                    <a:cubicBezTo>
                      <a:pt x="7" y="6"/>
                      <a:pt x="6" y="6"/>
                      <a:pt x="6" y="7"/>
                    </a:cubicBezTo>
                    <a:cubicBezTo>
                      <a:pt x="5" y="8"/>
                      <a:pt x="5" y="8"/>
                      <a:pt x="3" y="8"/>
                    </a:cubicBezTo>
                    <a:cubicBezTo>
                      <a:pt x="2" y="6"/>
                      <a:pt x="0" y="4"/>
                      <a:pt x="0" y="0"/>
                    </a:cubicBezTo>
                    <a:cubicBezTo>
                      <a:pt x="0" y="0"/>
                      <a:pt x="1" y="0"/>
                      <a:pt x="2" y="0"/>
                    </a:cubicBezTo>
                    <a:cubicBezTo>
                      <a:pt x="4" y="2"/>
                      <a:pt x="9" y="4"/>
                      <a:pt x="13" y="4"/>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6" name="Freeform 69">
                <a:extLst>
                  <a:ext uri="{FF2B5EF4-FFF2-40B4-BE49-F238E27FC236}">
                    <a16:creationId xmlns:a16="http://schemas.microsoft.com/office/drawing/2014/main" id="{CBECBA44-99DD-49CE-A213-E99493BF67CB}"/>
                  </a:ext>
                </a:extLst>
              </p:cNvPr>
              <p:cNvSpPr>
                <a:spLocks/>
              </p:cNvSpPr>
              <p:nvPr/>
            </p:nvSpPr>
            <p:spPr bwMode="auto">
              <a:xfrm>
                <a:off x="2699" y="2084"/>
                <a:ext cx="65" cy="35"/>
              </a:xfrm>
              <a:custGeom>
                <a:avLst/>
                <a:gdLst>
                  <a:gd name="T0" fmla="*/ 10 w 13"/>
                  <a:gd name="T1" fmla="*/ 2 h 7"/>
                  <a:gd name="T2" fmla="*/ 10 w 13"/>
                  <a:gd name="T3" fmla="*/ 0 h 7"/>
                  <a:gd name="T4" fmla="*/ 8 w 13"/>
                  <a:gd name="T5" fmla="*/ 0 h 7"/>
                  <a:gd name="T6" fmla="*/ 0 w 13"/>
                  <a:gd name="T7" fmla="*/ 3 h 7"/>
                  <a:gd name="T8" fmla="*/ 1 w 13"/>
                  <a:gd name="T9" fmla="*/ 3 h 7"/>
                  <a:gd name="T10" fmla="*/ 5 w 13"/>
                  <a:gd name="T11" fmla="*/ 4 h 7"/>
                  <a:gd name="T12" fmla="*/ 6 w 13"/>
                  <a:gd name="T13" fmla="*/ 3 h 7"/>
                  <a:gd name="T14" fmla="*/ 7 w 13"/>
                  <a:gd name="T15" fmla="*/ 3 h 7"/>
                  <a:gd name="T16" fmla="*/ 6 w 13"/>
                  <a:gd name="T17" fmla="*/ 4 h 7"/>
                  <a:gd name="T18" fmla="*/ 5 w 13"/>
                  <a:gd name="T19" fmla="*/ 6 h 7"/>
                  <a:gd name="T20" fmla="*/ 10 w 13"/>
                  <a:gd name="T21" fmla="*/ 7 h 7"/>
                  <a:gd name="T22" fmla="*/ 13 w 13"/>
                  <a:gd name="T23" fmla="*/ 4 h 7"/>
                  <a:gd name="T24" fmla="*/ 13 w 13"/>
                  <a:gd name="T25" fmla="*/ 2 h 7"/>
                  <a:gd name="T26" fmla="*/ 12 w 13"/>
                  <a:gd name="T27" fmla="*/ 1 h 7"/>
                  <a:gd name="T28" fmla="*/ 10 w 13"/>
                  <a:gd name="T2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7">
                    <a:moveTo>
                      <a:pt x="10" y="2"/>
                    </a:moveTo>
                    <a:cubicBezTo>
                      <a:pt x="10" y="1"/>
                      <a:pt x="10" y="1"/>
                      <a:pt x="10" y="0"/>
                    </a:cubicBezTo>
                    <a:cubicBezTo>
                      <a:pt x="9" y="0"/>
                      <a:pt x="9" y="0"/>
                      <a:pt x="8" y="0"/>
                    </a:cubicBezTo>
                    <a:cubicBezTo>
                      <a:pt x="6" y="2"/>
                      <a:pt x="3" y="2"/>
                      <a:pt x="0" y="3"/>
                    </a:cubicBezTo>
                    <a:cubicBezTo>
                      <a:pt x="1" y="3"/>
                      <a:pt x="1" y="3"/>
                      <a:pt x="1" y="3"/>
                    </a:cubicBezTo>
                    <a:cubicBezTo>
                      <a:pt x="2" y="4"/>
                      <a:pt x="3" y="4"/>
                      <a:pt x="5" y="4"/>
                    </a:cubicBezTo>
                    <a:cubicBezTo>
                      <a:pt x="5" y="3"/>
                      <a:pt x="5" y="3"/>
                      <a:pt x="6" y="3"/>
                    </a:cubicBezTo>
                    <a:cubicBezTo>
                      <a:pt x="7" y="3"/>
                      <a:pt x="7" y="3"/>
                      <a:pt x="7" y="3"/>
                    </a:cubicBezTo>
                    <a:cubicBezTo>
                      <a:pt x="7" y="4"/>
                      <a:pt x="7" y="3"/>
                      <a:pt x="6" y="4"/>
                    </a:cubicBezTo>
                    <a:cubicBezTo>
                      <a:pt x="5" y="5"/>
                      <a:pt x="5" y="4"/>
                      <a:pt x="5" y="6"/>
                    </a:cubicBezTo>
                    <a:cubicBezTo>
                      <a:pt x="6" y="7"/>
                      <a:pt x="8" y="7"/>
                      <a:pt x="10" y="7"/>
                    </a:cubicBezTo>
                    <a:cubicBezTo>
                      <a:pt x="11" y="5"/>
                      <a:pt x="11" y="5"/>
                      <a:pt x="13" y="4"/>
                    </a:cubicBezTo>
                    <a:cubicBezTo>
                      <a:pt x="13" y="3"/>
                      <a:pt x="13" y="2"/>
                      <a:pt x="13" y="2"/>
                    </a:cubicBezTo>
                    <a:cubicBezTo>
                      <a:pt x="13" y="2"/>
                      <a:pt x="12" y="1"/>
                      <a:pt x="12" y="1"/>
                    </a:cubicBezTo>
                    <a:cubicBezTo>
                      <a:pt x="12" y="1"/>
                      <a:pt x="11" y="2"/>
                      <a:pt x="10" y="2"/>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7" name="Freeform 70">
                <a:extLst>
                  <a:ext uri="{FF2B5EF4-FFF2-40B4-BE49-F238E27FC236}">
                    <a16:creationId xmlns:a16="http://schemas.microsoft.com/office/drawing/2014/main" id="{52275B28-2F2F-4A7E-9ECC-510183005D0D}"/>
                  </a:ext>
                </a:extLst>
              </p:cNvPr>
              <p:cNvSpPr>
                <a:spLocks/>
              </p:cNvSpPr>
              <p:nvPr/>
            </p:nvSpPr>
            <p:spPr bwMode="auto">
              <a:xfrm>
                <a:off x="2080" y="2084"/>
                <a:ext cx="15" cy="10"/>
              </a:xfrm>
              <a:custGeom>
                <a:avLst/>
                <a:gdLst>
                  <a:gd name="T0" fmla="*/ 1 w 3"/>
                  <a:gd name="T1" fmla="*/ 0 h 2"/>
                  <a:gd name="T2" fmla="*/ 3 w 3"/>
                  <a:gd name="T3" fmla="*/ 1 h 2"/>
                  <a:gd name="T4" fmla="*/ 3 w 3"/>
                  <a:gd name="T5" fmla="*/ 2 h 2"/>
                  <a:gd name="T6" fmla="*/ 2 w 3"/>
                  <a:gd name="T7" fmla="*/ 2 h 2"/>
                  <a:gd name="T8" fmla="*/ 1 w 3"/>
                  <a:gd name="T9" fmla="*/ 2 h 2"/>
                  <a:gd name="T10" fmla="*/ 0 w 3"/>
                  <a:gd name="T11" fmla="*/ 1 h 2"/>
                  <a:gd name="T12" fmla="*/ 1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1" y="0"/>
                    </a:moveTo>
                    <a:cubicBezTo>
                      <a:pt x="2" y="1"/>
                      <a:pt x="2" y="1"/>
                      <a:pt x="3" y="1"/>
                    </a:cubicBezTo>
                    <a:cubicBezTo>
                      <a:pt x="3" y="1"/>
                      <a:pt x="3" y="1"/>
                      <a:pt x="3" y="2"/>
                    </a:cubicBezTo>
                    <a:cubicBezTo>
                      <a:pt x="3" y="2"/>
                      <a:pt x="2" y="2"/>
                      <a:pt x="2" y="2"/>
                    </a:cubicBezTo>
                    <a:cubicBezTo>
                      <a:pt x="2" y="2"/>
                      <a:pt x="2" y="2"/>
                      <a:pt x="1" y="2"/>
                    </a:cubicBezTo>
                    <a:cubicBezTo>
                      <a:pt x="1" y="2"/>
                      <a:pt x="1" y="1"/>
                      <a:pt x="0" y="1"/>
                    </a:cubicBezTo>
                    <a:cubicBezTo>
                      <a:pt x="1" y="1"/>
                      <a:pt x="1" y="1"/>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8" name="Freeform 71">
                <a:extLst>
                  <a:ext uri="{FF2B5EF4-FFF2-40B4-BE49-F238E27FC236}">
                    <a16:creationId xmlns:a16="http://schemas.microsoft.com/office/drawing/2014/main" id="{BCC7D5D9-F95B-41CE-8596-8B65DF5AD77A}"/>
                  </a:ext>
                </a:extLst>
              </p:cNvPr>
              <p:cNvSpPr>
                <a:spLocks/>
              </p:cNvSpPr>
              <p:nvPr/>
            </p:nvSpPr>
            <p:spPr bwMode="auto">
              <a:xfrm>
                <a:off x="1228" y="2104"/>
                <a:ext cx="5" cy="1"/>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0" y="0"/>
                      <a:pt x="1" y="0"/>
                    </a:cubicBezTo>
                    <a:cubicBezTo>
                      <a:pt x="1" y="0"/>
                      <a:pt x="1"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9" name="Freeform 72">
                <a:extLst>
                  <a:ext uri="{FF2B5EF4-FFF2-40B4-BE49-F238E27FC236}">
                    <a16:creationId xmlns:a16="http://schemas.microsoft.com/office/drawing/2014/main" id="{401CAE07-5155-4CAF-ABA3-5DF17D34DF12}"/>
                  </a:ext>
                </a:extLst>
              </p:cNvPr>
              <p:cNvSpPr>
                <a:spLocks/>
              </p:cNvSpPr>
              <p:nvPr/>
            </p:nvSpPr>
            <p:spPr bwMode="auto">
              <a:xfrm>
                <a:off x="829" y="2114"/>
                <a:ext cx="30" cy="35"/>
              </a:xfrm>
              <a:custGeom>
                <a:avLst/>
                <a:gdLst>
                  <a:gd name="T0" fmla="*/ 6 w 6"/>
                  <a:gd name="T1" fmla="*/ 3 h 7"/>
                  <a:gd name="T2" fmla="*/ 3 w 6"/>
                  <a:gd name="T3" fmla="*/ 3 h 7"/>
                  <a:gd name="T4" fmla="*/ 3 w 6"/>
                  <a:gd name="T5" fmla="*/ 2 h 7"/>
                  <a:gd name="T6" fmla="*/ 4 w 6"/>
                  <a:gd name="T7" fmla="*/ 0 h 7"/>
                  <a:gd name="T8" fmla="*/ 3 w 6"/>
                  <a:gd name="T9" fmla="*/ 0 h 7"/>
                  <a:gd name="T10" fmla="*/ 1 w 6"/>
                  <a:gd name="T11" fmla="*/ 4 h 7"/>
                  <a:gd name="T12" fmla="*/ 2 w 6"/>
                  <a:gd name="T13" fmla="*/ 4 h 7"/>
                  <a:gd name="T14" fmla="*/ 2 w 6"/>
                  <a:gd name="T15" fmla="*/ 5 h 7"/>
                  <a:gd name="T16" fmla="*/ 1 w 6"/>
                  <a:gd name="T17" fmla="*/ 5 h 7"/>
                  <a:gd name="T18" fmla="*/ 0 w 6"/>
                  <a:gd name="T19" fmla="*/ 7 h 7"/>
                  <a:gd name="T20" fmla="*/ 1 w 6"/>
                  <a:gd name="T21" fmla="*/ 7 h 7"/>
                  <a:gd name="T22" fmla="*/ 6 w 6"/>
                  <a:gd name="T23" fmla="*/ 4 h 7"/>
                  <a:gd name="T24" fmla="*/ 6 w 6"/>
                  <a:gd name="T2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7">
                    <a:moveTo>
                      <a:pt x="6" y="3"/>
                    </a:moveTo>
                    <a:cubicBezTo>
                      <a:pt x="4" y="3"/>
                      <a:pt x="4" y="3"/>
                      <a:pt x="3" y="3"/>
                    </a:cubicBezTo>
                    <a:cubicBezTo>
                      <a:pt x="3" y="3"/>
                      <a:pt x="3" y="3"/>
                      <a:pt x="3" y="2"/>
                    </a:cubicBezTo>
                    <a:cubicBezTo>
                      <a:pt x="4" y="2"/>
                      <a:pt x="4" y="1"/>
                      <a:pt x="4" y="0"/>
                    </a:cubicBezTo>
                    <a:cubicBezTo>
                      <a:pt x="4" y="0"/>
                      <a:pt x="4" y="0"/>
                      <a:pt x="3" y="0"/>
                    </a:cubicBezTo>
                    <a:cubicBezTo>
                      <a:pt x="2" y="1"/>
                      <a:pt x="1" y="1"/>
                      <a:pt x="1" y="4"/>
                    </a:cubicBezTo>
                    <a:cubicBezTo>
                      <a:pt x="1" y="4"/>
                      <a:pt x="2" y="4"/>
                      <a:pt x="2" y="4"/>
                    </a:cubicBezTo>
                    <a:cubicBezTo>
                      <a:pt x="2" y="4"/>
                      <a:pt x="2" y="5"/>
                      <a:pt x="2" y="5"/>
                    </a:cubicBezTo>
                    <a:cubicBezTo>
                      <a:pt x="2" y="5"/>
                      <a:pt x="1" y="5"/>
                      <a:pt x="1" y="5"/>
                    </a:cubicBezTo>
                    <a:cubicBezTo>
                      <a:pt x="0" y="6"/>
                      <a:pt x="0" y="5"/>
                      <a:pt x="0" y="7"/>
                    </a:cubicBezTo>
                    <a:cubicBezTo>
                      <a:pt x="0" y="7"/>
                      <a:pt x="0" y="7"/>
                      <a:pt x="1" y="7"/>
                    </a:cubicBezTo>
                    <a:cubicBezTo>
                      <a:pt x="2" y="6"/>
                      <a:pt x="4" y="5"/>
                      <a:pt x="6" y="4"/>
                    </a:cubicBezTo>
                    <a:cubicBezTo>
                      <a:pt x="6" y="4"/>
                      <a:pt x="6" y="3"/>
                      <a:pt x="6" y="3"/>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0" name="Freeform 73">
                <a:extLst>
                  <a:ext uri="{FF2B5EF4-FFF2-40B4-BE49-F238E27FC236}">
                    <a16:creationId xmlns:a16="http://schemas.microsoft.com/office/drawing/2014/main" id="{8F9FCBB2-A062-4563-ACC4-36885833EF2F}"/>
                  </a:ext>
                </a:extLst>
              </p:cNvPr>
              <p:cNvSpPr>
                <a:spLocks/>
              </p:cNvSpPr>
              <p:nvPr/>
            </p:nvSpPr>
            <p:spPr bwMode="auto">
              <a:xfrm>
                <a:off x="559" y="2119"/>
                <a:ext cx="10" cy="15"/>
              </a:xfrm>
              <a:custGeom>
                <a:avLst/>
                <a:gdLst>
                  <a:gd name="T0" fmla="*/ 2 w 2"/>
                  <a:gd name="T1" fmla="*/ 3 h 3"/>
                  <a:gd name="T2" fmla="*/ 0 w 2"/>
                  <a:gd name="T3" fmla="*/ 3 h 3"/>
                  <a:gd name="T4" fmla="*/ 0 w 2"/>
                  <a:gd name="T5" fmla="*/ 2 h 3"/>
                  <a:gd name="T6" fmla="*/ 2 w 2"/>
                  <a:gd name="T7" fmla="*/ 0 h 3"/>
                  <a:gd name="T8" fmla="*/ 2 w 2"/>
                  <a:gd name="T9" fmla="*/ 0 h 3"/>
                  <a:gd name="T10" fmla="*/ 2 w 2"/>
                  <a:gd name="T11" fmla="*/ 0 h 3"/>
                  <a:gd name="T12" fmla="*/ 2 w 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3"/>
                    </a:moveTo>
                    <a:cubicBezTo>
                      <a:pt x="1" y="3"/>
                      <a:pt x="1" y="3"/>
                      <a:pt x="0" y="3"/>
                    </a:cubicBezTo>
                    <a:cubicBezTo>
                      <a:pt x="0" y="3"/>
                      <a:pt x="0" y="3"/>
                      <a:pt x="0" y="2"/>
                    </a:cubicBezTo>
                    <a:cubicBezTo>
                      <a:pt x="1" y="2"/>
                      <a:pt x="1" y="1"/>
                      <a:pt x="2" y="0"/>
                    </a:cubicBezTo>
                    <a:cubicBezTo>
                      <a:pt x="2" y="0"/>
                      <a:pt x="2" y="0"/>
                      <a:pt x="2" y="0"/>
                    </a:cubicBezTo>
                    <a:cubicBezTo>
                      <a:pt x="2" y="0"/>
                      <a:pt x="2" y="0"/>
                      <a:pt x="2" y="0"/>
                    </a:cubicBezTo>
                    <a:cubicBezTo>
                      <a:pt x="2" y="1"/>
                      <a:pt x="2" y="2"/>
                      <a:pt x="2" y="3"/>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1" name="Freeform 74">
                <a:extLst>
                  <a:ext uri="{FF2B5EF4-FFF2-40B4-BE49-F238E27FC236}">
                    <a16:creationId xmlns:a16="http://schemas.microsoft.com/office/drawing/2014/main" id="{FA2D3EA1-4036-40ED-BCBB-AB3C73C62EB5}"/>
                  </a:ext>
                </a:extLst>
              </p:cNvPr>
              <p:cNvSpPr>
                <a:spLocks/>
              </p:cNvSpPr>
              <p:nvPr/>
            </p:nvSpPr>
            <p:spPr bwMode="auto">
              <a:xfrm>
                <a:off x="893" y="2124"/>
                <a:ext cx="20" cy="35"/>
              </a:xfrm>
              <a:custGeom>
                <a:avLst/>
                <a:gdLst>
                  <a:gd name="T0" fmla="*/ 1 w 4"/>
                  <a:gd name="T1" fmla="*/ 2 h 7"/>
                  <a:gd name="T2" fmla="*/ 0 w 4"/>
                  <a:gd name="T3" fmla="*/ 7 h 7"/>
                  <a:gd name="T4" fmla="*/ 2 w 4"/>
                  <a:gd name="T5" fmla="*/ 7 h 7"/>
                  <a:gd name="T6" fmla="*/ 4 w 4"/>
                  <a:gd name="T7" fmla="*/ 2 h 7"/>
                  <a:gd name="T8" fmla="*/ 3 w 4"/>
                  <a:gd name="T9" fmla="*/ 0 h 7"/>
                  <a:gd name="T10" fmla="*/ 3 w 4"/>
                  <a:gd name="T11" fmla="*/ 0 h 7"/>
                  <a:gd name="T12" fmla="*/ 2 w 4"/>
                  <a:gd name="T13" fmla="*/ 2 h 7"/>
                  <a:gd name="T14" fmla="*/ 1 w 4"/>
                  <a:gd name="T15" fmla="*/ 2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7">
                    <a:moveTo>
                      <a:pt x="1" y="2"/>
                    </a:moveTo>
                    <a:cubicBezTo>
                      <a:pt x="1" y="4"/>
                      <a:pt x="1" y="5"/>
                      <a:pt x="0" y="7"/>
                    </a:cubicBezTo>
                    <a:cubicBezTo>
                      <a:pt x="1" y="7"/>
                      <a:pt x="2" y="7"/>
                      <a:pt x="2" y="7"/>
                    </a:cubicBezTo>
                    <a:cubicBezTo>
                      <a:pt x="3" y="5"/>
                      <a:pt x="4" y="5"/>
                      <a:pt x="4" y="2"/>
                    </a:cubicBezTo>
                    <a:cubicBezTo>
                      <a:pt x="4" y="2"/>
                      <a:pt x="4" y="0"/>
                      <a:pt x="3" y="0"/>
                    </a:cubicBezTo>
                    <a:cubicBezTo>
                      <a:pt x="3" y="0"/>
                      <a:pt x="3" y="0"/>
                      <a:pt x="3" y="0"/>
                    </a:cubicBezTo>
                    <a:cubicBezTo>
                      <a:pt x="3" y="1"/>
                      <a:pt x="3" y="2"/>
                      <a:pt x="2" y="2"/>
                    </a:cubicBezTo>
                    <a:cubicBezTo>
                      <a:pt x="2" y="2"/>
                      <a:pt x="2" y="2"/>
                      <a:pt x="1" y="2"/>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2" name="Freeform 75">
                <a:extLst>
                  <a:ext uri="{FF2B5EF4-FFF2-40B4-BE49-F238E27FC236}">
                    <a16:creationId xmlns:a16="http://schemas.microsoft.com/office/drawing/2014/main" id="{006ECDB4-F805-4B4D-855D-34CB76DC7E71}"/>
                  </a:ext>
                </a:extLst>
              </p:cNvPr>
              <p:cNvSpPr>
                <a:spLocks/>
              </p:cNvSpPr>
              <p:nvPr/>
            </p:nvSpPr>
            <p:spPr bwMode="auto">
              <a:xfrm>
                <a:off x="2793" y="2129"/>
                <a:ext cx="65" cy="45"/>
              </a:xfrm>
              <a:custGeom>
                <a:avLst/>
                <a:gdLst>
                  <a:gd name="T0" fmla="*/ 1 w 13"/>
                  <a:gd name="T1" fmla="*/ 2 h 9"/>
                  <a:gd name="T2" fmla="*/ 1 w 13"/>
                  <a:gd name="T3" fmla="*/ 4 h 9"/>
                  <a:gd name="T4" fmla="*/ 4 w 13"/>
                  <a:gd name="T5" fmla="*/ 7 h 9"/>
                  <a:gd name="T6" fmla="*/ 0 w 13"/>
                  <a:gd name="T7" fmla="*/ 8 h 9"/>
                  <a:gd name="T8" fmla="*/ 0 w 13"/>
                  <a:gd name="T9" fmla="*/ 8 h 9"/>
                  <a:gd name="T10" fmla="*/ 5 w 13"/>
                  <a:gd name="T11" fmla="*/ 9 h 9"/>
                  <a:gd name="T12" fmla="*/ 10 w 13"/>
                  <a:gd name="T13" fmla="*/ 7 h 9"/>
                  <a:gd name="T14" fmla="*/ 13 w 13"/>
                  <a:gd name="T15" fmla="*/ 0 h 9"/>
                  <a:gd name="T16" fmla="*/ 12 w 13"/>
                  <a:gd name="T17" fmla="*/ 0 h 9"/>
                  <a:gd name="T18" fmla="*/ 9 w 13"/>
                  <a:gd name="T19" fmla="*/ 2 h 9"/>
                  <a:gd name="T20" fmla="*/ 5 w 13"/>
                  <a:gd name="T21" fmla="*/ 5 h 9"/>
                  <a:gd name="T22" fmla="*/ 1 w 13"/>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1" y="2"/>
                    </a:moveTo>
                    <a:cubicBezTo>
                      <a:pt x="1" y="3"/>
                      <a:pt x="1" y="4"/>
                      <a:pt x="1" y="4"/>
                    </a:cubicBezTo>
                    <a:cubicBezTo>
                      <a:pt x="3" y="5"/>
                      <a:pt x="3" y="5"/>
                      <a:pt x="4" y="7"/>
                    </a:cubicBezTo>
                    <a:cubicBezTo>
                      <a:pt x="3" y="7"/>
                      <a:pt x="1" y="8"/>
                      <a:pt x="0" y="8"/>
                    </a:cubicBezTo>
                    <a:cubicBezTo>
                      <a:pt x="0" y="8"/>
                      <a:pt x="0" y="8"/>
                      <a:pt x="0" y="8"/>
                    </a:cubicBezTo>
                    <a:cubicBezTo>
                      <a:pt x="1" y="9"/>
                      <a:pt x="4" y="9"/>
                      <a:pt x="5" y="9"/>
                    </a:cubicBezTo>
                    <a:cubicBezTo>
                      <a:pt x="6" y="8"/>
                      <a:pt x="8" y="8"/>
                      <a:pt x="10" y="7"/>
                    </a:cubicBezTo>
                    <a:cubicBezTo>
                      <a:pt x="11" y="5"/>
                      <a:pt x="13" y="3"/>
                      <a:pt x="13" y="0"/>
                    </a:cubicBezTo>
                    <a:cubicBezTo>
                      <a:pt x="13" y="0"/>
                      <a:pt x="12" y="0"/>
                      <a:pt x="12" y="0"/>
                    </a:cubicBezTo>
                    <a:cubicBezTo>
                      <a:pt x="11" y="1"/>
                      <a:pt x="10" y="1"/>
                      <a:pt x="9" y="2"/>
                    </a:cubicBezTo>
                    <a:cubicBezTo>
                      <a:pt x="7" y="4"/>
                      <a:pt x="9" y="5"/>
                      <a:pt x="5" y="5"/>
                    </a:cubicBezTo>
                    <a:cubicBezTo>
                      <a:pt x="4" y="4"/>
                      <a:pt x="3" y="2"/>
                      <a:pt x="1" y="2"/>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3" name="Freeform 76">
                <a:extLst>
                  <a:ext uri="{FF2B5EF4-FFF2-40B4-BE49-F238E27FC236}">
                    <a16:creationId xmlns:a16="http://schemas.microsoft.com/office/drawing/2014/main" id="{285D09FD-CE48-4AC4-B2FE-DB8D70F8EAD1}"/>
                  </a:ext>
                </a:extLst>
              </p:cNvPr>
              <p:cNvSpPr>
                <a:spLocks/>
              </p:cNvSpPr>
              <p:nvPr/>
            </p:nvSpPr>
            <p:spPr bwMode="auto">
              <a:xfrm>
                <a:off x="849" y="2144"/>
                <a:ext cx="24" cy="25"/>
              </a:xfrm>
              <a:custGeom>
                <a:avLst/>
                <a:gdLst>
                  <a:gd name="T0" fmla="*/ 0 w 5"/>
                  <a:gd name="T1" fmla="*/ 5 h 5"/>
                  <a:gd name="T2" fmla="*/ 3 w 5"/>
                  <a:gd name="T3" fmla="*/ 5 h 5"/>
                  <a:gd name="T4" fmla="*/ 5 w 5"/>
                  <a:gd name="T5" fmla="*/ 0 h 5"/>
                  <a:gd name="T6" fmla="*/ 2 w 5"/>
                  <a:gd name="T7" fmla="*/ 0 h 5"/>
                  <a:gd name="T8" fmla="*/ 1 w 5"/>
                  <a:gd name="T9" fmla="*/ 0 h 5"/>
                  <a:gd name="T10" fmla="*/ 0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0" y="5"/>
                    </a:moveTo>
                    <a:cubicBezTo>
                      <a:pt x="1" y="5"/>
                      <a:pt x="2" y="5"/>
                      <a:pt x="3" y="5"/>
                    </a:cubicBezTo>
                    <a:cubicBezTo>
                      <a:pt x="5" y="4"/>
                      <a:pt x="5" y="3"/>
                      <a:pt x="5" y="0"/>
                    </a:cubicBezTo>
                    <a:cubicBezTo>
                      <a:pt x="4" y="0"/>
                      <a:pt x="4" y="0"/>
                      <a:pt x="2" y="0"/>
                    </a:cubicBezTo>
                    <a:cubicBezTo>
                      <a:pt x="2" y="0"/>
                      <a:pt x="2" y="0"/>
                      <a:pt x="1" y="0"/>
                    </a:cubicBezTo>
                    <a:cubicBezTo>
                      <a:pt x="1" y="2"/>
                      <a:pt x="0" y="3"/>
                      <a:pt x="0" y="5"/>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4" name="Freeform 77">
                <a:extLst>
                  <a:ext uri="{FF2B5EF4-FFF2-40B4-BE49-F238E27FC236}">
                    <a16:creationId xmlns:a16="http://schemas.microsoft.com/office/drawing/2014/main" id="{0823ED8A-7328-45BA-A6FC-5F902E70BF69}"/>
                  </a:ext>
                </a:extLst>
              </p:cNvPr>
              <p:cNvSpPr>
                <a:spLocks/>
              </p:cNvSpPr>
              <p:nvPr/>
            </p:nvSpPr>
            <p:spPr bwMode="auto">
              <a:xfrm>
                <a:off x="465" y="2154"/>
                <a:ext cx="84" cy="145"/>
              </a:xfrm>
              <a:custGeom>
                <a:avLst/>
                <a:gdLst>
                  <a:gd name="T0" fmla="*/ 15 w 17"/>
                  <a:gd name="T1" fmla="*/ 0 h 29"/>
                  <a:gd name="T2" fmla="*/ 16 w 17"/>
                  <a:gd name="T3" fmla="*/ 4 h 29"/>
                  <a:gd name="T4" fmla="*/ 12 w 17"/>
                  <a:gd name="T5" fmla="*/ 9 h 29"/>
                  <a:gd name="T6" fmla="*/ 15 w 17"/>
                  <a:gd name="T7" fmla="*/ 18 h 29"/>
                  <a:gd name="T8" fmla="*/ 16 w 17"/>
                  <a:gd name="T9" fmla="*/ 21 h 29"/>
                  <a:gd name="T10" fmla="*/ 14 w 17"/>
                  <a:gd name="T11" fmla="*/ 23 h 29"/>
                  <a:gd name="T12" fmla="*/ 12 w 17"/>
                  <a:gd name="T13" fmla="*/ 27 h 29"/>
                  <a:gd name="T14" fmla="*/ 5 w 17"/>
                  <a:gd name="T15" fmla="*/ 27 h 29"/>
                  <a:gd name="T16" fmla="*/ 1 w 17"/>
                  <a:gd name="T17" fmla="*/ 29 h 29"/>
                  <a:gd name="T18" fmla="*/ 0 w 17"/>
                  <a:gd name="T19" fmla="*/ 27 h 29"/>
                  <a:gd name="T20" fmla="*/ 1 w 17"/>
                  <a:gd name="T21" fmla="*/ 26 h 29"/>
                  <a:gd name="T22" fmla="*/ 6 w 17"/>
                  <a:gd name="T23" fmla="*/ 24 h 29"/>
                  <a:gd name="T24" fmla="*/ 4 w 17"/>
                  <a:gd name="T25" fmla="*/ 24 h 29"/>
                  <a:gd name="T26" fmla="*/ 3 w 17"/>
                  <a:gd name="T27" fmla="*/ 23 h 29"/>
                  <a:gd name="T28" fmla="*/ 3 w 17"/>
                  <a:gd name="T29" fmla="*/ 22 h 29"/>
                  <a:gd name="T30" fmla="*/ 4 w 17"/>
                  <a:gd name="T31" fmla="*/ 22 h 29"/>
                  <a:gd name="T32" fmla="*/ 5 w 17"/>
                  <a:gd name="T33" fmla="*/ 21 h 29"/>
                  <a:gd name="T34" fmla="*/ 5 w 17"/>
                  <a:gd name="T35" fmla="*/ 20 h 29"/>
                  <a:gd name="T36" fmla="*/ 3 w 17"/>
                  <a:gd name="T37" fmla="*/ 19 h 29"/>
                  <a:gd name="T38" fmla="*/ 10 w 17"/>
                  <a:gd name="T39" fmla="*/ 13 h 29"/>
                  <a:gd name="T40" fmla="*/ 7 w 17"/>
                  <a:gd name="T41" fmla="*/ 13 h 29"/>
                  <a:gd name="T42" fmla="*/ 8 w 17"/>
                  <a:gd name="T43" fmla="*/ 10 h 29"/>
                  <a:gd name="T44" fmla="*/ 6 w 17"/>
                  <a:gd name="T45" fmla="*/ 9 h 29"/>
                  <a:gd name="T46" fmla="*/ 15 w 17"/>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9">
                    <a:moveTo>
                      <a:pt x="15" y="0"/>
                    </a:moveTo>
                    <a:cubicBezTo>
                      <a:pt x="15" y="2"/>
                      <a:pt x="16" y="3"/>
                      <a:pt x="16" y="4"/>
                    </a:cubicBezTo>
                    <a:cubicBezTo>
                      <a:pt x="15" y="7"/>
                      <a:pt x="13" y="6"/>
                      <a:pt x="12" y="9"/>
                    </a:cubicBezTo>
                    <a:cubicBezTo>
                      <a:pt x="15" y="11"/>
                      <a:pt x="13" y="14"/>
                      <a:pt x="15" y="18"/>
                    </a:cubicBezTo>
                    <a:cubicBezTo>
                      <a:pt x="15" y="19"/>
                      <a:pt x="17" y="19"/>
                      <a:pt x="16" y="21"/>
                    </a:cubicBezTo>
                    <a:cubicBezTo>
                      <a:pt x="15" y="21"/>
                      <a:pt x="15" y="22"/>
                      <a:pt x="14" y="23"/>
                    </a:cubicBezTo>
                    <a:cubicBezTo>
                      <a:pt x="13" y="24"/>
                      <a:pt x="14" y="27"/>
                      <a:pt x="12" y="27"/>
                    </a:cubicBezTo>
                    <a:cubicBezTo>
                      <a:pt x="10" y="27"/>
                      <a:pt x="7" y="27"/>
                      <a:pt x="5" y="27"/>
                    </a:cubicBezTo>
                    <a:cubicBezTo>
                      <a:pt x="4" y="28"/>
                      <a:pt x="3" y="29"/>
                      <a:pt x="1" y="29"/>
                    </a:cubicBezTo>
                    <a:cubicBezTo>
                      <a:pt x="1" y="28"/>
                      <a:pt x="0" y="28"/>
                      <a:pt x="0" y="27"/>
                    </a:cubicBezTo>
                    <a:cubicBezTo>
                      <a:pt x="1" y="26"/>
                      <a:pt x="0" y="27"/>
                      <a:pt x="1" y="26"/>
                    </a:cubicBezTo>
                    <a:cubicBezTo>
                      <a:pt x="2" y="26"/>
                      <a:pt x="5" y="25"/>
                      <a:pt x="6" y="24"/>
                    </a:cubicBezTo>
                    <a:cubicBezTo>
                      <a:pt x="5" y="24"/>
                      <a:pt x="5" y="24"/>
                      <a:pt x="4" y="24"/>
                    </a:cubicBezTo>
                    <a:cubicBezTo>
                      <a:pt x="4" y="23"/>
                      <a:pt x="4" y="23"/>
                      <a:pt x="3" y="23"/>
                    </a:cubicBezTo>
                    <a:cubicBezTo>
                      <a:pt x="3" y="23"/>
                      <a:pt x="3" y="22"/>
                      <a:pt x="3" y="22"/>
                    </a:cubicBezTo>
                    <a:cubicBezTo>
                      <a:pt x="3" y="22"/>
                      <a:pt x="4" y="22"/>
                      <a:pt x="4" y="22"/>
                    </a:cubicBezTo>
                    <a:cubicBezTo>
                      <a:pt x="5" y="21"/>
                      <a:pt x="5" y="21"/>
                      <a:pt x="5" y="21"/>
                    </a:cubicBezTo>
                    <a:cubicBezTo>
                      <a:pt x="5" y="21"/>
                      <a:pt x="5" y="20"/>
                      <a:pt x="5" y="20"/>
                    </a:cubicBezTo>
                    <a:cubicBezTo>
                      <a:pt x="4" y="20"/>
                      <a:pt x="4" y="20"/>
                      <a:pt x="3" y="19"/>
                    </a:cubicBezTo>
                    <a:cubicBezTo>
                      <a:pt x="7" y="18"/>
                      <a:pt x="9" y="17"/>
                      <a:pt x="10" y="13"/>
                    </a:cubicBezTo>
                    <a:cubicBezTo>
                      <a:pt x="9" y="13"/>
                      <a:pt x="8" y="13"/>
                      <a:pt x="7" y="13"/>
                    </a:cubicBezTo>
                    <a:cubicBezTo>
                      <a:pt x="7" y="11"/>
                      <a:pt x="7" y="11"/>
                      <a:pt x="8" y="10"/>
                    </a:cubicBezTo>
                    <a:cubicBezTo>
                      <a:pt x="6" y="9"/>
                      <a:pt x="7" y="10"/>
                      <a:pt x="6" y="9"/>
                    </a:cubicBezTo>
                    <a:cubicBezTo>
                      <a:pt x="10" y="6"/>
                      <a:pt x="8" y="0"/>
                      <a:pt x="15"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5" name="Freeform 78">
                <a:extLst>
                  <a:ext uri="{FF2B5EF4-FFF2-40B4-BE49-F238E27FC236}">
                    <a16:creationId xmlns:a16="http://schemas.microsoft.com/office/drawing/2014/main" id="{CFA40EB4-C79A-44F5-BD78-6EDFBFCA4B76}"/>
                  </a:ext>
                </a:extLst>
              </p:cNvPr>
              <p:cNvSpPr>
                <a:spLocks/>
              </p:cNvSpPr>
              <p:nvPr/>
            </p:nvSpPr>
            <p:spPr bwMode="auto">
              <a:xfrm>
                <a:off x="2280" y="2169"/>
                <a:ext cx="35" cy="15"/>
              </a:xfrm>
              <a:custGeom>
                <a:avLst/>
                <a:gdLst>
                  <a:gd name="T0" fmla="*/ 0 w 7"/>
                  <a:gd name="T1" fmla="*/ 0 h 3"/>
                  <a:gd name="T2" fmla="*/ 7 w 7"/>
                  <a:gd name="T3" fmla="*/ 1 h 3"/>
                  <a:gd name="T4" fmla="*/ 7 w 7"/>
                  <a:gd name="T5" fmla="*/ 2 h 3"/>
                  <a:gd name="T6" fmla="*/ 1 w 7"/>
                  <a:gd name="T7" fmla="*/ 2 h 3"/>
                  <a:gd name="T8" fmla="*/ 0 w 7"/>
                  <a:gd name="T9" fmla="*/ 0 h 3"/>
                </a:gdLst>
                <a:ahLst/>
                <a:cxnLst>
                  <a:cxn ang="0">
                    <a:pos x="T0" y="T1"/>
                  </a:cxn>
                  <a:cxn ang="0">
                    <a:pos x="T2" y="T3"/>
                  </a:cxn>
                  <a:cxn ang="0">
                    <a:pos x="T4" y="T5"/>
                  </a:cxn>
                  <a:cxn ang="0">
                    <a:pos x="T6" y="T7"/>
                  </a:cxn>
                  <a:cxn ang="0">
                    <a:pos x="T8" y="T9"/>
                  </a:cxn>
                </a:cxnLst>
                <a:rect l="0" t="0" r="r" b="b"/>
                <a:pathLst>
                  <a:path w="7" h="3">
                    <a:moveTo>
                      <a:pt x="0" y="0"/>
                    </a:moveTo>
                    <a:cubicBezTo>
                      <a:pt x="3" y="0"/>
                      <a:pt x="5" y="0"/>
                      <a:pt x="7" y="1"/>
                    </a:cubicBezTo>
                    <a:cubicBezTo>
                      <a:pt x="7" y="2"/>
                      <a:pt x="7" y="2"/>
                      <a:pt x="7" y="2"/>
                    </a:cubicBezTo>
                    <a:cubicBezTo>
                      <a:pt x="6" y="3"/>
                      <a:pt x="3" y="2"/>
                      <a:pt x="1" y="2"/>
                    </a:cubicBezTo>
                    <a:cubicBezTo>
                      <a:pt x="0" y="1"/>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6" name="Freeform 79">
                <a:extLst>
                  <a:ext uri="{FF2B5EF4-FFF2-40B4-BE49-F238E27FC236}">
                    <a16:creationId xmlns:a16="http://schemas.microsoft.com/office/drawing/2014/main" id="{C6C91EC9-C831-4CD5-A672-37B7508A2360}"/>
                  </a:ext>
                </a:extLst>
              </p:cNvPr>
              <p:cNvSpPr>
                <a:spLocks/>
              </p:cNvSpPr>
              <p:nvPr/>
            </p:nvSpPr>
            <p:spPr bwMode="auto">
              <a:xfrm>
                <a:off x="629" y="2184"/>
                <a:ext cx="25" cy="15"/>
              </a:xfrm>
              <a:custGeom>
                <a:avLst/>
                <a:gdLst>
                  <a:gd name="T0" fmla="*/ 2 w 5"/>
                  <a:gd name="T1" fmla="*/ 0 h 3"/>
                  <a:gd name="T2" fmla="*/ 5 w 5"/>
                  <a:gd name="T3" fmla="*/ 0 h 3"/>
                  <a:gd name="T4" fmla="*/ 5 w 5"/>
                  <a:gd name="T5" fmla="*/ 1 h 3"/>
                  <a:gd name="T6" fmla="*/ 4 w 5"/>
                  <a:gd name="T7" fmla="*/ 1 h 3"/>
                  <a:gd name="T8" fmla="*/ 0 w 5"/>
                  <a:gd name="T9" fmla="*/ 3 h 3"/>
                  <a:gd name="T10" fmla="*/ 0 w 5"/>
                  <a:gd name="T11" fmla="*/ 2 h 3"/>
                  <a:gd name="T12" fmla="*/ 2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2" y="0"/>
                    </a:moveTo>
                    <a:cubicBezTo>
                      <a:pt x="3" y="0"/>
                      <a:pt x="4" y="0"/>
                      <a:pt x="5" y="0"/>
                    </a:cubicBezTo>
                    <a:cubicBezTo>
                      <a:pt x="5" y="0"/>
                      <a:pt x="5" y="1"/>
                      <a:pt x="5" y="1"/>
                    </a:cubicBezTo>
                    <a:cubicBezTo>
                      <a:pt x="4" y="1"/>
                      <a:pt x="4" y="1"/>
                      <a:pt x="4" y="1"/>
                    </a:cubicBezTo>
                    <a:cubicBezTo>
                      <a:pt x="3" y="2"/>
                      <a:pt x="2" y="2"/>
                      <a:pt x="0" y="3"/>
                    </a:cubicBezTo>
                    <a:cubicBezTo>
                      <a:pt x="0" y="2"/>
                      <a:pt x="0" y="2"/>
                      <a:pt x="0" y="2"/>
                    </a:cubicBezTo>
                    <a:cubicBezTo>
                      <a:pt x="1" y="2"/>
                      <a:pt x="2" y="1"/>
                      <a:pt x="2"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7" name="Freeform 80">
                <a:extLst>
                  <a:ext uri="{FF2B5EF4-FFF2-40B4-BE49-F238E27FC236}">
                    <a16:creationId xmlns:a16="http://schemas.microsoft.com/office/drawing/2014/main" id="{1091F55F-01B9-4FD8-A83D-C1C2A84BE9F3}"/>
                  </a:ext>
                </a:extLst>
              </p:cNvPr>
              <p:cNvSpPr>
                <a:spLocks/>
              </p:cNvSpPr>
              <p:nvPr/>
            </p:nvSpPr>
            <p:spPr bwMode="auto">
              <a:xfrm>
                <a:off x="719" y="2189"/>
                <a:ext cx="15" cy="20"/>
              </a:xfrm>
              <a:custGeom>
                <a:avLst/>
                <a:gdLst>
                  <a:gd name="T0" fmla="*/ 3 w 3"/>
                  <a:gd name="T1" fmla="*/ 0 h 4"/>
                  <a:gd name="T2" fmla="*/ 1 w 3"/>
                  <a:gd name="T3" fmla="*/ 4 h 4"/>
                  <a:gd name="T4" fmla="*/ 0 w 3"/>
                  <a:gd name="T5" fmla="*/ 4 h 4"/>
                  <a:gd name="T6" fmla="*/ 0 w 3"/>
                  <a:gd name="T7" fmla="*/ 3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cubicBezTo>
                      <a:pt x="3" y="1"/>
                      <a:pt x="1" y="3"/>
                      <a:pt x="1" y="4"/>
                    </a:cubicBezTo>
                    <a:cubicBezTo>
                      <a:pt x="0" y="4"/>
                      <a:pt x="0" y="4"/>
                      <a:pt x="0" y="4"/>
                    </a:cubicBezTo>
                    <a:cubicBezTo>
                      <a:pt x="0" y="4"/>
                      <a:pt x="0" y="3"/>
                      <a:pt x="0" y="3"/>
                    </a:cubicBezTo>
                    <a:cubicBezTo>
                      <a:pt x="1" y="2"/>
                      <a:pt x="2" y="1"/>
                      <a:pt x="3"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8" name="Freeform 81">
                <a:extLst>
                  <a:ext uri="{FF2B5EF4-FFF2-40B4-BE49-F238E27FC236}">
                    <a16:creationId xmlns:a16="http://schemas.microsoft.com/office/drawing/2014/main" id="{87D3A76B-CE61-4D89-9CF5-5F1DD2F817CA}"/>
                  </a:ext>
                </a:extLst>
              </p:cNvPr>
              <p:cNvSpPr>
                <a:spLocks/>
              </p:cNvSpPr>
              <p:nvPr/>
            </p:nvSpPr>
            <p:spPr bwMode="auto">
              <a:xfrm>
                <a:off x="2868" y="2189"/>
                <a:ext cx="35" cy="15"/>
              </a:xfrm>
              <a:custGeom>
                <a:avLst/>
                <a:gdLst>
                  <a:gd name="T0" fmla="*/ 0 w 7"/>
                  <a:gd name="T1" fmla="*/ 3 h 3"/>
                  <a:gd name="T2" fmla="*/ 7 w 7"/>
                  <a:gd name="T3" fmla="*/ 1 h 3"/>
                  <a:gd name="T4" fmla="*/ 7 w 7"/>
                  <a:gd name="T5" fmla="*/ 1 h 3"/>
                  <a:gd name="T6" fmla="*/ 7 w 7"/>
                  <a:gd name="T7" fmla="*/ 0 h 3"/>
                  <a:gd name="T8" fmla="*/ 1 w 7"/>
                  <a:gd name="T9" fmla="*/ 0 h 3"/>
                  <a:gd name="T10" fmla="*/ 0 w 7"/>
                  <a:gd name="T11" fmla="*/ 1 h 3"/>
                  <a:gd name="T12" fmla="*/ 0 w 7"/>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7" h="3">
                    <a:moveTo>
                      <a:pt x="0" y="3"/>
                    </a:moveTo>
                    <a:cubicBezTo>
                      <a:pt x="1" y="3"/>
                      <a:pt x="6" y="2"/>
                      <a:pt x="7" y="1"/>
                    </a:cubicBezTo>
                    <a:cubicBezTo>
                      <a:pt x="7" y="1"/>
                      <a:pt x="7" y="1"/>
                      <a:pt x="7" y="1"/>
                    </a:cubicBezTo>
                    <a:cubicBezTo>
                      <a:pt x="7" y="1"/>
                      <a:pt x="7" y="1"/>
                      <a:pt x="7" y="0"/>
                    </a:cubicBezTo>
                    <a:cubicBezTo>
                      <a:pt x="6" y="0"/>
                      <a:pt x="4" y="0"/>
                      <a:pt x="1" y="0"/>
                    </a:cubicBezTo>
                    <a:cubicBezTo>
                      <a:pt x="1" y="0"/>
                      <a:pt x="0" y="1"/>
                      <a:pt x="0" y="1"/>
                    </a:cubicBezTo>
                    <a:cubicBezTo>
                      <a:pt x="0" y="2"/>
                      <a:pt x="0" y="2"/>
                      <a:pt x="0" y="3"/>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9" name="Freeform 82">
                <a:extLst>
                  <a:ext uri="{FF2B5EF4-FFF2-40B4-BE49-F238E27FC236}">
                    <a16:creationId xmlns:a16="http://schemas.microsoft.com/office/drawing/2014/main" id="{A8200BDB-99D3-4D0A-A0DA-53D3338D04B3}"/>
                  </a:ext>
                </a:extLst>
              </p:cNvPr>
              <p:cNvSpPr>
                <a:spLocks/>
              </p:cNvSpPr>
              <p:nvPr/>
            </p:nvSpPr>
            <p:spPr bwMode="auto">
              <a:xfrm>
                <a:off x="699" y="2204"/>
                <a:ext cx="10" cy="15"/>
              </a:xfrm>
              <a:custGeom>
                <a:avLst/>
                <a:gdLst>
                  <a:gd name="T0" fmla="*/ 1 w 2"/>
                  <a:gd name="T1" fmla="*/ 2 h 3"/>
                  <a:gd name="T2" fmla="*/ 0 w 2"/>
                  <a:gd name="T3" fmla="*/ 2 h 3"/>
                  <a:gd name="T4" fmla="*/ 2 w 2"/>
                  <a:gd name="T5" fmla="*/ 0 h 3"/>
                  <a:gd name="T6" fmla="*/ 2 w 2"/>
                  <a:gd name="T7" fmla="*/ 0 h 3"/>
                  <a:gd name="T8" fmla="*/ 1 w 2"/>
                  <a:gd name="T9" fmla="*/ 2 h 3"/>
                </a:gdLst>
                <a:ahLst/>
                <a:cxnLst>
                  <a:cxn ang="0">
                    <a:pos x="T0" y="T1"/>
                  </a:cxn>
                  <a:cxn ang="0">
                    <a:pos x="T2" y="T3"/>
                  </a:cxn>
                  <a:cxn ang="0">
                    <a:pos x="T4" y="T5"/>
                  </a:cxn>
                  <a:cxn ang="0">
                    <a:pos x="T6" y="T7"/>
                  </a:cxn>
                  <a:cxn ang="0">
                    <a:pos x="T8" y="T9"/>
                  </a:cxn>
                </a:cxnLst>
                <a:rect l="0" t="0" r="r" b="b"/>
                <a:pathLst>
                  <a:path w="2" h="3">
                    <a:moveTo>
                      <a:pt x="1" y="2"/>
                    </a:moveTo>
                    <a:cubicBezTo>
                      <a:pt x="0" y="2"/>
                      <a:pt x="1" y="3"/>
                      <a:pt x="0" y="2"/>
                    </a:cubicBezTo>
                    <a:cubicBezTo>
                      <a:pt x="1" y="1"/>
                      <a:pt x="1" y="0"/>
                      <a:pt x="2" y="0"/>
                    </a:cubicBezTo>
                    <a:cubicBezTo>
                      <a:pt x="2" y="0"/>
                      <a:pt x="2" y="0"/>
                      <a:pt x="2" y="0"/>
                    </a:cubicBezTo>
                    <a:cubicBezTo>
                      <a:pt x="1" y="1"/>
                      <a:pt x="1" y="1"/>
                      <a:pt x="1" y="2"/>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0" name="Freeform 83">
                <a:extLst>
                  <a:ext uri="{FF2B5EF4-FFF2-40B4-BE49-F238E27FC236}">
                    <a16:creationId xmlns:a16="http://schemas.microsoft.com/office/drawing/2014/main" id="{1D5514FD-BD94-40C4-B20F-78901B53AD82}"/>
                  </a:ext>
                </a:extLst>
              </p:cNvPr>
              <p:cNvSpPr>
                <a:spLocks/>
              </p:cNvSpPr>
              <p:nvPr/>
            </p:nvSpPr>
            <p:spPr bwMode="auto">
              <a:xfrm>
                <a:off x="430" y="2204"/>
                <a:ext cx="59" cy="65"/>
              </a:xfrm>
              <a:custGeom>
                <a:avLst/>
                <a:gdLst>
                  <a:gd name="T0" fmla="*/ 6 w 12"/>
                  <a:gd name="T1" fmla="*/ 0 h 13"/>
                  <a:gd name="T2" fmla="*/ 12 w 12"/>
                  <a:gd name="T3" fmla="*/ 1 h 13"/>
                  <a:gd name="T4" fmla="*/ 12 w 12"/>
                  <a:gd name="T5" fmla="*/ 3 h 13"/>
                  <a:gd name="T6" fmla="*/ 7 w 12"/>
                  <a:gd name="T7" fmla="*/ 9 h 13"/>
                  <a:gd name="T8" fmla="*/ 7 w 12"/>
                  <a:gd name="T9" fmla="*/ 10 h 13"/>
                  <a:gd name="T10" fmla="*/ 8 w 12"/>
                  <a:gd name="T11" fmla="*/ 11 h 13"/>
                  <a:gd name="T12" fmla="*/ 2 w 12"/>
                  <a:gd name="T13" fmla="*/ 13 h 13"/>
                  <a:gd name="T14" fmla="*/ 0 w 12"/>
                  <a:gd name="T15" fmla="*/ 10 h 13"/>
                  <a:gd name="T16" fmla="*/ 2 w 12"/>
                  <a:gd name="T17" fmla="*/ 9 h 13"/>
                  <a:gd name="T18" fmla="*/ 2 w 12"/>
                  <a:gd name="T19" fmla="*/ 8 h 13"/>
                  <a:gd name="T20" fmla="*/ 3 w 12"/>
                  <a:gd name="T21" fmla="*/ 3 h 13"/>
                  <a:gd name="T22" fmla="*/ 6 w 12"/>
                  <a:gd name="T2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3">
                    <a:moveTo>
                      <a:pt x="6" y="0"/>
                    </a:moveTo>
                    <a:cubicBezTo>
                      <a:pt x="9" y="0"/>
                      <a:pt x="10" y="1"/>
                      <a:pt x="12" y="1"/>
                    </a:cubicBezTo>
                    <a:cubicBezTo>
                      <a:pt x="12" y="2"/>
                      <a:pt x="12" y="3"/>
                      <a:pt x="12" y="3"/>
                    </a:cubicBezTo>
                    <a:cubicBezTo>
                      <a:pt x="10" y="5"/>
                      <a:pt x="10" y="8"/>
                      <a:pt x="7" y="9"/>
                    </a:cubicBezTo>
                    <a:cubicBezTo>
                      <a:pt x="7" y="9"/>
                      <a:pt x="7" y="10"/>
                      <a:pt x="7" y="10"/>
                    </a:cubicBezTo>
                    <a:cubicBezTo>
                      <a:pt x="8" y="10"/>
                      <a:pt x="8" y="10"/>
                      <a:pt x="8" y="11"/>
                    </a:cubicBezTo>
                    <a:cubicBezTo>
                      <a:pt x="6" y="12"/>
                      <a:pt x="5" y="13"/>
                      <a:pt x="2" y="13"/>
                    </a:cubicBezTo>
                    <a:cubicBezTo>
                      <a:pt x="1" y="12"/>
                      <a:pt x="1" y="12"/>
                      <a:pt x="0" y="10"/>
                    </a:cubicBezTo>
                    <a:cubicBezTo>
                      <a:pt x="1" y="10"/>
                      <a:pt x="2" y="9"/>
                      <a:pt x="2" y="9"/>
                    </a:cubicBezTo>
                    <a:cubicBezTo>
                      <a:pt x="2" y="8"/>
                      <a:pt x="2" y="8"/>
                      <a:pt x="2" y="8"/>
                    </a:cubicBezTo>
                    <a:cubicBezTo>
                      <a:pt x="3" y="7"/>
                      <a:pt x="2" y="5"/>
                      <a:pt x="3" y="3"/>
                    </a:cubicBezTo>
                    <a:cubicBezTo>
                      <a:pt x="6" y="2"/>
                      <a:pt x="5" y="3"/>
                      <a:pt x="6"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1" name="Freeform 84">
                <a:extLst>
                  <a:ext uri="{FF2B5EF4-FFF2-40B4-BE49-F238E27FC236}">
                    <a16:creationId xmlns:a16="http://schemas.microsoft.com/office/drawing/2014/main" id="{564352CA-8D6C-422A-9407-37CBB3422D06}"/>
                  </a:ext>
                </a:extLst>
              </p:cNvPr>
              <p:cNvSpPr>
                <a:spLocks/>
              </p:cNvSpPr>
              <p:nvPr/>
            </p:nvSpPr>
            <p:spPr bwMode="auto">
              <a:xfrm>
                <a:off x="2948" y="2204"/>
                <a:ext cx="15" cy="35"/>
              </a:xfrm>
              <a:custGeom>
                <a:avLst/>
                <a:gdLst>
                  <a:gd name="T0" fmla="*/ 0 w 3"/>
                  <a:gd name="T1" fmla="*/ 0 h 7"/>
                  <a:gd name="T2" fmla="*/ 0 w 3"/>
                  <a:gd name="T3" fmla="*/ 2 h 7"/>
                  <a:gd name="T4" fmla="*/ 1 w 3"/>
                  <a:gd name="T5" fmla="*/ 7 h 7"/>
                  <a:gd name="T6" fmla="*/ 1 w 3"/>
                  <a:gd name="T7" fmla="*/ 7 h 7"/>
                  <a:gd name="T8" fmla="*/ 3 w 3"/>
                  <a:gd name="T9" fmla="*/ 2 h 7"/>
                  <a:gd name="T10" fmla="*/ 3 w 3"/>
                  <a:gd name="T11" fmla="*/ 1 h 7"/>
                  <a:gd name="T12" fmla="*/ 2 w 3"/>
                  <a:gd name="T13" fmla="*/ 1 h 7"/>
                  <a:gd name="T14" fmla="*/ 0 w 3"/>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7">
                    <a:moveTo>
                      <a:pt x="0" y="0"/>
                    </a:moveTo>
                    <a:cubicBezTo>
                      <a:pt x="0" y="1"/>
                      <a:pt x="0" y="1"/>
                      <a:pt x="0" y="2"/>
                    </a:cubicBezTo>
                    <a:cubicBezTo>
                      <a:pt x="1" y="3"/>
                      <a:pt x="0" y="6"/>
                      <a:pt x="1" y="7"/>
                    </a:cubicBezTo>
                    <a:cubicBezTo>
                      <a:pt x="1" y="7"/>
                      <a:pt x="1" y="7"/>
                      <a:pt x="1" y="7"/>
                    </a:cubicBezTo>
                    <a:cubicBezTo>
                      <a:pt x="2" y="4"/>
                      <a:pt x="3" y="5"/>
                      <a:pt x="3" y="2"/>
                    </a:cubicBezTo>
                    <a:cubicBezTo>
                      <a:pt x="3" y="1"/>
                      <a:pt x="3" y="2"/>
                      <a:pt x="3" y="1"/>
                    </a:cubicBezTo>
                    <a:cubicBezTo>
                      <a:pt x="2" y="1"/>
                      <a:pt x="2" y="1"/>
                      <a:pt x="2" y="1"/>
                    </a:cubicBezTo>
                    <a:cubicBezTo>
                      <a:pt x="1" y="0"/>
                      <a:pt x="1"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2" name="Freeform 85">
                <a:extLst>
                  <a:ext uri="{FF2B5EF4-FFF2-40B4-BE49-F238E27FC236}">
                    <a16:creationId xmlns:a16="http://schemas.microsoft.com/office/drawing/2014/main" id="{AB8C7D62-7730-4F4E-B8EB-F21DBE01C0F8}"/>
                  </a:ext>
                </a:extLst>
              </p:cNvPr>
              <p:cNvSpPr>
                <a:spLocks/>
              </p:cNvSpPr>
              <p:nvPr/>
            </p:nvSpPr>
            <p:spPr bwMode="auto">
              <a:xfrm>
                <a:off x="644" y="2209"/>
                <a:ext cx="15" cy="20"/>
              </a:xfrm>
              <a:custGeom>
                <a:avLst/>
                <a:gdLst>
                  <a:gd name="T0" fmla="*/ 3 w 3"/>
                  <a:gd name="T1" fmla="*/ 0 h 4"/>
                  <a:gd name="T2" fmla="*/ 3 w 3"/>
                  <a:gd name="T3" fmla="*/ 3 h 4"/>
                  <a:gd name="T4" fmla="*/ 0 w 3"/>
                  <a:gd name="T5" fmla="*/ 4 h 4"/>
                  <a:gd name="T6" fmla="*/ 0 w 3"/>
                  <a:gd name="T7" fmla="*/ 3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cubicBezTo>
                      <a:pt x="3" y="1"/>
                      <a:pt x="3" y="1"/>
                      <a:pt x="3" y="3"/>
                    </a:cubicBezTo>
                    <a:cubicBezTo>
                      <a:pt x="2" y="3"/>
                      <a:pt x="2" y="3"/>
                      <a:pt x="0" y="4"/>
                    </a:cubicBezTo>
                    <a:cubicBezTo>
                      <a:pt x="0" y="3"/>
                      <a:pt x="0" y="3"/>
                      <a:pt x="0" y="3"/>
                    </a:cubicBezTo>
                    <a:cubicBezTo>
                      <a:pt x="1" y="2"/>
                      <a:pt x="2" y="1"/>
                      <a:pt x="3"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3" name="Freeform 86">
                <a:extLst>
                  <a:ext uri="{FF2B5EF4-FFF2-40B4-BE49-F238E27FC236}">
                    <a16:creationId xmlns:a16="http://schemas.microsoft.com/office/drawing/2014/main" id="{09477F27-7665-45DC-9082-DFF160BBE446}"/>
                  </a:ext>
                </a:extLst>
              </p:cNvPr>
              <p:cNvSpPr>
                <a:spLocks/>
              </p:cNvSpPr>
              <p:nvPr/>
            </p:nvSpPr>
            <p:spPr bwMode="auto">
              <a:xfrm>
                <a:off x="2524" y="2209"/>
                <a:ext cx="10" cy="10"/>
              </a:xfrm>
              <a:custGeom>
                <a:avLst/>
                <a:gdLst>
                  <a:gd name="T0" fmla="*/ 0 w 2"/>
                  <a:gd name="T1" fmla="*/ 0 h 2"/>
                  <a:gd name="T2" fmla="*/ 2 w 2"/>
                  <a:gd name="T3" fmla="*/ 0 h 2"/>
                  <a:gd name="T4" fmla="*/ 2 w 2"/>
                  <a:gd name="T5" fmla="*/ 1 h 2"/>
                  <a:gd name="T6" fmla="*/ 0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1" y="0"/>
                      <a:pt x="2" y="0"/>
                    </a:cubicBezTo>
                    <a:cubicBezTo>
                      <a:pt x="2" y="0"/>
                      <a:pt x="2" y="1"/>
                      <a:pt x="2" y="1"/>
                    </a:cubicBezTo>
                    <a:cubicBezTo>
                      <a:pt x="1" y="1"/>
                      <a:pt x="1" y="2"/>
                      <a:pt x="0" y="2"/>
                    </a:cubicBezTo>
                    <a:cubicBezTo>
                      <a:pt x="0" y="1"/>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4" name="Freeform 87">
                <a:extLst>
                  <a:ext uri="{FF2B5EF4-FFF2-40B4-BE49-F238E27FC236}">
                    <a16:creationId xmlns:a16="http://schemas.microsoft.com/office/drawing/2014/main" id="{6942554C-455D-42E6-9A87-A7870B8CEB44}"/>
                  </a:ext>
                </a:extLst>
              </p:cNvPr>
              <p:cNvSpPr>
                <a:spLocks/>
              </p:cNvSpPr>
              <p:nvPr/>
            </p:nvSpPr>
            <p:spPr bwMode="auto">
              <a:xfrm>
                <a:off x="2649" y="2229"/>
                <a:ext cx="15" cy="20"/>
              </a:xfrm>
              <a:custGeom>
                <a:avLst/>
                <a:gdLst>
                  <a:gd name="T0" fmla="*/ 0 w 3"/>
                  <a:gd name="T1" fmla="*/ 1 h 4"/>
                  <a:gd name="T2" fmla="*/ 3 w 3"/>
                  <a:gd name="T3" fmla="*/ 2 h 4"/>
                  <a:gd name="T4" fmla="*/ 1 w 3"/>
                  <a:gd name="T5" fmla="*/ 4 h 4"/>
                  <a:gd name="T6" fmla="*/ 0 w 3"/>
                  <a:gd name="T7" fmla="*/ 1 h 4"/>
                </a:gdLst>
                <a:ahLst/>
                <a:cxnLst>
                  <a:cxn ang="0">
                    <a:pos x="T0" y="T1"/>
                  </a:cxn>
                  <a:cxn ang="0">
                    <a:pos x="T2" y="T3"/>
                  </a:cxn>
                  <a:cxn ang="0">
                    <a:pos x="T4" y="T5"/>
                  </a:cxn>
                  <a:cxn ang="0">
                    <a:pos x="T6" y="T7"/>
                  </a:cxn>
                </a:cxnLst>
                <a:rect l="0" t="0" r="r" b="b"/>
                <a:pathLst>
                  <a:path w="3" h="4">
                    <a:moveTo>
                      <a:pt x="0" y="1"/>
                    </a:moveTo>
                    <a:cubicBezTo>
                      <a:pt x="2" y="1"/>
                      <a:pt x="2" y="0"/>
                      <a:pt x="3" y="2"/>
                    </a:cubicBezTo>
                    <a:cubicBezTo>
                      <a:pt x="2" y="3"/>
                      <a:pt x="2" y="3"/>
                      <a:pt x="1" y="4"/>
                    </a:cubicBezTo>
                    <a:cubicBezTo>
                      <a:pt x="1" y="3"/>
                      <a:pt x="0" y="3"/>
                      <a:pt x="0" y="1"/>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5" name="Freeform 88">
                <a:extLst>
                  <a:ext uri="{FF2B5EF4-FFF2-40B4-BE49-F238E27FC236}">
                    <a16:creationId xmlns:a16="http://schemas.microsoft.com/office/drawing/2014/main" id="{27404E88-88B0-4A31-BFA7-2796957A0035}"/>
                  </a:ext>
                </a:extLst>
              </p:cNvPr>
              <p:cNvSpPr>
                <a:spLocks/>
              </p:cNvSpPr>
              <p:nvPr/>
            </p:nvSpPr>
            <p:spPr bwMode="auto">
              <a:xfrm>
                <a:off x="2479" y="2239"/>
                <a:ext cx="10" cy="5"/>
              </a:xfrm>
              <a:custGeom>
                <a:avLst/>
                <a:gdLst>
                  <a:gd name="T0" fmla="*/ 2 w 2"/>
                  <a:gd name="T1" fmla="*/ 0 h 1"/>
                  <a:gd name="T2" fmla="*/ 2 w 2"/>
                  <a:gd name="T3" fmla="*/ 1 h 1"/>
                  <a:gd name="T4" fmla="*/ 0 w 2"/>
                  <a:gd name="T5" fmla="*/ 0 h 1"/>
                  <a:gd name="T6" fmla="*/ 2 w 2"/>
                  <a:gd name="T7" fmla="*/ 0 h 1"/>
                </a:gdLst>
                <a:ahLst/>
                <a:cxnLst>
                  <a:cxn ang="0">
                    <a:pos x="T0" y="T1"/>
                  </a:cxn>
                  <a:cxn ang="0">
                    <a:pos x="T2" y="T3"/>
                  </a:cxn>
                  <a:cxn ang="0">
                    <a:pos x="T4" y="T5"/>
                  </a:cxn>
                  <a:cxn ang="0">
                    <a:pos x="T6" y="T7"/>
                  </a:cxn>
                </a:cxnLst>
                <a:rect l="0" t="0" r="r" b="b"/>
                <a:pathLst>
                  <a:path w="2" h="1">
                    <a:moveTo>
                      <a:pt x="2" y="0"/>
                    </a:moveTo>
                    <a:cubicBezTo>
                      <a:pt x="2" y="1"/>
                      <a:pt x="2" y="1"/>
                      <a:pt x="2" y="1"/>
                    </a:cubicBezTo>
                    <a:cubicBezTo>
                      <a:pt x="1" y="1"/>
                      <a:pt x="0" y="1"/>
                      <a:pt x="0" y="0"/>
                    </a:cubicBezTo>
                    <a:cubicBezTo>
                      <a:pt x="1" y="0"/>
                      <a:pt x="1" y="0"/>
                      <a:pt x="2"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6" name="Freeform 89">
                <a:extLst>
                  <a:ext uri="{FF2B5EF4-FFF2-40B4-BE49-F238E27FC236}">
                    <a16:creationId xmlns:a16="http://schemas.microsoft.com/office/drawing/2014/main" id="{6AD1CD1C-E312-4CB7-B713-E40E28CA8B42}"/>
                  </a:ext>
                </a:extLst>
              </p:cNvPr>
              <p:cNvSpPr>
                <a:spLocks/>
              </p:cNvSpPr>
              <p:nvPr/>
            </p:nvSpPr>
            <p:spPr bwMode="auto">
              <a:xfrm>
                <a:off x="2639" y="2239"/>
                <a:ext cx="15" cy="15"/>
              </a:xfrm>
              <a:custGeom>
                <a:avLst/>
                <a:gdLst>
                  <a:gd name="T0" fmla="*/ 0 w 3"/>
                  <a:gd name="T1" fmla="*/ 0 h 3"/>
                  <a:gd name="T2" fmla="*/ 2 w 3"/>
                  <a:gd name="T3" fmla="*/ 0 h 3"/>
                  <a:gd name="T4" fmla="*/ 3 w 3"/>
                  <a:gd name="T5" fmla="*/ 3 h 3"/>
                  <a:gd name="T6" fmla="*/ 2 w 3"/>
                  <a:gd name="T7" fmla="*/ 3 h 3"/>
                  <a:gd name="T8" fmla="*/ 2 w 3"/>
                  <a:gd name="T9" fmla="*/ 3 h 3"/>
                  <a:gd name="T10" fmla="*/ 0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0" y="0"/>
                    </a:moveTo>
                    <a:cubicBezTo>
                      <a:pt x="0" y="0"/>
                      <a:pt x="1" y="0"/>
                      <a:pt x="2" y="0"/>
                    </a:cubicBezTo>
                    <a:cubicBezTo>
                      <a:pt x="2" y="1"/>
                      <a:pt x="3" y="2"/>
                      <a:pt x="3" y="3"/>
                    </a:cubicBezTo>
                    <a:cubicBezTo>
                      <a:pt x="3" y="3"/>
                      <a:pt x="3" y="3"/>
                      <a:pt x="2" y="3"/>
                    </a:cubicBezTo>
                    <a:cubicBezTo>
                      <a:pt x="2" y="3"/>
                      <a:pt x="2" y="3"/>
                      <a:pt x="2" y="3"/>
                    </a:cubicBezTo>
                    <a:cubicBezTo>
                      <a:pt x="1" y="2"/>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7" name="Freeform 90">
                <a:extLst>
                  <a:ext uri="{FF2B5EF4-FFF2-40B4-BE49-F238E27FC236}">
                    <a16:creationId xmlns:a16="http://schemas.microsoft.com/office/drawing/2014/main" id="{F4133830-7593-43D5-9384-617B3AF97BC0}"/>
                  </a:ext>
                </a:extLst>
              </p:cNvPr>
              <p:cNvSpPr>
                <a:spLocks/>
              </p:cNvSpPr>
              <p:nvPr/>
            </p:nvSpPr>
            <p:spPr bwMode="auto">
              <a:xfrm>
                <a:off x="2055" y="2244"/>
                <a:ext cx="15" cy="15"/>
              </a:xfrm>
              <a:custGeom>
                <a:avLst/>
                <a:gdLst>
                  <a:gd name="T0" fmla="*/ 0 w 3"/>
                  <a:gd name="T1" fmla="*/ 0 h 3"/>
                  <a:gd name="T2" fmla="*/ 3 w 3"/>
                  <a:gd name="T3" fmla="*/ 0 h 3"/>
                  <a:gd name="T4" fmla="*/ 2 w 3"/>
                  <a:gd name="T5" fmla="*/ 1 h 3"/>
                  <a:gd name="T6" fmla="*/ 2 w 3"/>
                  <a:gd name="T7" fmla="*/ 3 h 3"/>
                  <a:gd name="T8" fmla="*/ 0 w 3"/>
                  <a:gd name="T9" fmla="*/ 3 h 3"/>
                  <a:gd name="T10" fmla="*/ 0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0" y="0"/>
                    </a:moveTo>
                    <a:cubicBezTo>
                      <a:pt x="1" y="0"/>
                      <a:pt x="2" y="0"/>
                      <a:pt x="3" y="0"/>
                    </a:cubicBezTo>
                    <a:cubicBezTo>
                      <a:pt x="2" y="1"/>
                      <a:pt x="3" y="1"/>
                      <a:pt x="2" y="1"/>
                    </a:cubicBezTo>
                    <a:cubicBezTo>
                      <a:pt x="2" y="2"/>
                      <a:pt x="2" y="2"/>
                      <a:pt x="2" y="3"/>
                    </a:cubicBezTo>
                    <a:cubicBezTo>
                      <a:pt x="1" y="3"/>
                      <a:pt x="1" y="3"/>
                      <a:pt x="0" y="3"/>
                    </a:cubicBezTo>
                    <a:cubicBezTo>
                      <a:pt x="0" y="2"/>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8" name="Freeform 91">
                <a:extLst>
                  <a:ext uri="{FF2B5EF4-FFF2-40B4-BE49-F238E27FC236}">
                    <a16:creationId xmlns:a16="http://schemas.microsoft.com/office/drawing/2014/main" id="{44C34322-F360-4C43-9697-29DE6E6596FD}"/>
                  </a:ext>
                </a:extLst>
              </p:cNvPr>
              <p:cNvSpPr>
                <a:spLocks/>
              </p:cNvSpPr>
              <p:nvPr/>
            </p:nvSpPr>
            <p:spPr bwMode="auto">
              <a:xfrm>
                <a:off x="2469" y="2249"/>
                <a:ext cx="20" cy="15"/>
              </a:xfrm>
              <a:custGeom>
                <a:avLst/>
                <a:gdLst>
                  <a:gd name="T0" fmla="*/ 0 w 4"/>
                  <a:gd name="T1" fmla="*/ 3 h 3"/>
                  <a:gd name="T2" fmla="*/ 0 w 4"/>
                  <a:gd name="T3" fmla="*/ 1 h 3"/>
                  <a:gd name="T4" fmla="*/ 3 w 4"/>
                  <a:gd name="T5" fmla="*/ 0 h 3"/>
                  <a:gd name="T6" fmla="*/ 3 w 4"/>
                  <a:gd name="T7" fmla="*/ 0 h 3"/>
                  <a:gd name="T8" fmla="*/ 4 w 4"/>
                  <a:gd name="T9" fmla="*/ 0 h 3"/>
                  <a:gd name="T10" fmla="*/ 4 w 4"/>
                  <a:gd name="T11" fmla="*/ 1 h 3"/>
                  <a:gd name="T12" fmla="*/ 0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0" y="3"/>
                    </a:moveTo>
                    <a:cubicBezTo>
                      <a:pt x="0" y="2"/>
                      <a:pt x="0" y="2"/>
                      <a:pt x="0" y="1"/>
                    </a:cubicBezTo>
                    <a:cubicBezTo>
                      <a:pt x="1" y="0"/>
                      <a:pt x="1" y="0"/>
                      <a:pt x="3" y="0"/>
                    </a:cubicBezTo>
                    <a:cubicBezTo>
                      <a:pt x="3" y="0"/>
                      <a:pt x="3" y="0"/>
                      <a:pt x="3" y="0"/>
                    </a:cubicBezTo>
                    <a:cubicBezTo>
                      <a:pt x="4" y="0"/>
                      <a:pt x="4" y="0"/>
                      <a:pt x="4" y="0"/>
                    </a:cubicBezTo>
                    <a:cubicBezTo>
                      <a:pt x="4" y="1"/>
                      <a:pt x="4" y="1"/>
                      <a:pt x="4" y="1"/>
                    </a:cubicBezTo>
                    <a:cubicBezTo>
                      <a:pt x="2" y="2"/>
                      <a:pt x="2" y="3"/>
                      <a:pt x="0" y="3"/>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9" name="Freeform 92">
                <a:extLst>
                  <a:ext uri="{FF2B5EF4-FFF2-40B4-BE49-F238E27FC236}">
                    <a16:creationId xmlns:a16="http://schemas.microsoft.com/office/drawing/2014/main" id="{BCEB6669-AFD7-4D1D-A1CF-0B267C8517BB}"/>
                  </a:ext>
                </a:extLst>
              </p:cNvPr>
              <p:cNvSpPr>
                <a:spLocks/>
              </p:cNvSpPr>
              <p:nvPr/>
            </p:nvSpPr>
            <p:spPr bwMode="auto">
              <a:xfrm>
                <a:off x="3392" y="2254"/>
                <a:ext cx="65" cy="85"/>
              </a:xfrm>
              <a:custGeom>
                <a:avLst/>
                <a:gdLst>
                  <a:gd name="T0" fmla="*/ 5 w 13"/>
                  <a:gd name="T1" fmla="*/ 0 h 17"/>
                  <a:gd name="T2" fmla="*/ 3 w 13"/>
                  <a:gd name="T3" fmla="*/ 7 h 17"/>
                  <a:gd name="T4" fmla="*/ 4 w 13"/>
                  <a:gd name="T5" fmla="*/ 7 h 17"/>
                  <a:gd name="T6" fmla="*/ 6 w 13"/>
                  <a:gd name="T7" fmla="*/ 6 h 17"/>
                  <a:gd name="T8" fmla="*/ 9 w 13"/>
                  <a:gd name="T9" fmla="*/ 8 h 17"/>
                  <a:gd name="T10" fmla="*/ 11 w 13"/>
                  <a:gd name="T11" fmla="*/ 13 h 17"/>
                  <a:gd name="T12" fmla="*/ 12 w 13"/>
                  <a:gd name="T13" fmla="*/ 12 h 17"/>
                  <a:gd name="T14" fmla="*/ 13 w 13"/>
                  <a:gd name="T15" fmla="*/ 16 h 17"/>
                  <a:gd name="T16" fmla="*/ 12 w 13"/>
                  <a:gd name="T17" fmla="*/ 17 h 17"/>
                  <a:gd name="T18" fmla="*/ 11 w 13"/>
                  <a:gd name="T19" fmla="*/ 17 h 17"/>
                  <a:gd name="T20" fmla="*/ 11 w 13"/>
                  <a:gd name="T21" fmla="*/ 16 h 17"/>
                  <a:gd name="T22" fmla="*/ 9 w 13"/>
                  <a:gd name="T23" fmla="*/ 15 h 17"/>
                  <a:gd name="T24" fmla="*/ 9 w 13"/>
                  <a:gd name="T25" fmla="*/ 17 h 17"/>
                  <a:gd name="T26" fmla="*/ 9 w 13"/>
                  <a:gd name="T27" fmla="*/ 17 h 17"/>
                  <a:gd name="T28" fmla="*/ 9 w 13"/>
                  <a:gd name="T29" fmla="*/ 17 h 17"/>
                  <a:gd name="T30" fmla="*/ 8 w 13"/>
                  <a:gd name="T31" fmla="*/ 17 h 17"/>
                  <a:gd name="T32" fmla="*/ 7 w 13"/>
                  <a:gd name="T33" fmla="*/ 14 h 17"/>
                  <a:gd name="T34" fmla="*/ 0 w 13"/>
                  <a:gd name="T35" fmla="*/ 15 h 17"/>
                  <a:gd name="T36" fmla="*/ 0 w 13"/>
                  <a:gd name="T37" fmla="*/ 13 h 17"/>
                  <a:gd name="T38" fmla="*/ 2 w 13"/>
                  <a:gd name="T39" fmla="*/ 1 h 17"/>
                  <a:gd name="T40" fmla="*/ 5 w 13"/>
                  <a:gd name="T4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17">
                    <a:moveTo>
                      <a:pt x="5" y="0"/>
                    </a:moveTo>
                    <a:cubicBezTo>
                      <a:pt x="4" y="3"/>
                      <a:pt x="4" y="3"/>
                      <a:pt x="3" y="7"/>
                    </a:cubicBezTo>
                    <a:cubicBezTo>
                      <a:pt x="3" y="7"/>
                      <a:pt x="4" y="7"/>
                      <a:pt x="4" y="7"/>
                    </a:cubicBezTo>
                    <a:cubicBezTo>
                      <a:pt x="4" y="6"/>
                      <a:pt x="5" y="6"/>
                      <a:pt x="6" y="6"/>
                    </a:cubicBezTo>
                    <a:cubicBezTo>
                      <a:pt x="6" y="7"/>
                      <a:pt x="8" y="7"/>
                      <a:pt x="9" y="8"/>
                    </a:cubicBezTo>
                    <a:cubicBezTo>
                      <a:pt x="10" y="10"/>
                      <a:pt x="9" y="12"/>
                      <a:pt x="11" y="13"/>
                    </a:cubicBezTo>
                    <a:cubicBezTo>
                      <a:pt x="11" y="12"/>
                      <a:pt x="11" y="12"/>
                      <a:pt x="12" y="12"/>
                    </a:cubicBezTo>
                    <a:cubicBezTo>
                      <a:pt x="13" y="13"/>
                      <a:pt x="13" y="14"/>
                      <a:pt x="13" y="16"/>
                    </a:cubicBezTo>
                    <a:cubicBezTo>
                      <a:pt x="12" y="16"/>
                      <a:pt x="13" y="16"/>
                      <a:pt x="12" y="17"/>
                    </a:cubicBezTo>
                    <a:cubicBezTo>
                      <a:pt x="12" y="17"/>
                      <a:pt x="12" y="17"/>
                      <a:pt x="11" y="17"/>
                    </a:cubicBezTo>
                    <a:cubicBezTo>
                      <a:pt x="11" y="16"/>
                      <a:pt x="11" y="16"/>
                      <a:pt x="11" y="16"/>
                    </a:cubicBezTo>
                    <a:cubicBezTo>
                      <a:pt x="10" y="15"/>
                      <a:pt x="10" y="15"/>
                      <a:pt x="9" y="15"/>
                    </a:cubicBezTo>
                    <a:cubicBezTo>
                      <a:pt x="9" y="15"/>
                      <a:pt x="9" y="16"/>
                      <a:pt x="9" y="17"/>
                    </a:cubicBezTo>
                    <a:cubicBezTo>
                      <a:pt x="9" y="17"/>
                      <a:pt x="9" y="17"/>
                      <a:pt x="9" y="17"/>
                    </a:cubicBezTo>
                    <a:cubicBezTo>
                      <a:pt x="9" y="17"/>
                      <a:pt x="9" y="17"/>
                      <a:pt x="9" y="17"/>
                    </a:cubicBezTo>
                    <a:cubicBezTo>
                      <a:pt x="8" y="17"/>
                      <a:pt x="8" y="17"/>
                      <a:pt x="8" y="17"/>
                    </a:cubicBezTo>
                    <a:cubicBezTo>
                      <a:pt x="8" y="16"/>
                      <a:pt x="7" y="15"/>
                      <a:pt x="7" y="14"/>
                    </a:cubicBezTo>
                    <a:cubicBezTo>
                      <a:pt x="4" y="16"/>
                      <a:pt x="3" y="16"/>
                      <a:pt x="0" y="15"/>
                    </a:cubicBezTo>
                    <a:cubicBezTo>
                      <a:pt x="0" y="14"/>
                      <a:pt x="0" y="14"/>
                      <a:pt x="0" y="13"/>
                    </a:cubicBezTo>
                    <a:cubicBezTo>
                      <a:pt x="2" y="10"/>
                      <a:pt x="0" y="4"/>
                      <a:pt x="2" y="1"/>
                    </a:cubicBezTo>
                    <a:cubicBezTo>
                      <a:pt x="3" y="0"/>
                      <a:pt x="3" y="0"/>
                      <a:pt x="5"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0" name="Freeform 93">
                <a:extLst>
                  <a:ext uri="{FF2B5EF4-FFF2-40B4-BE49-F238E27FC236}">
                    <a16:creationId xmlns:a16="http://schemas.microsoft.com/office/drawing/2014/main" id="{4A226E48-AB2E-4AF6-951B-05FC22EDFA19}"/>
                  </a:ext>
                </a:extLst>
              </p:cNvPr>
              <p:cNvSpPr>
                <a:spLocks/>
              </p:cNvSpPr>
              <p:nvPr/>
            </p:nvSpPr>
            <p:spPr bwMode="auto">
              <a:xfrm>
                <a:off x="2669" y="2264"/>
                <a:ext cx="20" cy="10"/>
              </a:xfrm>
              <a:custGeom>
                <a:avLst/>
                <a:gdLst>
                  <a:gd name="T0" fmla="*/ 0 w 4"/>
                  <a:gd name="T1" fmla="*/ 0 h 2"/>
                  <a:gd name="T2" fmla="*/ 4 w 4"/>
                  <a:gd name="T3" fmla="*/ 2 h 2"/>
                  <a:gd name="T4" fmla="*/ 2 w 4"/>
                  <a:gd name="T5" fmla="*/ 2 h 2"/>
                  <a:gd name="T6" fmla="*/ 1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cubicBezTo>
                      <a:pt x="2" y="0"/>
                      <a:pt x="3" y="1"/>
                      <a:pt x="4" y="2"/>
                    </a:cubicBezTo>
                    <a:cubicBezTo>
                      <a:pt x="3" y="2"/>
                      <a:pt x="2" y="2"/>
                      <a:pt x="2" y="2"/>
                    </a:cubicBezTo>
                    <a:cubicBezTo>
                      <a:pt x="1" y="2"/>
                      <a:pt x="1" y="2"/>
                      <a:pt x="1" y="2"/>
                    </a:cubicBezTo>
                    <a:cubicBezTo>
                      <a:pt x="0" y="1"/>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1" name="Freeform 94">
                <a:extLst>
                  <a:ext uri="{FF2B5EF4-FFF2-40B4-BE49-F238E27FC236}">
                    <a16:creationId xmlns:a16="http://schemas.microsoft.com/office/drawing/2014/main" id="{A6634A71-36BF-4B2B-A8BC-CD5414B6D1A4}"/>
                  </a:ext>
                </a:extLst>
              </p:cNvPr>
              <p:cNvSpPr>
                <a:spLocks/>
              </p:cNvSpPr>
              <p:nvPr/>
            </p:nvSpPr>
            <p:spPr bwMode="auto">
              <a:xfrm>
                <a:off x="2679" y="2289"/>
                <a:ext cx="25" cy="30"/>
              </a:xfrm>
              <a:custGeom>
                <a:avLst/>
                <a:gdLst>
                  <a:gd name="T0" fmla="*/ 2 w 5"/>
                  <a:gd name="T1" fmla="*/ 2 h 6"/>
                  <a:gd name="T2" fmla="*/ 0 w 5"/>
                  <a:gd name="T3" fmla="*/ 2 h 6"/>
                  <a:gd name="T4" fmla="*/ 0 w 5"/>
                  <a:gd name="T5" fmla="*/ 0 h 6"/>
                  <a:gd name="T6" fmla="*/ 3 w 5"/>
                  <a:gd name="T7" fmla="*/ 0 h 6"/>
                  <a:gd name="T8" fmla="*/ 3 w 5"/>
                  <a:gd name="T9" fmla="*/ 2 h 6"/>
                  <a:gd name="T10" fmla="*/ 2 w 5"/>
                  <a:gd name="T11" fmla="*/ 3 h 6"/>
                  <a:gd name="T12" fmla="*/ 3 w 5"/>
                  <a:gd name="T13" fmla="*/ 3 h 6"/>
                  <a:gd name="T14" fmla="*/ 5 w 5"/>
                  <a:gd name="T15" fmla="*/ 6 h 6"/>
                  <a:gd name="T16" fmla="*/ 4 w 5"/>
                  <a:gd name="T17" fmla="*/ 6 h 6"/>
                  <a:gd name="T18" fmla="*/ 2 w 5"/>
                  <a:gd name="T1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2" y="2"/>
                    </a:moveTo>
                    <a:cubicBezTo>
                      <a:pt x="1" y="2"/>
                      <a:pt x="1" y="2"/>
                      <a:pt x="0" y="2"/>
                    </a:cubicBezTo>
                    <a:cubicBezTo>
                      <a:pt x="0" y="2"/>
                      <a:pt x="0" y="1"/>
                      <a:pt x="0" y="0"/>
                    </a:cubicBezTo>
                    <a:cubicBezTo>
                      <a:pt x="1" y="0"/>
                      <a:pt x="1" y="0"/>
                      <a:pt x="3" y="0"/>
                    </a:cubicBezTo>
                    <a:cubicBezTo>
                      <a:pt x="3" y="0"/>
                      <a:pt x="3" y="1"/>
                      <a:pt x="3" y="2"/>
                    </a:cubicBezTo>
                    <a:cubicBezTo>
                      <a:pt x="3" y="2"/>
                      <a:pt x="2" y="3"/>
                      <a:pt x="2" y="3"/>
                    </a:cubicBezTo>
                    <a:cubicBezTo>
                      <a:pt x="3" y="3"/>
                      <a:pt x="3" y="3"/>
                      <a:pt x="3" y="3"/>
                    </a:cubicBezTo>
                    <a:cubicBezTo>
                      <a:pt x="4" y="4"/>
                      <a:pt x="5" y="5"/>
                      <a:pt x="5" y="6"/>
                    </a:cubicBezTo>
                    <a:cubicBezTo>
                      <a:pt x="5" y="6"/>
                      <a:pt x="4" y="6"/>
                      <a:pt x="4" y="6"/>
                    </a:cubicBezTo>
                    <a:cubicBezTo>
                      <a:pt x="3" y="4"/>
                      <a:pt x="2" y="4"/>
                      <a:pt x="2" y="2"/>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2" name="Freeform 95">
                <a:extLst>
                  <a:ext uri="{FF2B5EF4-FFF2-40B4-BE49-F238E27FC236}">
                    <a16:creationId xmlns:a16="http://schemas.microsoft.com/office/drawing/2014/main" id="{9730593A-99CE-4438-8F29-45819F3AB865}"/>
                  </a:ext>
                </a:extLst>
              </p:cNvPr>
              <p:cNvSpPr>
                <a:spLocks/>
              </p:cNvSpPr>
              <p:nvPr/>
            </p:nvSpPr>
            <p:spPr bwMode="auto">
              <a:xfrm>
                <a:off x="2080" y="2294"/>
                <a:ext cx="10" cy="15"/>
              </a:xfrm>
              <a:custGeom>
                <a:avLst/>
                <a:gdLst>
                  <a:gd name="T0" fmla="*/ 2 w 2"/>
                  <a:gd name="T1" fmla="*/ 3 h 3"/>
                  <a:gd name="T2" fmla="*/ 0 w 2"/>
                  <a:gd name="T3" fmla="*/ 2 h 3"/>
                  <a:gd name="T4" fmla="*/ 0 w 2"/>
                  <a:gd name="T5" fmla="*/ 0 h 3"/>
                  <a:gd name="T6" fmla="*/ 1 w 2"/>
                  <a:gd name="T7" fmla="*/ 0 h 3"/>
                  <a:gd name="T8" fmla="*/ 2 w 2"/>
                  <a:gd name="T9" fmla="*/ 3 h 3"/>
                </a:gdLst>
                <a:ahLst/>
                <a:cxnLst>
                  <a:cxn ang="0">
                    <a:pos x="T0" y="T1"/>
                  </a:cxn>
                  <a:cxn ang="0">
                    <a:pos x="T2" y="T3"/>
                  </a:cxn>
                  <a:cxn ang="0">
                    <a:pos x="T4" y="T5"/>
                  </a:cxn>
                  <a:cxn ang="0">
                    <a:pos x="T6" y="T7"/>
                  </a:cxn>
                  <a:cxn ang="0">
                    <a:pos x="T8" y="T9"/>
                  </a:cxn>
                </a:cxnLst>
                <a:rect l="0" t="0" r="r" b="b"/>
                <a:pathLst>
                  <a:path w="2" h="3">
                    <a:moveTo>
                      <a:pt x="2" y="3"/>
                    </a:moveTo>
                    <a:cubicBezTo>
                      <a:pt x="1" y="2"/>
                      <a:pt x="1" y="3"/>
                      <a:pt x="0" y="2"/>
                    </a:cubicBezTo>
                    <a:cubicBezTo>
                      <a:pt x="0" y="2"/>
                      <a:pt x="0" y="1"/>
                      <a:pt x="0" y="0"/>
                    </a:cubicBezTo>
                    <a:cubicBezTo>
                      <a:pt x="0" y="0"/>
                      <a:pt x="1" y="0"/>
                      <a:pt x="1" y="0"/>
                    </a:cubicBezTo>
                    <a:cubicBezTo>
                      <a:pt x="1" y="1"/>
                      <a:pt x="2" y="1"/>
                      <a:pt x="2" y="3"/>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3" name="Freeform 96">
                <a:extLst>
                  <a:ext uri="{FF2B5EF4-FFF2-40B4-BE49-F238E27FC236}">
                    <a16:creationId xmlns:a16="http://schemas.microsoft.com/office/drawing/2014/main" id="{688776D8-B4AC-406B-A47D-AACEF2DE8001}"/>
                  </a:ext>
                </a:extLst>
              </p:cNvPr>
              <p:cNvSpPr>
                <a:spLocks/>
              </p:cNvSpPr>
              <p:nvPr/>
            </p:nvSpPr>
            <p:spPr bwMode="auto">
              <a:xfrm>
                <a:off x="3342" y="2294"/>
                <a:ext cx="25" cy="15"/>
              </a:xfrm>
              <a:custGeom>
                <a:avLst/>
                <a:gdLst>
                  <a:gd name="T0" fmla="*/ 0 w 5"/>
                  <a:gd name="T1" fmla="*/ 0 h 3"/>
                  <a:gd name="T2" fmla="*/ 5 w 5"/>
                  <a:gd name="T3" fmla="*/ 1 h 3"/>
                  <a:gd name="T4" fmla="*/ 5 w 5"/>
                  <a:gd name="T5" fmla="*/ 1 h 3"/>
                  <a:gd name="T6" fmla="*/ 1 w 5"/>
                  <a:gd name="T7" fmla="*/ 3 h 3"/>
                  <a:gd name="T8" fmla="*/ 0 w 5"/>
                  <a:gd name="T9" fmla="*/ 2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cubicBezTo>
                      <a:pt x="1" y="0"/>
                      <a:pt x="3" y="0"/>
                      <a:pt x="5" y="1"/>
                    </a:cubicBezTo>
                    <a:cubicBezTo>
                      <a:pt x="5" y="1"/>
                      <a:pt x="5" y="1"/>
                      <a:pt x="5" y="1"/>
                    </a:cubicBezTo>
                    <a:cubicBezTo>
                      <a:pt x="3" y="2"/>
                      <a:pt x="3" y="3"/>
                      <a:pt x="1" y="3"/>
                    </a:cubicBezTo>
                    <a:cubicBezTo>
                      <a:pt x="0" y="2"/>
                      <a:pt x="1" y="2"/>
                      <a:pt x="0" y="2"/>
                    </a:cubicBezTo>
                    <a:cubicBezTo>
                      <a:pt x="0" y="2"/>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4" name="Freeform 97">
                <a:extLst>
                  <a:ext uri="{FF2B5EF4-FFF2-40B4-BE49-F238E27FC236}">
                    <a16:creationId xmlns:a16="http://schemas.microsoft.com/office/drawing/2014/main" id="{9F3054C0-6C35-47FD-A19E-1F1DC3521457}"/>
                  </a:ext>
                </a:extLst>
              </p:cNvPr>
              <p:cNvSpPr>
                <a:spLocks/>
              </p:cNvSpPr>
              <p:nvPr/>
            </p:nvSpPr>
            <p:spPr bwMode="auto">
              <a:xfrm>
                <a:off x="2375" y="2299"/>
                <a:ext cx="10" cy="5"/>
              </a:xfrm>
              <a:custGeom>
                <a:avLst/>
                <a:gdLst>
                  <a:gd name="T0" fmla="*/ 2 w 2"/>
                  <a:gd name="T1" fmla="*/ 0 h 1"/>
                  <a:gd name="T2" fmla="*/ 2 w 2"/>
                  <a:gd name="T3" fmla="*/ 1 h 1"/>
                  <a:gd name="T4" fmla="*/ 0 w 2"/>
                  <a:gd name="T5" fmla="*/ 1 h 1"/>
                  <a:gd name="T6" fmla="*/ 1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2" y="0"/>
                      <a:pt x="2" y="0"/>
                      <a:pt x="2" y="1"/>
                    </a:cubicBezTo>
                    <a:cubicBezTo>
                      <a:pt x="1" y="1"/>
                      <a:pt x="1" y="1"/>
                      <a:pt x="0" y="1"/>
                    </a:cubicBezTo>
                    <a:cubicBezTo>
                      <a:pt x="0" y="0"/>
                      <a:pt x="0" y="0"/>
                      <a:pt x="1" y="0"/>
                    </a:cubicBezTo>
                    <a:cubicBezTo>
                      <a:pt x="1" y="0"/>
                      <a:pt x="1" y="0"/>
                      <a:pt x="2"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5" name="Freeform 98">
                <a:extLst>
                  <a:ext uri="{FF2B5EF4-FFF2-40B4-BE49-F238E27FC236}">
                    <a16:creationId xmlns:a16="http://schemas.microsoft.com/office/drawing/2014/main" id="{787E84FC-BE73-4166-95B8-7BA050B04A70}"/>
                  </a:ext>
                </a:extLst>
              </p:cNvPr>
              <p:cNvSpPr>
                <a:spLocks/>
              </p:cNvSpPr>
              <p:nvPr/>
            </p:nvSpPr>
            <p:spPr bwMode="auto">
              <a:xfrm>
                <a:off x="2719" y="2304"/>
                <a:ext cx="10" cy="10"/>
              </a:xfrm>
              <a:custGeom>
                <a:avLst/>
                <a:gdLst>
                  <a:gd name="T0" fmla="*/ 0 w 2"/>
                  <a:gd name="T1" fmla="*/ 0 h 2"/>
                  <a:gd name="T2" fmla="*/ 2 w 2"/>
                  <a:gd name="T3" fmla="*/ 1 h 2"/>
                  <a:gd name="T4" fmla="*/ 2 w 2"/>
                  <a:gd name="T5" fmla="*/ 1 h 2"/>
                  <a:gd name="T6" fmla="*/ 1 w 2"/>
                  <a:gd name="T7" fmla="*/ 1 h 2"/>
                  <a:gd name="T8" fmla="*/ 1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1" y="0"/>
                      <a:pt x="2" y="1"/>
                    </a:cubicBezTo>
                    <a:cubicBezTo>
                      <a:pt x="2" y="1"/>
                      <a:pt x="2" y="1"/>
                      <a:pt x="2" y="1"/>
                    </a:cubicBezTo>
                    <a:cubicBezTo>
                      <a:pt x="2" y="1"/>
                      <a:pt x="2" y="1"/>
                      <a:pt x="1" y="1"/>
                    </a:cubicBezTo>
                    <a:cubicBezTo>
                      <a:pt x="1" y="2"/>
                      <a:pt x="1" y="1"/>
                      <a:pt x="1" y="1"/>
                    </a:cubicBezTo>
                    <a:cubicBezTo>
                      <a:pt x="0" y="0"/>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6" name="Freeform 99">
                <a:extLst>
                  <a:ext uri="{FF2B5EF4-FFF2-40B4-BE49-F238E27FC236}">
                    <a16:creationId xmlns:a16="http://schemas.microsoft.com/office/drawing/2014/main" id="{FE9472C5-F6ED-441F-BA03-418752B45BA6}"/>
                  </a:ext>
                </a:extLst>
              </p:cNvPr>
              <p:cNvSpPr>
                <a:spLocks/>
              </p:cNvSpPr>
              <p:nvPr/>
            </p:nvSpPr>
            <p:spPr bwMode="auto">
              <a:xfrm>
                <a:off x="2335" y="2314"/>
                <a:ext cx="25" cy="15"/>
              </a:xfrm>
              <a:custGeom>
                <a:avLst/>
                <a:gdLst>
                  <a:gd name="T0" fmla="*/ 0 w 5"/>
                  <a:gd name="T1" fmla="*/ 3 h 3"/>
                  <a:gd name="T2" fmla="*/ 0 w 5"/>
                  <a:gd name="T3" fmla="*/ 2 h 3"/>
                  <a:gd name="T4" fmla="*/ 5 w 5"/>
                  <a:gd name="T5" fmla="*/ 0 h 3"/>
                  <a:gd name="T6" fmla="*/ 5 w 5"/>
                  <a:gd name="T7" fmla="*/ 0 h 3"/>
                  <a:gd name="T8" fmla="*/ 4 w 5"/>
                  <a:gd name="T9" fmla="*/ 0 h 3"/>
                  <a:gd name="T10" fmla="*/ 4 w 5"/>
                  <a:gd name="T11" fmla="*/ 1 h 3"/>
                  <a:gd name="T12" fmla="*/ 0 w 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0" y="3"/>
                    </a:moveTo>
                    <a:cubicBezTo>
                      <a:pt x="0" y="2"/>
                      <a:pt x="0" y="2"/>
                      <a:pt x="0" y="2"/>
                    </a:cubicBezTo>
                    <a:cubicBezTo>
                      <a:pt x="2" y="1"/>
                      <a:pt x="2" y="0"/>
                      <a:pt x="5" y="0"/>
                    </a:cubicBezTo>
                    <a:cubicBezTo>
                      <a:pt x="5" y="0"/>
                      <a:pt x="5" y="0"/>
                      <a:pt x="5" y="0"/>
                    </a:cubicBezTo>
                    <a:cubicBezTo>
                      <a:pt x="5" y="0"/>
                      <a:pt x="5" y="0"/>
                      <a:pt x="4" y="0"/>
                    </a:cubicBezTo>
                    <a:cubicBezTo>
                      <a:pt x="4" y="0"/>
                      <a:pt x="4" y="1"/>
                      <a:pt x="4" y="1"/>
                    </a:cubicBezTo>
                    <a:cubicBezTo>
                      <a:pt x="3" y="2"/>
                      <a:pt x="2" y="2"/>
                      <a:pt x="0" y="3"/>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7" name="Freeform 100">
                <a:extLst>
                  <a:ext uri="{FF2B5EF4-FFF2-40B4-BE49-F238E27FC236}">
                    <a16:creationId xmlns:a16="http://schemas.microsoft.com/office/drawing/2014/main" id="{9216F303-055E-4DA6-A210-E6B02C801A6B}"/>
                  </a:ext>
                </a:extLst>
              </p:cNvPr>
              <p:cNvSpPr>
                <a:spLocks/>
              </p:cNvSpPr>
              <p:nvPr/>
            </p:nvSpPr>
            <p:spPr bwMode="auto">
              <a:xfrm>
                <a:off x="1886" y="2314"/>
                <a:ext cx="30" cy="109"/>
              </a:xfrm>
              <a:custGeom>
                <a:avLst/>
                <a:gdLst>
                  <a:gd name="T0" fmla="*/ 6 w 6"/>
                  <a:gd name="T1" fmla="*/ 17 h 22"/>
                  <a:gd name="T2" fmla="*/ 4 w 6"/>
                  <a:gd name="T3" fmla="*/ 17 h 22"/>
                  <a:gd name="T4" fmla="*/ 3 w 6"/>
                  <a:gd name="T5" fmla="*/ 15 h 22"/>
                  <a:gd name="T6" fmla="*/ 2 w 6"/>
                  <a:gd name="T7" fmla="*/ 15 h 22"/>
                  <a:gd name="T8" fmla="*/ 2 w 6"/>
                  <a:gd name="T9" fmla="*/ 16 h 22"/>
                  <a:gd name="T10" fmla="*/ 4 w 6"/>
                  <a:gd name="T11" fmla="*/ 22 h 22"/>
                  <a:gd name="T12" fmla="*/ 3 w 6"/>
                  <a:gd name="T13" fmla="*/ 22 h 22"/>
                  <a:gd name="T14" fmla="*/ 3 w 6"/>
                  <a:gd name="T15" fmla="*/ 22 h 22"/>
                  <a:gd name="T16" fmla="*/ 0 w 6"/>
                  <a:gd name="T17" fmla="*/ 21 h 22"/>
                  <a:gd name="T18" fmla="*/ 2 w 6"/>
                  <a:gd name="T19" fmla="*/ 0 h 22"/>
                  <a:gd name="T20" fmla="*/ 3 w 6"/>
                  <a:gd name="T21" fmla="*/ 0 h 22"/>
                  <a:gd name="T22" fmla="*/ 6 w 6"/>
                  <a:gd name="T23"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22">
                    <a:moveTo>
                      <a:pt x="6" y="17"/>
                    </a:moveTo>
                    <a:cubicBezTo>
                      <a:pt x="5" y="17"/>
                      <a:pt x="5" y="17"/>
                      <a:pt x="4" y="17"/>
                    </a:cubicBezTo>
                    <a:cubicBezTo>
                      <a:pt x="4" y="16"/>
                      <a:pt x="4" y="16"/>
                      <a:pt x="3" y="15"/>
                    </a:cubicBezTo>
                    <a:cubicBezTo>
                      <a:pt x="3" y="15"/>
                      <a:pt x="3" y="15"/>
                      <a:pt x="2" y="15"/>
                    </a:cubicBezTo>
                    <a:cubicBezTo>
                      <a:pt x="2" y="15"/>
                      <a:pt x="2" y="15"/>
                      <a:pt x="2" y="16"/>
                    </a:cubicBezTo>
                    <a:cubicBezTo>
                      <a:pt x="1" y="18"/>
                      <a:pt x="3" y="20"/>
                      <a:pt x="4" y="22"/>
                    </a:cubicBezTo>
                    <a:cubicBezTo>
                      <a:pt x="4" y="22"/>
                      <a:pt x="4" y="22"/>
                      <a:pt x="3" y="22"/>
                    </a:cubicBezTo>
                    <a:cubicBezTo>
                      <a:pt x="3" y="22"/>
                      <a:pt x="3" y="22"/>
                      <a:pt x="3" y="22"/>
                    </a:cubicBezTo>
                    <a:cubicBezTo>
                      <a:pt x="2" y="22"/>
                      <a:pt x="2" y="21"/>
                      <a:pt x="0" y="21"/>
                    </a:cubicBezTo>
                    <a:cubicBezTo>
                      <a:pt x="0" y="14"/>
                      <a:pt x="0" y="6"/>
                      <a:pt x="2" y="0"/>
                    </a:cubicBezTo>
                    <a:cubicBezTo>
                      <a:pt x="2" y="0"/>
                      <a:pt x="2" y="0"/>
                      <a:pt x="3" y="0"/>
                    </a:cubicBezTo>
                    <a:cubicBezTo>
                      <a:pt x="3" y="6"/>
                      <a:pt x="5" y="12"/>
                      <a:pt x="6" y="17"/>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8" name="Freeform 101">
                <a:extLst>
                  <a:ext uri="{FF2B5EF4-FFF2-40B4-BE49-F238E27FC236}">
                    <a16:creationId xmlns:a16="http://schemas.microsoft.com/office/drawing/2014/main" id="{8A8BA253-DC0F-4E00-A0A4-C05F81A0BD05}"/>
                  </a:ext>
                </a:extLst>
              </p:cNvPr>
              <p:cNvSpPr>
                <a:spLocks/>
              </p:cNvSpPr>
              <p:nvPr/>
            </p:nvSpPr>
            <p:spPr bwMode="auto">
              <a:xfrm>
                <a:off x="2145" y="2324"/>
                <a:ext cx="10" cy="5"/>
              </a:xfrm>
              <a:custGeom>
                <a:avLst/>
                <a:gdLst>
                  <a:gd name="T0" fmla="*/ 0 w 2"/>
                  <a:gd name="T1" fmla="*/ 0 h 1"/>
                  <a:gd name="T2" fmla="*/ 2 w 2"/>
                  <a:gd name="T3" fmla="*/ 0 h 1"/>
                  <a:gd name="T4" fmla="*/ 1 w 2"/>
                  <a:gd name="T5" fmla="*/ 1 h 1"/>
                  <a:gd name="T6" fmla="*/ 0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1" y="0"/>
                      <a:pt x="1" y="0"/>
                      <a:pt x="2" y="0"/>
                    </a:cubicBezTo>
                    <a:cubicBezTo>
                      <a:pt x="2" y="0"/>
                      <a:pt x="2" y="1"/>
                      <a:pt x="1" y="1"/>
                    </a:cubicBezTo>
                    <a:cubicBezTo>
                      <a:pt x="1" y="1"/>
                      <a:pt x="1" y="1"/>
                      <a:pt x="0" y="1"/>
                    </a:cubicBezTo>
                    <a:cubicBezTo>
                      <a:pt x="0" y="0"/>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9" name="Freeform 102">
                <a:extLst>
                  <a:ext uri="{FF2B5EF4-FFF2-40B4-BE49-F238E27FC236}">
                    <a16:creationId xmlns:a16="http://schemas.microsoft.com/office/drawing/2014/main" id="{01679342-D121-480B-95D0-DBFDC0757F6C}"/>
                  </a:ext>
                </a:extLst>
              </p:cNvPr>
              <p:cNvSpPr>
                <a:spLocks/>
              </p:cNvSpPr>
              <p:nvPr/>
            </p:nvSpPr>
            <p:spPr bwMode="auto">
              <a:xfrm>
                <a:off x="2165" y="2324"/>
                <a:ext cx="5" cy="5"/>
              </a:xfrm>
              <a:custGeom>
                <a:avLst/>
                <a:gdLst>
                  <a:gd name="T0" fmla="*/ 0 w 1"/>
                  <a:gd name="T1" fmla="*/ 0 h 1"/>
                  <a:gd name="T2" fmla="*/ 1 w 1"/>
                  <a:gd name="T3" fmla="*/ 0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1" y="0"/>
                      <a:pt x="1" y="0"/>
                    </a:cubicBezTo>
                    <a:cubicBezTo>
                      <a:pt x="1" y="1"/>
                      <a:pt x="1" y="1"/>
                      <a:pt x="1" y="1"/>
                    </a:cubicBezTo>
                    <a:cubicBezTo>
                      <a:pt x="1" y="1"/>
                      <a:pt x="0" y="1"/>
                      <a:pt x="0" y="1"/>
                    </a:cubicBezTo>
                    <a:cubicBezTo>
                      <a:pt x="0" y="1"/>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0" name="Freeform 103">
                <a:extLst>
                  <a:ext uri="{FF2B5EF4-FFF2-40B4-BE49-F238E27FC236}">
                    <a16:creationId xmlns:a16="http://schemas.microsoft.com/office/drawing/2014/main" id="{5A41C6E8-2D12-44BF-A998-125DFAB69F62}"/>
                  </a:ext>
                </a:extLst>
              </p:cNvPr>
              <p:cNvSpPr>
                <a:spLocks/>
              </p:cNvSpPr>
              <p:nvPr/>
            </p:nvSpPr>
            <p:spPr bwMode="auto">
              <a:xfrm>
                <a:off x="2195" y="2334"/>
                <a:ext cx="10" cy="5"/>
              </a:xfrm>
              <a:custGeom>
                <a:avLst/>
                <a:gdLst>
                  <a:gd name="T0" fmla="*/ 0 w 2"/>
                  <a:gd name="T1" fmla="*/ 0 h 1"/>
                  <a:gd name="T2" fmla="*/ 2 w 2"/>
                  <a:gd name="T3" fmla="*/ 0 h 1"/>
                  <a:gd name="T4" fmla="*/ 2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1" y="0"/>
                      <a:pt x="1" y="0"/>
                      <a:pt x="2" y="0"/>
                    </a:cubicBezTo>
                    <a:cubicBezTo>
                      <a:pt x="2" y="1"/>
                      <a:pt x="2" y="1"/>
                      <a:pt x="2" y="1"/>
                    </a:cubicBezTo>
                    <a:cubicBezTo>
                      <a:pt x="2" y="1"/>
                      <a:pt x="2" y="1"/>
                      <a:pt x="1" y="1"/>
                    </a:cubicBezTo>
                    <a:cubicBezTo>
                      <a:pt x="1" y="1"/>
                      <a:pt x="1"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1" name="Freeform 104">
                <a:extLst>
                  <a:ext uri="{FF2B5EF4-FFF2-40B4-BE49-F238E27FC236}">
                    <a16:creationId xmlns:a16="http://schemas.microsoft.com/office/drawing/2014/main" id="{A66D8B77-395D-4308-BB7A-60E07E22EAF0}"/>
                  </a:ext>
                </a:extLst>
              </p:cNvPr>
              <p:cNvSpPr>
                <a:spLocks/>
              </p:cNvSpPr>
              <p:nvPr/>
            </p:nvSpPr>
            <p:spPr bwMode="auto">
              <a:xfrm>
                <a:off x="2734" y="2334"/>
                <a:ext cx="49" cy="25"/>
              </a:xfrm>
              <a:custGeom>
                <a:avLst/>
                <a:gdLst>
                  <a:gd name="T0" fmla="*/ 0 w 10"/>
                  <a:gd name="T1" fmla="*/ 0 h 5"/>
                  <a:gd name="T2" fmla="*/ 9 w 10"/>
                  <a:gd name="T3" fmla="*/ 4 h 5"/>
                  <a:gd name="T4" fmla="*/ 9 w 10"/>
                  <a:gd name="T5" fmla="*/ 4 h 5"/>
                  <a:gd name="T6" fmla="*/ 9 w 10"/>
                  <a:gd name="T7" fmla="*/ 5 h 5"/>
                  <a:gd name="T8" fmla="*/ 6 w 10"/>
                  <a:gd name="T9" fmla="*/ 5 h 5"/>
                  <a:gd name="T10" fmla="*/ 0 w 10"/>
                  <a:gd name="T11" fmla="*/ 0 h 5"/>
                </a:gdLst>
                <a:ahLst/>
                <a:cxnLst>
                  <a:cxn ang="0">
                    <a:pos x="T0" y="T1"/>
                  </a:cxn>
                  <a:cxn ang="0">
                    <a:pos x="T2" y="T3"/>
                  </a:cxn>
                  <a:cxn ang="0">
                    <a:pos x="T4" y="T5"/>
                  </a:cxn>
                  <a:cxn ang="0">
                    <a:pos x="T6" y="T7"/>
                  </a:cxn>
                  <a:cxn ang="0">
                    <a:pos x="T8" y="T9"/>
                  </a:cxn>
                  <a:cxn ang="0">
                    <a:pos x="T10" y="T11"/>
                  </a:cxn>
                </a:cxnLst>
                <a:rect l="0" t="0" r="r" b="b"/>
                <a:pathLst>
                  <a:path w="10" h="5">
                    <a:moveTo>
                      <a:pt x="0" y="0"/>
                    </a:moveTo>
                    <a:cubicBezTo>
                      <a:pt x="3" y="1"/>
                      <a:pt x="8" y="2"/>
                      <a:pt x="9" y="4"/>
                    </a:cubicBezTo>
                    <a:cubicBezTo>
                      <a:pt x="9" y="4"/>
                      <a:pt x="9" y="4"/>
                      <a:pt x="9" y="4"/>
                    </a:cubicBezTo>
                    <a:cubicBezTo>
                      <a:pt x="10" y="5"/>
                      <a:pt x="9" y="5"/>
                      <a:pt x="9" y="5"/>
                    </a:cubicBezTo>
                    <a:cubicBezTo>
                      <a:pt x="8" y="5"/>
                      <a:pt x="7" y="5"/>
                      <a:pt x="6" y="5"/>
                    </a:cubicBezTo>
                    <a:cubicBezTo>
                      <a:pt x="4" y="3"/>
                      <a:pt x="1" y="3"/>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2" name="Freeform 105">
                <a:extLst>
                  <a:ext uri="{FF2B5EF4-FFF2-40B4-BE49-F238E27FC236}">
                    <a16:creationId xmlns:a16="http://schemas.microsoft.com/office/drawing/2014/main" id="{BE345EF6-5829-49BA-A5BC-CAA6CDFFB03C}"/>
                  </a:ext>
                </a:extLst>
              </p:cNvPr>
              <p:cNvSpPr>
                <a:spLocks/>
              </p:cNvSpPr>
              <p:nvPr/>
            </p:nvSpPr>
            <p:spPr bwMode="auto">
              <a:xfrm>
                <a:off x="3377" y="2339"/>
                <a:ext cx="5" cy="10"/>
              </a:xfrm>
              <a:custGeom>
                <a:avLst/>
                <a:gdLst>
                  <a:gd name="T0" fmla="*/ 0 w 1"/>
                  <a:gd name="T1" fmla="*/ 0 h 2"/>
                  <a:gd name="T2" fmla="*/ 1 w 1"/>
                  <a:gd name="T3" fmla="*/ 0 h 2"/>
                  <a:gd name="T4" fmla="*/ 1 w 1"/>
                  <a:gd name="T5" fmla="*/ 2 h 2"/>
                  <a:gd name="T6" fmla="*/ 0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1" y="0"/>
                      <a:pt x="1" y="0"/>
                    </a:cubicBezTo>
                    <a:cubicBezTo>
                      <a:pt x="1" y="1"/>
                      <a:pt x="1" y="1"/>
                      <a:pt x="1" y="2"/>
                    </a:cubicBezTo>
                    <a:cubicBezTo>
                      <a:pt x="1" y="2"/>
                      <a:pt x="0" y="2"/>
                      <a:pt x="0" y="2"/>
                    </a:cubicBezTo>
                    <a:cubicBezTo>
                      <a:pt x="0" y="1"/>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3" name="Freeform 106">
                <a:extLst>
                  <a:ext uri="{FF2B5EF4-FFF2-40B4-BE49-F238E27FC236}">
                    <a16:creationId xmlns:a16="http://schemas.microsoft.com/office/drawing/2014/main" id="{423CA0D5-82EF-4F3A-84C2-1330C1BF370D}"/>
                  </a:ext>
                </a:extLst>
              </p:cNvPr>
              <p:cNvSpPr>
                <a:spLocks/>
              </p:cNvSpPr>
              <p:nvPr/>
            </p:nvSpPr>
            <p:spPr bwMode="auto">
              <a:xfrm>
                <a:off x="1976" y="2364"/>
                <a:ext cx="10" cy="10"/>
              </a:xfrm>
              <a:custGeom>
                <a:avLst/>
                <a:gdLst>
                  <a:gd name="T0" fmla="*/ 2 w 2"/>
                  <a:gd name="T1" fmla="*/ 0 h 2"/>
                  <a:gd name="T2" fmla="*/ 2 w 2"/>
                  <a:gd name="T3" fmla="*/ 2 h 2"/>
                  <a:gd name="T4" fmla="*/ 1 w 2"/>
                  <a:gd name="T5" fmla="*/ 2 h 2"/>
                  <a:gd name="T6" fmla="*/ 0 w 2"/>
                  <a:gd name="T7" fmla="*/ 2 h 2"/>
                  <a:gd name="T8" fmla="*/ 0 w 2"/>
                  <a:gd name="T9" fmla="*/ 1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cubicBezTo>
                      <a:pt x="2" y="1"/>
                      <a:pt x="2" y="1"/>
                      <a:pt x="2" y="2"/>
                    </a:cubicBezTo>
                    <a:cubicBezTo>
                      <a:pt x="2" y="2"/>
                      <a:pt x="1" y="2"/>
                      <a:pt x="1" y="2"/>
                    </a:cubicBezTo>
                    <a:cubicBezTo>
                      <a:pt x="1" y="2"/>
                      <a:pt x="1" y="2"/>
                      <a:pt x="0" y="2"/>
                    </a:cubicBezTo>
                    <a:cubicBezTo>
                      <a:pt x="0" y="2"/>
                      <a:pt x="0" y="2"/>
                      <a:pt x="0" y="1"/>
                    </a:cubicBezTo>
                    <a:cubicBezTo>
                      <a:pt x="1" y="1"/>
                      <a:pt x="1" y="1"/>
                      <a:pt x="2"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4" name="Freeform 107">
                <a:extLst>
                  <a:ext uri="{FF2B5EF4-FFF2-40B4-BE49-F238E27FC236}">
                    <a16:creationId xmlns:a16="http://schemas.microsoft.com/office/drawing/2014/main" id="{B0DE4A32-85C6-4124-857F-F3C634853993}"/>
                  </a:ext>
                </a:extLst>
              </p:cNvPr>
              <p:cNvSpPr>
                <a:spLocks/>
              </p:cNvSpPr>
              <p:nvPr/>
            </p:nvSpPr>
            <p:spPr bwMode="auto">
              <a:xfrm>
                <a:off x="749" y="2374"/>
                <a:ext cx="134" cy="94"/>
              </a:xfrm>
              <a:custGeom>
                <a:avLst/>
                <a:gdLst>
                  <a:gd name="T0" fmla="*/ 23 w 27"/>
                  <a:gd name="T1" fmla="*/ 0 h 19"/>
                  <a:gd name="T2" fmla="*/ 15 w 27"/>
                  <a:gd name="T3" fmla="*/ 3 h 19"/>
                  <a:gd name="T4" fmla="*/ 15 w 27"/>
                  <a:gd name="T5" fmla="*/ 4 h 19"/>
                  <a:gd name="T6" fmla="*/ 16 w 27"/>
                  <a:gd name="T7" fmla="*/ 4 h 19"/>
                  <a:gd name="T8" fmla="*/ 19 w 27"/>
                  <a:gd name="T9" fmla="*/ 4 h 19"/>
                  <a:gd name="T10" fmla="*/ 19 w 27"/>
                  <a:gd name="T11" fmla="*/ 4 h 19"/>
                  <a:gd name="T12" fmla="*/ 19 w 27"/>
                  <a:gd name="T13" fmla="*/ 4 h 19"/>
                  <a:gd name="T14" fmla="*/ 14 w 27"/>
                  <a:gd name="T15" fmla="*/ 8 h 19"/>
                  <a:gd name="T16" fmla="*/ 13 w 27"/>
                  <a:gd name="T17" fmla="*/ 7 h 19"/>
                  <a:gd name="T18" fmla="*/ 11 w 27"/>
                  <a:gd name="T19" fmla="*/ 4 h 19"/>
                  <a:gd name="T20" fmla="*/ 13 w 27"/>
                  <a:gd name="T21" fmla="*/ 2 h 19"/>
                  <a:gd name="T22" fmla="*/ 9 w 27"/>
                  <a:gd name="T23" fmla="*/ 1 h 19"/>
                  <a:gd name="T24" fmla="*/ 5 w 27"/>
                  <a:gd name="T25" fmla="*/ 6 h 19"/>
                  <a:gd name="T26" fmla="*/ 4 w 27"/>
                  <a:gd name="T27" fmla="*/ 6 h 19"/>
                  <a:gd name="T28" fmla="*/ 0 w 27"/>
                  <a:gd name="T29" fmla="*/ 14 h 19"/>
                  <a:gd name="T30" fmla="*/ 2 w 27"/>
                  <a:gd name="T31" fmla="*/ 16 h 19"/>
                  <a:gd name="T32" fmla="*/ 15 w 27"/>
                  <a:gd name="T33" fmla="*/ 13 h 19"/>
                  <a:gd name="T34" fmla="*/ 27 w 27"/>
                  <a:gd name="T35" fmla="*/ 17 h 19"/>
                  <a:gd name="T36" fmla="*/ 27 w 27"/>
                  <a:gd name="T37" fmla="*/ 16 h 19"/>
                  <a:gd name="T38" fmla="*/ 27 w 27"/>
                  <a:gd name="T39" fmla="*/ 15 h 19"/>
                  <a:gd name="T40" fmla="*/ 20 w 27"/>
                  <a:gd name="T41" fmla="*/ 4 h 19"/>
                  <a:gd name="T42" fmla="*/ 25 w 27"/>
                  <a:gd name="T43" fmla="*/ 1 h 19"/>
                  <a:gd name="T44" fmla="*/ 25 w 27"/>
                  <a:gd name="T45" fmla="*/ 0 h 19"/>
                  <a:gd name="T46" fmla="*/ 23 w 27"/>
                  <a:gd name="T4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19">
                    <a:moveTo>
                      <a:pt x="23" y="0"/>
                    </a:moveTo>
                    <a:cubicBezTo>
                      <a:pt x="21" y="2"/>
                      <a:pt x="18" y="1"/>
                      <a:pt x="15" y="3"/>
                    </a:cubicBezTo>
                    <a:cubicBezTo>
                      <a:pt x="15" y="3"/>
                      <a:pt x="15" y="3"/>
                      <a:pt x="15" y="4"/>
                    </a:cubicBezTo>
                    <a:cubicBezTo>
                      <a:pt x="15" y="4"/>
                      <a:pt x="15" y="4"/>
                      <a:pt x="16" y="4"/>
                    </a:cubicBezTo>
                    <a:cubicBezTo>
                      <a:pt x="17" y="5"/>
                      <a:pt x="17" y="4"/>
                      <a:pt x="19" y="4"/>
                    </a:cubicBezTo>
                    <a:cubicBezTo>
                      <a:pt x="19" y="4"/>
                      <a:pt x="19" y="4"/>
                      <a:pt x="19" y="4"/>
                    </a:cubicBezTo>
                    <a:cubicBezTo>
                      <a:pt x="19" y="4"/>
                      <a:pt x="19" y="4"/>
                      <a:pt x="19" y="4"/>
                    </a:cubicBezTo>
                    <a:cubicBezTo>
                      <a:pt x="17" y="6"/>
                      <a:pt x="15" y="6"/>
                      <a:pt x="14" y="8"/>
                    </a:cubicBezTo>
                    <a:cubicBezTo>
                      <a:pt x="13" y="7"/>
                      <a:pt x="14" y="8"/>
                      <a:pt x="13" y="7"/>
                    </a:cubicBezTo>
                    <a:cubicBezTo>
                      <a:pt x="12" y="7"/>
                      <a:pt x="12" y="5"/>
                      <a:pt x="11" y="4"/>
                    </a:cubicBezTo>
                    <a:cubicBezTo>
                      <a:pt x="12" y="4"/>
                      <a:pt x="13" y="4"/>
                      <a:pt x="13" y="2"/>
                    </a:cubicBezTo>
                    <a:cubicBezTo>
                      <a:pt x="11" y="2"/>
                      <a:pt x="11" y="1"/>
                      <a:pt x="9" y="1"/>
                    </a:cubicBezTo>
                    <a:cubicBezTo>
                      <a:pt x="8" y="3"/>
                      <a:pt x="7" y="6"/>
                      <a:pt x="5" y="6"/>
                    </a:cubicBezTo>
                    <a:cubicBezTo>
                      <a:pt x="4" y="6"/>
                      <a:pt x="4" y="6"/>
                      <a:pt x="4" y="6"/>
                    </a:cubicBezTo>
                    <a:cubicBezTo>
                      <a:pt x="3" y="7"/>
                      <a:pt x="0" y="12"/>
                      <a:pt x="0" y="14"/>
                    </a:cubicBezTo>
                    <a:cubicBezTo>
                      <a:pt x="1" y="14"/>
                      <a:pt x="2" y="15"/>
                      <a:pt x="2" y="16"/>
                    </a:cubicBezTo>
                    <a:cubicBezTo>
                      <a:pt x="5" y="18"/>
                      <a:pt x="12" y="14"/>
                      <a:pt x="15" y="13"/>
                    </a:cubicBezTo>
                    <a:cubicBezTo>
                      <a:pt x="15" y="19"/>
                      <a:pt x="22" y="17"/>
                      <a:pt x="27" y="17"/>
                    </a:cubicBezTo>
                    <a:cubicBezTo>
                      <a:pt x="27" y="17"/>
                      <a:pt x="27" y="17"/>
                      <a:pt x="27" y="16"/>
                    </a:cubicBezTo>
                    <a:cubicBezTo>
                      <a:pt x="27" y="16"/>
                      <a:pt x="27" y="16"/>
                      <a:pt x="27" y="15"/>
                    </a:cubicBezTo>
                    <a:cubicBezTo>
                      <a:pt x="25" y="12"/>
                      <a:pt x="20" y="9"/>
                      <a:pt x="20" y="4"/>
                    </a:cubicBezTo>
                    <a:cubicBezTo>
                      <a:pt x="22" y="3"/>
                      <a:pt x="22" y="1"/>
                      <a:pt x="25" y="1"/>
                    </a:cubicBezTo>
                    <a:cubicBezTo>
                      <a:pt x="25" y="1"/>
                      <a:pt x="25" y="0"/>
                      <a:pt x="25" y="0"/>
                    </a:cubicBezTo>
                    <a:cubicBezTo>
                      <a:pt x="24" y="0"/>
                      <a:pt x="24" y="0"/>
                      <a:pt x="23"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5" name="Freeform 108">
                <a:extLst>
                  <a:ext uri="{FF2B5EF4-FFF2-40B4-BE49-F238E27FC236}">
                    <a16:creationId xmlns:a16="http://schemas.microsoft.com/office/drawing/2014/main" id="{06579A3E-12EF-4B2C-BC53-1AADF3B3C9B1}"/>
                  </a:ext>
                </a:extLst>
              </p:cNvPr>
              <p:cNvSpPr>
                <a:spLocks/>
              </p:cNvSpPr>
              <p:nvPr/>
            </p:nvSpPr>
            <p:spPr bwMode="auto">
              <a:xfrm>
                <a:off x="1966" y="2374"/>
                <a:ext cx="5" cy="9"/>
              </a:xfrm>
              <a:custGeom>
                <a:avLst/>
                <a:gdLst>
                  <a:gd name="T0" fmla="*/ 1 w 1"/>
                  <a:gd name="T1" fmla="*/ 2 h 2"/>
                  <a:gd name="T2" fmla="*/ 0 w 1"/>
                  <a:gd name="T3" fmla="*/ 1 h 2"/>
                  <a:gd name="T4" fmla="*/ 0 w 1"/>
                  <a:gd name="T5" fmla="*/ 0 h 2"/>
                  <a:gd name="T6" fmla="*/ 1 w 1"/>
                  <a:gd name="T7" fmla="*/ 0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0" y="1"/>
                      <a:pt x="0" y="1"/>
                      <a:pt x="0" y="1"/>
                    </a:cubicBezTo>
                    <a:cubicBezTo>
                      <a:pt x="0" y="1"/>
                      <a:pt x="0" y="1"/>
                      <a:pt x="0" y="0"/>
                    </a:cubicBezTo>
                    <a:cubicBezTo>
                      <a:pt x="1" y="0"/>
                      <a:pt x="1" y="0"/>
                      <a:pt x="1" y="0"/>
                    </a:cubicBezTo>
                    <a:cubicBezTo>
                      <a:pt x="1" y="1"/>
                      <a:pt x="1" y="1"/>
                      <a:pt x="1" y="2"/>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6" name="Freeform 109">
                <a:extLst>
                  <a:ext uri="{FF2B5EF4-FFF2-40B4-BE49-F238E27FC236}">
                    <a16:creationId xmlns:a16="http://schemas.microsoft.com/office/drawing/2014/main" id="{2195CC98-652F-4CA6-8BE2-3D901343B329}"/>
                  </a:ext>
                </a:extLst>
              </p:cNvPr>
              <p:cNvSpPr>
                <a:spLocks/>
              </p:cNvSpPr>
              <p:nvPr/>
            </p:nvSpPr>
            <p:spPr bwMode="auto">
              <a:xfrm>
                <a:off x="943" y="2383"/>
                <a:ext cx="65" cy="160"/>
              </a:xfrm>
              <a:custGeom>
                <a:avLst/>
                <a:gdLst>
                  <a:gd name="T0" fmla="*/ 11 w 13"/>
                  <a:gd name="T1" fmla="*/ 30 h 32"/>
                  <a:gd name="T2" fmla="*/ 11 w 13"/>
                  <a:gd name="T3" fmla="*/ 22 h 32"/>
                  <a:gd name="T4" fmla="*/ 9 w 13"/>
                  <a:gd name="T5" fmla="*/ 20 h 32"/>
                  <a:gd name="T6" fmla="*/ 13 w 13"/>
                  <a:gd name="T7" fmla="*/ 15 h 32"/>
                  <a:gd name="T8" fmla="*/ 12 w 13"/>
                  <a:gd name="T9" fmla="*/ 14 h 32"/>
                  <a:gd name="T10" fmla="*/ 11 w 13"/>
                  <a:gd name="T11" fmla="*/ 14 h 32"/>
                  <a:gd name="T12" fmla="*/ 10 w 13"/>
                  <a:gd name="T13" fmla="*/ 17 h 32"/>
                  <a:gd name="T14" fmla="*/ 10 w 13"/>
                  <a:gd name="T15" fmla="*/ 16 h 32"/>
                  <a:gd name="T16" fmla="*/ 10 w 13"/>
                  <a:gd name="T17" fmla="*/ 12 h 32"/>
                  <a:gd name="T18" fmla="*/ 8 w 13"/>
                  <a:gd name="T19" fmla="*/ 5 h 32"/>
                  <a:gd name="T20" fmla="*/ 12 w 13"/>
                  <a:gd name="T21" fmla="*/ 6 h 32"/>
                  <a:gd name="T22" fmla="*/ 13 w 13"/>
                  <a:gd name="T23" fmla="*/ 2 h 32"/>
                  <a:gd name="T24" fmla="*/ 12 w 13"/>
                  <a:gd name="T25" fmla="*/ 1 h 32"/>
                  <a:gd name="T26" fmla="*/ 6 w 13"/>
                  <a:gd name="T27" fmla="*/ 0 h 32"/>
                  <a:gd name="T28" fmla="*/ 0 w 13"/>
                  <a:gd name="T29" fmla="*/ 9 h 32"/>
                  <a:gd name="T30" fmla="*/ 4 w 13"/>
                  <a:gd name="T31" fmla="*/ 20 h 32"/>
                  <a:gd name="T32" fmla="*/ 3 w 13"/>
                  <a:gd name="T33" fmla="*/ 21 h 32"/>
                  <a:gd name="T34" fmla="*/ 1 w 13"/>
                  <a:gd name="T35" fmla="*/ 29 h 32"/>
                  <a:gd name="T36" fmla="*/ 8 w 13"/>
                  <a:gd name="T37" fmla="*/ 31 h 32"/>
                  <a:gd name="T38" fmla="*/ 11 w 13"/>
                  <a:gd name="T39"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32">
                    <a:moveTo>
                      <a:pt x="11" y="30"/>
                    </a:moveTo>
                    <a:cubicBezTo>
                      <a:pt x="11" y="26"/>
                      <a:pt x="11" y="26"/>
                      <a:pt x="11" y="22"/>
                    </a:cubicBezTo>
                    <a:cubicBezTo>
                      <a:pt x="10" y="22"/>
                      <a:pt x="10" y="21"/>
                      <a:pt x="9" y="20"/>
                    </a:cubicBezTo>
                    <a:cubicBezTo>
                      <a:pt x="11" y="19"/>
                      <a:pt x="13" y="18"/>
                      <a:pt x="13" y="15"/>
                    </a:cubicBezTo>
                    <a:cubicBezTo>
                      <a:pt x="12" y="15"/>
                      <a:pt x="12" y="15"/>
                      <a:pt x="12" y="14"/>
                    </a:cubicBezTo>
                    <a:cubicBezTo>
                      <a:pt x="12" y="14"/>
                      <a:pt x="11" y="14"/>
                      <a:pt x="11" y="14"/>
                    </a:cubicBezTo>
                    <a:cubicBezTo>
                      <a:pt x="11" y="15"/>
                      <a:pt x="10" y="16"/>
                      <a:pt x="10" y="17"/>
                    </a:cubicBezTo>
                    <a:cubicBezTo>
                      <a:pt x="10" y="17"/>
                      <a:pt x="10" y="17"/>
                      <a:pt x="10" y="16"/>
                    </a:cubicBezTo>
                    <a:cubicBezTo>
                      <a:pt x="9" y="15"/>
                      <a:pt x="10" y="14"/>
                      <a:pt x="10" y="12"/>
                    </a:cubicBezTo>
                    <a:cubicBezTo>
                      <a:pt x="6" y="12"/>
                      <a:pt x="7" y="8"/>
                      <a:pt x="8" y="5"/>
                    </a:cubicBezTo>
                    <a:cubicBezTo>
                      <a:pt x="10" y="5"/>
                      <a:pt x="10" y="5"/>
                      <a:pt x="12" y="6"/>
                    </a:cubicBezTo>
                    <a:cubicBezTo>
                      <a:pt x="12" y="3"/>
                      <a:pt x="13" y="3"/>
                      <a:pt x="13" y="2"/>
                    </a:cubicBezTo>
                    <a:cubicBezTo>
                      <a:pt x="13" y="1"/>
                      <a:pt x="12" y="1"/>
                      <a:pt x="12" y="1"/>
                    </a:cubicBezTo>
                    <a:cubicBezTo>
                      <a:pt x="11" y="0"/>
                      <a:pt x="8" y="0"/>
                      <a:pt x="6" y="0"/>
                    </a:cubicBezTo>
                    <a:cubicBezTo>
                      <a:pt x="4" y="3"/>
                      <a:pt x="0" y="3"/>
                      <a:pt x="0" y="9"/>
                    </a:cubicBezTo>
                    <a:cubicBezTo>
                      <a:pt x="1" y="9"/>
                      <a:pt x="5" y="18"/>
                      <a:pt x="4" y="20"/>
                    </a:cubicBezTo>
                    <a:cubicBezTo>
                      <a:pt x="4" y="20"/>
                      <a:pt x="3" y="21"/>
                      <a:pt x="3" y="21"/>
                    </a:cubicBezTo>
                    <a:cubicBezTo>
                      <a:pt x="2" y="23"/>
                      <a:pt x="2" y="26"/>
                      <a:pt x="1" y="29"/>
                    </a:cubicBezTo>
                    <a:cubicBezTo>
                      <a:pt x="3" y="29"/>
                      <a:pt x="6" y="32"/>
                      <a:pt x="8" y="31"/>
                    </a:cubicBezTo>
                    <a:cubicBezTo>
                      <a:pt x="9" y="31"/>
                      <a:pt x="9" y="30"/>
                      <a:pt x="11" y="3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7" name="Freeform 110">
                <a:extLst>
                  <a:ext uri="{FF2B5EF4-FFF2-40B4-BE49-F238E27FC236}">
                    <a16:creationId xmlns:a16="http://schemas.microsoft.com/office/drawing/2014/main" id="{D11C4E57-2C85-45E8-935F-202165C24FE0}"/>
                  </a:ext>
                </a:extLst>
              </p:cNvPr>
              <p:cNvSpPr>
                <a:spLocks/>
              </p:cNvSpPr>
              <p:nvPr/>
            </p:nvSpPr>
            <p:spPr bwMode="auto">
              <a:xfrm>
                <a:off x="1966" y="2383"/>
                <a:ext cx="5" cy="10"/>
              </a:xfrm>
              <a:custGeom>
                <a:avLst/>
                <a:gdLst>
                  <a:gd name="T0" fmla="*/ 1 w 1"/>
                  <a:gd name="T1" fmla="*/ 0 h 2"/>
                  <a:gd name="T2" fmla="*/ 1 w 1"/>
                  <a:gd name="T3" fmla="*/ 2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1" y="1"/>
                      <a:pt x="1" y="1"/>
                      <a:pt x="1" y="2"/>
                    </a:cubicBezTo>
                    <a:cubicBezTo>
                      <a:pt x="1" y="2"/>
                      <a:pt x="1" y="2"/>
                      <a:pt x="0" y="2"/>
                    </a:cubicBezTo>
                    <a:cubicBezTo>
                      <a:pt x="0" y="1"/>
                      <a:pt x="0" y="1"/>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8" name="Freeform 111">
                <a:extLst>
                  <a:ext uri="{FF2B5EF4-FFF2-40B4-BE49-F238E27FC236}">
                    <a16:creationId xmlns:a16="http://schemas.microsoft.com/office/drawing/2014/main" id="{0AFA5334-BA31-408B-A266-A0238D01F72F}"/>
                  </a:ext>
                </a:extLst>
              </p:cNvPr>
              <p:cNvSpPr>
                <a:spLocks/>
              </p:cNvSpPr>
              <p:nvPr/>
            </p:nvSpPr>
            <p:spPr bwMode="auto">
              <a:xfrm>
                <a:off x="3123" y="2383"/>
                <a:ext cx="30" cy="55"/>
              </a:xfrm>
              <a:custGeom>
                <a:avLst/>
                <a:gdLst>
                  <a:gd name="T0" fmla="*/ 6 w 6"/>
                  <a:gd name="T1" fmla="*/ 11 h 11"/>
                  <a:gd name="T2" fmla="*/ 4 w 6"/>
                  <a:gd name="T3" fmla="*/ 1 h 11"/>
                  <a:gd name="T4" fmla="*/ 1 w 6"/>
                  <a:gd name="T5" fmla="*/ 0 h 11"/>
                  <a:gd name="T6" fmla="*/ 1 w 6"/>
                  <a:gd name="T7" fmla="*/ 1 h 11"/>
                  <a:gd name="T8" fmla="*/ 1 w 6"/>
                  <a:gd name="T9" fmla="*/ 3 h 11"/>
                  <a:gd name="T10" fmla="*/ 2 w 6"/>
                  <a:gd name="T11" fmla="*/ 4 h 11"/>
                  <a:gd name="T12" fmla="*/ 4 w 6"/>
                  <a:gd name="T13" fmla="*/ 10 h 11"/>
                  <a:gd name="T14" fmla="*/ 6 w 6"/>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1">
                    <a:moveTo>
                      <a:pt x="6" y="11"/>
                    </a:moveTo>
                    <a:cubicBezTo>
                      <a:pt x="6" y="7"/>
                      <a:pt x="4" y="6"/>
                      <a:pt x="4" y="1"/>
                    </a:cubicBezTo>
                    <a:cubicBezTo>
                      <a:pt x="3" y="1"/>
                      <a:pt x="2" y="1"/>
                      <a:pt x="1" y="0"/>
                    </a:cubicBezTo>
                    <a:cubicBezTo>
                      <a:pt x="1" y="1"/>
                      <a:pt x="1" y="1"/>
                      <a:pt x="1" y="1"/>
                    </a:cubicBezTo>
                    <a:cubicBezTo>
                      <a:pt x="1" y="1"/>
                      <a:pt x="0" y="2"/>
                      <a:pt x="1" y="3"/>
                    </a:cubicBezTo>
                    <a:cubicBezTo>
                      <a:pt x="1" y="3"/>
                      <a:pt x="2" y="3"/>
                      <a:pt x="2" y="4"/>
                    </a:cubicBezTo>
                    <a:cubicBezTo>
                      <a:pt x="3" y="5"/>
                      <a:pt x="3" y="8"/>
                      <a:pt x="4" y="10"/>
                    </a:cubicBezTo>
                    <a:cubicBezTo>
                      <a:pt x="4" y="10"/>
                      <a:pt x="5" y="10"/>
                      <a:pt x="6" y="11"/>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9" name="Freeform 112">
                <a:extLst>
                  <a:ext uri="{FF2B5EF4-FFF2-40B4-BE49-F238E27FC236}">
                    <a16:creationId xmlns:a16="http://schemas.microsoft.com/office/drawing/2014/main" id="{4398F88C-9688-4CCB-B8EC-C2641929F597}"/>
                  </a:ext>
                </a:extLst>
              </p:cNvPr>
              <p:cNvSpPr>
                <a:spLocks/>
              </p:cNvSpPr>
              <p:nvPr/>
            </p:nvSpPr>
            <p:spPr bwMode="auto">
              <a:xfrm>
                <a:off x="3177" y="2393"/>
                <a:ext cx="20" cy="20"/>
              </a:xfrm>
              <a:custGeom>
                <a:avLst/>
                <a:gdLst>
                  <a:gd name="T0" fmla="*/ 0 w 4"/>
                  <a:gd name="T1" fmla="*/ 0 h 4"/>
                  <a:gd name="T2" fmla="*/ 0 w 4"/>
                  <a:gd name="T3" fmla="*/ 2 h 4"/>
                  <a:gd name="T4" fmla="*/ 2 w 4"/>
                  <a:gd name="T5" fmla="*/ 2 h 4"/>
                  <a:gd name="T6" fmla="*/ 2 w 4"/>
                  <a:gd name="T7" fmla="*/ 4 h 4"/>
                  <a:gd name="T8" fmla="*/ 3 w 4"/>
                  <a:gd name="T9" fmla="*/ 4 h 4"/>
                  <a:gd name="T10" fmla="*/ 3 w 4"/>
                  <a:gd name="T11" fmla="*/ 3 h 4"/>
                  <a:gd name="T12" fmla="*/ 4 w 4"/>
                  <a:gd name="T13" fmla="*/ 0 h 4"/>
                  <a:gd name="T14" fmla="*/ 0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0" y="0"/>
                    </a:moveTo>
                    <a:cubicBezTo>
                      <a:pt x="0" y="0"/>
                      <a:pt x="0" y="1"/>
                      <a:pt x="0" y="2"/>
                    </a:cubicBezTo>
                    <a:cubicBezTo>
                      <a:pt x="0" y="2"/>
                      <a:pt x="1" y="2"/>
                      <a:pt x="2" y="2"/>
                    </a:cubicBezTo>
                    <a:cubicBezTo>
                      <a:pt x="2" y="2"/>
                      <a:pt x="2" y="3"/>
                      <a:pt x="2" y="4"/>
                    </a:cubicBezTo>
                    <a:cubicBezTo>
                      <a:pt x="3" y="4"/>
                      <a:pt x="3" y="4"/>
                      <a:pt x="3" y="4"/>
                    </a:cubicBezTo>
                    <a:cubicBezTo>
                      <a:pt x="3" y="3"/>
                      <a:pt x="3" y="3"/>
                      <a:pt x="3" y="3"/>
                    </a:cubicBezTo>
                    <a:cubicBezTo>
                      <a:pt x="4" y="2"/>
                      <a:pt x="4" y="1"/>
                      <a:pt x="4" y="0"/>
                    </a:cubicBezTo>
                    <a:cubicBezTo>
                      <a:pt x="2" y="0"/>
                      <a:pt x="1"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0" name="Freeform 113">
                <a:extLst>
                  <a:ext uri="{FF2B5EF4-FFF2-40B4-BE49-F238E27FC236}">
                    <a16:creationId xmlns:a16="http://schemas.microsoft.com/office/drawing/2014/main" id="{0136440F-37AB-4B6A-A6A4-D725C446229E}"/>
                  </a:ext>
                </a:extLst>
              </p:cNvPr>
              <p:cNvSpPr>
                <a:spLocks/>
              </p:cNvSpPr>
              <p:nvPr/>
            </p:nvSpPr>
            <p:spPr bwMode="auto">
              <a:xfrm>
                <a:off x="1048" y="2393"/>
                <a:ext cx="40" cy="50"/>
              </a:xfrm>
              <a:custGeom>
                <a:avLst/>
                <a:gdLst>
                  <a:gd name="T0" fmla="*/ 0 w 8"/>
                  <a:gd name="T1" fmla="*/ 9 h 10"/>
                  <a:gd name="T2" fmla="*/ 5 w 8"/>
                  <a:gd name="T3" fmla="*/ 10 h 10"/>
                  <a:gd name="T4" fmla="*/ 8 w 8"/>
                  <a:gd name="T5" fmla="*/ 4 h 10"/>
                  <a:gd name="T6" fmla="*/ 7 w 8"/>
                  <a:gd name="T7" fmla="*/ 2 h 10"/>
                  <a:gd name="T8" fmla="*/ 8 w 8"/>
                  <a:gd name="T9" fmla="*/ 0 h 10"/>
                  <a:gd name="T10" fmla="*/ 4 w 8"/>
                  <a:gd name="T11" fmla="*/ 0 h 10"/>
                  <a:gd name="T12" fmla="*/ 1 w 8"/>
                  <a:gd name="T13" fmla="*/ 4 h 10"/>
                  <a:gd name="T14" fmla="*/ 0 w 8"/>
                  <a:gd name="T15" fmla="*/ 9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0">
                    <a:moveTo>
                      <a:pt x="0" y="9"/>
                    </a:moveTo>
                    <a:cubicBezTo>
                      <a:pt x="2" y="9"/>
                      <a:pt x="3" y="9"/>
                      <a:pt x="5" y="10"/>
                    </a:cubicBezTo>
                    <a:cubicBezTo>
                      <a:pt x="6" y="8"/>
                      <a:pt x="7" y="5"/>
                      <a:pt x="8" y="4"/>
                    </a:cubicBezTo>
                    <a:cubicBezTo>
                      <a:pt x="7" y="3"/>
                      <a:pt x="7" y="3"/>
                      <a:pt x="7" y="2"/>
                    </a:cubicBezTo>
                    <a:cubicBezTo>
                      <a:pt x="8" y="2"/>
                      <a:pt x="8" y="2"/>
                      <a:pt x="8" y="0"/>
                    </a:cubicBezTo>
                    <a:cubicBezTo>
                      <a:pt x="7" y="0"/>
                      <a:pt x="5" y="0"/>
                      <a:pt x="4" y="0"/>
                    </a:cubicBezTo>
                    <a:cubicBezTo>
                      <a:pt x="3" y="1"/>
                      <a:pt x="1" y="1"/>
                      <a:pt x="1" y="4"/>
                    </a:cubicBezTo>
                    <a:cubicBezTo>
                      <a:pt x="0" y="5"/>
                      <a:pt x="0" y="7"/>
                      <a:pt x="0" y="9"/>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1" name="Freeform 114">
                <a:extLst>
                  <a:ext uri="{FF2B5EF4-FFF2-40B4-BE49-F238E27FC236}">
                    <a16:creationId xmlns:a16="http://schemas.microsoft.com/office/drawing/2014/main" id="{953D9CD0-F170-43B5-BAA8-60107A8A1FB5}"/>
                  </a:ext>
                </a:extLst>
              </p:cNvPr>
              <p:cNvSpPr>
                <a:spLocks/>
              </p:cNvSpPr>
              <p:nvPr/>
            </p:nvSpPr>
            <p:spPr bwMode="auto">
              <a:xfrm>
                <a:off x="1951" y="2393"/>
                <a:ext cx="15" cy="25"/>
              </a:xfrm>
              <a:custGeom>
                <a:avLst/>
                <a:gdLst>
                  <a:gd name="T0" fmla="*/ 2 w 3"/>
                  <a:gd name="T1" fmla="*/ 5 h 5"/>
                  <a:gd name="T2" fmla="*/ 0 w 3"/>
                  <a:gd name="T3" fmla="*/ 5 h 5"/>
                  <a:gd name="T4" fmla="*/ 0 w 3"/>
                  <a:gd name="T5" fmla="*/ 4 h 5"/>
                  <a:gd name="T6" fmla="*/ 2 w 3"/>
                  <a:gd name="T7" fmla="*/ 0 h 5"/>
                  <a:gd name="T8" fmla="*/ 3 w 3"/>
                  <a:gd name="T9" fmla="*/ 2 h 5"/>
                  <a:gd name="T10" fmla="*/ 2 w 3"/>
                  <a:gd name="T11" fmla="*/ 5 h 5"/>
                </a:gdLst>
                <a:ahLst/>
                <a:cxnLst>
                  <a:cxn ang="0">
                    <a:pos x="T0" y="T1"/>
                  </a:cxn>
                  <a:cxn ang="0">
                    <a:pos x="T2" y="T3"/>
                  </a:cxn>
                  <a:cxn ang="0">
                    <a:pos x="T4" y="T5"/>
                  </a:cxn>
                  <a:cxn ang="0">
                    <a:pos x="T6" y="T7"/>
                  </a:cxn>
                  <a:cxn ang="0">
                    <a:pos x="T8" y="T9"/>
                  </a:cxn>
                  <a:cxn ang="0">
                    <a:pos x="T10" y="T11"/>
                  </a:cxn>
                </a:cxnLst>
                <a:rect l="0" t="0" r="r" b="b"/>
                <a:pathLst>
                  <a:path w="3" h="5">
                    <a:moveTo>
                      <a:pt x="2" y="5"/>
                    </a:moveTo>
                    <a:cubicBezTo>
                      <a:pt x="2" y="5"/>
                      <a:pt x="1" y="5"/>
                      <a:pt x="0" y="5"/>
                    </a:cubicBezTo>
                    <a:cubicBezTo>
                      <a:pt x="0" y="4"/>
                      <a:pt x="0" y="4"/>
                      <a:pt x="0" y="4"/>
                    </a:cubicBezTo>
                    <a:cubicBezTo>
                      <a:pt x="2" y="2"/>
                      <a:pt x="0" y="1"/>
                      <a:pt x="2" y="0"/>
                    </a:cubicBezTo>
                    <a:cubicBezTo>
                      <a:pt x="2" y="2"/>
                      <a:pt x="3" y="0"/>
                      <a:pt x="3" y="2"/>
                    </a:cubicBezTo>
                    <a:cubicBezTo>
                      <a:pt x="3" y="3"/>
                      <a:pt x="3" y="3"/>
                      <a:pt x="2" y="5"/>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2" name="Freeform 115">
                <a:extLst>
                  <a:ext uri="{FF2B5EF4-FFF2-40B4-BE49-F238E27FC236}">
                    <a16:creationId xmlns:a16="http://schemas.microsoft.com/office/drawing/2014/main" id="{9CD89DAF-B896-4BF5-A5A8-0C4730A652DF}"/>
                  </a:ext>
                </a:extLst>
              </p:cNvPr>
              <p:cNvSpPr>
                <a:spLocks/>
              </p:cNvSpPr>
              <p:nvPr/>
            </p:nvSpPr>
            <p:spPr bwMode="auto">
              <a:xfrm>
                <a:off x="3187" y="2393"/>
                <a:ext cx="55" cy="45"/>
              </a:xfrm>
              <a:custGeom>
                <a:avLst/>
                <a:gdLst>
                  <a:gd name="T0" fmla="*/ 0 w 11"/>
                  <a:gd name="T1" fmla="*/ 9 h 9"/>
                  <a:gd name="T2" fmla="*/ 3 w 11"/>
                  <a:gd name="T3" fmla="*/ 9 h 9"/>
                  <a:gd name="T4" fmla="*/ 7 w 11"/>
                  <a:gd name="T5" fmla="*/ 5 h 9"/>
                  <a:gd name="T6" fmla="*/ 6 w 11"/>
                  <a:gd name="T7" fmla="*/ 2 h 9"/>
                  <a:gd name="T8" fmla="*/ 11 w 11"/>
                  <a:gd name="T9" fmla="*/ 2 h 9"/>
                  <a:gd name="T10" fmla="*/ 11 w 11"/>
                  <a:gd name="T11" fmla="*/ 0 h 9"/>
                  <a:gd name="T12" fmla="*/ 6 w 11"/>
                  <a:gd name="T13" fmla="*/ 0 h 9"/>
                  <a:gd name="T14" fmla="*/ 5 w 11"/>
                  <a:gd name="T15" fmla="*/ 4 h 9"/>
                  <a:gd name="T16" fmla="*/ 0 w 11"/>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9">
                    <a:moveTo>
                      <a:pt x="0" y="9"/>
                    </a:moveTo>
                    <a:cubicBezTo>
                      <a:pt x="1" y="9"/>
                      <a:pt x="2" y="9"/>
                      <a:pt x="3" y="9"/>
                    </a:cubicBezTo>
                    <a:cubicBezTo>
                      <a:pt x="4" y="7"/>
                      <a:pt x="6" y="6"/>
                      <a:pt x="7" y="5"/>
                    </a:cubicBezTo>
                    <a:cubicBezTo>
                      <a:pt x="7" y="4"/>
                      <a:pt x="6" y="3"/>
                      <a:pt x="6" y="2"/>
                    </a:cubicBezTo>
                    <a:cubicBezTo>
                      <a:pt x="8" y="2"/>
                      <a:pt x="9" y="2"/>
                      <a:pt x="11" y="2"/>
                    </a:cubicBezTo>
                    <a:cubicBezTo>
                      <a:pt x="11" y="1"/>
                      <a:pt x="11" y="1"/>
                      <a:pt x="11" y="0"/>
                    </a:cubicBezTo>
                    <a:cubicBezTo>
                      <a:pt x="9" y="0"/>
                      <a:pt x="6" y="0"/>
                      <a:pt x="6" y="0"/>
                    </a:cubicBezTo>
                    <a:cubicBezTo>
                      <a:pt x="5" y="1"/>
                      <a:pt x="6" y="4"/>
                      <a:pt x="5" y="4"/>
                    </a:cubicBezTo>
                    <a:cubicBezTo>
                      <a:pt x="3" y="6"/>
                      <a:pt x="0" y="4"/>
                      <a:pt x="0" y="9"/>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3" name="Freeform 116">
                <a:extLst>
                  <a:ext uri="{FF2B5EF4-FFF2-40B4-BE49-F238E27FC236}">
                    <a16:creationId xmlns:a16="http://schemas.microsoft.com/office/drawing/2014/main" id="{8AAF20C1-B463-4D04-A986-D81372F5D779}"/>
                  </a:ext>
                </a:extLst>
              </p:cNvPr>
              <p:cNvSpPr>
                <a:spLocks/>
              </p:cNvSpPr>
              <p:nvPr/>
            </p:nvSpPr>
            <p:spPr bwMode="auto">
              <a:xfrm>
                <a:off x="1193" y="2398"/>
                <a:ext cx="64" cy="25"/>
              </a:xfrm>
              <a:custGeom>
                <a:avLst/>
                <a:gdLst>
                  <a:gd name="T0" fmla="*/ 2 w 13"/>
                  <a:gd name="T1" fmla="*/ 0 h 5"/>
                  <a:gd name="T2" fmla="*/ 1 w 13"/>
                  <a:gd name="T3" fmla="*/ 2 h 5"/>
                  <a:gd name="T4" fmla="*/ 0 w 13"/>
                  <a:gd name="T5" fmla="*/ 4 h 5"/>
                  <a:gd name="T6" fmla="*/ 1 w 13"/>
                  <a:gd name="T7" fmla="*/ 5 h 5"/>
                  <a:gd name="T8" fmla="*/ 5 w 13"/>
                  <a:gd name="T9" fmla="*/ 2 h 5"/>
                  <a:gd name="T10" fmla="*/ 13 w 13"/>
                  <a:gd name="T11" fmla="*/ 1 h 5"/>
                  <a:gd name="T12" fmla="*/ 13 w 13"/>
                  <a:gd name="T13" fmla="*/ 1 h 5"/>
                  <a:gd name="T14" fmla="*/ 7 w 13"/>
                  <a:gd name="T15" fmla="*/ 1 h 5"/>
                  <a:gd name="T16" fmla="*/ 2 w 13"/>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
                    <a:moveTo>
                      <a:pt x="2" y="0"/>
                    </a:moveTo>
                    <a:cubicBezTo>
                      <a:pt x="1" y="1"/>
                      <a:pt x="1" y="1"/>
                      <a:pt x="1" y="2"/>
                    </a:cubicBezTo>
                    <a:cubicBezTo>
                      <a:pt x="0" y="2"/>
                      <a:pt x="0" y="3"/>
                      <a:pt x="0" y="4"/>
                    </a:cubicBezTo>
                    <a:cubicBezTo>
                      <a:pt x="1" y="5"/>
                      <a:pt x="0" y="4"/>
                      <a:pt x="1" y="5"/>
                    </a:cubicBezTo>
                    <a:cubicBezTo>
                      <a:pt x="2" y="4"/>
                      <a:pt x="4" y="2"/>
                      <a:pt x="5" y="2"/>
                    </a:cubicBezTo>
                    <a:cubicBezTo>
                      <a:pt x="8" y="1"/>
                      <a:pt x="9" y="4"/>
                      <a:pt x="13" y="1"/>
                    </a:cubicBezTo>
                    <a:cubicBezTo>
                      <a:pt x="13" y="1"/>
                      <a:pt x="13" y="1"/>
                      <a:pt x="13" y="1"/>
                    </a:cubicBezTo>
                    <a:cubicBezTo>
                      <a:pt x="11" y="1"/>
                      <a:pt x="9" y="1"/>
                      <a:pt x="7" y="1"/>
                    </a:cubicBezTo>
                    <a:cubicBezTo>
                      <a:pt x="6" y="0"/>
                      <a:pt x="4" y="0"/>
                      <a:pt x="2"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4" name="Freeform 117">
                <a:extLst>
                  <a:ext uri="{FF2B5EF4-FFF2-40B4-BE49-F238E27FC236}">
                    <a16:creationId xmlns:a16="http://schemas.microsoft.com/office/drawing/2014/main" id="{8EB6091F-C176-4681-A736-7F2816BE1D99}"/>
                  </a:ext>
                </a:extLst>
              </p:cNvPr>
              <p:cNvSpPr>
                <a:spLocks/>
              </p:cNvSpPr>
              <p:nvPr/>
            </p:nvSpPr>
            <p:spPr bwMode="auto">
              <a:xfrm>
                <a:off x="569" y="2413"/>
                <a:ext cx="15" cy="15"/>
              </a:xfrm>
              <a:custGeom>
                <a:avLst/>
                <a:gdLst>
                  <a:gd name="T0" fmla="*/ 3 w 3"/>
                  <a:gd name="T1" fmla="*/ 0 h 3"/>
                  <a:gd name="T2" fmla="*/ 2 w 3"/>
                  <a:gd name="T3" fmla="*/ 3 h 3"/>
                  <a:gd name="T4" fmla="*/ 0 w 3"/>
                  <a:gd name="T5" fmla="*/ 3 h 3"/>
                  <a:gd name="T6" fmla="*/ 0 w 3"/>
                  <a:gd name="T7" fmla="*/ 2 h 3"/>
                  <a:gd name="T8" fmla="*/ 2 w 3"/>
                  <a:gd name="T9" fmla="*/ 1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3" y="1"/>
                      <a:pt x="3" y="2"/>
                      <a:pt x="2" y="3"/>
                    </a:cubicBezTo>
                    <a:cubicBezTo>
                      <a:pt x="2" y="3"/>
                      <a:pt x="1" y="3"/>
                      <a:pt x="0" y="3"/>
                    </a:cubicBezTo>
                    <a:cubicBezTo>
                      <a:pt x="0" y="3"/>
                      <a:pt x="0" y="3"/>
                      <a:pt x="0" y="2"/>
                    </a:cubicBezTo>
                    <a:cubicBezTo>
                      <a:pt x="1" y="2"/>
                      <a:pt x="1" y="1"/>
                      <a:pt x="2" y="1"/>
                    </a:cubicBezTo>
                    <a:cubicBezTo>
                      <a:pt x="2" y="0"/>
                      <a:pt x="2" y="0"/>
                      <a:pt x="3"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5" name="Freeform 118">
                <a:extLst>
                  <a:ext uri="{FF2B5EF4-FFF2-40B4-BE49-F238E27FC236}">
                    <a16:creationId xmlns:a16="http://schemas.microsoft.com/office/drawing/2014/main" id="{B984981A-F691-45B0-8C45-FA1C21D6931C}"/>
                  </a:ext>
                </a:extLst>
              </p:cNvPr>
              <p:cNvSpPr>
                <a:spLocks/>
              </p:cNvSpPr>
              <p:nvPr/>
            </p:nvSpPr>
            <p:spPr bwMode="auto">
              <a:xfrm>
                <a:off x="1871" y="2433"/>
                <a:ext cx="50" cy="50"/>
              </a:xfrm>
              <a:custGeom>
                <a:avLst/>
                <a:gdLst>
                  <a:gd name="T0" fmla="*/ 1 w 10"/>
                  <a:gd name="T1" fmla="*/ 8 h 10"/>
                  <a:gd name="T2" fmla="*/ 1 w 10"/>
                  <a:gd name="T3" fmla="*/ 9 h 10"/>
                  <a:gd name="T4" fmla="*/ 1 w 10"/>
                  <a:gd name="T5" fmla="*/ 9 h 10"/>
                  <a:gd name="T6" fmla="*/ 1 w 10"/>
                  <a:gd name="T7" fmla="*/ 10 h 10"/>
                  <a:gd name="T8" fmla="*/ 0 w 10"/>
                  <a:gd name="T9" fmla="*/ 10 h 10"/>
                  <a:gd name="T10" fmla="*/ 0 w 10"/>
                  <a:gd name="T11" fmla="*/ 6 h 10"/>
                  <a:gd name="T12" fmla="*/ 3 w 10"/>
                  <a:gd name="T13" fmla="*/ 1 h 10"/>
                  <a:gd name="T14" fmla="*/ 3 w 10"/>
                  <a:gd name="T15" fmla="*/ 0 h 10"/>
                  <a:gd name="T16" fmla="*/ 4 w 10"/>
                  <a:gd name="T17" fmla="*/ 0 h 10"/>
                  <a:gd name="T18" fmla="*/ 10 w 10"/>
                  <a:gd name="T19" fmla="*/ 8 h 10"/>
                  <a:gd name="T20" fmla="*/ 6 w 10"/>
                  <a:gd name="T21" fmla="*/ 10 h 10"/>
                  <a:gd name="T22" fmla="*/ 1 w 10"/>
                  <a:gd name="T23"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0">
                    <a:moveTo>
                      <a:pt x="1" y="8"/>
                    </a:moveTo>
                    <a:cubicBezTo>
                      <a:pt x="1" y="8"/>
                      <a:pt x="1" y="9"/>
                      <a:pt x="1" y="9"/>
                    </a:cubicBezTo>
                    <a:cubicBezTo>
                      <a:pt x="1" y="9"/>
                      <a:pt x="1" y="9"/>
                      <a:pt x="1" y="9"/>
                    </a:cubicBezTo>
                    <a:cubicBezTo>
                      <a:pt x="1" y="10"/>
                      <a:pt x="1" y="10"/>
                      <a:pt x="1" y="10"/>
                    </a:cubicBezTo>
                    <a:cubicBezTo>
                      <a:pt x="0" y="10"/>
                      <a:pt x="0" y="10"/>
                      <a:pt x="0" y="10"/>
                    </a:cubicBezTo>
                    <a:cubicBezTo>
                      <a:pt x="0" y="8"/>
                      <a:pt x="0" y="7"/>
                      <a:pt x="0" y="6"/>
                    </a:cubicBezTo>
                    <a:cubicBezTo>
                      <a:pt x="2" y="5"/>
                      <a:pt x="3" y="4"/>
                      <a:pt x="3" y="1"/>
                    </a:cubicBezTo>
                    <a:cubicBezTo>
                      <a:pt x="3" y="0"/>
                      <a:pt x="3" y="1"/>
                      <a:pt x="3" y="0"/>
                    </a:cubicBezTo>
                    <a:cubicBezTo>
                      <a:pt x="4" y="0"/>
                      <a:pt x="4" y="0"/>
                      <a:pt x="4" y="0"/>
                    </a:cubicBezTo>
                    <a:cubicBezTo>
                      <a:pt x="6" y="2"/>
                      <a:pt x="9" y="5"/>
                      <a:pt x="10" y="8"/>
                    </a:cubicBezTo>
                    <a:cubicBezTo>
                      <a:pt x="8" y="9"/>
                      <a:pt x="8" y="9"/>
                      <a:pt x="6" y="10"/>
                    </a:cubicBezTo>
                    <a:cubicBezTo>
                      <a:pt x="5" y="8"/>
                      <a:pt x="4" y="8"/>
                      <a:pt x="1" y="8"/>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6" name="Freeform 119">
                <a:extLst>
                  <a:ext uri="{FF2B5EF4-FFF2-40B4-BE49-F238E27FC236}">
                    <a16:creationId xmlns:a16="http://schemas.microsoft.com/office/drawing/2014/main" id="{CBAD24D4-2DED-43FF-886B-2FB5148FA86A}"/>
                  </a:ext>
                </a:extLst>
              </p:cNvPr>
              <p:cNvSpPr>
                <a:spLocks/>
              </p:cNvSpPr>
              <p:nvPr/>
            </p:nvSpPr>
            <p:spPr bwMode="auto">
              <a:xfrm>
                <a:off x="559" y="2443"/>
                <a:ext cx="20" cy="35"/>
              </a:xfrm>
              <a:custGeom>
                <a:avLst/>
                <a:gdLst>
                  <a:gd name="T0" fmla="*/ 2 w 4"/>
                  <a:gd name="T1" fmla="*/ 0 h 7"/>
                  <a:gd name="T2" fmla="*/ 4 w 4"/>
                  <a:gd name="T3" fmla="*/ 0 h 7"/>
                  <a:gd name="T4" fmla="*/ 4 w 4"/>
                  <a:gd name="T5" fmla="*/ 1 h 7"/>
                  <a:gd name="T6" fmla="*/ 4 w 4"/>
                  <a:gd name="T7" fmla="*/ 6 h 7"/>
                  <a:gd name="T8" fmla="*/ 0 w 4"/>
                  <a:gd name="T9" fmla="*/ 7 h 7"/>
                  <a:gd name="T10" fmla="*/ 0 w 4"/>
                  <a:gd name="T11" fmla="*/ 7 h 7"/>
                  <a:gd name="T12" fmla="*/ 0 w 4"/>
                  <a:gd name="T13" fmla="*/ 5 h 7"/>
                  <a:gd name="T14" fmla="*/ 2 w 4"/>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7">
                    <a:moveTo>
                      <a:pt x="2" y="0"/>
                    </a:moveTo>
                    <a:cubicBezTo>
                      <a:pt x="3" y="0"/>
                      <a:pt x="4" y="0"/>
                      <a:pt x="4" y="0"/>
                    </a:cubicBezTo>
                    <a:cubicBezTo>
                      <a:pt x="4" y="1"/>
                      <a:pt x="4" y="1"/>
                      <a:pt x="4" y="1"/>
                    </a:cubicBezTo>
                    <a:cubicBezTo>
                      <a:pt x="3" y="2"/>
                      <a:pt x="4" y="4"/>
                      <a:pt x="4" y="6"/>
                    </a:cubicBezTo>
                    <a:cubicBezTo>
                      <a:pt x="3" y="6"/>
                      <a:pt x="2" y="7"/>
                      <a:pt x="0" y="7"/>
                    </a:cubicBezTo>
                    <a:cubicBezTo>
                      <a:pt x="0" y="7"/>
                      <a:pt x="0" y="7"/>
                      <a:pt x="0" y="7"/>
                    </a:cubicBezTo>
                    <a:cubicBezTo>
                      <a:pt x="0" y="6"/>
                      <a:pt x="0" y="6"/>
                      <a:pt x="0" y="5"/>
                    </a:cubicBezTo>
                    <a:cubicBezTo>
                      <a:pt x="1" y="4"/>
                      <a:pt x="2" y="3"/>
                      <a:pt x="2"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7" name="Freeform 120">
                <a:extLst>
                  <a:ext uri="{FF2B5EF4-FFF2-40B4-BE49-F238E27FC236}">
                    <a16:creationId xmlns:a16="http://schemas.microsoft.com/office/drawing/2014/main" id="{D854BEB7-3BA6-4F15-838F-934808A7A169}"/>
                  </a:ext>
                </a:extLst>
              </p:cNvPr>
              <p:cNvSpPr>
                <a:spLocks/>
              </p:cNvSpPr>
              <p:nvPr/>
            </p:nvSpPr>
            <p:spPr bwMode="auto">
              <a:xfrm>
                <a:off x="1761" y="2488"/>
                <a:ext cx="130" cy="135"/>
              </a:xfrm>
              <a:custGeom>
                <a:avLst/>
                <a:gdLst>
                  <a:gd name="T0" fmla="*/ 25 w 26"/>
                  <a:gd name="T1" fmla="*/ 0 h 27"/>
                  <a:gd name="T2" fmla="*/ 25 w 26"/>
                  <a:gd name="T3" fmla="*/ 9 h 27"/>
                  <a:gd name="T4" fmla="*/ 24 w 26"/>
                  <a:gd name="T5" fmla="*/ 10 h 27"/>
                  <a:gd name="T6" fmla="*/ 23 w 26"/>
                  <a:gd name="T7" fmla="*/ 15 h 27"/>
                  <a:gd name="T8" fmla="*/ 15 w 26"/>
                  <a:gd name="T9" fmla="*/ 17 h 27"/>
                  <a:gd name="T10" fmla="*/ 15 w 26"/>
                  <a:gd name="T11" fmla="*/ 17 h 27"/>
                  <a:gd name="T12" fmla="*/ 14 w 26"/>
                  <a:gd name="T13" fmla="*/ 21 h 27"/>
                  <a:gd name="T14" fmla="*/ 8 w 26"/>
                  <a:gd name="T15" fmla="*/ 18 h 27"/>
                  <a:gd name="T16" fmla="*/ 7 w 26"/>
                  <a:gd name="T17" fmla="*/ 19 h 27"/>
                  <a:gd name="T18" fmla="*/ 8 w 26"/>
                  <a:gd name="T19" fmla="*/ 19 h 27"/>
                  <a:gd name="T20" fmla="*/ 10 w 26"/>
                  <a:gd name="T21" fmla="*/ 19 h 27"/>
                  <a:gd name="T22" fmla="*/ 11 w 26"/>
                  <a:gd name="T23" fmla="*/ 21 h 27"/>
                  <a:gd name="T24" fmla="*/ 8 w 26"/>
                  <a:gd name="T25" fmla="*/ 22 h 27"/>
                  <a:gd name="T26" fmla="*/ 6 w 26"/>
                  <a:gd name="T27" fmla="*/ 22 h 27"/>
                  <a:gd name="T28" fmla="*/ 6 w 26"/>
                  <a:gd name="T29" fmla="*/ 20 h 27"/>
                  <a:gd name="T30" fmla="*/ 4 w 26"/>
                  <a:gd name="T31" fmla="*/ 20 h 27"/>
                  <a:gd name="T32" fmla="*/ 3 w 26"/>
                  <a:gd name="T33" fmla="*/ 27 h 27"/>
                  <a:gd name="T34" fmla="*/ 2 w 26"/>
                  <a:gd name="T35" fmla="*/ 27 h 27"/>
                  <a:gd name="T36" fmla="*/ 1 w 26"/>
                  <a:gd name="T37" fmla="*/ 25 h 27"/>
                  <a:gd name="T38" fmla="*/ 2 w 26"/>
                  <a:gd name="T39" fmla="*/ 23 h 27"/>
                  <a:gd name="T40" fmla="*/ 1 w 26"/>
                  <a:gd name="T41" fmla="*/ 23 h 27"/>
                  <a:gd name="T42" fmla="*/ 0 w 26"/>
                  <a:gd name="T43" fmla="*/ 23 h 27"/>
                  <a:gd name="T44" fmla="*/ 0 w 26"/>
                  <a:gd name="T45" fmla="*/ 22 h 27"/>
                  <a:gd name="T46" fmla="*/ 2 w 26"/>
                  <a:gd name="T47" fmla="*/ 20 h 27"/>
                  <a:gd name="T48" fmla="*/ 3 w 26"/>
                  <a:gd name="T49" fmla="*/ 19 h 27"/>
                  <a:gd name="T50" fmla="*/ 3 w 26"/>
                  <a:gd name="T51" fmla="*/ 17 h 27"/>
                  <a:gd name="T52" fmla="*/ 13 w 26"/>
                  <a:gd name="T53" fmla="*/ 15 h 27"/>
                  <a:gd name="T54" fmla="*/ 16 w 26"/>
                  <a:gd name="T55" fmla="*/ 11 h 27"/>
                  <a:gd name="T56" fmla="*/ 16 w 26"/>
                  <a:gd name="T57" fmla="*/ 10 h 27"/>
                  <a:gd name="T58" fmla="*/ 16 w 26"/>
                  <a:gd name="T59" fmla="*/ 11 h 27"/>
                  <a:gd name="T60" fmla="*/ 16 w 26"/>
                  <a:gd name="T61" fmla="*/ 12 h 27"/>
                  <a:gd name="T62" fmla="*/ 17 w 26"/>
                  <a:gd name="T63" fmla="*/ 12 h 27"/>
                  <a:gd name="T64" fmla="*/ 19 w 26"/>
                  <a:gd name="T65" fmla="*/ 11 h 27"/>
                  <a:gd name="T66" fmla="*/ 21 w 26"/>
                  <a:gd name="T67" fmla="*/ 8 h 27"/>
                  <a:gd name="T68" fmla="*/ 25 w 26"/>
                  <a:gd name="T6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 h="27">
                    <a:moveTo>
                      <a:pt x="25" y="0"/>
                    </a:moveTo>
                    <a:cubicBezTo>
                      <a:pt x="25" y="2"/>
                      <a:pt x="26" y="7"/>
                      <a:pt x="25" y="9"/>
                    </a:cubicBezTo>
                    <a:cubicBezTo>
                      <a:pt x="25" y="9"/>
                      <a:pt x="24" y="9"/>
                      <a:pt x="24" y="10"/>
                    </a:cubicBezTo>
                    <a:cubicBezTo>
                      <a:pt x="23" y="11"/>
                      <a:pt x="23" y="14"/>
                      <a:pt x="23" y="15"/>
                    </a:cubicBezTo>
                    <a:cubicBezTo>
                      <a:pt x="20" y="16"/>
                      <a:pt x="19" y="17"/>
                      <a:pt x="15" y="17"/>
                    </a:cubicBezTo>
                    <a:cubicBezTo>
                      <a:pt x="15" y="17"/>
                      <a:pt x="15" y="17"/>
                      <a:pt x="15" y="17"/>
                    </a:cubicBezTo>
                    <a:cubicBezTo>
                      <a:pt x="15" y="18"/>
                      <a:pt x="15" y="20"/>
                      <a:pt x="14" y="21"/>
                    </a:cubicBezTo>
                    <a:cubicBezTo>
                      <a:pt x="12" y="19"/>
                      <a:pt x="12" y="18"/>
                      <a:pt x="8" y="18"/>
                    </a:cubicBezTo>
                    <a:cubicBezTo>
                      <a:pt x="8" y="18"/>
                      <a:pt x="7" y="19"/>
                      <a:pt x="7" y="19"/>
                    </a:cubicBezTo>
                    <a:cubicBezTo>
                      <a:pt x="7" y="19"/>
                      <a:pt x="8" y="19"/>
                      <a:pt x="8" y="19"/>
                    </a:cubicBezTo>
                    <a:cubicBezTo>
                      <a:pt x="9" y="18"/>
                      <a:pt x="9" y="18"/>
                      <a:pt x="10" y="19"/>
                    </a:cubicBezTo>
                    <a:cubicBezTo>
                      <a:pt x="11" y="19"/>
                      <a:pt x="11" y="20"/>
                      <a:pt x="11" y="21"/>
                    </a:cubicBezTo>
                    <a:cubicBezTo>
                      <a:pt x="10" y="21"/>
                      <a:pt x="9" y="21"/>
                      <a:pt x="8" y="22"/>
                    </a:cubicBezTo>
                    <a:cubicBezTo>
                      <a:pt x="8" y="22"/>
                      <a:pt x="7" y="22"/>
                      <a:pt x="6" y="22"/>
                    </a:cubicBezTo>
                    <a:cubicBezTo>
                      <a:pt x="6" y="21"/>
                      <a:pt x="6" y="21"/>
                      <a:pt x="6" y="20"/>
                    </a:cubicBezTo>
                    <a:cubicBezTo>
                      <a:pt x="5" y="20"/>
                      <a:pt x="5" y="20"/>
                      <a:pt x="4" y="20"/>
                    </a:cubicBezTo>
                    <a:cubicBezTo>
                      <a:pt x="7" y="22"/>
                      <a:pt x="4" y="25"/>
                      <a:pt x="3" y="27"/>
                    </a:cubicBezTo>
                    <a:cubicBezTo>
                      <a:pt x="3" y="27"/>
                      <a:pt x="2" y="27"/>
                      <a:pt x="2" y="27"/>
                    </a:cubicBezTo>
                    <a:cubicBezTo>
                      <a:pt x="2" y="26"/>
                      <a:pt x="1" y="27"/>
                      <a:pt x="1" y="25"/>
                    </a:cubicBezTo>
                    <a:cubicBezTo>
                      <a:pt x="2" y="25"/>
                      <a:pt x="2" y="24"/>
                      <a:pt x="2" y="23"/>
                    </a:cubicBezTo>
                    <a:cubicBezTo>
                      <a:pt x="1" y="23"/>
                      <a:pt x="1" y="23"/>
                      <a:pt x="1" y="23"/>
                    </a:cubicBezTo>
                    <a:cubicBezTo>
                      <a:pt x="0" y="23"/>
                      <a:pt x="1" y="24"/>
                      <a:pt x="0" y="23"/>
                    </a:cubicBezTo>
                    <a:cubicBezTo>
                      <a:pt x="0" y="23"/>
                      <a:pt x="0" y="22"/>
                      <a:pt x="0" y="22"/>
                    </a:cubicBezTo>
                    <a:cubicBezTo>
                      <a:pt x="0" y="21"/>
                      <a:pt x="0" y="20"/>
                      <a:pt x="2" y="20"/>
                    </a:cubicBezTo>
                    <a:cubicBezTo>
                      <a:pt x="2" y="20"/>
                      <a:pt x="2" y="20"/>
                      <a:pt x="3" y="19"/>
                    </a:cubicBezTo>
                    <a:cubicBezTo>
                      <a:pt x="3" y="19"/>
                      <a:pt x="3" y="18"/>
                      <a:pt x="3" y="17"/>
                    </a:cubicBezTo>
                    <a:cubicBezTo>
                      <a:pt x="6" y="15"/>
                      <a:pt x="9" y="16"/>
                      <a:pt x="13" y="15"/>
                    </a:cubicBezTo>
                    <a:cubicBezTo>
                      <a:pt x="14" y="14"/>
                      <a:pt x="15" y="11"/>
                      <a:pt x="16" y="11"/>
                    </a:cubicBezTo>
                    <a:cubicBezTo>
                      <a:pt x="16" y="10"/>
                      <a:pt x="16" y="11"/>
                      <a:pt x="16" y="10"/>
                    </a:cubicBezTo>
                    <a:cubicBezTo>
                      <a:pt x="16" y="10"/>
                      <a:pt x="16" y="11"/>
                      <a:pt x="16" y="11"/>
                    </a:cubicBezTo>
                    <a:cubicBezTo>
                      <a:pt x="16" y="11"/>
                      <a:pt x="16" y="11"/>
                      <a:pt x="16" y="12"/>
                    </a:cubicBezTo>
                    <a:cubicBezTo>
                      <a:pt x="16" y="12"/>
                      <a:pt x="16" y="12"/>
                      <a:pt x="17" y="12"/>
                    </a:cubicBezTo>
                    <a:cubicBezTo>
                      <a:pt x="17" y="12"/>
                      <a:pt x="18" y="11"/>
                      <a:pt x="19" y="11"/>
                    </a:cubicBezTo>
                    <a:cubicBezTo>
                      <a:pt x="19" y="10"/>
                      <a:pt x="20" y="9"/>
                      <a:pt x="21" y="8"/>
                    </a:cubicBezTo>
                    <a:cubicBezTo>
                      <a:pt x="22" y="5"/>
                      <a:pt x="21" y="0"/>
                      <a:pt x="25"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8" name="Freeform 121">
                <a:extLst>
                  <a:ext uri="{FF2B5EF4-FFF2-40B4-BE49-F238E27FC236}">
                    <a16:creationId xmlns:a16="http://schemas.microsoft.com/office/drawing/2014/main" id="{C589D416-C424-49C0-BD92-C1CC9C0A6D8A}"/>
                  </a:ext>
                </a:extLst>
              </p:cNvPr>
              <p:cNvSpPr>
                <a:spLocks/>
              </p:cNvSpPr>
              <p:nvPr/>
            </p:nvSpPr>
            <p:spPr bwMode="auto">
              <a:xfrm>
                <a:off x="604" y="2493"/>
                <a:ext cx="25" cy="20"/>
              </a:xfrm>
              <a:custGeom>
                <a:avLst/>
                <a:gdLst>
                  <a:gd name="T0" fmla="*/ 0 w 5"/>
                  <a:gd name="T1" fmla="*/ 0 h 4"/>
                  <a:gd name="T2" fmla="*/ 5 w 5"/>
                  <a:gd name="T3" fmla="*/ 1 h 4"/>
                  <a:gd name="T4" fmla="*/ 5 w 5"/>
                  <a:gd name="T5" fmla="*/ 2 h 4"/>
                  <a:gd name="T6" fmla="*/ 3 w 5"/>
                  <a:gd name="T7" fmla="*/ 4 h 4"/>
                  <a:gd name="T8" fmla="*/ 2 w 5"/>
                  <a:gd name="T9" fmla="*/ 4 h 4"/>
                  <a:gd name="T10" fmla="*/ 0 w 5"/>
                  <a:gd name="T11" fmla="*/ 0 h 4"/>
                </a:gdLst>
                <a:ahLst/>
                <a:cxnLst>
                  <a:cxn ang="0">
                    <a:pos x="T0" y="T1"/>
                  </a:cxn>
                  <a:cxn ang="0">
                    <a:pos x="T2" y="T3"/>
                  </a:cxn>
                  <a:cxn ang="0">
                    <a:pos x="T4" y="T5"/>
                  </a:cxn>
                  <a:cxn ang="0">
                    <a:pos x="T6" y="T7"/>
                  </a:cxn>
                  <a:cxn ang="0">
                    <a:pos x="T8" y="T9"/>
                  </a:cxn>
                  <a:cxn ang="0">
                    <a:pos x="T10" y="T11"/>
                  </a:cxn>
                </a:cxnLst>
                <a:rect l="0" t="0" r="r" b="b"/>
                <a:pathLst>
                  <a:path w="5" h="4">
                    <a:moveTo>
                      <a:pt x="0" y="0"/>
                    </a:moveTo>
                    <a:cubicBezTo>
                      <a:pt x="2" y="0"/>
                      <a:pt x="3" y="0"/>
                      <a:pt x="5" y="1"/>
                    </a:cubicBezTo>
                    <a:cubicBezTo>
                      <a:pt x="5" y="1"/>
                      <a:pt x="5" y="1"/>
                      <a:pt x="5" y="2"/>
                    </a:cubicBezTo>
                    <a:cubicBezTo>
                      <a:pt x="4" y="2"/>
                      <a:pt x="4" y="3"/>
                      <a:pt x="3" y="4"/>
                    </a:cubicBezTo>
                    <a:cubicBezTo>
                      <a:pt x="3" y="4"/>
                      <a:pt x="3" y="4"/>
                      <a:pt x="2" y="4"/>
                    </a:cubicBezTo>
                    <a:cubicBezTo>
                      <a:pt x="1" y="3"/>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9" name="Freeform 122">
                <a:extLst>
                  <a:ext uri="{FF2B5EF4-FFF2-40B4-BE49-F238E27FC236}">
                    <a16:creationId xmlns:a16="http://schemas.microsoft.com/office/drawing/2014/main" id="{1DE9A34F-4D7E-46C8-89B5-EC0EF4F80A13}"/>
                  </a:ext>
                </a:extLst>
              </p:cNvPr>
              <p:cNvSpPr>
                <a:spLocks/>
              </p:cNvSpPr>
              <p:nvPr/>
            </p:nvSpPr>
            <p:spPr bwMode="auto">
              <a:xfrm>
                <a:off x="684" y="2493"/>
                <a:ext cx="20" cy="30"/>
              </a:xfrm>
              <a:custGeom>
                <a:avLst/>
                <a:gdLst>
                  <a:gd name="T0" fmla="*/ 1 w 4"/>
                  <a:gd name="T1" fmla="*/ 0 h 6"/>
                  <a:gd name="T2" fmla="*/ 3 w 4"/>
                  <a:gd name="T3" fmla="*/ 1 h 6"/>
                  <a:gd name="T4" fmla="*/ 4 w 4"/>
                  <a:gd name="T5" fmla="*/ 4 h 6"/>
                  <a:gd name="T6" fmla="*/ 1 w 4"/>
                  <a:gd name="T7" fmla="*/ 6 h 6"/>
                  <a:gd name="T8" fmla="*/ 1 w 4"/>
                  <a:gd name="T9" fmla="*/ 6 h 6"/>
                  <a:gd name="T10" fmla="*/ 0 w 4"/>
                  <a:gd name="T11" fmla="*/ 1 h 6"/>
                  <a:gd name="T12" fmla="*/ 1 w 4"/>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1" y="0"/>
                    </a:moveTo>
                    <a:cubicBezTo>
                      <a:pt x="3" y="0"/>
                      <a:pt x="3" y="0"/>
                      <a:pt x="3" y="1"/>
                    </a:cubicBezTo>
                    <a:cubicBezTo>
                      <a:pt x="4" y="2"/>
                      <a:pt x="4" y="3"/>
                      <a:pt x="4" y="4"/>
                    </a:cubicBezTo>
                    <a:cubicBezTo>
                      <a:pt x="3" y="5"/>
                      <a:pt x="3" y="6"/>
                      <a:pt x="1" y="6"/>
                    </a:cubicBezTo>
                    <a:cubicBezTo>
                      <a:pt x="1" y="6"/>
                      <a:pt x="1" y="6"/>
                      <a:pt x="1" y="6"/>
                    </a:cubicBezTo>
                    <a:cubicBezTo>
                      <a:pt x="1" y="4"/>
                      <a:pt x="0" y="3"/>
                      <a:pt x="0" y="1"/>
                    </a:cubicBezTo>
                    <a:cubicBezTo>
                      <a:pt x="0" y="1"/>
                      <a:pt x="1" y="1"/>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0" name="Freeform 123">
                <a:extLst>
                  <a:ext uri="{FF2B5EF4-FFF2-40B4-BE49-F238E27FC236}">
                    <a16:creationId xmlns:a16="http://schemas.microsoft.com/office/drawing/2014/main" id="{ED7DEFE0-D16B-4B91-BA9C-A86417B1A495}"/>
                  </a:ext>
                </a:extLst>
              </p:cNvPr>
              <p:cNvSpPr>
                <a:spLocks/>
              </p:cNvSpPr>
              <p:nvPr/>
            </p:nvSpPr>
            <p:spPr bwMode="auto">
              <a:xfrm>
                <a:off x="699" y="2533"/>
                <a:ext cx="30" cy="15"/>
              </a:xfrm>
              <a:custGeom>
                <a:avLst/>
                <a:gdLst>
                  <a:gd name="T0" fmla="*/ 2 w 6"/>
                  <a:gd name="T1" fmla="*/ 0 h 3"/>
                  <a:gd name="T2" fmla="*/ 6 w 6"/>
                  <a:gd name="T3" fmla="*/ 3 h 3"/>
                  <a:gd name="T4" fmla="*/ 5 w 6"/>
                  <a:gd name="T5" fmla="*/ 3 h 3"/>
                  <a:gd name="T6" fmla="*/ 3 w 6"/>
                  <a:gd name="T7" fmla="*/ 3 h 3"/>
                  <a:gd name="T8" fmla="*/ 0 w 6"/>
                  <a:gd name="T9" fmla="*/ 1 h 3"/>
                  <a:gd name="T10" fmla="*/ 2 w 6"/>
                  <a:gd name="T11" fmla="*/ 0 h 3"/>
                </a:gdLst>
                <a:ahLst/>
                <a:cxnLst>
                  <a:cxn ang="0">
                    <a:pos x="T0" y="T1"/>
                  </a:cxn>
                  <a:cxn ang="0">
                    <a:pos x="T2" y="T3"/>
                  </a:cxn>
                  <a:cxn ang="0">
                    <a:pos x="T4" y="T5"/>
                  </a:cxn>
                  <a:cxn ang="0">
                    <a:pos x="T6" y="T7"/>
                  </a:cxn>
                  <a:cxn ang="0">
                    <a:pos x="T8" y="T9"/>
                  </a:cxn>
                  <a:cxn ang="0">
                    <a:pos x="T10" y="T11"/>
                  </a:cxn>
                </a:cxnLst>
                <a:rect l="0" t="0" r="r" b="b"/>
                <a:pathLst>
                  <a:path w="6" h="3">
                    <a:moveTo>
                      <a:pt x="2" y="0"/>
                    </a:moveTo>
                    <a:cubicBezTo>
                      <a:pt x="3" y="0"/>
                      <a:pt x="5" y="1"/>
                      <a:pt x="6" y="3"/>
                    </a:cubicBezTo>
                    <a:cubicBezTo>
                      <a:pt x="6" y="3"/>
                      <a:pt x="6" y="3"/>
                      <a:pt x="5" y="3"/>
                    </a:cubicBezTo>
                    <a:cubicBezTo>
                      <a:pt x="5" y="3"/>
                      <a:pt x="4" y="3"/>
                      <a:pt x="3" y="3"/>
                    </a:cubicBezTo>
                    <a:cubicBezTo>
                      <a:pt x="2" y="2"/>
                      <a:pt x="1" y="2"/>
                      <a:pt x="0" y="1"/>
                    </a:cubicBezTo>
                    <a:cubicBezTo>
                      <a:pt x="1" y="0"/>
                      <a:pt x="1" y="0"/>
                      <a:pt x="2"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1" name="Freeform 124">
                <a:extLst>
                  <a:ext uri="{FF2B5EF4-FFF2-40B4-BE49-F238E27FC236}">
                    <a16:creationId xmlns:a16="http://schemas.microsoft.com/office/drawing/2014/main" id="{273836D3-571A-480E-98DA-52525F8A8BB8}"/>
                  </a:ext>
                </a:extLst>
              </p:cNvPr>
              <p:cNvSpPr>
                <a:spLocks/>
              </p:cNvSpPr>
              <p:nvPr/>
            </p:nvSpPr>
            <p:spPr bwMode="auto">
              <a:xfrm>
                <a:off x="784" y="2538"/>
                <a:ext cx="25" cy="15"/>
              </a:xfrm>
              <a:custGeom>
                <a:avLst/>
                <a:gdLst>
                  <a:gd name="T0" fmla="*/ 0 w 5"/>
                  <a:gd name="T1" fmla="*/ 2 h 3"/>
                  <a:gd name="T2" fmla="*/ 0 w 5"/>
                  <a:gd name="T3" fmla="*/ 1 h 3"/>
                  <a:gd name="T4" fmla="*/ 5 w 5"/>
                  <a:gd name="T5" fmla="*/ 0 h 3"/>
                  <a:gd name="T6" fmla="*/ 5 w 5"/>
                  <a:gd name="T7" fmla="*/ 2 h 3"/>
                  <a:gd name="T8" fmla="*/ 3 w 5"/>
                  <a:gd name="T9" fmla="*/ 3 h 3"/>
                  <a:gd name="T10" fmla="*/ 0 w 5"/>
                  <a:gd name="T11" fmla="*/ 2 h 3"/>
                </a:gdLst>
                <a:ahLst/>
                <a:cxnLst>
                  <a:cxn ang="0">
                    <a:pos x="T0" y="T1"/>
                  </a:cxn>
                  <a:cxn ang="0">
                    <a:pos x="T2" y="T3"/>
                  </a:cxn>
                  <a:cxn ang="0">
                    <a:pos x="T4" y="T5"/>
                  </a:cxn>
                  <a:cxn ang="0">
                    <a:pos x="T6" y="T7"/>
                  </a:cxn>
                  <a:cxn ang="0">
                    <a:pos x="T8" y="T9"/>
                  </a:cxn>
                  <a:cxn ang="0">
                    <a:pos x="T10" y="T11"/>
                  </a:cxn>
                </a:cxnLst>
                <a:rect l="0" t="0" r="r" b="b"/>
                <a:pathLst>
                  <a:path w="5" h="3">
                    <a:moveTo>
                      <a:pt x="0" y="2"/>
                    </a:moveTo>
                    <a:cubicBezTo>
                      <a:pt x="0" y="2"/>
                      <a:pt x="0" y="2"/>
                      <a:pt x="0" y="1"/>
                    </a:cubicBezTo>
                    <a:cubicBezTo>
                      <a:pt x="3" y="1"/>
                      <a:pt x="3" y="0"/>
                      <a:pt x="5" y="0"/>
                    </a:cubicBezTo>
                    <a:cubicBezTo>
                      <a:pt x="5" y="1"/>
                      <a:pt x="5" y="1"/>
                      <a:pt x="5" y="2"/>
                    </a:cubicBezTo>
                    <a:cubicBezTo>
                      <a:pt x="4" y="2"/>
                      <a:pt x="3" y="2"/>
                      <a:pt x="3" y="3"/>
                    </a:cubicBezTo>
                    <a:cubicBezTo>
                      <a:pt x="2" y="3"/>
                      <a:pt x="1" y="2"/>
                      <a:pt x="0" y="2"/>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2" name="Freeform 125">
                <a:extLst>
                  <a:ext uri="{FF2B5EF4-FFF2-40B4-BE49-F238E27FC236}">
                    <a16:creationId xmlns:a16="http://schemas.microsoft.com/office/drawing/2014/main" id="{83CF994C-8C4E-4F39-BE27-A32C767C766B}"/>
                  </a:ext>
                </a:extLst>
              </p:cNvPr>
              <p:cNvSpPr>
                <a:spLocks/>
              </p:cNvSpPr>
              <p:nvPr/>
            </p:nvSpPr>
            <p:spPr bwMode="auto">
              <a:xfrm>
                <a:off x="3247" y="2643"/>
                <a:ext cx="15" cy="10"/>
              </a:xfrm>
              <a:custGeom>
                <a:avLst/>
                <a:gdLst>
                  <a:gd name="T0" fmla="*/ 0 w 3"/>
                  <a:gd name="T1" fmla="*/ 0 h 2"/>
                  <a:gd name="T2" fmla="*/ 3 w 3"/>
                  <a:gd name="T3" fmla="*/ 1 h 2"/>
                  <a:gd name="T4" fmla="*/ 3 w 3"/>
                  <a:gd name="T5" fmla="*/ 1 h 2"/>
                  <a:gd name="T6" fmla="*/ 3 w 3"/>
                  <a:gd name="T7" fmla="*/ 1 h 2"/>
                  <a:gd name="T8" fmla="*/ 0 w 3"/>
                  <a:gd name="T9" fmla="*/ 2 h 2"/>
                  <a:gd name="T10" fmla="*/ 0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0" y="0"/>
                    </a:moveTo>
                    <a:cubicBezTo>
                      <a:pt x="2" y="0"/>
                      <a:pt x="2" y="1"/>
                      <a:pt x="3" y="1"/>
                    </a:cubicBezTo>
                    <a:cubicBezTo>
                      <a:pt x="3" y="1"/>
                      <a:pt x="3" y="1"/>
                      <a:pt x="3" y="1"/>
                    </a:cubicBezTo>
                    <a:cubicBezTo>
                      <a:pt x="3" y="1"/>
                      <a:pt x="3" y="1"/>
                      <a:pt x="3" y="1"/>
                    </a:cubicBezTo>
                    <a:cubicBezTo>
                      <a:pt x="2" y="2"/>
                      <a:pt x="1" y="2"/>
                      <a:pt x="0" y="2"/>
                    </a:cubicBezTo>
                    <a:cubicBezTo>
                      <a:pt x="0" y="1"/>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3" name="Freeform 126">
                <a:extLst>
                  <a:ext uri="{FF2B5EF4-FFF2-40B4-BE49-F238E27FC236}">
                    <a16:creationId xmlns:a16="http://schemas.microsoft.com/office/drawing/2014/main" id="{04FAC38B-B9A1-498C-BCF2-38CA9892CD99}"/>
                  </a:ext>
                </a:extLst>
              </p:cNvPr>
              <p:cNvSpPr>
                <a:spLocks/>
              </p:cNvSpPr>
              <p:nvPr/>
            </p:nvSpPr>
            <p:spPr bwMode="auto">
              <a:xfrm>
                <a:off x="3262" y="2648"/>
                <a:ext cx="10" cy="15"/>
              </a:xfrm>
              <a:custGeom>
                <a:avLst/>
                <a:gdLst>
                  <a:gd name="T0" fmla="*/ 1 w 2"/>
                  <a:gd name="T1" fmla="*/ 0 h 3"/>
                  <a:gd name="T2" fmla="*/ 2 w 2"/>
                  <a:gd name="T3" fmla="*/ 2 h 3"/>
                  <a:gd name="T4" fmla="*/ 2 w 2"/>
                  <a:gd name="T5" fmla="*/ 2 h 3"/>
                  <a:gd name="T6" fmla="*/ 2 w 2"/>
                  <a:gd name="T7" fmla="*/ 3 h 3"/>
                  <a:gd name="T8" fmla="*/ 0 w 2"/>
                  <a:gd name="T9" fmla="*/ 2 h 3"/>
                  <a:gd name="T10" fmla="*/ 1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1" y="0"/>
                    </a:moveTo>
                    <a:cubicBezTo>
                      <a:pt x="2" y="1"/>
                      <a:pt x="2" y="1"/>
                      <a:pt x="2" y="2"/>
                    </a:cubicBezTo>
                    <a:cubicBezTo>
                      <a:pt x="2" y="2"/>
                      <a:pt x="2" y="2"/>
                      <a:pt x="2" y="2"/>
                    </a:cubicBezTo>
                    <a:cubicBezTo>
                      <a:pt x="2" y="2"/>
                      <a:pt x="2" y="2"/>
                      <a:pt x="2" y="3"/>
                    </a:cubicBezTo>
                    <a:cubicBezTo>
                      <a:pt x="1" y="3"/>
                      <a:pt x="1" y="2"/>
                      <a:pt x="0" y="2"/>
                    </a:cubicBezTo>
                    <a:cubicBezTo>
                      <a:pt x="0" y="1"/>
                      <a:pt x="1" y="1"/>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4" name="Freeform 127">
                <a:extLst>
                  <a:ext uri="{FF2B5EF4-FFF2-40B4-BE49-F238E27FC236}">
                    <a16:creationId xmlns:a16="http://schemas.microsoft.com/office/drawing/2014/main" id="{D4213886-D0FB-41AA-A65B-479B17F0D18B}"/>
                  </a:ext>
                </a:extLst>
              </p:cNvPr>
              <p:cNvSpPr>
                <a:spLocks/>
              </p:cNvSpPr>
              <p:nvPr/>
            </p:nvSpPr>
            <p:spPr bwMode="auto">
              <a:xfrm>
                <a:off x="3272" y="2668"/>
                <a:ext cx="5" cy="10"/>
              </a:xfrm>
              <a:custGeom>
                <a:avLst/>
                <a:gdLst>
                  <a:gd name="T0" fmla="*/ 1 w 1"/>
                  <a:gd name="T1" fmla="*/ 2 h 2"/>
                  <a:gd name="T2" fmla="*/ 0 w 1"/>
                  <a:gd name="T3" fmla="*/ 2 h 2"/>
                  <a:gd name="T4" fmla="*/ 0 w 1"/>
                  <a:gd name="T5" fmla="*/ 0 h 2"/>
                  <a:gd name="T6" fmla="*/ 0 w 1"/>
                  <a:gd name="T7" fmla="*/ 0 h 2"/>
                  <a:gd name="T8" fmla="*/ 0 w 1"/>
                  <a:gd name="T9" fmla="*/ 0 h 2"/>
                  <a:gd name="T10" fmla="*/ 1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1" y="2"/>
                    </a:moveTo>
                    <a:cubicBezTo>
                      <a:pt x="0" y="2"/>
                      <a:pt x="0" y="2"/>
                      <a:pt x="0" y="2"/>
                    </a:cubicBezTo>
                    <a:cubicBezTo>
                      <a:pt x="0" y="1"/>
                      <a:pt x="0" y="1"/>
                      <a:pt x="0" y="0"/>
                    </a:cubicBezTo>
                    <a:cubicBezTo>
                      <a:pt x="0" y="0"/>
                      <a:pt x="0" y="0"/>
                      <a:pt x="0" y="0"/>
                    </a:cubicBezTo>
                    <a:cubicBezTo>
                      <a:pt x="0" y="0"/>
                      <a:pt x="0" y="0"/>
                      <a:pt x="0" y="0"/>
                    </a:cubicBezTo>
                    <a:cubicBezTo>
                      <a:pt x="1" y="1"/>
                      <a:pt x="1" y="1"/>
                      <a:pt x="1" y="2"/>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5" name="Freeform 128">
                <a:extLst>
                  <a:ext uri="{FF2B5EF4-FFF2-40B4-BE49-F238E27FC236}">
                    <a16:creationId xmlns:a16="http://schemas.microsoft.com/office/drawing/2014/main" id="{9E93D33A-0EC3-4AA2-AACA-DA8C86B13610}"/>
                  </a:ext>
                </a:extLst>
              </p:cNvPr>
              <p:cNvSpPr>
                <a:spLocks/>
              </p:cNvSpPr>
              <p:nvPr/>
            </p:nvSpPr>
            <p:spPr bwMode="auto">
              <a:xfrm>
                <a:off x="3257" y="2668"/>
                <a:ext cx="10" cy="25"/>
              </a:xfrm>
              <a:custGeom>
                <a:avLst/>
                <a:gdLst>
                  <a:gd name="T0" fmla="*/ 0 w 2"/>
                  <a:gd name="T1" fmla="*/ 0 h 5"/>
                  <a:gd name="T2" fmla="*/ 1 w 2"/>
                  <a:gd name="T3" fmla="*/ 2 h 5"/>
                  <a:gd name="T4" fmla="*/ 2 w 2"/>
                  <a:gd name="T5" fmla="*/ 5 h 5"/>
                  <a:gd name="T6" fmla="*/ 1 w 2"/>
                  <a:gd name="T7" fmla="*/ 5 h 5"/>
                  <a:gd name="T8" fmla="*/ 1 w 2"/>
                  <a:gd name="T9" fmla="*/ 5 h 5"/>
                  <a:gd name="T10" fmla="*/ 0 w 2"/>
                  <a:gd name="T11" fmla="*/ 0 h 5"/>
                </a:gdLst>
                <a:ahLst/>
                <a:cxnLst>
                  <a:cxn ang="0">
                    <a:pos x="T0" y="T1"/>
                  </a:cxn>
                  <a:cxn ang="0">
                    <a:pos x="T2" y="T3"/>
                  </a:cxn>
                  <a:cxn ang="0">
                    <a:pos x="T4" y="T5"/>
                  </a:cxn>
                  <a:cxn ang="0">
                    <a:pos x="T6" y="T7"/>
                  </a:cxn>
                  <a:cxn ang="0">
                    <a:pos x="T8" y="T9"/>
                  </a:cxn>
                  <a:cxn ang="0">
                    <a:pos x="T10" y="T11"/>
                  </a:cxn>
                </a:cxnLst>
                <a:rect l="0" t="0" r="r" b="b"/>
                <a:pathLst>
                  <a:path w="2" h="5">
                    <a:moveTo>
                      <a:pt x="0" y="0"/>
                    </a:moveTo>
                    <a:cubicBezTo>
                      <a:pt x="1" y="1"/>
                      <a:pt x="1" y="0"/>
                      <a:pt x="1" y="2"/>
                    </a:cubicBezTo>
                    <a:cubicBezTo>
                      <a:pt x="2" y="2"/>
                      <a:pt x="2" y="3"/>
                      <a:pt x="2" y="5"/>
                    </a:cubicBezTo>
                    <a:cubicBezTo>
                      <a:pt x="2" y="5"/>
                      <a:pt x="2" y="5"/>
                      <a:pt x="1" y="5"/>
                    </a:cubicBezTo>
                    <a:cubicBezTo>
                      <a:pt x="1" y="5"/>
                      <a:pt x="1" y="5"/>
                      <a:pt x="1" y="5"/>
                    </a:cubicBezTo>
                    <a:cubicBezTo>
                      <a:pt x="0" y="3"/>
                      <a:pt x="0" y="3"/>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6" name="Freeform 129">
                <a:extLst>
                  <a:ext uri="{FF2B5EF4-FFF2-40B4-BE49-F238E27FC236}">
                    <a16:creationId xmlns:a16="http://schemas.microsoft.com/office/drawing/2014/main" id="{C16B8AD3-F702-4187-8157-FA72244B5AC4}"/>
                  </a:ext>
                </a:extLst>
              </p:cNvPr>
              <p:cNvSpPr>
                <a:spLocks/>
              </p:cNvSpPr>
              <p:nvPr/>
            </p:nvSpPr>
            <p:spPr bwMode="auto">
              <a:xfrm>
                <a:off x="1656" y="2698"/>
                <a:ext cx="30" cy="45"/>
              </a:xfrm>
              <a:custGeom>
                <a:avLst/>
                <a:gdLst>
                  <a:gd name="T0" fmla="*/ 3 w 6"/>
                  <a:gd name="T1" fmla="*/ 0 h 9"/>
                  <a:gd name="T2" fmla="*/ 5 w 6"/>
                  <a:gd name="T3" fmla="*/ 0 h 9"/>
                  <a:gd name="T4" fmla="*/ 6 w 6"/>
                  <a:gd name="T5" fmla="*/ 2 h 9"/>
                  <a:gd name="T6" fmla="*/ 2 w 6"/>
                  <a:gd name="T7" fmla="*/ 8 h 9"/>
                  <a:gd name="T8" fmla="*/ 2 w 6"/>
                  <a:gd name="T9" fmla="*/ 9 h 9"/>
                  <a:gd name="T10" fmla="*/ 2 w 6"/>
                  <a:gd name="T11" fmla="*/ 7 h 9"/>
                  <a:gd name="T12" fmla="*/ 2 w 6"/>
                  <a:gd name="T13" fmla="*/ 0 h 9"/>
                  <a:gd name="T14" fmla="*/ 3 w 6"/>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3" y="0"/>
                    </a:moveTo>
                    <a:cubicBezTo>
                      <a:pt x="4" y="0"/>
                      <a:pt x="4" y="0"/>
                      <a:pt x="5" y="0"/>
                    </a:cubicBezTo>
                    <a:cubicBezTo>
                      <a:pt x="5" y="1"/>
                      <a:pt x="5" y="1"/>
                      <a:pt x="6" y="2"/>
                    </a:cubicBezTo>
                    <a:cubicBezTo>
                      <a:pt x="4" y="4"/>
                      <a:pt x="4" y="7"/>
                      <a:pt x="2" y="8"/>
                    </a:cubicBezTo>
                    <a:cubicBezTo>
                      <a:pt x="2" y="9"/>
                      <a:pt x="2" y="8"/>
                      <a:pt x="2" y="9"/>
                    </a:cubicBezTo>
                    <a:cubicBezTo>
                      <a:pt x="2" y="8"/>
                      <a:pt x="2" y="8"/>
                      <a:pt x="2" y="7"/>
                    </a:cubicBezTo>
                    <a:cubicBezTo>
                      <a:pt x="0" y="5"/>
                      <a:pt x="2" y="2"/>
                      <a:pt x="2" y="0"/>
                    </a:cubicBezTo>
                    <a:cubicBezTo>
                      <a:pt x="3" y="0"/>
                      <a:pt x="3" y="0"/>
                      <a:pt x="3"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7" name="Freeform 130">
                <a:extLst>
                  <a:ext uri="{FF2B5EF4-FFF2-40B4-BE49-F238E27FC236}">
                    <a16:creationId xmlns:a16="http://schemas.microsoft.com/office/drawing/2014/main" id="{281B691D-725C-44BE-9203-B969686EEC96}"/>
                  </a:ext>
                </a:extLst>
              </p:cNvPr>
              <p:cNvSpPr>
                <a:spLocks/>
              </p:cNvSpPr>
              <p:nvPr/>
            </p:nvSpPr>
            <p:spPr bwMode="auto">
              <a:xfrm>
                <a:off x="3197" y="2698"/>
                <a:ext cx="100" cy="55"/>
              </a:xfrm>
              <a:custGeom>
                <a:avLst/>
                <a:gdLst>
                  <a:gd name="T0" fmla="*/ 0 w 20"/>
                  <a:gd name="T1" fmla="*/ 5 h 11"/>
                  <a:gd name="T2" fmla="*/ 0 w 20"/>
                  <a:gd name="T3" fmla="*/ 3 h 11"/>
                  <a:gd name="T4" fmla="*/ 5 w 20"/>
                  <a:gd name="T5" fmla="*/ 1 h 11"/>
                  <a:gd name="T6" fmla="*/ 9 w 20"/>
                  <a:gd name="T7" fmla="*/ 1 h 11"/>
                  <a:gd name="T8" fmla="*/ 12 w 20"/>
                  <a:gd name="T9" fmla="*/ 4 h 11"/>
                  <a:gd name="T10" fmla="*/ 20 w 20"/>
                  <a:gd name="T11" fmla="*/ 9 h 11"/>
                  <a:gd name="T12" fmla="*/ 15 w 20"/>
                  <a:gd name="T13" fmla="*/ 11 h 11"/>
                  <a:gd name="T14" fmla="*/ 14 w 20"/>
                  <a:gd name="T15" fmla="*/ 10 h 11"/>
                  <a:gd name="T16" fmla="*/ 11 w 20"/>
                  <a:gd name="T17" fmla="*/ 5 h 11"/>
                  <a:gd name="T18" fmla="*/ 6 w 20"/>
                  <a:gd name="T19" fmla="*/ 5 h 11"/>
                  <a:gd name="T20" fmla="*/ 5 w 20"/>
                  <a:gd name="T21" fmla="*/ 3 h 11"/>
                  <a:gd name="T22" fmla="*/ 4 w 20"/>
                  <a:gd name="T23" fmla="*/ 3 h 11"/>
                  <a:gd name="T24" fmla="*/ 0 w 20"/>
                  <a:gd name="T2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1">
                    <a:moveTo>
                      <a:pt x="0" y="5"/>
                    </a:moveTo>
                    <a:cubicBezTo>
                      <a:pt x="0" y="4"/>
                      <a:pt x="0" y="4"/>
                      <a:pt x="0" y="3"/>
                    </a:cubicBezTo>
                    <a:cubicBezTo>
                      <a:pt x="2" y="2"/>
                      <a:pt x="2" y="1"/>
                      <a:pt x="5" y="1"/>
                    </a:cubicBezTo>
                    <a:cubicBezTo>
                      <a:pt x="6" y="0"/>
                      <a:pt x="8" y="0"/>
                      <a:pt x="9" y="1"/>
                    </a:cubicBezTo>
                    <a:cubicBezTo>
                      <a:pt x="10" y="2"/>
                      <a:pt x="11" y="3"/>
                      <a:pt x="12" y="4"/>
                    </a:cubicBezTo>
                    <a:cubicBezTo>
                      <a:pt x="15" y="6"/>
                      <a:pt x="19" y="5"/>
                      <a:pt x="20" y="9"/>
                    </a:cubicBezTo>
                    <a:cubicBezTo>
                      <a:pt x="18" y="9"/>
                      <a:pt x="18" y="10"/>
                      <a:pt x="15" y="11"/>
                    </a:cubicBezTo>
                    <a:cubicBezTo>
                      <a:pt x="15" y="10"/>
                      <a:pt x="15" y="10"/>
                      <a:pt x="14" y="10"/>
                    </a:cubicBezTo>
                    <a:cubicBezTo>
                      <a:pt x="13" y="8"/>
                      <a:pt x="14" y="6"/>
                      <a:pt x="11" y="5"/>
                    </a:cubicBezTo>
                    <a:cubicBezTo>
                      <a:pt x="10" y="4"/>
                      <a:pt x="8" y="5"/>
                      <a:pt x="6" y="5"/>
                    </a:cubicBezTo>
                    <a:cubicBezTo>
                      <a:pt x="6" y="5"/>
                      <a:pt x="5" y="4"/>
                      <a:pt x="5" y="3"/>
                    </a:cubicBezTo>
                    <a:cubicBezTo>
                      <a:pt x="5" y="3"/>
                      <a:pt x="4" y="3"/>
                      <a:pt x="4" y="3"/>
                    </a:cubicBezTo>
                    <a:cubicBezTo>
                      <a:pt x="3" y="4"/>
                      <a:pt x="3" y="5"/>
                      <a:pt x="0" y="5"/>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8" name="Freeform 131">
                <a:extLst>
                  <a:ext uri="{FF2B5EF4-FFF2-40B4-BE49-F238E27FC236}">
                    <a16:creationId xmlns:a16="http://schemas.microsoft.com/office/drawing/2014/main" id="{96D6A080-51F6-4649-B8B7-B06E6EE0DC4E}"/>
                  </a:ext>
                </a:extLst>
              </p:cNvPr>
              <p:cNvSpPr>
                <a:spLocks/>
              </p:cNvSpPr>
              <p:nvPr/>
            </p:nvSpPr>
            <p:spPr bwMode="auto">
              <a:xfrm>
                <a:off x="3302" y="2718"/>
                <a:ext cx="15" cy="15"/>
              </a:xfrm>
              <a:custGeom>
                <a:avLst/>
                <a:gdLst>
                  <a:gd name="T0" fmla="*/ 1 w 3"/>
                  <a:gd name="T1" fmla="*/ 0 h 3"/>
                  <a:gd name="T2" fmla="*/ 3 w 3"/>
                  <a:gd name="T3" fmla="*/ 1 h 3"/>
                  <a:gd name="T4" fmla="*/ 2 w 3"/>
                  <a:gd name="T5" fmla="*/ 2 h 3"/>
                  <a:gd name="T6" fmla="*/ 0 w 3"/>
                  <a:gd name="T7" fmla="*/ 3 h 3"/>
                  <a:gd name="T8" fmla="*/ 0 w 3"/>
                  <a:gd name="T9" fmla="*/ 2 h 3"/>
                  <a:gd name="T10" fmla="*/ 1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1" y="0"/>
                    </a:moveTo>
                    <a:cubicBezTo>
                      <a:pt x="2" y="0"/>
                      <a:pt x="2" y="1"/>
                      <a:pt x="3" y="1"/>
                    </a:cubicBezTo>
                    <a:cubicBezTo>
                      <a:pt x="2" y="1"/>
                      <a:pt x="3" y="1"/>
                      <a:pt x="2" y="2"/>
                    </a:cubicBezTo>
                    <a:cubicBezTo>
                      <a:pt x="2" y="3"/>
                      <a:pt x="2" y="3"/>
                      <a:pt x="0" y="3"/>
                    </a:cubicBezTo>
                    <a:cubicBezTo>
                      <a:pt x="0" y="2"/>
                      <a:pt x="0" y="2"/>
                      <a:pt x="0" y="2"/>
                    </a:cubicBezTo>
                    <a:cubicBezTo>
                      <a:pt x="1" y="1"/>
                      <a:pt x="1" y="1"/>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9" name="Freeform 132">
                <a:extLst>
                  <a:ext uri="{FF2B5EF4-FFF2-40B4-BE49-F238E27FC236}">
                    <a16:creationId xmlns:a16="http://schemas.microsoft.com/office/drawing/2014/main" id="{7C08E004-5B12-40BF-AAA4-5954E55A769E}"/>
                  </a:ext>
                </a:extLst>
              </p:cNvPr>
              <p:cNvSpPr>
                <a:spLocks/>
              </p:cNvSpPr>
              <p:nvPr/>
            </p:nvSpPr>
            <p:spPr bwMode="auto">
              <a:xfrm>
                <a:off x="3297" y="2743"/>
                <a:ext cx="60" cy="34"/>
              </a:xfrm>
              <a:custGeom>
                <a:avLst/>
                <a:gdLst>
                  <a:gd name="T0" fmla="*/ 0 w 12"/>
                  <a:gd name="T1" fmla="*/ 2 h 7"/>
                  <a:gd name="T2" fmla="*/ 0 w 12"/>
                  <a:gd name="T3" fmla="*/ 1 h 7"/>
                  <a:gd name="T4" fmla="*/ 1 w 12"/>
                  <a:gd name="T5" fmla="*/ 1 h 7"/>
                  <a:gd name="T6" fmla="*/ 4 w 12"/>
                  <a:gd name="T7" fmla="*/ 1 h 7"/>
                  <a:gd name="T8" fmla="*/ 12 w 12"/>
                  <a:gd name="T9" fmla="*/ 4 h 7"/>
                  <a:gd name="T10" fmla="*/ 7 w 12"/>
                  <a:gd name="T11" fmla="*/ 6 h 7"/>
                  <a:gd name="T12" fmla="*/ 0 w 12"/>
                  <a:gd name="T13" fmla="*/ 6 h 7"/>
                  <a:gd name="T14" fmla="*/ 0 w 12"/>
                  <a:gd name="T15" fmla="*/ 4 h 7"/>
                  <a:gd name="T16" fmla="*/ 3 w 12"/>
                  <a:gd name="T17" fmla="*/ 4 h 7"/>
                  <a:gd name="T18" fmla="*/ 4 w 12"/>
                  <a:gd name="T19" fmla="*/ 3 h 7"/>
                  <a:gd name="T20" fmla="*/ 4 w 12"/>
                  <a:gd name="T21" fmla="*/ 2 h 7"/>
                  <a:gd name="T22" fmla="*/ 0 w 12"/>
                  <a:gd name="T2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7">
                    <a:moveTo>
                      <a:pt x="0" y="2"/>
                    </a:moveTo>
                    <a:cubicBezTo>
                      <a:pt x="0" y="2"/>
                      <a:pt x="0" y="1"/>
                      <a:pt x="0" y="1"/>
                    </a:cubicBezTo>
                    <a:cubicBezTo>
                      <a:pt x="1" y="1"/>
                      <a:pt x="1" y="1"/>
                      <a:pt x="1" y="1"/>
                    </a:cubicBezTo>
                    <a:cubicBezTo>
                      <a:pt x="2" y="0"/>
                      <a:pt x="3" y="1"/>
                      <a:pt x="4" y="1"/>
                    </a:cubicBezTo>
                    <a:cubicBezTo>
                      <a:pt x="7" y="1"/>
                      <a:pt x="11" y="0"/>
                      <a:pt x="12" y="4"/>
                    </a:cubicBezTo>
                    <a:cubicBezTo>
                      <a:pt x="10" y="5"/>
                      <a:pt x="7" y="6"/>
                      <a:pt x="7" y="6"/>
                    </a:cubicBezTo>
                    <a:cubicBezTo>
                      <a:pt x="5" y="7"/>
                      <a:pt x="3" y="6"/>
                      <a:pt x="0" y="6"/>
                    </a:cubicBezTo>
                    <a:cubicBezTo>
                      <a:pt x="0" y="5"/>
                      <a:pt x="0" y="5"/>
                      <a:pt x="0" y="4"/>
                    </a:cubicBezTo>
                    <a:cubicBezTo>
                      <a:pt x="1" y="4"/>
                      <a:pt x="2" y="4"/>
                      <a:pt x="3" y="4"/>
                    </a:cubicBezTo>
                    <a:cubicBezTo>
                      <a:pt x="4" y="3"/>
                      <a:pt x="3" y="4"/>
                      <a:pt x="4" y="3"/>
                    </a:cubicBezTo>
                    <a:cubicBezTo>
                      <a:pt x="4" y="3"/>
                      <a:pt x="4" y="3"/>
                      <a:pt x="4" y="2"/>
                    </a:cubicBezTo>
                    <a:cubicBezTo>
                      <a:pt x="3" y="2"/>
                      <a:pt x="2" y="2"/>
                      <a:pt x="0" y="2"/>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0" name="Freeform 133">
                <a:extLst>
                  <a:ext uri="{FF2B5EF4-FFF2-40B4-BE49-F238E27FC236}">
                    <a16:creationId xmlns:a16="http://schemas.microsoft.com/office/drawing/2014/main" id="{58C681A3-3037-4C5C-A2DA-190522C517D2}"/>
                  </a:ext>
                </a:extLst>
              </p:cNvPr>
              <p:cNvSpPr>
                <a:spLocks/>
              </p:cNvSpPr>
              <p:nvPr/>
            </p:nvSpPr>
            <p:spPr bwMode="auto">
              <a:xfrm>
                <a:off x="3262" y="2753"/>
                <a:ext cx="15" cy="19"/>
              </a:xfrm>
              <a:custGeom>
                <a:avLst/>
                <a:gdLst>
                  <a:gd name="T0" fmla="*/ 0 w 3"/>
                  <a:gd name="T1" fmla="*/ 0 h 4"/>
                  <a:gd name="T2" fmla="*/ 3 w 3"/>
                  <a:gd name="T3" fmla="*/ 3 h 4"/>
                  <a:gd name="T4" fmla="*/ 3 w 3"/>
                  <a:gd name="T5" fmla="*/ 4 h 4"/>
                  <a:gd name="T6" fmla="*/ 3 w 3"/>
                  <a:gd name="T7" fmla="*/ 4 h 4"/>
                  <a:gd name="T8" fmla="*/ 0 w 3"/>
                  <a:gd name="T9" fmla="*/ 4 h 4"/>
                  <a:gd name="T10" fmla="*/ 0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0" y="0"/>
                    </a:moveTo>
                    <a:cubicBezTo>
                      <a:pt x="1" y="1"/>
                      <a:pt x="2" y="2"/>
                      <a:pt x="3" y="3"/>
                    </a:cubicBezTo>
                    <a:cubicBezTo>
                      <a:pt x="3" y="3"/>
                      <a:pt x="3" y="4"/>
                      <a:pt x="3" y="4"/>
                    </a:cubicBezTo>
                    <a:cubicBezTo>
                      <a:pt x="3" y="4"/>
                      <a:pt x="3" y="4"/>
                      <a:pt x="3" y="4"/>
                    </a:cubicBezTo>
                    <a:cubicBezTo>
                      <a:pt x="2" y="4"/>
                      <a:pt x="1" y="4"/>
                      <a:pt x="0" y="4"/>
                    </a:cubicBezTo>
                    <a:cubicBezTo>
                      <a:pt x="0" y="3"/>
                      <a:pt x="0" y="2"/>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1" name="Freeform 134">
                <a:extLst>
                  <a:ext uri="{FF2B5EF4-FFF2-40B4-BE49-F238E27FC236}">
                    <a16:creationId xmlns:a16="http://schemas.microsoft.com/office/drawing/2014/main" id="{8554DDD8-D396-4ABB-A12C-A7C4908D42AC}"/>
                  </a:ext>
                </a:extLst>
              </p:cNvPr>
              <p:cNvSpPr>
                <a:spLocks/>
              </p:cNvSpPr>
              <p:nvPr/>
            </p:nvSpPr>
            <p:spPr bwMode="auto">
              <a:xfrm>
                <a:off x="3367" y="2762"/>
                <a:ext cx="10" cy="5"/>
              </a:xfrm>
              <a:custGeom>
                <a:avLst/>
                <a:gdLst>
                  <a:gd name="T0" fmla="*/ 0 w 2"/>
                  <a:gd name="T1" fmla="*/ 0 h 1"/>
                  <a:gd name="T2" fmla="*/ 2 w 2"/>
                  <a:gd name="T3" fmla="*/ 0 h 1"/>
                  <a:gd name="T4" fmla="*/ 2 w 2"/>
                  <a:gd name="T5" fmla="*/ 0 h 1"/>
                  <a:gd name="T6" fmla="*/ 2 w 2"/>
                  <a:gd name="T7" fmla="*/ 0 h 1"/>
                  <a:gd name="T8" fmla="*/ 2 w 2"/>
                  <a:gd name="T9" fmla="*/ 1 h 1"/>
                  <a:gd name="T10" fmla="*/ 0 w 2"/>
                  <a:gd name="T11" fmla="*/ 1 h 1"/>
                  <a:gd name="T12" fmla="*/ 0 w 2"/>
                  <a:gd name="T13" fmla="*/ 0 h 1"/>
                  <a:gd name="T14" fmla="*/ 0 w 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0"/>
                    </a:moveTo>
                    <a:cubicBezTo>
                      <a:pt x="1" y="0"/>
                      <a:pt x="2" y="0"/>
                      <a:pt x="2" y="0"/>
                    </a:cubicBezTo>
                    <a:cubicBezTo>
                      <a:pt x="2" y="0"/>
                      <a:pt x="2" y="0"/>
                      <a:pt x="2" y="0"/>
                    </a:cubicBezTo>
                    <a:cubicBezTo>
                      <a:pt x="2" y="0"/>
                      <a:pt x="2" y="0"/>
                      <a:pt x="2" y="0"/>
                    </a:cubicBezTo>
                    <a:cubicBezTo>
                      <a:pt x="2" y="0"/>
                      <a:pt x="2" y="1"/>
                      <a:pt x="2" y="1"/>
                    </a:cubicBezTo>
                    <a:cubicBezTo>
                      <a:pt x="2" y="1"/>
                      <a:pt x="1" y="1"/>
                      <a:pt x="0" y="1"/>
                    </a:cubicBezTo>
                    <a:cubicBezTo>
                      <a:pt x="0" y="1"/>
                      <a:pt x="0" y="0"/>
                      <a:pt x="0" y="0"/>
                    </a:cubicBezTo>
                    <a:cubicBezTo>
                      <a:pt x="0" y="0"/>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2" name="Freeform 135">
                <a:extLst>
                  <a:ext uri="{FF2B5EF4-FFF2-40B4-BE49-F238E27FC236}">
                    <a16:creationId xmlns:a16="http://schemas.microsoft.com/office/drawing/2014/main" id="{3B336E56-27A1-4996-B63A-A02F211B1E41}"/>
                  </a:ext>
                </a:extLst>
              </p:cNvPr>
              <p:cNvSpPr>
                <a:spLocks/>
              </p:cNvSpPr>
              <p:nvPr/>
            </p:nvSpPr>
            <p:spPr bwMode="auto">
              <a:xfrm>
                <a:off x="1542" y="2762"/>
                <a:ext cx="25" cy="25"/>
              </a:xfrm>
              <a:custGeom>
                <a:avLst/>
                <a:gdLst>
                  <a:gd name="T0" fmla="*/ 5 w 5"/>
                  <a:gd name="T1" fmla="*/ 0 h 5"/>
                  <a:gd name="T2" fmla="*/ 5 w 5"/>
                  <a:gd name="T3" fmla="*/ 2 h 5"/>
                  <a:gd name="T4" fmla="*/ 1 w 5"/>
                  <a:gd name="T5" fmla="*/ 5 h 5"/>
                  <a:gd name="T6" fmla="*/ 0 w 5"/>
                  <a:gd name="T7" fmla="*/ 2 h 5"/>
                  <a:gd name="T8" fmla="*/ 1 w 5"/>
                  <a:gd name="T9" fmla="*/ 2 h 5"/>
                  <a:gd name="T10" fmla="*/ 5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5" y="0"/>
                    </a:moveTo>
                    <a:cubicBezTo>
                      <a:pt x="5" y="1"/>
                      <a:pt x="5" y="1"/>
                      <a:pt x="5" y="2"/>
                    </a:cubicBezTo>
                    <a:cubicBezTo>
                      <a:pt x="3" y="3"/>
                      <a:pt x="3" y="4"/>
                      <a:pt x="1" y="5"/>
                    </a:cubicBezTo>
                    <a:cubicBezTo>
                      <a:pt x="0" y="4"/>
                      <a:pt x="0" y="4"/>
                      <a:pt x="0" y="2"/>
                    </a:cubicBezTo>
                    <a:cubicBezTo>
                      <a:pt x="0" y="2"/>
                      <a:pt x="0" y="2"/>
                      <a:pt x="1" y="2"/>
                    </a:cubicBezTo>
                    <a:cubicBezTo>
                      <a:pt x="2" y="1"/>
                      <a:pt x="3" y="0"/>
                      <a:pt x="5"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3" name="Freeform 136">
                <a:extLst>
                  <a:ext uri="{FF2B5EF4-FFF2-40B4-BE49-F238E27FC236}">
                    <a16:creationId xmlns:a16="http://schemas.microsoft.com/office/drawing/2014/main" id="{DCAD4D70-0190-4DEC-9901-AE57812D01DC}"/>
                  </a:ext>
                </a:extLst>
              </p:cNvPr>
              <p:cNvSpPr>
                <a:spLocks/>
              </p:cNvSpPr>
              <p:nvPr/>
            </p:nvSpPr>
            <p:spPr bwMode="auto">
              <a:xfrm>
                <a:off x="1661" y="2782"/>
                <a:ext cx="30" cy="65"/>
              </a:xfrm>
              <a:custGeom>
                <a:avLst/>
                <a:gdLst>
                  <a:gd name="T0" fmla="*/ 4 w 6"/>
                  <a:gd name="T1" fmla="*/ 12 h 13"/>
                  <a:gd name="T2" fmla="*/ 4 w 6"/>
                  <a:gd name="T3" fmla="*/ 13 h 13"/>
                  <a:gd name="T4" fmla="*/ 2 w 6"/>
                  <a:gd name="T5" fmla="*/ 13 h 13"/>
                  <a:gd name="T6" fmla="*/ 2 w 6"/>
                  <a:gd name="T7" fmla="*/ 11 h 13"/>
                  <a:gd name="T8" fmla="*/ 0 w 6"/>
                  <a:gd name="T9" fmla="*/ 6 h 13"/>
                  <a:gd name="T10" fmla="*/ 1 w 6"/>
                  <a:gd name="T11" fmla="*/ 0 h 13"/>
                  <a:gd name="T12" fmla="*/ 3 w 6"/>
                  <a:gd name="T13" fmla="*/ 0 h 13"/>
                  <a:gd name="T14" fmla="*/ 6 w 6"/>
                  <a:gd name="T15" fmla="*/ 5 h 13"/>
                  <a:gd name="T16" fmla="*/ 4 w 6"/>
                  <a:gd name="T17" fmla="*/ 9 h 13"/>
                  <a:gd name="T18" fmla="*/ 5 w 6"/>
                  <a:gd name="T19" fmla="*/ 11 h 13"/>
                  <a:gd name="T20" fmla="*/ 5 w 6"/>
                  <a:gd name="T21" fmla="*/ 11 h 13"/>
                  <a:gd name="T22" fmla="*/ 5 w 6"/>
                  <a:gd name="T23" fmla="*/ 12 h 13"/>
                  <a:gd name="T24" fmla="*/ 4 w 6"/>
                  <a:gd name="T25"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3">
                    <a:moveTo>
                      <a:pt x="4" y="12"/>
                    </a:moveTo>
                    <a:cubicBezTo>
                      <a:pt x="4" y="12"/>
                      <a:pt x="4" y="13"/>
                      <a:pt x="4" y="13"/>
                    </a:cubicBezTo>
                    <a:cubicBezTo>
                      <a:pt x="3" y="13"/>
                      <a:pt x="3" y="13"/>
                      <a:pt x="2" y="13"/>
                    </a:cubicBezTo>
                    <a:cubicBezTo>
                      <a:pt x="2" y="12"/>
                      <a:pt x="2" y="12"/>
                      <a:pt x="2" y="11"/>
                    </a:cubicBezTo>
                    <a:cubicBezTo>
                      <a:pt x="1" y="9"/>
                      <a:pt x="0" y="10"/>
                      <a:pt x="0" y="6"/>
                    </a:cubicBezTo>
                    <a:cubicBezTo>
                      <a:pt x="1" y="5"/>
                      <a:pt x="1" y="2"/>
                      <a:pt x="1" y="0"/>
                    </a:cubicBezTo>
                    <a:cubicBezTo>
                      <a:pt x="2" y="0"/>
                      <a:pt x="2" y="0"/>
                      <a:pt x="3" y="0"/>
                    </a:cubicBezTo>
                    <a:cubicBezTo>
                      <a:pt x="5" y="2"/>
                      <a:pt x="6" y="1"/>
                      <a:pt x="6" y="5"/>
                    </a:cubicBezTo>
                    <a:cubicBezTo>
                      <a:pt x="4" y="6"/>
                      <a:pt x="4" y="7"/>
                      <a:pt x="4" y="9"/>
                    </a:cubicBezTo>
                    <a:cubicBezTo>
                      <a:pt x="5" y="10"/>
                      <a:pt x="5" y="10"/>
                      <a:pt x="5" y="11"/>
                    </a:cubicBezTo>
                    <a:cubicBezTo>
                      <a:pt x="5" y="11"/>
                      <a:pt x="5" y="11"/>
                      <a:pt x="5" y="11"/>
                    </a:cubicBezTo>
                    <a:cubicBezTo>
                      <a:pt x="5" y="11"/>
                      <a:pt x="5" y="12"/>
                      <a:pt x="5" y="12"/>
                    </a:cubicBezTo>
                    <a:cubicBezTo>
                      <a:pt x="5" y="12"/>
                      <a:pt x="4" y="12"/>
                      <a:pt x="4" y="12"/>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4" name="Freeform 137">
                <a:extLst>
                  <a:ext uri="{FF2B5EF4-FFF2-40B4-BE49-F238E27FC236}">
                    <a16:creationId xmlns:a16="http://schemas.microsoft.com/office/drawing/2014/main" id="{1A257CFF-276D-4AA1-837A-D542981B4822}"/>
                  </a:ext>
                </a:extLst>
              </p:cNvPr>
              <p:cNvSpPr>
                <a:spLocks/>
              </p:cNvSpPr>
              <p:nvPr/>
            </p:nvSpPr>
            <p:spPr bwMode="auto">
              <a:xfrm>
                <a:off x="1567" y="2797"/>
                <a:ext cx="5" cy="5"/>
              </a:xfrm>
              <a:custGeom>
                <a:avLst/>
                <a:gdLst>
                  <a:gd name="T0" fmla="*/ 0 w 1"/>
                  <a:gd name="T1" fmla="*/ 1 h 1"/>
                  <a:gd name="T2" fmla="*/ 1 w 1"/>
                  <a:gd name="T3" fmla="*/ 0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1" y="0"/>
                    </a:cubicBezTo>
                    <a:cubicBezTo>
                      <a:pt x="1" y="0"/>
                      <a:pt x="1" y="0"/>
                      <a:pt x="1" y="1"/>
                    </a:cubicBezTo>
                    <a:cubicBezTo>
                      <a:pt x="1" y="1"/>
                      <a:pt x="0" y="1"/>
                      <a:pt x="0" y="1"/>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5" name="Freeform 138">
                <a:extLst>
                  <a:ext uri="{FF2B5EF4-FFF2-40B4-BE49-F238E27FC236}">
                    <a16:creationId xmlns:a16="http://schemas.microsoft.com/office/drawing/2014/main" id="{0DF27600-EBFD-4AFF-8024-8BE84C44F528}"/>
                  </a:ext>
                </a:extLst>
              </p:cNvPr>
              <p:cNvSpPr>
                <a:spLocks/>
              </p:cNvSpPr>
              <p:nvPr/>
            </p:nvSpPr>
            <p:spPr bwMode="auto">
              <a:xfrm>
                <a:off x="1577" y="2802"/>
                <a:ext cx="5" cy="5"/>
              </a:xfrm>
              <a:custGeom>
                <a:avLst/>
                <a:gdLst>
                  <a:gd name="T0" fmla="*/ 0 w 1"/>
                  <a:gd name="T1" fmla="*/ 0 h 1"/>
                  <a:gd name="T2" fmla="*/ 1 w 1"/>
                  <a:gd name="T3" fmla="*/ 0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1" y="0"/>
                      <a:pt x="1" y="0"/>
                    </a:cubicBezTo>
                    <a:cubicBezTo>
                      <a:pt x="1" y="0"/>
                      <a:pt x="1" y="0"/>
                      <a:pt x="1" y="1"/>
                    </a:cubicBezTo>
                    <a:cubicBezTo>
                      <a:pt x="1" y="1"/>
                      <a:pt x="0" y="1"/>
                      <a:pt x="0" y="1"/>
                    </a:cubicBezTo>
                    <a:cubicBezTo>
                      <a:pt x="0" y="0"/>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6" name="Freeform 139">
                <a:extLst>
                  <a:ext uri="{FF2B5EF4-FFF2-40B4-BE49-F238E27FC236}">
                    <a16:creationId xmlns:a16="http://schemas.microsoft.com/office/drawing/2014/main" id="{CA464EFF-2733-4676-A064-239EF5E9149D}"/>
                  </a:ext>
                </a:extLst>
              </p:cNvPr>
              <p:cNvSpPr>
                <a:spLocks/>
              </p:cNvSpPr>
              <p:nvPr/>
            </p:nvSpPr>
            <p:spPr bwMode="auto">
              <a:xfrm>
                <a:off x="1597" y="2812"/>
                <a:ext cx="5" cy="10"/>
              </a:xfrm>
              <a:custGeom>
                <a:avLst/>
                <a:gdLst>
                  <a:gd name="T0" fmla="*/ 0 w 1"/>
                  <a:gd name="T1" fmla="*/ 0 h 2"/>
                  <a:gd name="T2" fmla="*/ 1 w 1"/>
                  <a:gd name="T3" fmla="*/ 0 h 2"/>
                  <a:gd name="T4" fmla="*/ 1 w 1"/>
                  <a:gd name="T5" fmla="*/ 2 h 2"/>
                  <a:gd name="T6" fmla="*/ 0 w 1"/>
                  <a:gd name="T7" fmla="*/ 2 h 2"/>
                  <a:gd name="T8" fmla="*/ 0 w 1"/>
                  <a:gd name="T9" fmla="*/ 1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0" y="0"/>
                      <a:pt x="1" y="0"/>
                      <a:pt x="1" y="0"/>
                    </a:cubicBezTo>
                    <a:cubicBezTo>
                      <a:pt x="1" y="0"/>
                      <a:pt x="1" y="1"/>
                      <a:pt x="1" y="2"/>
                    </a:cubicBezTo>
                    <a:cubicBezTo>
                      <a:pt x="1" y="2"/>
                      <a:pt x="1" y="2"/>
                      <a:pt x="0" y="2"/>
                    </a:cubicBezTo>
                    <a:cubicBezTo>
                      <a:pt x="0" y="1"/>
                      <a:pt x="0" y="1"/>
                      <a:pt x="0" y="1"/>
                    </a:cubicBezTo>
                    <a:cubicBezTo>
                      <a:pt x="0" y="1"/>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7" name="Freeform 140">
                <a:extLst>
                  <a:ext uri="{FF2B5EF4-FFF2-40B4-BE49-F238E27FC236}">
                    <a16:creationId xmlns:a16="http://schemas.microsoft.com/office/drawing/2014/main" id="{AFB8A14F-B6CF-4724-819C-49A0CA9E8554}"/>
                  </a:ext>
                </a:extLst>
              </p:cNvPr>
              <p:cNvSpPr>
                <a:spLocks/>
              </p:cNvSpPr>
              <p:nvPr/>
            </p:nvSpPr>
            <p:spPr bwMode="auto">
              <a:xfrm>
                <a:off x="1607" y="2817"/>
                <a:ext cx="1" cy="5"/>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8" name="Freeform 141">
                <a:extLst>
                  <a:ext uri="{FF2B5EF4-FFF2-40B4-BE49-F238E27FC236}">
                    <a16:creationId xmlns:a16="http://schemas.microsoft.com/office/drawing/2014/main" id="{6B1353B1-27C9-4F69-89F1-6AE8FDBF7869}"/>
                  </a:ext>
                </a:extLst>
              </p:cNvPr>
              <p:cNvSpPr>
                <a:spLocks/>
              </p:cNvSpPr>
              <p:nvPr/>
            </p:nvSpPr>
            <p:spPr bwMode="auto">
              <a:xfrm>
                <a:off x="1627" y="2822"/>
                <a:ext cx="4" cy="5"/>
              </a:xfrm>
              <a:custGeom>
                <a:avLst/>
                <a:gdLst>
                  <a:gd name="T0" fmla="*/ 0 w 1"/>
                  <a:gd name="T1" fmla="*/ 0 h 1"/>
                  <a:gd name="T2" fmla="*/ 1 w 1"/>
                  <a:gd name="T3" fmla="*/ 0 h 1"/>
                  <a:gd name="T4" fmla="*/ 1 w 1"/>
                  <a:gd name="T5" fmla="*/ 1 h 1"/>
                  <a:gd name="T6" fmla="*/ 0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1" y="0"/>
                      <a:pt x="1" y="0"/>
                    </a:cubicBezTo>
                    <a:cubicBezTo>
                      <a:pt x="1" y="0"/>
                      <a:pt x="1" y="1"/>
                      <a:pt x="1" y="1"/>
                    </a:cubicBezTo>
                    <a:cubicBezTo>
                      <a:pt x="1" y="1"/>
                      <a:pt x="1" y="1"/>
                      <a:pt x="0" y="1"/>
                    </a:cubicBezTo>
                    <a:cubicBezTo>
                      <a:pt x="0" y="1"/>
                      <a:pt x="0" y="1"/>
                      <a:pt x="0" y="0"/>
                    </a:cubicBezTo>
                    <a:cubicBezTo>
                      <a:pt x="0" y="0"/>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9" name="Freeform 142">
                <a:extLst>
                  <a:ext uri="{FF2B5EF4-FFF2-40B4-BE49-F238E27FC236}">
                    <a16:creationId xmlns:a16="http://schemas.microsoft.com/office/drawing/2014/main" id="{64E06598-964E-436E-9F77-45ED9130CA10}"/>
                  </a:ext>
                </a:extLst>
              </p:cNvPr>
              <p:cNvSpPr>
                <a:spLocks/>
              </p:cNvSpPr>
              <p:nvPr/>
            </p:nvSpPr>
            <p:spPr bwMode="auto">
              <a:xfrm>
                <a:off x="1686" y="2837"/>
                <a:ext cx="20" cy="15"/>
              </a:xfrm>
              <a:custGeom>
                <a:avLst/>
                <a:gdLst>
                  <a:gd name="T0" fmla="*/ 4 w 4"/>
                  <a:gd name="T1" fmla="*/ 3 h 3"/>
                  <a:gd name="T2" fmla="*/ 1 w 4"/>
                  <a:gd name="T3" fmla="*/ 3 h 3"/>
                  <a:gd name="T4" fmla="*/ 0 w 4"/>
                  <a:gd name="T5" fmla="*/ 1 h 3"/>
                  <a:gd name="T6" fmla="*/ 1 w 4"/>
                  <a:gd name="T7" fmla="*/ 0 h 3"/>
                  <a:gd name="T8" fmla="*/ 2 w 4"/>
                  <a:gd name="T9" fmla="*/ 0 h 3"/>
                  <a:gd name="T10" fmla="*/ 4 w 4"/>
                  <a:gd name="T11" fmla="*/ 3 h 3"/>
                </a:gdLst>
                <a:ahLst/>
                <a:cxnLst>
                  <a:cxn ang="0">
                    <a:pos x="T0" y="T1"/>
                  </a:cxn>
                  <a:cxn ang="0">
                    <a:pos x="T2" y="T3"/>
                  </a:cxn>
                  <a:cxn ang="0">
                    <a:pos x="T4" y="T5"/>
                  </a:cxn>
                  <a:cxn ang="0">
                    <a:pos x="T6" y="T7"/>
                  </a:cxn>
                  <a:cxn ang="0">
                    <a:pos x="T8" y="T9"/>
                  </a:cxn>
                  <a:cxn ang="0">
                    <a:pos x="T10" y="T11"/>
                  </a:cxn>
                </a:cxnLst>
                <a:rect l="0" t="0" r="r" b="b"/>
                <a:pathLst>
                  <a:path w="4" h="3">
                    <a:moveTo>
                      <a:pt x="4" y="3"/>
                    </a:moveTo>
                    <a:cubicBezTo>
                      <a:pt x="3" y="3"/>
                      <a:pt x="2" y="3"/>
                      <a:pt x="1" y="3"/>
                    </a:cubicBezTo>
                    <a:cubicBezTo>
                      <a:pt x="1" y="2"/>
                      <a:pt x="0" y="1"/>
                      <a:pt x="0" y="1"/>
                    </a:cubicBezTo>
                    <a:cubicBezTo>
                      <a:pt x="1" y="0"/>
                      <a:pt x="1" y="0"/>
                      <a:pt x="1" y="0"/>
                    </a:cubicBezTo>
                    <a:cubicBezTo>
                      <a:pt x="2" y="0"/>
                      <a:pt x="1" y="0"/>
                      <a:pt x="2" y="0"/>
                    </a:cubicBezTo>
                    <a:cubicBezTo>
                      <a:pt x="3" y="1"/>
                      <a:pt x="4" y="1"/>
                      <a:pt x="4" y="3"/>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0" name="Freeform 143">
                <a:extLst>
                  <a:ext uri="{FF2B5EF4-FFF2-40B4-BE49-F238E27FC236}">
                    <a16:creationId xmlns:a16="http://schemas.microsoft.com/office/drawing/2014/main" id="{29179303-7A3B-4850-B85E-DE3C08BEF7E1}"/>
                  </a:ext>
                </a:extLst>
              </p:cNvPr>
              <p:cNvSpPr>
                <a:spLocks/>
              </p:cNvSpPr>
              <p:nvPr/>
            </p:nvSpPr>
            <p:spPr bwMode="auto">
              <a:xfrm>
                <a:off x="1372" y="2837"/>
                <a:ext cx="10" cy="15"/>
              </a:xfrm>
              <a:custGeom>
                <a:avLst/>
                <a:gdLst>
                  <a:gd name="T0" fmla="*/ 0 w 2"/>
                  <a:gd name="T1" fmla="*/ 2 h 3"/>
                  <a:gd name="T2" fmla="*/ 1 w 2"/>
                  <a:gd name="T3" fmla="*/ 0 h 3"/>
                  <a:gd name="T4" fmla="*/ 1 w 2"/>
                  <a:gd name="T5" fmla="*/ 0 h 3"/>
                  <a:gd name="T6" fmla="*/ 2 w 2"/>
                  <a:gd name="T7" fmla="*/ 1 h 3"/>
                  <a:gd name="T8" fmla="*/ 2 w 2"/>
                  <a:gd name="T9" fmla="*/ 2 h 3"/>
                  <a:gd name="T10" fmla="*/ 1 w 2"/>
                  <a:gd name="T11" fmla="*/ 2 h 3"/>
                  <a:gd name="T12" fmla="*/ 0 w 2"/>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2"/>
                    </a:moveTo>
                    <a:cubicBezTo>
                      <a:pt x="0" y="2"/>
                      <a:pt x="0" y="1"/>
                      <a:pt x="1" y="0"/>
                    </a:cubicBezTo>
                    <a:cubicBezTo>
                      <a:pt x="1" y="0"/>
                      <a:pt x="1" y="0"/>
                      <a:pt x="1" y="0"/>
                    </a:cubicBezTo>
                    <a:cubicBezTo>
                      <a:pt x="1" y="1"/>
                      <a:pt x="1" y="0"/>
                      <a:pt x="2" y="1"/>
                    </a:cubicBezTo>
                    <a:cubicBezTo>
                      <a:pt x="2" y="1"/>
                      <a:pt x="2" y="1"/>
                      <a:pt x="2" y="2"/>
                    </a:cubicBezTo>
                    <a:cubicBezTo>
                      <a:pt x="2" y="2"/>
                      <a:pt x="2" y="2"/>
                      <a:pt x="1" y="2"/>
                    </a:cubicBezTo>
                    <a:cubicBezTo>
                      <a:pt x="1" y="3"/>
                      <a:pt x="2" y="2"/>
                      <a:pt x="0" y="2"/>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1" name="Freeform 144">
                <a:extLst>
                  <a:ext uri="{FF2B5EF4-FFF2-40B4-BE49-F238E27FC236}">
                    <a16:creationId xmlns:a16="http://schemas.microsoft.com/office/drawing/2014/main" id="{F2CCEED1-A71C-46B2-A681-D6E686044400}"/>
                  </a:ext>
                </a:extLst>
              </p:cNvPr>
              <p:cNvSpPr>
                <a:spLocks/>
              </p:cNvSpPr>
              <p:nvPr/>
            </p:nvSpPr>
            <p:spPr bwMode="auto">
              <a:xfrm>
                <a:off x="1372" y="2852"/>
                <a:ext cx="5" cy="5"/>
              </a:xfrm>
              <a:custGeom>
                <a:avLst/>
                <a:gdLst>
                  <a:gd name="T0" fmla="*/ 1 w 1"/>
                  <a:gd name="T1" fmla="*/ 0 h 1"/>
                  <a:gd name="T2" fmla="*/ 1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1" y="1"/>
                      <a:pt x="1" y="1"/>
                    </a:cubicBezTo>
                    <a:cubicBezTo>
                      <a:pt x="1" y="1"/>
                      <a:pt x="0" y="1"/>
                      <a:pt x="0" y="1"/>
                    </a:cubicBezTo>
                    <a:cubicBezTo>
                      <a:pt x="0" y="1"/>
                      <a:pt x="0" y="1"/>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2" name="Freeform 145">
                <a:extLst>
                  <a:ext uri="{FF2B5EF4-FFF2-40B4-BE49-F238E27FC236}">
                    <a16:creationId xmlns:a16="http://schemas.microsoft.com/office/drawing/2014/main" id="{F06F178D-721A-4534-8D78-60D1D7F094E2}"/>
                  </a:ext>
                </a:extLst>
              </p:cNvPr>
              <p:cNvSpPr>
                <a:spLocks/>
              </p:cNvSpPr>
              <p:nvPr/>
            </p:nvSpPr>
            <p:spPr bwMode="auto">
              <a:xfrm>
                <a:off x="1711" y="2857"/>
                <a:ext cx="10" cy="15"/>
              </a:xfrm>
              <a:custGeom>
                <a:avLst/>
                <a:gdLst>
                  <a:gd name="T0" fmla="*/ 0 w 2"/>
                  <a:gd name="T1" fmla="*/ 0 h 3"/>
                  <a:gd name="T2" fmla="*/ 2 w 2"/>
                  <a:gd name="T3" fmla="*/ 1 h 3"/>
                  <a:gd name="T4" fmla="*/ 2 w 2"/>
                  <a:gd name="T5" fmla="*/ 3 h 3"/>
                  <a:gd name="T6" fmla="*/ 1 w 2"/>
                  <a:gd name="T7" fmla="*/ 3 h 3"/>
                  <a:gd name="T8" fmla="*/ 1 w 2"/>
                  <a:gd name="T9" fmla="*/ 3 h 3"/>
                  <a:gd name="T10" fmla="*/ 0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0" y="0"/>
                    </a:moveTo>
                    <a:cubicBezTo>
                      <a:pt x="1" y="0"/>
                      <a:pt x="1" y="0"/>
                      <a:pt x="2" y="1"/>
                    </a:cubicBezTo>
                    <a:cubicBezTo>
                      <a:pt x="2" y="2"/>
                      <a:pt x="2" y="3"/>
                      <a:pt x="2" y="3"/>
                    </a:cubicBezTo>
                    <a:cubicBezTo>
                      <a:pt x="2" y="3"/>
                      <a:pt x="2" y="3"/>
                      <a:pt x="1" y="3"/>
                    </a:cubicBezTo>
                    <a:cubicBezTo>
                      <a:pt x="1" y="3"/>
                      <a:pt x="1" y="3"/>
                      <a:pt x="1" y="3"/>
                    </a:cubicBezTo>
                    <a:cubicBezTo>
                      <a:pt x="1" y="2"/>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3" name="Freeform 146">
                <a:extLst>
                  <a:ext uri="{FF2B5EF4-FFF2-40B4-BE49-F238E27FC236}">
                    <a16:creationId xmlns:a16="http://schemas.microsoft.com/office/drawing/2014/main" id="{3A24953E-D5A2-4E46-8117-EB5F7D97C3F1}"/>
                  </a:ext>
                </a:extLst>
              </p:cNvPr>
              <p:cNvSpPr>
                <a:spLocks/>
              </p:cNvSpPr>
              <p:nvPr/>
            </p:nvSpPr>
            <p:spPr bwMode="auto">
              <a:xfrm>
                <a:off x="1372" y="2862"/>
                <a:ext cx="10" cy="10"/>
              </a:xfrm>
              <a:custGeom>
                <a:avLst/>
                <a:gdLst>
                  <a:gd name="T0" fmla="*/ 0 w 2"/>
                  <a:gd name="T1" fmla="*/ 0 h 2"/>
                  <a:gd name="T2" fmla="*/ 1 w 2"/>
                  <a:gd name="T3" fmla="*/ 0 h 2"/>
                  <a:gd name="T4" fmla="*/ 2 w 2"/>
                  <a:gd name="T5" fmla="*/ 1 h 2"/>
                  <a:gd name="T6" fmla="*/ 1 w 2"/>
                  <a:gd name="T7" fmla="*/ 2 h 2"/>
                  <a:gd name="T8" fmla="*/ 0 w 2"/>
                  <a:gd name="T9" fmla="*/ 2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1" y="0"/>
                      <a:pt x="1" y="0"/>
                    </a:cubicBezTo>
                    <a:cubicBezTo>
                      <a:pt x="2" y="1"/>
                      <a:pt x="1" y="0"/>
                      <a:pt x="2" y="1"/>
                    </a:cubicBezTo>
                    <a:cubicBezTo>
                      <a:pt x="2" y="1"/>
                      <a:pt x="2" y="1"/>
                      <a:pt x="1" y="2"/>
                    </a:cubicBezTo>
                    <a:cubicBezTo>
                      <a:pt x="1" y="2"/>
                      <a:pt x="1" y="2"/>
                      <a:pt x="0" y="2"/>
                    </a:cubicBezTo>
                    <a:cubicBezTo>
                      <a:pt x="0" y="1"/>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4" name="Freeform 147">
                <a:extLst>
                  <a:ext uri="{FF2B5EF4-FFF2-40B4-BE49-F238E27FC236}">
                    <a16:creationId xmlns:a16="http://schemas.microsoft.com/office/drawing/2014/main" id="{86F69002-A573-4AED-A152-AC5DC179D36E}"/>
                  </a:ext>
                </a:extLst>
              </p:cNvPr>
              <p:cNvSpPr>
                <a:spLocks/>
              </p:cNvSpPr>
              <p:nvPr/>
            </p:nvSpPr>
            <p:spPr bwMode="auto">
              <a:xfrm>
                <a:off x="1607" y="2862"/>
                <a:ext cx="5" cy="10"/>
              </a:xfrm>
              <a:custGeom>
                <a:avLst/>
                <a:gdLst>
                  <a:gd name="T0" fmla="*/ 1 w 1"/>
                  <a:gd name="T1" fmla="*/ 2 h 2"/>
                  <a:gd name="T2" fmla="*/ 0 w 1"/>
                  <a:gd name="T3" fmla="*/ 1 h 2"/>
                  <a:gd name="T4" fmla="*/ 0 w 1"/>
                  <a:gd name="T5" fmla="*/ 1 h 2"/>
                  <a:gd name="T6" fmla="*/ 0 w 1"/>
                  <a:gd name="T7" fmla="*/ 0 h 2"/>
                  <a:gd name="T8" fmla="*/ 1 w 1"/>
                  <a:gd name="T9" fmla="*/ 0 h 2"/>
                  <a:gd name="T10" fmla="*/ 1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1" y="2"/>
                    </a:moveTo>
                    <a:cubicBezTo>
                      <a:pt x="0" y="1"/>
                      <a:pt x="1" y="2"/>
                      <a:pt x="0" y="1"/>
                    </a:cubicBezTo>
                    <a:cubicBezTo>
                      <a:pt x="0" y="1"/>
                      <a:pt x="0" y="1"/>
                      <a:pt x="0" y="1"/>
                    </a:cubicBezTo>
                    <a:cubicBezTo>
                      <a:pt x="0" y="1"/>
                      <a:pt x="0" y="0"/>
                      <a:pt x="0" y="0"/>
                    </a:cubicBezTo>
                    <a:cubicBezTo>
                      <a:pt x="1" y="0"/>
                      <a:pt x="1" y="0"/>
                      <a:pt x="1" y="0"/>
                    </a:cubicBezTo>
                    <a:cubicBezTo>
                      <a:pt x="1" y="1"/>
                      <a:pt x="1" y="1"/>
                      <a:pt x="1" y="2"/>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5" name="Freeform 148">
                <a:extLst>
                  <a:ext uri="{FF2B5EF4-FFF2-40B4-BE49-F238E27FC236}">
                    <a16:creationId xmlns:a16="http://schemas.microsoft.com/office/drawing/2014/main" id="{CAC24066-4690-4AD0-BB8F-F771286D40D3}"/>
                  </a:ext>
                </a:extLst>
              </p:cNvPr>
              <p:cNvSpPr>
                <a:spLocks/>
              </p:cNvSpPr>
              <p:nvPr/>
            </p:nvSpPr>
            <p:spPr bwMode="auto">
              <a:xfrm>
                <a:off x="1696" y="2867"/>
                <a:ext cx="10" cy="10"/>
              </a:xfrm>
              <a:custGeom>
                <a:avLst/>
                <a:gdLst>
                  <a:gd name="T0" fmla="*/ 1 w 2"/>
                  <a:gd name="T1" fmla="*/ 0 h 2"/>
                  <a:gd name="T2" fmla="*/ 0 w 2"/>
                  <a:gd name="T3" fmla="*/ 2 h 2"/>
                  <a:gd name="T4" fmla="*/ 1 w 2"/>
                  <a:gd name="T5" fmla="*/ 0 h 2"/>
                </a:gdLst>
                <a:ahLst/>
                <a:cxnLst>
                  <a:cxn ang="0">
                    <a:pos x="T0" y="T1"/>
                  </a:cxn>
                  <a:cxn ang="0">
                    <a:pos x="T2" y="T3"/>
                  </a:cxn>
                  <a:cxn ang="0">
                    <a:pos x="T4" y="T5"/>
                  </a:cxn>
                </a:cxnLst>
                <a:rect l="0" t="0" r="r" b="b"/>
                <a:pathLst>
                  <a:path w="2" h="2">
                    <a:moveTo>
                      <a:pt x="1" y="0"/>
                    </a:moveTo>
                    <a:cubicBezTo>
                      <a:pt x="2" y="1"/>
                      <a:pt x="2" y="2"/>
                      <a:pt x="0" y="2"/>
                    </a:cubicBezTo>
                    <a:cubicBezTo>
                      <a:pt x="0" y="1"/>
                      <a:pt x="1" y="1"/>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6" name="Freeform 149">
                <a:extLst>
                  <a:ext uri="{FF2B5EF4-FFF2-40B4-BE49-F238E27FC236}">
                    <a16:creationId xmlns:a16="http://schemas.microsoft.com/office/drawing/2014/main" id="{84CD4CC3-14DF-45CA-94A4-BBCBFFF92A9C}"/>
                  </a:ext>
                </a:extLst>
              </p:cNvPr>
              <p:cNvSpPr>
                <a:spLocks/>
              </p:cNvSpPr>
              <p:nvPr/>
            </p:nvSpPr>
            <p:spPr bwMode="auto">
              <a:xfrm>
                <a:off x="1592" y="2872"/>
                <a:ext cx="5" cy="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1" y="0"/>
                      <a:pt x="0" y="0"/>
                      <a:pt x="0" y="1"/>
                    </a:cubicBezTo>
                    <a:cubicBezTo>
                      <a:pt x="0" y="1"/>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7" name="Freeform 150">
                <a:extLst>
                  <a:ext uri="{FF2B5EF4-FFF2-40B4-BE49-F238E27FC236}">
                    <a16:creationId xmlns:a16="http://schemas.microsoft.com/office/drawing/2014/main" id="{A1ABC161-BB2D-4870-BE0A-C1E130785513}"/>
                  </a:ext>
                </a:extLst>
              </p:cNvPr>
              <p:cNvSpPr>
                <a:spLocks/>
              </p:cNvSpPr>
              <p:nvPr/>
            </p:nvSpPr>
            <p:spPr bwMode="auto">
              <a:xfrm>
                <a:off x="1617" y="2872"/>
                <a:ext cx="5" cy="5"/>
              </a:xfrm>
              <a:custGeom>
                <a:avLst/>
                <a:gdLst>
                  <a:gd name="T0" fmla="*/ 0 w 1"/>
                  <a:gd name="T1" fmla="*/ 0 h 1"/>
                  <a:gd name="T2" fmla="*/ 1 w 1"/>
                  <a:gd name="T3" fmla="*/ 0 h 1"/>
                  <a:gd name="T4" fmla="*/ 1 w 1"/>
                  <a:gd name="T5" fmla="*/ 1 h 1"/>
                  <a:gd name="T6" fmla="*/ 1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1" y="0"/>
                      <a:pt x="1" y="0"/>
                    </a:cubicBezTo>
                    <a:cubicBezTo>
                      <a:pt x="1" y="1"/>
                      <a:pt x="1" y="0"/>
                      <a:pt x="1" y="1"/>
                    </a:cubicBezTo>
                    <a:cubicBezTo>
                      <a:pt x="1" y="1"/>
                      <a:pt x="1" y="1"/>
                      <a:pt x="1" y="1"/>
                    </a:cubicBezTo>
                    <a:cubicBezTo>
                      <a:pt x="0" y="1"/>
                      <a:pt x="0" y="1"/>
                      <a:pt x="0" y="1"/>
                    </a:cubicBezTo>
                    <a:cubicBezTo>
                      <a:pt x="0" y="1"/>
                      <a:pt x="0" y="1"/>
                      <a:pt x="0" y="1"/>
                    </a:cubicBezTo>
                    <a:cubicBezTo>
                      <a:pt x="0" y="0"/>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8" name="Freeform 151">
                <a:extLst>
                  <a:ext uri="{FF2B5EF4-FFF2-40B4-BE49-F238E27FC236}">
                    <a16:creationId xmlns:a16="http://schemas.microsoft.com/office/drawing/2014/main" id="{932B0C1B-47B3-4CFD-B81B-57B5F69CFE9E}"/>
                  </a:ext>
                </a:extLst>
              </p:cNvPr>
              <p:cNvSpPr>
                <a:spLocks/>
              </p:cNvSpPr>
              <p:nvPr/>
            </p:nvSpPr>
            <p:spPr bwMode="auto">
              <a:xfrm>
                <a:off x="1627" y="2872"/>
                <a:ext cx="34" cy="35"/>
              </a:xfrm>
              <a:custGeom>
                <a:avLst/>
                <a:gdLst>
                  <a:gd name="T0" fmla="*/ 6 w 7"/>
                  <a:gd name="T1" fmla="*/ 0 h 7"/>
                  <a:gd name="T2" fmla="*/ 7 w 7"/>
                  <a:gd name="T3" fmla="*/ 0 h 7"/>
                  <a:gd name="T4" fmla="*/ 7 w 7"/>
                  <a:gd name="T5" fmla="*/ 2 h 7"/>
                  <a:gd name="T6" fmla="*/ 0 w 7"/>
                  <a:gd name="T7" fmla="*/ 7 h 7"/>
                  <a:gd name="T8" fmla="*/ 0 w 7"/>
                  <a:gd name="T9" fmla="*/ 6 h 7"/>
                  <a:gd name="T10" fmla="*/ 6 w 7"/>
                  <a:gd name="T11" fmla="*/ 0 h 7"/>
                </a:gdLst>
                <a:ahLst/>
                <a:cxnLst>
                  <a:cxn ang="0">
                    <a:pos x="T0" y="T1"/>
                  </a:cxn>
                  <a:cxn ang="0">
                    <a:pos x="T2" y="T3"/>
                  </a:cxn>
                  <a:cxn ang="0">
                    <a:pos x="T4" y="T5"/>
                  </a:cxn>
                  <a:cxn ang="0">
                    <a:pos x="T6" y="T7"/>
                  </a:cxn>
                  <a:cxn ang="0">
                    <a:pos x="T8" y="T9"/>
                  </a:cxn>
                  <a:cxn ang="0">
                    <a:pos x="T10" y="T11"/>
                  </a:cxn>
                </a:cxnLst>
                <a:rect l="0" t="0" r="r" b="b"/>
                <a:pathLst>
                  <a:path w="7" h="7">
                    <a:moveTo>
                      <a:pt x="6" y="0"/>
                    </a:moveTo>
                    <a:cubicBezTo>
                      <a:pt x="7" y="0"/>
                      <a:pt x="7" y="0"/>
                      <a:pt x="7" y="0"/>
                    </a:cubicBezTo>
                    <a:cubicBezTo>
                      <a:pt x="7" y="0"/>
                      <a:pt x="7" y="1"/>
                      <a:pt x="7" y="2"/>
                    </a:cubicBezTo>
                    <a:cubicBezTo>
                      <a:pt x="5" y="4"/>
                      <a:pt x="5" y="6"/>
                      <a:pt x="0" y="7"/>
                    </a:cubicBezTo>
                    <a:cubicBezTo>
                      <a:pt x="0" y="6"/>
                      <a:pt x="0" y="6"/>
                      <a:pt x="0" y="6"/>
                    </a:cubicBezTo>
                    <a:cubicBezTo>
                      <a:pt x="3" y="4"/>
                      <a:pt x="5" y="3"/>
                      <a:pt x="6"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9" name="Freeform 152">
                <a:extLst>
                  <a:ext uri="{FF2B5EF4-FFF2-40B4-BE49-F238E27FC236}">
                    <a16:creationId xmlns:a16="http://schemas.microsoft.com/office/drawing/2014/main" id="{ABDA55E9-5A3A-4BF7-8C14-068BFF9FD301}"/>
                  </a:ext>
                </a:extLst>
              </p:cNvPr>
              <p:cNvSpPr>
                <a:spLocks/>
              </p:cNvSpPr>
              <p:nvPr/>
            </p:nvSpPr>
            <p:spPr bwMode="auto">
              <a:xfrm>
                <a:off x="1711" y="2872"/>
                <a:ext cx="5" cy="10"/>
              </a:xfrm>
              <a:custGeom>
                <a:avLst/>
                <a:gdLst>
                  <a:gd name="T0" fmla="*/ 0 w 1"/>
                  <a:gd name="T1" fmla="*/ 0 h 2"/>
                  <a:gd name="T2" fmla="*/ 1 w 1"/>
                  <a:gd name="T3" fmla="*/ 2 h 2"/>
                  <a:gd name="T4" fmla="*/ 0 w 1"/>
                  <a:gd name="T5" fmla="*/ 2 h 2"/>
                  <a:gd name="T6" fmla="*/ 0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1" y="0"/>
                      <a:pt x="1" y="0"/>
                      <a:pt x="1" y="2"/>
                    </a:cubicBezTo>
                    <a:cubicBezTo>
                      <a:pt x="1" y="2"/>
                      <a:pt x="0" y="2"/>
                      <a:pt x="0" y="2"/>
                    </a:cubicBezTo>
                    <a:cubicBezTo>
                      <a:pt x="0" y="2"/>
                      <a:pt x="0" y="2"/>
                      <a:pt x="0" y="2"/>
                    </a:cubicBezTo>
                    <a:cubicBezTo>
                      <a:pt x="0" y="1"/>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0" name="Freeform 153">
                <a:extLst>
                  <a:ext uri="{FF2B5EF4-FFF2-40B4-BE49-F238E27FC236}">
                    <a16:creationId xmlns:a16="http://schemas.microsoft.com/office/drawing/2014/main" id="{0A5566FD-5E9F-4E53-B480-DDE6F5799BEF}"/>
                  </a:ext>
                </a:extLst>
              </p:cNvPr>
              <p:cNvSpPr>
                <a:spLocks/>
              </p:cNvSpPr>
              <p:nvPr/>
            </p:nvSpPr>
            <p:spPr bwMode="auto">
              <a:xfrm>
                <a:off x="1681" y="2872"/>
                <a:ext cx="10" cy="5"/>
              </a:xfrm>
              <a:custGeom>
                <a:avLst/>
                <a:gdLst>
                  <a:gd name="T0" fmla="*/ 1 w 2"/>
                  <a:gd name="T1" fmla="*/ 0 h 1"/>
                  <a:gd name="T2" fmla="*/ 2 w 2"/>
                  <a:gd name="T3" fmla="*/ 1 h 1"/>
                  <a:gd name="T4" fmla="*/ 0 w 2"/>
                  <a:gd name="T5" fmla="*/ 1 h 1"/>
                  <a:gd name="T6" fmla="*/ 0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2" y="0"/>
                      <a:pt x="2" y="0"/>
                      <a:pt x="2" y="1"/>
                    </a:cubicBezTo>
                    <a:cubicBezTo>
                      <a:pt x="2" y="1"/>
                      <a:pt x="1" y="1"/>
                      <a:pt x="0" y="1"/>
                    </a:cubicBezTo>
                    <a:cubicBezTo>
                      <a:pt x="0" y="1"/>
                      <a:pt x="0" y="0"/>
                      <a:pt x="0" y="0"/>
                    </a:cubicBezTo>
                    <a:cubicBezTo>
                      <a:pt x="1" y="0"/>
                      <a:pt x="1" y="0"/>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1" name="Freeform 154">
                <a:extLst>
                  <a:ext uri="{FF2B5EF4-FFF2-40B4-BE49-F238E27FC236}">
                    <a16:creationId xmlns:a16="http://schemas.microsoft.com/office/drawing/2014/main" id="{50B6DA4A-27C1-4A96-9C95-0574A806356C}"/>
                  </a:ext>
                </a:extLst>
              </p:cNvPr>
              <p:cNvSpPr>
                <a:spLocks/>
              </p:cNvSpPr>
              <p:nvPr/>
            </p:nvSpPr>
            <p:spPr bwMode="auto">
              <a:xfrm>
                <a:off x="1567" y="2877"/>
                <a:ext cx="10" cy="10"/>
              </a:xfrm>
              <a:custGeom>
                <a:avLst/>
                <a:gdLst>
                  <a:gd name="T0" fmla="*/ 0 w 2"/>
                  <a:gd name="T1" fmla="*/ 0 h 2"/>
                  <a:gd name="T2" fmla="*/ 1 w 2"/>
                  <a:gd name="T3" fmla="*/ 1 h 2"/>
                  <a:gd name="T4" fmla="*/ 2 w 2"/>
                  <a:gd name="T5" fmla="*/ 2 h 2"/>
                  <a:gd name="T6" fmla="*/ 0 w 2"/>
                  <a:gd name="T7" fmla="*/ 2 h 2"/>
                  <a:gd name="T8" fmla="*/ 0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1" y="0"/>
                      <a:pt x="1" y="0"/>
                      <a:pt x="1" y="1"/>
                    </a:cubicBezTo>
                    <a:cubicBezTo>
                      <a:pt x="2" y="2"/>
                      <a:pt x="1" y="1"/>
                      <a:pt x="2" y="2"/>
                    </a:cubicBezTo>
                    <a:cubicBezTo>
                      <a:pt x="1" y="2"/>
                      <a:pt x="1" y="2"/>
                      <a:pt x="0" y="2"/>
                    </a:cubicBezTo>
                    <a:cubicBezTo>
                      <a:pt x="0" y="1"/>
                      <a:pt x="0" y="2"/>
                      <a:pt x="0" y="1"/>
                    </a:cubicBezTo>
                    <a:cubicBezTo>
                      <a:pt x="0" y="1"/>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2" name="Freeform 155">
                <a:extLst>
                  <a:ext uri="{FF2B5EF4-FFF2-40B4-BE49-F238E27FC236}">
                    <a16:creationId xmlns:a16="http://schemas.microsoft.com/office/drawing/2014/main" id="{9D0B2D22-4D60-4DF5-8E58-1A0992AA7602}"/>
                  </a:ext>
                </a:extLst>
              </p:cNvPr>
              <p:cNvSpPr>
                <a:spLocks/>
              </p:cNvSpPr>
              <p:nvPr/>
            </p:nvSpPr>
            <p:spPr bwMode="auto">
              <a:xfrm>
                <a:off x="1582" y="2877"/>
                <a:ext cx="5" cy="5"/>
              </a:xfrm>
              <a:custGeom>
                <a:avLst/>
                <a:gdLst>
                  <a:gd name="T0" fmla="*/ 0 w 1"/>
                  <a:gd name="T1" fmla="*/ 0 h 1"/>
                  <a:gd name="T2" fmla="*/ 1 w 1"/>
                  <a:gd name="T3" fmla="*/ 1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1" y="0"/>
                      <a:pt x="1" y="1"/>
                    </a:cubicBezTo>
                    <a:cubicBezTo>
                      <a:pt x="1" y="1"/>
                      <a:pt x="1" y="1"/>
                      <a:pt x="1" y="1"/>
                    </a:cubicBezTo>
                    <a:cubicBezTo>
                      <a:pt x="1" y="1"/>
                      <a:pt x="1" y="1"/>
                      <a:pt x="1" y="1"/>
                    </a:cubicBezTo>
                    <a:cubicBezTo>
                      <a:pt x="0" y="1"/>
                      <a:pt x="1"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3" name="Freeform 156">
                <a:extLst>
                  <a:ext uri="{FF2B5EF4-FFF2-40B4-BE49-F238E27FC236}">
                    <a16:creationId xmlns:a16="http://schemas.microsoft.com/office/drawing/2014/main" id="{C65E49FD-6734-4F5C-A22E-5CB90EE2FD19}"/>
                  </a:ext>
                </a:extLst>
              </p:cNvPr>
              <p:cNvSpPr>
                <a:spLocks/>
              </p:cNvSpPr>
              <p:nvPr/>
            </p:nvSpPr>
            <p:spPr bwMode="auto">
              <a:xfrm>
                <a:off x="1602" y="2877"/>
                <a:ext cx="10" cy="5"/>
              </a:xfrm>
              <a:custGeom>
                <a:avLst/>
                <a:gdLst>
                  <a:gd name="T0" fmla="*/ 0 w 2"/>
                  <a:gd name="T1" fmla="*/ 0 h 1"/>
                  <a:gd name="T2" fmla="*/ 2 w 2"/>
                  <a:gd name="T3" fmla="*/ 1 h 1"/>
                  <a:gd name="T4" fmla="*/ 2 w 2"/>
                  <a:gd name="T5" fmla="*/ 1 h 1"/>
                  <a:gd name="T6" fmla="*/ 0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1" y="0"/>
                      <a:pt x="2" y="1"/>
                    </a:cubicBezTo>
                    <a:cubicBezTo>
                      <a:pt x="2" y="1"/>
                      <a:pt x="2" y="1"/>
                      <a:pt x="2" y="1"/>
                    </a:cubicBezTo>
                    <a:cubicBezTo>
                      <a:pt x="1" y="1"/>
                      <a:pt x="1" y="1"/>
                      <a:pt x="0" y="1"/>
                    </a:cubicBezTo>
                    <a:cubicBezTo>
                      <a:pt x="0" y="1"/>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4" name="Freeform 157">
                <a:extLst>
                  <a:ext uri="{FF2B5EF4-FFF2-40B4-BE49-F238E27FC236}">
                    <a16:creationId xmlns:a16="http://schemas.microsoft.com/office/drawing/2014/main" id="{16266DA5-3F10-409D-85BA-82BC95D4D219}"/>
                  </a:ext>
                </a:extLst>
              </p:cNvPr>
              <p:cNvSpPr>
                <a:spLocks/>
              </p:cNvSpPr>
              <p:nvPr/>
            </p:nvSpPr>
            <p:spPr bwMode="auto">
              <a:xfrm>
                <a:off x="1686" y="2882"/>
                <a:ext cx="15" cy="15"/>
              </a:xfrm>
              <a:custGeom>
                <a:avLst/>
                <a:gdLst>
                  <a:gd name="T0" fmla="*/ 3 w 3"/>
                  <a:gd name="T1" fmla="*/ 3 h 3"/>
                  <a:gd name="T2" fmla="*/ 1 w 3"/>
                  <a:gd name="T3" fmla="*/ 3 h 3"/>
                  <a:gd name="T4" fmla="*/ 0 w 3"/>
                  <a:gd name="T5" fmla="*/ 1 h 3"/>
                  <a:gd name="T6" fmla="*/ 2 w 3"/>
                  <a:gd name="T7" fmla="*/ 0 h 3"/>
                  <a:gd name="T8" fmla="*/ 3 w 3"/>
                  <a:gd name="T9" fmla="*/ 3 h 3"/>
                </a:gdLst>
                <a:ahLst/>
                <a:cxnLst>
                  <a:cxn ang="0">
                    <a:pos x="T0" y="T1"/>
                  </a:cxn>
                  <a:cxn ang="0">
                    <a:pos x="T2" y="T3"/>
                  </a:cxn>
                  <a:cxn ang="0">
                    <a:pos x="T4" y="T5"/>
                  </a:cxn>
                  <a:cxn ang="0">
                    <a:pos x="T6" y="T7"/>
                  </a:cxn>
                  <a:cxn ang="0">
                    <a:pos x="T8" y="T9"/>
                  </a:cxn>
                </a:cxnLst>
                <a:rect l="0" t="0" r="r" b="b"/>
                <a:pathLst>
                  <a:path w="3" h="3">
                    <a:moveTo>
                      <a:pt x="3" y="3"/>
                    </a:moveTo>
                    <a:cubicBezTo>
                      <a:pt x="2" y="3"/>
                      <a:pt x="1" y="3"/>
                      <a:pt x="1" y="3"/>
                    </a:cubicBezTo>
                    <a:cubicBezTo>
                      <a:pt x="0" y="2"/>
                      <a:pt x="0" y="2"/>
                      <a:pt x="0" y="1"/>
                    </a:cubicBezTo>
                    <a:cubicBezTo>
                      <a:pt x="1" y="1"/>
                      <a:pt x="1" y="1"/>
                      <a:pt x="2" y="0"/>
                    </a:cubicBezTo>
                    <a:cubicBezTo>
                      <a:pt x="2" y="1"/>
                      <a:pt x="2" y="2"/>
                      <a:pt x="3" y="3"/>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5" name="Freeform 158">
                <a:extLst>
                  <a:ext uri="{FF2B5EF4-FFF2-40B4-BE49-F238E27FC236}">
                    <a16:creationId xmlns:a16="http://schemas.microsoft.com/office/drawing/2014/main" id="{10DC26F9-9208-46BA-AC63-956274FD08C4}"/>
                  </a:ext>
                </a:extLst>
              </p:cNvPr>
              <p:cNvSpPr>
                <a:spLocks/>
              </p:cNvSpPr>
              <p:nvPr/>
            </p:nvSpPr>
            <p:spPr bwMode="auto">
              <a:xfrm>
                <a:off x="1582" y="2892"/>
                <a:ext cx="5" cy="10"/>
              </a:xfrm>
              <a:custGeom>
                <a:avLst/>
                <a:gdLst>
                  <a:gd name="T0" fmla="*/ 0 w 1"/>
                  <a:gd name="T1" fmla="*/ 0 h 2"/>
                  <a:gd name="T2" fmla="*/ 1 w 1"/>
                  <a:gd name="T3" fmla="*/ 0 h 2"/>
                  <a:gd name="T4" fmla="*/ 0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1" y="0"/>
                      <a:pt x="1" y="0"/>
                    </a:cubicBezTo>
                    <a:cubicBezTo>
                      <a:pt x="1" y="1"/>
                      <a:pt x="1" y="2"/>
                      <a:pt x="0" y="2"/>
                    </a:cubicBezTo>
                    <a:cubicBezTo>
                      <a:pt x="0" y="1"/>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6" name="Freeform 159">
                <a:extLst>
                  <a:ext uri="{FF2B5EF4-FFF2-40B4-BE49-F238E27FC236}">
                    <a16:creationId xmlns:a16="http://schemas.microsoft.com/office/drawing/2014/main" id="{33A737BE-D1E0-4E70-8B2C-9F44C4CC5070}"/>
                  </a:ext>
                </a:extLst>
              </p:cNvPr>
              <p:cNvSpPr>
                <a:spLocks/>
              </p:cNvSpPr>
              <p:nvPr/>
            </p:nvSpPr>
            <p:spPr bwMode="auto">
              <a:xfrm>
                <a:off x="1602" y="2892"/>
                <a:ext cx="5" cy="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0"/>
                      <a:pt x="0" y="1"/>
                    </a:cubicBezTo>
                    <a:cubicBezTo>
                      <a:pt x="0" y="1"/>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7" name="Freeform 160">
                <a:extLst>
                  <a:ext uri="{FF2B5EF4-FFF2-40B4-BE49-F238E27FC236}">
                    <a16:creationId xmlns:a16="http://schemas.microsoft.com/office/drawing/2014/main" id="{1C17C1D0-118C-4060-A0B6-209B6345B33F}"/>
                  </a:ext>
                </a:extLst>
              </p:cNvPr>
              <p:cNvSpPr>
                <a:spLocks/>
              </p:cNvSpPr>
              <p:nvPr/>
            </p:nvSpPr>
            <p:spPr bwMode="auto">
              <a:xfrm>
                <a:off x="1238" y="2892"/>
                <a:ext cx="44" cy="45"/>
              </a:xfrm>
              <a:custGeom>
                <a:avLst/>
                <a:gdLst>
                  <a:gd name="T0" fmla="*/ 2 w 9"/>
                  <a:gd name="T1" fmla="*/ 0 h 9"/>
                  <a:gd name="T2" fmla="*/ 4 w 9"/>
                  <a:gd name="T3" fmla="*/ 1 h 9"/>
                  <a:gd name="T4" fmla="*/ 1 w 9"/>
                  <a:gd name="T5" fmla="*/ 9 h 9"/>
                  <a:gd name="T6" fmla="*/ 0 w 9"/>
                  <a:gd name="T7" fmla="*/ 9 h 9"/>
                  <a:gd name="T8" fmla="*/ 0 w 9"/>
                  <a:gd name="T9" fmla="*/ 3 h 9"/>
                  <a:gd name="T10" fmla="*/ 2 w 9"/>
                  <a:gd name="T11" fmla="*/ 0 h 9"/>
                </a:gdLst>
                <a:ahLst/>
                <a:cxnLst>
                  <a:cxn ang="0">
                    <a:pos x="T0" y="T1"/>
                  </a:cxn>
                  <a:cxn ang="0">
                    <a:pos x="T2" y="T3"/>
                  </a:cxn>
                  <a:cxn ang="0">
                    <a:pos x="T4" y="T5"/>
                  </a:cxn>
                  <a:cxn ang="0">
                    <a:pos x="T6" y="T7"/>
                  </a:cxn>
                  <a:cxn ang="0">
                    <a:pos x="T8" y="T9"/>
                  </a:cxn>
                  <a:cxn ang="0">
                    <a:pos x="T10" y="T11"/>
                  </a:cxn>
                </a:cxnLst>
                <a:rect l="0" t="0" r="r" b="b"/>
                <a:pathLst>
                  <a:path w="9" h="9">
                    <a:moveTo>
                      <a:pt x="2" y="0"/>
                    </a:moveTo>
                    <a:cubicBezTo>
                      <a:pt x="3" y="1"/>
                      <a:pt x="3" y="1"/>
                      <a:pt x="4" y="1"/>
                    </a:cubicBezTo>
                    <a:cubicBezTo>
                      <a:pt x="4" y="4"/>
                      <a:pt x="9" y="9"/>
                      <a:pt x="1" y="9"/>
                    </a:cubicBezTo>
                    <a:cubicBezTo>
                      <a:pt x="1" y="9"/>
                      <a:pt x="1" y="9"/>
                      <a:pt x="0" y="9"/>
                    </a:cubicBezTo>
                    <a:cubicBezTo>
                      <a:pt x="0" y="7"/>
                      <a:pt x="0" y="5"/>
                      <a:pt x="0" y="3"/>
                    </a:cubicBezTo>
                    <a:cubicBezTo>
                      <a:pt x="1" y="2"/>
                      <a:pt x="2" y="1"/>
                      <a:pt x="2"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8" name="Freeform 161">
                <a:extLst>
                  <a:ext uri="{FF2B5EF4-FFF2-40B4-BE49-F238E27FC236}">
                    <a16:creationId xmlns:a16="http://schemas.microsoft.com/office/drawing/2014/main" id="{E6E8AA06-8DBB-45A7-80E7-AC3F37078E5B}"/>
                  </a:ext>
                </a:extLst>
              </p:cNvPr>
              <p:cNvSpPr>
                <a:spLocks/>
              </p:cNvSpPr>
              <p:nvPr/>
            </p:nvSpPr>
            <p:spPr bwMode="auto">
              <a:xfrm>
                <a:off x="1676" y="2892"/>
                <a:ext cx="60" cy="45"/>
              </a:xfrm>
              <a:custGeom>
                <a:avLst/>
                <a:gdLst>
                  <a:gd name="T0" fmla="*/ 8 w 12"/>
                  <a:gd name="T1" fmla="*/ 0 h 9"/>
                  <a:gd name="T2" fmla="*/ 10 w 12"/>
                  <a:gd name="T3" fmla="*/ 0 h 9"/>
                  <a:gd name="T4" fmla="*/ 12 w 12"/>
                  <a:gd name="T5" fmla="*/ 6 h 9"/>
                  <a:gd name="T6" fmla="*/ 8 w 12"/>
                  <a:gd name="T7" fmla="*/ 9 h 9"/>
                  <a:gd name="T8" fmla="*/ 7 w 12"/>
                  <a:gd name="T9" fmla="*/ 8 h 9"/>
                  <a:gd name="T10" fmla="*/ 6 w 12"/>
                  <a:gd name="T11" fmla="*/ 5 h 9"/>
                  <a:gd name="T12" fmla="*/ 5 w 12"/>
                  <a:gd name="T13" fmla="*/ 5 h 9"/>
                  <a:gd name="T14" fmla="*/ 0 w 12"/>
                  <a:gd name="T15" fmla="*/ 7 h 9"/>
                  <a:gd name="T16" fmla="*/ 0 w 12"/>
                  <a:gd name="T17" fmla="*/ 4 h 9"/>
                  <a:gd name="T18" fmla="*/ 2 w 12"/>
                  <a:gd name="T19" fmla="*/ 2 h 9"/>
                  <a:gd name="T20" fmla="*/ 6 w 12"/>
                  <a:gd name="T21" fmla="*/ 3 h 9"/>
                  <a:gd name="T22" fmla="*/ 8 w 12"/>
                  <a:gd name="T2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9">
                    <a:moveTo>
                      <a:pt x="8" y="0"/>
                    </a:moveTo>
                    <a:cubicBezTo>
                      <a:pt x="9" y="0"/>
                      <a:pt x="9" y="0"/>
                      <a:pt x="10" y="0"/>
                    </a:cubicBezTo>
                    <a:cubicBezTo>
                      <a:pt x="11" y="2"/>
                      <a:pt x="12" y="3"/>
                      <a:pt x="12" y="6"/>
                    </a:cubicBezTo>
                    <a:cubicBezTo>
                      <a:pt x="10" y="7"/>
                      <a:pt x="11" y="9"/>
                      <a:pt x="8" y="9"/>
                    </a:cubicBezTo>
                    <a:cubicBezTo>
                      <a:pt x="8" y="9"/>
                      <a:pt x="7" y="9"/>
                      <a:pt x="7" y="8"/>
                    </a:cubicBezTo>
                    <a:cubicBezTo>
                      <a:pt x="6" y="8"/>
                      <a:pt x="6" y="6"/>
                      <a:pt x="6" y="5"/>
                    </a:cubicBezTo>
                    <a:cubicBezTo>
                      <a:pt x="5" y="5"/>
                      <a:pt x="5" y="5"/>
                      <a:pt x="5" y="5"/>
                    </a:cubicBezTo>
                    <a:cubicBezTo>
                      <a:pt x="3" y="6"/>
                      <a:pt x="2" y="6"/>
                      <a:pt x="0" y="7"/>
                    </a:cubicBezTo>
                    <a:cubicBezTo>
                      <a:pt x="0" y="6"/>
                      <a:pt x="0" y="5"/>
                      <a:pt x="0" y="4"/>
                    </a:cubicBezTo>
                    <a:cubicBezTo>
                      <a:pt x="1" y="3"/>
                      <a:pt x="1" y="3"/>
                      <a:pt x="2" y="2"/>
                    </a:cubicBezTo>
                    <a:cubicBezTo>
                      <a:pt x="4" y="1"/>
                      <a:pt x="5" y="2"/>
                      <a:pt x="6" y="3"/>
                    </a:cubicBezTo>
                    <a:cubicBezTo>
                      <a:pt x="7" y="1"/>
                      <a:pt x="7" y="1"/>
                      <a:pt x="8"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9" name="Freeform 162">
                <a:extLst>
                  <a:ext uri="{FF2B5EF4-FFF2-40B4-BE49-F238E27FC236}">
                    <a16:creationId xmlns:a16="http://schemas.microsoft.com/office/drawing/2014/main" id="{4624FF1E-C21A-45ED-8A44-6362C457E43D}"/>
                  </a:ext>
                </a:extLst>
              </p:cNvPr>
              <p:cNvSpPr>
                <a:spLocks/>
              </p:cNvSpPr>
              <p:nvPr/>
            </p:nvSpPr>
            <p:spPr bwMode="auto">
              <a:xfrm>
                <a:off x="1567" y="2897"/>
                <a:ext cx="5" cy="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1" y="0"/>
                      <a:pt x="1" y="0"/>
                      <a:pt x="1" y="0"/>
                    </a:cubicBezTo>
                    <a:cubicBezTo>
                      <a:pt x="1" y="1"/>
                      <a:pt x="1"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0" name="Freeform 163">
                <a:extLst>
                  <a:ext uri="{FF2B5EF4-FFF2-40B4-BE49-F238E27FC236}">
                    <a16:creationId xmlns:a16="http://schemas.microsoft.com/office/drawing/2014/main" id="{466174B2-C1B8-4572-BCC1-D4C48A76B2E9}"/>
                  </a:ext>
                </a:extLst>
              </p:cNvPr>
              <p:cNvSpPr>
                <a:spLocks/>
              </p:cNvSpPr>
              <p:nvPr/>
            </p:nvSpPr>
            <p:spPr bwMode="auto">
              <a:xfrm>
                <a:off x="1592" y="2902"/>
                <a:ext cx="5" cy="1"/>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1"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1" name="Freeform 164">
                <a:extLst>
                  <a:ext uri="{FF2B5EF4-FFF2-40B4-BE49-F238E27FC236}">
                    <a16:creationId xmlns:a16="http://schemas.microsoft.com/office/drawing/2014/main" id="{CB7F6B35-DA18-4FBE-8087-8A427ABF146B}"/>
                  </a:ext>
                </a:extLst>
              </p:cNvPr>
              <p:cNvSpPr>
                <a:spLocks/>
              </p:cNvSpPr>
              <p:nvPr/>
            </p:nvSpPr>
            <p:spPr bwMode="auto">
              <a:xfrm>
                <a:off x="1617" y="2902"/>
                <a:ext cx="5" cy="5"/>
              </a:xfrm>
              <a:custGeom>
                <a:avLst/>
                <a:gdLst>
                  <a:gd name="T0" fmla="*/ 0 w 1"/>
                  <a:gd name="T1" fmla="*/ 0 h 1"/>
                  <a:gd name="T2" fmla="*/ 1 w 1"/>
                  <a:gd name="T3" fmla="*/ 0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1" y="0"/>
                    </a:cubicBezTo>
                    <a:cubicBezTo>
                      <a:pt x="1" y="0"/>
                      <a:pt x="1" y="1"/>
                      <a:pt x="1" y="1"/>
                    </a:cubicBezTo>
                    <a:cubicBezTo>
                      <a:pt x="0" y="1"/>
                      <a:pt x="0" y="1"/>
                      <a:pt x="0" y="1"/>
                    </a:cubicBezTo>
                    <a:cubicBezTo>
                      <a:pt x="0" y="1"/>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2" name="Freeform 165">
                <a:extLst>
                  <a:ext uri="{FF2B5EF4-FFF2-40B4-BE49-F238E27FC236}">
                    <a16:creationId xmlns:a16="http://schemas.microsoft.com/office/drawing/2014/main" id="{8B0B6330-F559-4484-9676-E398A3D16943}"/>
                  </a:ext>
                </a:extLst>
              </p:cNvPr>
              <p:cNvSpPr>
                <a:spLocks/>
              </p:cNvSpPr>
              <p:nvPr/>
            </p:nvSpPr>
            <p:spPr bwMode="auto">
              <a:xfrm>
                <a:off x="1567" y="2902"/>
                <a:ext cx="5" cy="5"/>
              </a:xfrm>
              <a:custGeom>
                <a:avLst/>
                <a:gdLst>
                  <a:gd name="T0" fmla="*/ 0 w 1"/>
                  <a:gd name="T1" fmla="*/ 0 h 1"/>
                  <a:gd name="T2" fmla="*/ 1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0"/>
                    </a:cubicBezTo>
                    <a:cubicBezTo>
                      <a:pt x="1" y="0"/>
                      <a:pt x="1" y="0"/>
                      <a:pt x="1" y="1"/>
                    </a:cubicBezTo>
                    <a:cubicBezTo>
                      <a:pt x="0" y="0"/>
                      <a:pt x="1"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3" name="Freeform 166">
                <a:extLst>
                  <a:ext uri="{FF2B5EF4-FFF2-40B4-BE49-F238E27FC236}">
                    <a16:creationId xmlns:a16="http://schemas.microsoft.com/office/drawing/2014/main" id="{DFECA22E-3BC9-4113-805A-967601E18B93}"/>
                  </a:ext>
                </a:extLst>
              </p:cNvPr>
              <p:cNvSpPr>
                <a:spLocks/>
              </p:cNvSpPr>
              <p:nvPr/>
            </p:nvSpPr>
            <p:spPr bwMode="auto">
              <a:xfrm>
                <a:off x="1567" y="2907"/>
                <a:ext cx="10" cy="5"/>
              </a:xfrm>
              <a:custGeom>
                <a:avLst/>
                <a:gdLst>
                  <a:gd name="T0" fmla="*/ 1 w 2"/>
                  <a:gd name="T1" fmla="*/ 0 h 1"/>
                  <a:gd name="T2" fmla="*/ 2 w 2"/>
                  <a:gd name="T3" fmla="*/ 1 h 1"/>
                  <a:gd name="T4" fmla="*/ 0 w 2"/>
                  <a:gd name="T5" fmla="*/ 1 h 1"/>
                  <a:gd name="T6" fmla="*/ 0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2" y="1"/>
                      <a:pt x="1" y="0"/>
                      <a:pt x="2" y="1"/>
                    </a:cubicBezTo>
                    <a:cubicBezTo>
                      <a:pt x="1" y="1"/>
                      <a:pt x="1" y="1"/>
                      <a:pt x="0" y="1"/>
                    </a:cubicBezTo>
                    <a:cubicBezTo>
                      <a:pt x="0" y="1"/>
                      <a:pt x="0" y="1"/>
                      <a:pt x="0" y="1"/>
                    </a:cubicBezTo>
                    <a:cubicBezTo>
                      <a:pt x="1" y="0"/>
                      <a:pt x="1" y="1"/>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4" name="Freeform 167">
                <a:extLst>
                  <a:ext uri="{FF2B5EF4-FFF2-40B4-BE49-F238E27FC236}">
                    <a16:creationId xmlns:a16="http://schemas.microsoft.com/office/drawing/2014/main" id="{D3202C17-31C9-49A6-B994-02E13F5473B3}"/>
                  </a:ext>
                </a:extLst>
              </p:cNvPr>
              <p:cNvSpPr>
                <a:spLocks/>
              </p:cNvSpPr>
              <p:nvPr/>
            </p:nvSpPr>
            <p:spPr bwMode="auto">
              <a:xfrm>
                <a:off x="1597" y="2907"/>
                <a:ext cx="10" cy="5"/>
              </a:xfrm>
              <a:custGeom>
                <a:avLst/>
                <a:gdLst>
                  <a:gd name="T0" fmla="*/ 0 w 2"/>
                  <a:gd name="T1" fmla="*/ 0 h 1"/>
                  <a:gd name="T2" fmla="*/ 2 w 2"/>
                  <a:gd name="T3" fmla="*/ 0 h 1"/>
                  <a:gd name="T4" fmla="*/ 2 w 2"/>
                  <a:gd name="T5" fmla="*/ 0 h 1"/>
                  <a:gd name="T6" fmla="*/ 0 w 2"/>
                  <a:gd name="T7" fmla="*/ 0 h 1"/>
                </a:gdLst>
                <a:ahLst/>
                <a:cxnLst>
                  <a:cxn ang="0">
                    <a:pos x="T0" y="T1"/>
                  </a:cxn>
                  <a:cxn ang="0">
                    <a:pos x="T2" y="T3"/>
                  </a:cxn>
                  <a:cxn ang="0">
                    <a:pos x="T4" y="T5"/>
                  </a:cxn>
                  <a:cxn ang="0">
                    <a:pos x="T6" y="T7"/>
                  </a:cxn>
                </a:cxnLst>
                <a:rect l="0" t="0" r="r" b="b"/>
                <a:pathLst>
                  <a:path w="2" h="1">
                    <a:moveTo>
                      <a:pt x="0" y="0"/>
                    </a:moveTo>
                    <a:cubicBezTo>
                      <a:pt x="1" y="0"/>
                      <a:pt x="1" y="0"/>
                      <a:pt x="2" y="0"/>
                    </a:cubicBezTo>
                    <a:cubicBezTo>
                      <a:pt x="2" y="0"/>
                      <a:pt x="2" y="0"/>
                      <a:pt x="2" y="0"/>
                    </a:cubicBezTo>
                    <a:cubicBezTo>
                      <a:pt x="0" y="0"/>
                      <a:pt x="1"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5" name="Freeform 168">
                <a:extLst>
                  <a:ext uri="{FF2B5EF4-FFF2-40B4-BE49-F238E27FC236}">
                    <a16:creationId xmlns:a16="http://schemas.microsoft.com/office/drawing/2014/main" id="{F083349E-6755-4199-8E8C-423B6EB080EE}"/>
                  </a:ext>
                </a:extLst>
              </p:cNvPr>
              <p:cNvSpPr>
                <a:spLocks/>
              </p:cNvSpPr>
              <p:nvPr/>
            </p:nvSpPr>
            <p:spPr bwMode="auto">
              <a:xfrm>
                <a:off x="1377" y="2907"/>
                <a:ext cx="5" cy="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0" y="1"/>
                    </a:cubicBezTo>
                    <a:cubicBezTo>
                      <a:pt x="0" y="1"/>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6" name="Freeform 169">
                <a:extLst>
                  <a:ext uri="{FF2B5EF4-FFF2-40B4-BE49-F238E27FC236}">
                    <a16:creationId xmlns:a16="http://schemas.microsoft.com/office/drawing/2014/main" id="{A04E047E-4133-4871-BC4F-C98A4082E657}"/>
                  </a:ext>
                </a:extLst>
              </p:cNvPr>
              <p:cNvSpPr>
                <a:spLocks/>
              </p:cNvSpPr>
              <p:nvPr/>
            </p:nvSpPr>
            <p:spPr bwMode="auto">
              <a:xfrm>
                <a:off x="1607" y="2912"/>
                <a:ext cx="10" cy="1"/>
              </a:xfrm>
              <a:custGeom>
                <a:avLst/>
                <a:gdLst>
                  <a:gd name="T0" fmla="*/ 1 w 2"/>
                  <a:gd name="T1" fmla="*/ 2 w 2"/>
                  <a:gd name="T2" fmla="*/ 1 w 2"/>
                  <a:gd name="T3" fmla="*/ 1 w 2"/>
                </a:gdLst>
                <a:ahLst/>
                <a:cxnLst>
                  <a:cxn ang="0">
                    <a:pos x="T0" y="0"/>
                  </a:cxn>
                  <a:cxn ang="0">
                    <a:pos x="T1" y="0"/>
                  </a:cxn>
                  <a:cxn ang="0">
                    <a:pos x="T2" y="0"/>
                  </a:cxn>
                  <a:cxn ang="0">
                    <a:pos x="T3" y="0"/>
                  </a:cxn>
                </a:cxnLst>
                <a:rect l="0" t="0" r="r" b="b"/>
                <a:pathLst>
                  <a:path w="2">
                    <a:moveTo>
                      <a:pt x="1" y="0"/>
                    </a:moveTo>
                    <a:cubicBezTo>
                      <a:pt x="1" y="0"/>
                      <a:pt x="1" y="0"/>
                      <a:pt x="2" y="0"/>
                    </a:cubicBezTo>
                    <a:cubicBezTo>
                      <a:pt x="1" y="0"/>
                      <a:pt x="2" y="0"/>
                      <a:pt x="1" y="0"/>
                    </a:cubicBezTo>
                    <a:cubicBezTo>
                      <a:pt x="1" y="0"/>
                      <a:pt x="0" y="0"/>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7" name="Freeform 170">
                <a:extLst>
                  <a:ext uri="{FF2B5EF4-FFF2-40B4-BE49-F238E27FC236}">
                    <a16:creationId xmlns:a16="http://schemas.microsoft.com/office/drawing/2014/main" id="{C5F4A54A-9D5F-4D96-8721-C4DC15C2B6A1}"/>
                  </a:ext>
                </a:extLst>
              </p:cNvPr>
              <p:cNvSpPr>
                <a:spLocks/>
              </p:cNvSpPr>
              <p:nvPr/>
            </p:nvSpPr>
            <p:spPr bwMode="auto">
              <a:xfrm>
                <a:off x="1377" y="2912"/>
                <a:ext cx="15" cy="5"/>
              </a:xfrm>
              <a:custGeom>
                <a:avLst/>
                <a:gdLst>
                  <a:gd name="T0" fmla="*/ 1 w 3"/>
                  <a:gd name="T1" fmla="*/ 0 h 1"/>
                  <a:gd name="T2" fmla="*/ 2 w 3"/>
                  <a:gd name="T3" fmla="*/ 1 h 1"/>
                  <a:gd name="T4" fmla="*/ 0 w 3"/>
                  <a:gd name="T5" fmla="*/ 1 h 1"/>
                  <a:gd name="T6" fmla="*/ 0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2" y="0"/>
                      <a:pt x="2" y="0"/>
                      <a:pt x="2" y="1"/>
                    </a:cubicBezTo>
                    <a:cubicBezTo>
                      <a:pt x="3" y="1"/>
                      <a:pt x="1" y="1"/>
                      <a:pt x="0" y="1"/>
                    </a:cubicBezTo>
                    <a:cubicBezTo>
                      <a:pt x="0" y="1"/>
                      <a:pt x="0" y="1"/>
                      <a:pt x="0" y="1"/>
                    </a:cubicBezTo>
                    <a:cubicBezTo>
                      <a:pt x="1" y="0"/>
                      <a:pt x="1" y="1"/>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8" name="Freeform 171">
                <a:extLst>
                  <a:ext uri="{FF2B5EF4-FFF2-40B4-BE49-F238E27FC236}">
                    <a16:creationId xmlns:a16="http://schemas.microsoft.com/office/drawing/2014/main" id="{DC53274F-8553-4DEE-A64E-89D53A9EBEE1}"/>
                  </a:ext>
                </a:extLst>
              </p:cNvPr>
              <p:cNvSpPr>
                <a:spLocks/>
              </p:cNvSpPr>
              <p:nvPr/>
            </p:nvSpPr>
            <p:spPr bwMode="auto">
              <a:xfrm>
                <a:off x="1552" y="2917"/>
                <a:ext cx="10" cy="1"/>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2" y="0"/>
                      <a:pt x="1" y="0"/>
                    </a:cubicBezTo>
                    <a:cubicBezTo>
                      <a:pt x="1" y="0"/>
                      <a:pt x="0" y="0"/>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9" name="Freeform 172">
                <a:extLst>
                  <a:ext uri="{FF2B5EF4-FFF2-40B4-BE49-F238E27FC236}">
                    <a16:creationId xmlns:a16="http://schemas.microsoft.com/office/drawing/2014/main" id="{F2377709-E882-43D3-A7F6-D167C23205BB}"/>
                  </a:ext>
                </a:extLst>
              </p:cNvPr>
              <p:cNvSpPr>
                <a:spLocks/>
              </p:cNvSpPr>
              <p:nvPr/>
            </p:nvSpPr>
            <p:spPr bwMode="auto">
              <a:xfrm>
                <a:off x="1607" y="2917"/>
                <a:ext cx="1" cy="1"/>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0" name="Freeform 173">
                <a:extLst>
                  <a:ext uri="{FF2B5EF4-FFF2-40B4-BE49-F238E27FC236}">
                    <a16:creationId xmlns:a16="http://schemas.microsoft.com/office/drawing/2014/main" id="{E8C19396-7774-4C85-AE3D-C4EAB3644993}"/>
                  </a:ext>
                </a:extLst>
              </p:cNvPr>
              <p:cNvSpPr>
                <a:spLocks/>
              </p:cNvSpPr>
              <p:nvPr/>
            </p:nvSpPr>
            <p:spPr bwMode="auto">
              <a:xfrm>
                <a:off x="1567" y="2917"/>
                <a:ext cx="10" cy="5"/>
              </a:xfrm>
              <a:custGeom>
                <a:avLst/>
                <a:gdLst>
                  <a:gd name="T0" fmla="*/ 1 w 2"/>
                  <a:gd name="T1" fmla="*/ 0 h 1"/>
                  <a:gd name="T2" fmla="*/ 0 w 2"/>
                  <a:gd name="T3" fmla="*/ 1 h 1"/>
                  <a:gd name="T4" fmla="*/ 0 w 2"/>
                  <a:gd name="T5" fmla="*/ 1 h 1"/>
                  <a:gd name="T6" fmla="*/ 0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1"/>
                      <a:pt x="2" y="1"/>
                      <a:pt x="0" y="1"/>
                    </a:cubicBezTo>
                    <a:cubicBezTo>
                      <a:pt x="0" y="1"/>
                      <a:pt x="0" y="1"/>
                      <a:pt x="0" y="1"/>
                    </a:cubicBezTo>
                    <a:cubicBezTo>
                      <a:pt x="0" y="0"/>
                      <a:pt x="0" y="1"/>
                      <a:pt x="0" y="0"/>
                    </a:cubicBezTo>
                    <a:cubicBezTo>
                      <a:pt x="0" y="0"/>
                      <a:pt x="1" y="0"/>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1" name="Freeform 174">
                <a:extLst>
                  <a:ext uri="{FF2B5EF4-FFF2-40B4-BE49-F238E27FC236}">
                    <a16:creationId xmlns:a16="http://schemas.microsoft.com/office/drawing/2014/main" id="{AE4A478F-8CA6-477E-94DC-EC9B1ED404E4}"/>
                  </a:ext>
                </a:extLst>
              </p:cNvPr>
              <p:cNvSpPr>
                <a:spLocks/>
              </p:cNvSpPr>
              <p:nvPr/>
            </p:nvSpPr>
            <p:spPr bwMode="auto">
              <a:xfrm>
                <a:off x="1382" y="2922"/>
                <a:ext cx="10" cy="10"/>
              </a:xfrm>
              <a:custGeom>
                <a:avLst/>
                <a:gdLst>
                  <a:gd name="T0" fmla="*/ 2 w 2"/>
                  <a:gd name="T1" fmla="*/ 0 h 2"/>
                  <a:gd name="T2" fmla="*/ 2 w 2"/>
                  <a:gd name="T3" fmla="*/ 2 h 2"/>
                  <a:gd name="T4" fmla="*/ 1 w 2"/>
                  <a:gd name="T5" fmla="*/ 2 h 2"/>
                  <a:gd name="T6" fmla="*/ 0 w 2"/>
                  <a:gd name="T7" fmla="*/ 0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2" y="0"/>
                      <a:pt x="2" y="1"/>
                      <a:pt x="2" y="2"/>
                    </a:cubicBezTo>
                    <a:cubicBezTo>
                      <a:pt x="2" y="2"/>
                      <a:pt x="1" y="2"/>
                      <a:pt x="1" y="2"/>
                    </a:cubicBezTo>
                    <a:cubicBezTo>
                      <a:pt x="1" y="1"/>
                      <a:pt x="1" y="1"/>
                      <a:pt x="0" y="0"/>
                    </a:cubicBezTo>
                    <a:cubicBezTo>
                      <a:pt x="1" y="0"/>
                      <a:pt x="1" y="0"/>
                      <a:pt x="2"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2" name="Freeform 175">
                <a:extLst>
                  <a:ext uri="{FF2B5EF4-FFF2-40B4-BE49-F238E27FC236}">
                    <a16:creationId xmlns:a16="http://schemas.microsoft.com/office/drawing/2014/main" id="{84F41254-E67A-4194-A33B-072F16034406}"/>
                  </a:ext>
                </a:extLst>
              </p:cNvPr>
              <p:cNvSpPr>
                <a:spLocks/>
              </p:cNvSpPr>
              <p:nvPr/>
            </p:nvSpPr>
            <p:spPr bwMode="auto">
              <a:xfrm>
                <a:off x="1547" y="2927"/>
                <a:ext cx="109" cy="130"/>
              </a:xfrm>
              <a:custGeom>
                <a:avLst/>
                <a:gdLst>
                  <a:gd name="T0" fmla="*/ 21 w 22"/>
                  <a:gd name="T1" fmla="*/ 11 h 26"/>
                  <a:gd name="T2" fmla="*/ 21 w 22"/>
                  <a:gd name="T3" fmla="*/ 13 h 26"/>
                  <a:gd name="T4" fmla="*/ 18 w 22"/>
                  <a:gd name="T5" fmla="*/ 18 h 26"/>
                  <a:gd name="T6" fmla="*/ 16 w 22"/>
                  <a:gd name="T7" fmla="*/ 19 h 26"/>
                  <a:gd name="T8" fmla="*/ 13 w 22"/>
                  <a:gd name="T9" fmla="*/ 26 h 26"/>
                  <a:gd name="T10" fmla="*/ 6 w 22"/>
                  <a:gd name="T11" fmla="*/ 24 h 26"/>
                  <a:gd name="T12" fmla="*/ 0 w 22"/>
                  <a:gd name="T13" fmla="*/ 16 h 26"/>
                  <a:gd name="T14" fmla="*/ 0 w 22"/>
                  <a:gd name="T15" fmla="*/ 12 h 26"/>
                  <a:gd name="T16" fmla="*/ 1 w 22"/>
                  <a:gd name="T17" fmla="*/ 11 h 26"/>
                  <a:gd name="T18" fmla="*/ 5 w 22"/>
                  <a:gd name="T19" fmla="*/ 10 h 26"/>
                  <a:gd name="T20" fmla="*/ 18 w 22"/>
                  <a:gd name="T21" fmla="*/ 0 h 26"/>
                  <a:gd name="T22" fmla="*/ 22 w 22"/>
                  <a:gd name="T23" fmla="*/ 5 h 26"/>
                  <a:gd name="T24" fmla="*/ 18 w 22"/>
                  <a:gd name="T25" fmla="*/ 9 h 26"/>
                  <a:gd name="T26" fmla="*/ 19 w 22"/>
                  <a:gd name="T27" fmla="*/ 11 h 26"/>
                  <a:gd name="T28" fmla="*/ 21 w 22"/>
                  <a:gd name="T2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6">
                    <a:moveTo>
                      <a:pt x="21" y="11"/>
                    </a:moveTo>
                    <a:cubicBezTo>
                      <a:pt x="21" y="12"/>
                      <a:pt x="21" y="13"/>
                      <a:pt x="21" y="13"/>
                    </a:cubicBezTo>
                    <a:cubicBezTo>
                      <a:pt x="16" y="15"/>
                      <a:pt x="20" y="14"/>
                      <a:pt x="18" y="18"/>
                    </a:cubicBezTo>
                    <a:cubicBezTo>
                      <a:pt x="18" y="18"/>
                      <a:pt x="17" y="18"/>
                      <a:pt x="16" y="19"/>
                    </a:cubicBezTo>
                    <a:cubicBezTo>
                      <a:pt x="15" y="21"/>
                      <a:pt x="18" y="25"/>
                      <a:pt x="13" y="26"/>
                    </a:cubicBezTo>
                    <a:cubicBezTo>
                      <a:pt x="12" y="24"/>
                      <a:pt x="8" y="25"/>
                      <a:pt x="6" y="24"/>
                    </a:cubicBezTo>
                    <a:cubicBezTo>
                      <a:pt x="5" y="23"/>
                      <a:pt x="0" y="17"/>
                      <a:pt x="0" y="16"/>
                    </a:cubicBezTo>
                    <a:cubicBezTo>
                      <a:pt x="0" y="15"/>
                      <a:pt x="0" y="14"/>
                      <a:pt x="0" y="12"/>
                    </a:cubicBezTo>
                    <a:cubicBezTo>
                      <a:pt x="0" y="12"/>
                      <a:pt x="1" y="11"/>
                      <a:pt x="1" y="11"/>
                    </a:cubicBezTo>
                    <a:cubicBezTo>
                      <a:pt x="2" y="9"/>
                      <a:pt x="3" y="9"/>
                      <a:pt x="5" y="10"/>
                    </a:cubicBezTo>
                    <a:cubicBezTo>
                      <a:pt x="7" y="8"/>
                      <a:pt x="15" y="0"/>
                      <a:pt x="18" y="0"/>
                    </a:cubicBezTo>
                    <a:cubicBezTo>
                      <a:pt x="20" y="4"/>
                      <a:pt x="22" y="1"/>
                      <a:pt x="22" y="5"/>
                    </a:cubicBezTo>
                    <a:cubicBezTo>
                      <a:pt x="20" y="6"/>
                      <a:pt x="18" y="6"/>
                      <a:pt x="18" y="9"/>
                    </a:cubicBezTo>
                    <a:cubicBezTo>
                      <a:pt x="19" y="9"/>
                      <a:pt x="18" y="10"/>
                      <a:pt x="19" y="11"/>
                    </a:cubicBezTo>
                    <a:cubicBezTo>
                      <a:pt x="19" y="11"/>
                      <a:pt x="20" y="11"/>
                      <a:pt x="21" y="11"/>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3" name="Freeform 176">
                <a:extLst>
                  <a:ext uri="{FF2B5EF4-FFF2-40B4-BE49-F238E27FC236}">
                    <a16:creationId xmlns:a16="http://schemas.microsoft.com/office/drawing/2014/main" id="{4448D6C9-F365-47B5-BE53-C2D597A5EF72}"/>
                  </a:ext>
                </a:extLst>
              </p:cNvPr>
              <p:cNvSpPr>
                <a:spLocks/>
              </p:cNvSpPr>
              <p:nvPr/>
            </p:nvSpPr>
            <p:spPr bwMode="auto">
              <a:xfrm>
                <a:off x="1676" y="2927"/>
                <a:ext cx="10" cy="15"/>
              </a:xfrm>
              <a:custGeom>
                <a:avLst/>
                <a:gdLst>
                  <a:gd name="T0" fmla="*/ 1 w 2"/>
                  <a:gd name="T1" fmla="*/ 0 h 3"/>
                  <a:gd name="T2" fmla="*/ 2 w 2"/>
                  <a:gd name="T3" fmla="*/ 2 h 3"/>
                  <a:gd name="T4" fmla="*/ 0 w 2"/>
                  <a:gd name="T5" fmla="*/ 2 h 3"/>
                  <a:gd name="T6" fmla="*/ 1 w 2"/>
                  <a:gd name="T7" fmla="*/ 0 h 3"/>
                </a:gdLst>
                <a:ahLst/>
                <a:cxnLst>
                  <a:cxn ang="0">
                    <a:pos x="T0" y="T1"/>
                  </a:cxn>
                  <a:cxn ang="0">
                    <a:pos x="T2" y="T3"/>
                  </a:cxn>
                  <a:cxn ang="0">
                    <a:pos x="T4" y="T5"/>
                  </a:cxn>
                  <a:cxn ang="0">
                    <a:pos x="T6" y="T7"/>
                  </a:cxn>
                </a:cxnLst>
                <a:rect l="0" t="0" r="r" b="b"/>
                <a:pathLst>
                  <a:path w="2" h="3">
                    <a:moveTo>
                      <a:pt x="1" y="0"/>
                    </a:moveTo>
                    <a:cubicBezTo>
                      <a:pt x="2" y="1"/>
                      <a:pt x="1" y="0"/>
                      <a:pt x="2" y="2"/>
                    </a:cubicBezTo>
                    <a:cubicBezTo>
                      <a:pt x="1" y="2"/>
                      <a:pt x="1" y="3"/>
                      <a:pt x="0" y="2"/>
                    </a:cubicBezTo>
                    <a:cubicBezTo>
                      <a:pt x="0" y="2"/>
                      <a:pt x="0" y="1"/>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4" name="Freeform 177">
                <a:extLst>
                  <a:ext uri="{FF2B5EF4-FFF2-40B4-BE49-F238E27FC236}">
                    <a16:creationId xmlns:a16="http://schemas.microsoft.com/office/drawing/2014/main" id="{AB9E0AB3-6D19-43C1-93C7-092671AF75CF}"/>
                  </a:ext>
                </a:extLst>
              </p:cNvPr>
              <p:cNvSpPr>
                <a:spLocks/>
              </p:cNvSpPr>
              <p:nvPr/>
            </p:nvSpPr>
            <p:spPr bwMode="auto">
              <a:xfrm>
                <a:off x="1736" y="2937"/>
                <a:ext cx="5" cy="5"/>
              </a:xfrm>
              <a:custGeom>
                <a:avLst/>
                <a:gdLst>
                  <a:gd name="T0" fmla="*/ 0 w 1"/>
                  <a:gd name="T1" fmla="*/ 0 h 1"/>
                  <a:gd name="T2" fmla="*/ 1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1" y="0"/>
                    </a:cubicBezTo>
                    <a:cubicBezTo>
                      <a:pt x="1" y="0"/>
                      <a:pt x="1" y="0"/>
                      <a:pt x="1" y="1"/>
                    </a:cubicBezTo>
                    <a:cubicBezTo>
                      <a:pt x="0" y="0"/>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5" name="Freeform 178">
                <a:extLst>
                  <a:ext uri="{FF2B5EF4-FFF2-40B4-BE49-F238E27FC236}">
                    <a16:creationId xmlns:a16="http://schemas.microsoft.com/office/drawing/2014/main" id="{8CD9A0A0-2627-46BD-AC6B-C122A814EF56}"/>
                  </a:ext>
                </a:extLst>
              </p:cNvPr>
              <p:cNvSpPr>
                <a:spLocks/>
              </p:cNvSpPr>
              <p:nvPr/>
            </p:nvSpPr>
            <p:spPr bwMode="auto">
              <a:xfrm>
                <a:off x="1671" y="2937"/>
                <a:ext cx="5" cy="5"/>
              </a:xfrm>
              <a:custGeom>
                <a:avLst/>
                <a:gdLst>
                  <a:gd name="T0" fmla="*/ 0 w 1"/>
                  <a:gd name="T1" fmla="*/ 0 h 1"/>
                  <a:gd name="T2" fmla="*/ 1 w 1"/>
                  <a:gd name="T3" fmla="*/ 1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0" y="0"/>
                      <a:pt x="1" y="1"/>
                    </a:cubicBezTo>
                    <a:cubicBezTo>
                      <a:pt x="1" y="1"/>
                      <a:pt x="1" y="1"/>
                      <a:pt x="1" y="1"/>
                    </a:cubicBezTo>
                    <a:cubicBezTo>
                      <a:pt x="0" y="1"/>
                      <a:pt x="0" y="1"/>
                      <a:pt x="0" y="1"/>
                    </a:cubicBezTo>
                    <a:cubicBezTo>
                      <a:pt x="0" y="1"/>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6" name="Freeform 179">
                <a:extLst>
                  <a:ext uri="{FF2B5EF4-FFF2-40B4-BE49-F238E27FC236}">
                    <a16:creationId xmlns:a16="http://schemas.microsoft.com/office/drawing/2014/main" id="{439AECD5-7E23-4E31-A639-141B4C0102EF}"/>
                  </a:ext>
                </a:extLst>
              </p:cNvPr>
              <p:cNvSpPr>
                <a:spLocks/>
              </p:cNvSpPr>
              <p:nvPr/>
            </p:nvSpPr>
            <p:spPr bwMode="auto">
              <a:xfrm>
                <a:off x="1407" y="2942"/>
                <a:ext cx="115" cy="135"/>
              </a:xfrm>
              <a:custGeom>
                <a:avLst/>
                <a:gdLst>
                  <a:gd name="T0" fmla="*/ 0 w 23"/>
                  <a:gd name="T1" fmla="*/ 0 h 27"/>
                  <a:gd name="T2" fmla="*/ 3 w 23"/>
                  <a:gd name="T3" fmla="*/ 0 h 27"/>
                  <a:gd name="T4" fmla="*/ 9 w 23"/>
                  <a:gd name="T5" fmla="*/ 7 h 27"/>
                  <a:gd name="T6" fmla="*/ 15 w 23"/>
                  <a:gd name="T7" fmla="*/ 12 h 27"/>
                  <a:gd name="T8" fmla="*/ 16 w 23"/>
                  <a:gd name="T9" fmla="*/ 16 h 27"/>
                  <a:gd name="T10" fmla="*/ 23 w 23"/>
                  <a:gd name="T11" fmla="*/ 21 h 27"/>
                  <a:gd name="T12" fmla="*/ 23 w 23"/>
                  <a:gd name="T13" fmla="*/ 27 h 27"/>
                  <a:gd name="T14" fmla="*/ 19 w 23"/>
                  <a:gd name="T15" fmla="*/ 27 h 27"/>
                  <a:gd name="T16" fmla="*/ 12 w 23"/>
                  <a:gd name="T17" fmla="*/ 21 h 27"/>
                  <a:gd name="T18" fmla="*/ 11 w 23"/>
                  <a:gd name="T19" fmla="*/ 16 h 27"/>
                  <a:gd name="T20" fmla="*/ 7 w 23"/>
                  <a:gd name="T21" fmla="*/ 12 h 27"/>
                  <a:gd name="T22" fmla="*/ 7 w 23"/>
                  <a:gd name="T23" fmla="*/ 8 h 27"/>
                  <a:gd name="T24" fmla="*/ 5 w 23"/>
                  <a:gd name="T25" fmla="*/ 7 h 27"/>
                  <a:gd name="T26" fmla="*/ 4 w 23"/>
                  <a:gd name="T27" fmla="*/ 5 h 27"/>
                  <a:gd name="T28" fmla="*/ 0 w 23"/>
                  <a:gd name="T2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7">
                    <a:moveTo>
                      <a:pt x="0" y="0"/>
                    </a:moveTo>
                    <a:cubicBezTo>
                      <a:pt x="1" y="0"/>
                      <a:pt x="3" y="0"/>
                      <a:pt x="3" y="0"/>
                    </a:cubicBezTo>
                    <a:cubicBezTo>
                      <a:pt x="7" y="2"/>
                      <a:pt x="7" y="5"/>
                      <a:pt x="9" y="7"/>
                    </a:cubicBezTo>
                    <a:cubicBezTo>
                      <a:pt x="11" y="9"/>
                      <a:pt x="13" y="10"/>
                      <a:pt x="15" y="12"/>
                    </a:cubicBezTo>
                    <a:cubicBezTo>
                      <a:pt x="16" y="13"/>
                      <a:pt x="15" y="14"/>
                      <a:pt x="16" y="16"/>
                    </a:cubicBezTo>
                    <a:cubicBezTo>
                      <a:pt x="18" y="18"/>
                      <a:pt x="21" y="19"/>
                      <a:pt x="23" y="21"/>
                    </a:cubicBezTo>
                    <a:cubicBezTo>
                      <a:pt x="23" y="23"/>
                      <a:pt x="23" y="25"/>
                      <a:pt x="23" y="27"/>
                    </a:cubicBezTo>
                    <a:cubicBezTo>
                      <a:pt x="22" y="27"/>
                      <a:pt x="21" y="27"/>
                      <a:pt x="19" y="27"/>
                    </a:cubicBezTo>
                    <a:cubicBezTo>
                      <a:pt x="18" y="25"/>
                      <a:pt x="14" y="24"/>
                      <a:pt x="12" y="21"/>
                    </a:cubicBezTo>
                    <a:cubicBezTo>
                      <a:pt x="11" y="20"/>
                      <a:pt x="12" y="18"/>
                      <a:pt x="11" y="16"/>
                    </a:cubicBezTo>
                    <a:cubicBezTo>
                      <a:pt x="10" y="14"/>
                      <a:pt x="8" y="13"/>
                      <a:pt x="7" y="12"/>
                    </a:cubicBezTo>
                    <a:cubicBezTo>
                      <a:pt x="7" y="10"/>
                      <a:pt x="7" y="9"/>
                      <a:pt x="7" y="8"/>
                    </a:cubicBezTo>
                    <a:cubicBezTo>
                      <a:pt x="7" y="7"/>
                      <a:pt x="6" y="8"/>
                      <a:pt x="5" y="7"/>
                    </a:cubicBezTo>
                    <a:cubicBezTo>
                      <a:pt x="4" y="7"/>
                      <a:pt x="5" y="5"/>
                      <a:pt x="4" y="5"/>
                    </a:cubicBezTo>
                    <a:cubicBezTo>
                      <a:pt x="2" y="3"/>
                      <a:pt x="0" y="4"/>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7" name="Freeform 180">
                <a:extLst>
                  <a:ext uri="{FF2B5EF4-FFF2-40B4-BE49-F238E27FC236}">
                    <a16:creationId xmlns:a16="http://schemas.microsoft.com/office/drawing/2014/main" id="{E9CB089D-9D54-4CC3-98EA-47CB5E8AF43D}"/>
                  </a:ext>
                </a:extLst>
              </p:cNvPr>
              <p:cNvSpPr>
                <a:spLocks/>
              </p:cNvSpPr>
              <p:nvPr/>
            </p:nvSpPr>
            <p:spPr bwMode="auto">
              <a:xfrm>
                <a:off x="1661" y="2942"/>
                <a:ext cx="15" cy="10"/>
              </a:xfrm>
              <a:custGeom>
                <a:avLst/>
                <a:gdLst>
                  <a:gd name="T0" fmla="*/ 1 w 3"/>
                  <a:gd name="T1" fmla="*/ 0 h 2"/>
                  <a:gd name="T2" fmla="*/ 3 w 3"/>
                  <a:gd name="T3" fmla="*/ 2 h 2"/>
                  <a:gd name="T4" fmla="*/ 2 w 3"/>
                  <a:gd name="T5" fmla="*/ 2 h 2"/>
                  <a:gd name="T6" fmla="*/ 0 w 3"/>
                  <a:gd name="T7" fmla="*/ 0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2" y="1"/>
                      <a:pt x="2" y="1"/>
                      <a:pt x="3" y="2"/>
                    </a:cubicBezTo>
                    <a:cubicBezTo>
                      <a:pt x="2" y="2"/>
                      <a:pt x="2" y="2"/>
                      <a:pt x="2" y="2"/>
                    </a:cubicBezTo>
                    <a:cubicBezTo>
                      <a:pt x="1" y="1"/>
                      <a:pt x="1" y="1"/>
                      <a:pt x="0" y="0"/>
                    </a:cubicBezTo>
                    <a:cubicBezTo>
                      <a:pt x="1" y="0"/>
                      <a:pt x="1" y="0"/>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8" name="Freeform 181">
                <a:extLst>
                  <a:ext uri="{FF2B5EF4-FFF2-40B4-BE49-F238E27FC236}">
                    <a16:creationId xmlns:a16="http://schemas.microsoft.com/office/drawing/2014/main" id="{EB227957-C22B-4B2F-ACA4-6FA04D1BD122}"/>
                  </a:ext>
                </a:extLst>
              </p:cNvPr>
              <p:cNvSpPr>
                <a:spLocks/>
              </p:cNvSpPr>
              <p:nvPr/>
            </p:nvSpPr>
            <p:spPr bwMode="auto">
              <a:xfrm>
                <a:off x="1731" y="2952"/>
                <a:ext cx="10" cy="10"/>
              </a:xfrm>
              <a:custGeom>
                <a:avLst/>
                <a:gdLst>
                  <a:gd name="T0" fmla="*/ 1 w 2"/>
                  <a:gd name="T1" fmla="*/ 0 h 2"/>
                  <a:gd name="T2" fmla="*/ 2 w 2"/>
                  <a:gd name="T3" fmla="*/ 2 h 2"/>
                  <a:gd name="T4" fmla="*/ 1 w 2"/>
                  <a:gd name="T5" fmla="*/ 2 h 2"/>
                  <a:gd name="T6" fmla="*/ 0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2" y="1"/>
                      <a:pt x="2" y="1"/>
                      <a:pt x="2" y="2"/>
                    </a:cubicBezTo>
                    <a:cubicBezTo>
                      <a:pt x="2" y="2"/>
                      <a:pt x="1" y="2"/>
                      <a:pt x="1" y="2"/>
                    </a:cubicBezTo>
                    <a:cubicBezTo>
                      <a:pt x="0" y="1"/>
                      <a:pt x="1" y="2"/>
                      <a:pt x="0" y="1"/>
                    </a:cubicBezTo>
                    <a:cubicBezTo>
                      <a:pt x="1" y="1"/>
                      <a:pt x="1" y="0"/>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9" name="Freeform 182">
                <a:extLst>
                  <a:ext uri="{FF2B5EF4-FFF2-40B4-BE49-F238E27FC236}">
                    <a16:creationId xmlns:a16="http://schemas.microsoft.com/office/drawing/2014/main" id="{F429FA9E-63D7-4085-AB49-91A9B1ED3D74}"/>
                  </a:ext>
                </a:extLst>
              </p:cNvPr>
              <p:cNvSpPr>
                <a:spLocks/>
              </p:cNvSpPr>
              <p:nvPr/>
            </p:nvSpPr>
            <p:spPr bwMode="auto">
              <a:xfrm>
                <a:off x="1726" y="2952"/>
                <a:ext cx="5" cy="10"/>
              </a:xfrm>
              <a:custGeom>
                <a:avLst/>
                <a:gdLst>
                  <a:gd name="T0" fmla="*/ 0 w 1"/>
                  <a:gd name="T1" fmla="*/ 0 h 2"/>
                  <a:gd name="T2" fmla="*/ 0 w 1"/>
                  <a:gd name="T3" fmla="*/ 1 h 2"/>
                  <a:gd name="T4" fmla="*/ 0 w 1"/>
                  <a:gd name="T5" fmla="*/ 2 h 2"/>
                  <a:gd name="T6" fmla="*/ 0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1" y="1"/>
                      <a:pt x="0" y="0"/>
                      <a:pt x="0" y="1"/>
                    </a:cubicBezTo>
                    <a:cubicBezTo>
                      <a:pt x="0" y="2"/>
                      <a:pt x="0" y="1"/>
                      <a:pt x="0" y="2"/>
                    </a:cubicBezTo>
                    <a:cubicBezTo>
                      <a:pt x="0" y="2"/>
                      <a:pt x="0" y="2"/>
                      <a:pt x="0" y="2"/>
                    </a:cubicBezTo>
                    <a:cubicBezTo>
                      <a:pt x="0" y="1"/>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0" name="Freeform 183">
                <a:extLst>
                  <a:ext uri="{FF2B5EF4-FFF2-40B4-BE49-F238E27FC236}">
                    <a16:creationId xmlns:a16="http://schemas.microsoft.com/office/drawing/2014/main" id="{250D90F0-CA00-469B-89B6-8E93424B517B}"/>
                  </a:ext>
                </a:extLst>
              </p:cNvPr>
              <p:cNvSpPr>
                <a:spLocks/>
              </p:cNvSpPr>
              <p:nvPr/>
            </p:nvSpPr>
            <p:spPr bwMode="auto">
              <a:xfrm>
                <a:off x="1721" y="2962"/>
                <a:ext cx="5" cy="5"/>
              </a:xfrm>
              <a:custGeom>
                <a:avLst/>
                <a:gdLst>
                  <a:gd name="T0" fmla="*/ 0 w 1"/>
                  <a:gd name="T1" fmla="*/ 0 h 1"/>
                  <a:gd name="T2" fmla="*/ 1 w 1"/>
                  <a:gd name="T3" fmla="*/ 1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0" y="0"/>
                      <a:pt x="1" y="1"/>
                    </a:cubicBezTo>
                    <a:cubicBezTo>
                      <a:pt x="1" y="1"/>
                      <a:pt x="1" y="1"/>
                      <a:pt x="1" y="1"/>
                    </a:cubicBezTo>
                    <a:cubicBezTo>
                      <a:pt x="0" y="1"/>
                      <a:pt x="0" y="1"/>
                      <a:pt x="0" y="1"/>
                    </a:cubicBezTo>
                    <a:cubicBezTo>
                      <a:pt x="0" y="1"/>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1" name="Freeform 184">
                <a:extLst>
                  <a:ext uri="{FF2B5EF4-FFF2-40B4-BE49-F238E27FC236}">
                    <a16:creationId xmlns:a16="http://schemas.microsoft.com/office/drawing/2014/main" id="{6F4FED0B-9C69-4263-8220-86CBAA895259}"/>
                  </a:ext>
                </a:extLst>
              </p:cNvPr>
              <p:cNvSpPr>
                <a:spLocks/>
              </p:cNvSpPr>
              <p:nvPr/>
            </p:nvSpPr>
            <p:spPr bwMode="auto">
              <a:xfrm>
                <a:off x="1756" y="2972"/>
                <a:ext cx="5" cy="10"/>
              </a:xfrm>
              <a:custGeom>
                <a:avLst/>
                <a:gdLst>
                  <a:gd name="T0" fmla="*/ 0 w 1"/>
                  <a:gd name="T1" fmla="*/ 1 h 2"/>
                  <a:gd name="T2" fmla="*/ 1 w 1"/>
                  <a:gd name="T3" fmla="*/ 2 h 2"/>
                  <a:gd name="T4" fmla="*/ 0 w 1"/>
                  <a:gd name="T5" fmla="*/ 2 h 2"/>
                  <a:gd name="T6" fmla="*/ 0 w 1"/>
                  <a:gd name="T7" fmla="*/ 1 h 2"/>
                </a:gdLst>
                <a:ahLst/>
                <a:cxnLst>
                  <a:cxn ang="0">
                    <a:pos x="T0" y="T1"/>
                  </a:cxn>
                  <a:cxn ang="0">
                    <a:pos x="T2" y="T3"/>
                  </a:cxn>
                  <a:cxn ang="0">
                    <a:pos x="T4" y="T5"/>
                  </a:cxn>
                  <a:cxn ang="0">
                    <a:pos x="T6" y="T7"/>
                  </a:cxn>
                </a:cxnLst>
                <a:rect l="0" t="0" r="r" b="b"/>
                <a:pathLst>
                  <a:path w="1" h="2">
                    <a:moveTo>
                      <a:pt x="0" y="1"/>
                    </a:moveTo>
                    <a:cubicBezTo>
                      <a:pt x="1" y="1"/>
                      <a:pt x="1" y="0"/>
                      <a:pt x="1" y="2"/>
                    </a:cubicBezTo>
                    <a:cubicBezTo>
                      <a:pt x="1" y="2"/>
                      <a:pt x="0" y="2"/>
                      <a:pt x="0" y="2"/>
                    </a:cubicBezTo>
                    <a:cubicBezTo>
                      <a:pt x="0" y="1"/>
                      <a:pt x="0" y="1"/>
                      <a:pt x="0" y="1"/>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2" name="Freeform 185">
                <a:extLst>
                  <a:ext uri="{FF2B5EF4-FFF2-40B4-BE49-F238E27FC236}">
                    <a16:creationId xmlns:a16="http://schemas.microsoft.com/office/drawing/2014/main" id="{C41B6C54-D036-4F02-A23A-03E7328D6C12}"/>
                  </a:ext>
                </a:extLst>
              </p:cNvPr>
              <p:cNvSpPr>
                <a:spLocks/>
              </p:cNvSpPr>
              <p:nvPr/>
            </p:nvSpPr>
            <p:spPr bwMode="auto">
              <a:xfrm>
                <a:off x="1746" y="2977"/>
                <a:ext cx="15" cy="30"/>
              </a:xfrm>
              <a:custGeom>
                <a:avLst/>
                <a:gdLst>
                  <a:gd name="T0" fmla="*/ 1 w 3"/>
                  <a:gd name="T1" fmla="*/ 0 h 6"/>
                  <a:gd name="T2" fmla="*/ 3 w 3"/>
                  <a:gd name="T3" fmla="*/ 2 h 6"/>
                  <a:gd name="T4" fmla="*/ 3 w 3"/>
                  <a:gd name="T5" fmla="*/ 6 h 6"/>
                  <a:gd name="T6" fmla="*/ 2 w 3"/>
                  <a:gd name="T7" fmla="*/ 6 h 6"/>
                  <a:gd name="T8" fmla="*/ 1 w 3"/>
                  <a:gd name="T9" fmla="*/ 6 h 6"/>
                  <a:gd name="T10" fmla="*/ 1 w 3"/>
                  <a:gd name="T11" fmla="*/ 0 h 6"/>
                </a:gdLst>
                <a:ahLst/>
                <a:cxnLst>
                  <a:cxn ang="0">
                    <a:pos x="T0" y="T1"/>
                  </a:cxn>
                  <a:cxn ang="0">
                    <a:pos x="T2" y="T3"/>
                  </a:cxn>
                  <a:cxn ang="0">
                    <a:pos x="T4" y="T5"/>
                  </a:cxn>
                  <a:cxn ang="0">
                    <a:pos x="T6" y="T7"/>
                  </a:cxn>
                  <a:cxn ang="0">
                    <a:pos x="T8" y="T9"/>
                  </a:cxn>
                  <a:cxn ang="0">
                    <a:pos x="T10" y="T11"/>
                  </a:cxn>
                </a:cxnLst>
                <a:rect l="0" t="0" r="r" b="b"/>
                <a:pathLst>
                  <a:path w="3" h="6">
                    <a:moveTo>
                      <a:pt x="1" y="0"/>
                    </a:moveTo>
                    <a:cubicBezTo>
                      <a:pt x="2" y="1"/>
                      <a:pt x="2" y="1"/>
                      <a:pt x="3" y="2"/>
                    </a:cubicBezTo>
                    <a:cubicBezTo>
                      <a:pt x="3" y="3"/>
                      <a:pt x="3" y="5"/>
                      <a:pt x="3" y="6"/>
                    </a:cubicBezTo>
                    <a:cubicBezTo>
                      <a:pt x="2" y="6"/>
                      <a:pt x="2" y="6"/>
                      <a:pt x="2" y="6"/>
                    </a:cubicBezTo>
                    <a:cubicBezTo>
                      <a:pt x="2" y="6"/>
                      <a:pt x="2" y="6"/>
                      <a:pt x="1" y="6"/>
                    </a:cubicBezTo>
                    <a:cubicBezTo>
                      <a:pt x="1" y="4"/>
                      <a:pt x="0" y="3"/>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3" name="Freeform 186">
                <a:extLst>
                  <a:ext uri="{FF2B5EF4-FFF2-40B4-BE49-F238E27FC236}">
                    <a16:creationId xmlns:a16="http://schemas.microsoft.com/office/drawing/2014/main" id="{63827C68-C299-49B9-9BFD-C7B52827BB84}"/>
                  </a:ext>
                </a:extLst>
              </p:cNvPr>
              <p:cNvSpPr>
                <a:spLocks/>
              </p:cNvSpPr>
              <p:nvPr/>
            </p:nvSpPr>
            <p:spPr bwMode="auto">
              <a:xfrm>
                <a:off x="1651" y="2982"/>
                <a:ext cx="65" cy="90"/>
              </a:xfrm>
              <a:custGeom>
                <a:avLst/>
                <a:gdLst>
                  <a:gd name="T0" fmla="*/ 12 w 13"/>
                  <a:gd name="T1" fmla="*/ 1 h 18"/>
                  <a:gd name="T2" fmla="*/ 13 w 13"/>
                  <a:gd name="T3" fmla="*/ 2 h 18"/>
                  <a:gd name="T4" fmla="*/ 10 w 13"/>
                  <a:gd name="T5" fmla="*/ 4 h 18"/>
                  <a:gd name="T6" fmla="*/ 4 w 13"/>
                  <a:gd name="T7" fmla="*/ 4 h 18"/>
                  <a:gd name="T8" fmla="*/ 4 w 13"/>
                  <a:gd name="T9" fmla="*/ 7 h 18"/>
                  <a:gd name="T10" fmla="*/ 5 w 13"/>
                  <a:gd name="T11" fmla="*/ 8 h 18"/>
                  <a:gd name="T12" fmla="*/ 5 w 13"/>
                  <a:gd name="T13" fmla="*/ 9 h 18"/>
                  <a:gd name="T14" fmla="*/ 5 w 13"/>
                  <a:gd name="T15" fmla="*/ 9 h 18"/>
                  <a:gd name="T16" fmla="*/ 5 w 13"/>
                  <a:gd name="T17" fmla="*/ 8 h 18"/>
                  <a:gd name="T18" fmla="*/ 10 w 13"/>
                  <a:gd name="T19" fmla="*/ 6 h 18"/>
                  <a:gd name="T20" fmla="*/ 10 w 13"/>
                  <a:gd name="T21" fmla="*/ 7 h 18"/>
                  <a:gd name="T22" fmla="*/ 10 w 13"/>
                  <a:gd name="T23" fmla="*/ 9 h 18"/>
                  <a:gd name="T24" fmla="*/ 10 w 13"/>
                  <a:gd name="T25" fmla="*/ 9 h 18"/>
                  <a:gd name="T26" fmla="*/ 9 w 13"/>
                  <a:gd name="T27" fmla="*/ 9 h 18"/>
                  <a:gd name="T28" fmla="*/ 9 w 13"/>
                  <a:gd name="T29" fmla="*/ 9 h 18"/>
                  <a:gd name="T30" fmla="*/ 10 w 13"/>
                  <a:gd name="T31" fmla="*/ 7 h 18"/>
                  <a:gd name="T32" fmla="*/ 9 w 13"/>
                  <a:gd name="T33" fmla="*/ 7 h 18"/>
                  <a:gd name="T34" fmla="*/ 9 w 13"/>
                  <a:gd name="T35" fmla="*/ 8 h 18"/>
                  <a:gd name="T36" fmla="*/ 7 w 13"/>
                  <a:gd name="T37" fmla="*/ 10 h 18"/>
                  <a:gd name="T38" fmla="*/ 9 w 13"/>
                  <a:gd name="T39" fmla="*/ 15 h 18"/>
                  <a:gd name="T40" fmla="*/ 7 w 13"/>
                  <a:gd name="T41" fmla="*/ 16 h 18"/>
                  <a:gd name="T42" fmla="*/ 5 w 13"/>
                  <a:gd name="T43" fmla="*/ 11 h 18"/>
                  <a:gd name="T44" fmla="*/ 4 w 13"/>
                  <a:gd name="T45" fmla="*/ 11 h 18"/>
                  <a:gd name="T46" fmla="*/ 4 w 13"/>
                  <a:gd name="T47" fmla="*/ 14 h 18"/>
                  <a:gd name="T48" fmla="*/ 5 w 13"/>
                  <a:gd name="T49" fmla="*/ 18 h 18"/>
                  <a:gd name="T50" fmla="*/ 2 w 13"/>
                  <a:gd name="T51" fmla="*/ 18 h 18"/>
                  <a:gd name="T52" fmla="*/ 1 w 13"/>
                  <a:gd name="T53" fmla="*/ 18 h 18"/>
                  <a:gd name="T54" fmla="*/ 0 w 13"/>
                  <a:gd name="T55" fmla="*/ 11 h 18"/>
                  <a:gd name="T56" fmla="*/ 2 w 13"/>
                  <a:gd name="T57" fmla="*/ 3 h 18"/>
                  <a:gd name="T58" fmla="*/ 4 w 13"/>
                  <a:gd name="T59" fmla="*/ 2 h 18"/>
                  <a:gd name="T60" fmla="*/ 12 w 13"/>
                  <a:gd name="T61"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 h="18">
                    <a:moveTo>
                      <a:pt x="12" y="1"/>
                    </a:moveTo>
                    <a:cubicBezTo>
                      <a:pt x="13" y="1"/>
                      <a:pt x="13" y="1"/>
                      <a:pt x="13" y="2"/>
                    </a:cubicBezTo>
                    <a:cubicBezTo>
                      <a:pt x="12" y="3"/>
                      <a:pt x="12" y="4"/>
                      <a:pt x="10" y="4"/>
                    </a:cubicBezTo>
                    <a:cubicBezTo>
                      <a:pt x="9" y="4"/>
                      <a:pt x="6" y="4"/>
                      <a:pt x="4" y="4"/>
                    </a:cubicBezTo>
                    <a:cubicBezTo>
                      <a:pt x="4" y="4"/>
                      <a:pt x="4" y="6"/>
                      <a:pt x="4" y="7"/>
                    </a:cubicBezTo>
                    <a:cubicBezTo>
                      <a:pt x="4" y="8"/>
                      <a:pt x="4" y="8"/>
                      <a:pt x="5" y="8"/>
                    </a:cubicBezTo>
                    <a:cubicBezTo>
                      <a:pt x="5" y="8"/>
                      <a:pt x="5" y="8"/>
                      <a:pt x="5" y="9"/>
                    </a:cubicBezTo>
                    <a:cubicBezTo>
                      <a:pt x="5" y="9"/>
                      <a:pt x="5" y="9"/>
                      <a:pt x="5" y="9"/>
                    </a:cubicBezTo>
                    <a:cubicBezTo>
                      <a:pt x="5" y="8"/>
                      <a:pt x="5" y="8"/>
                      <a:pt x="5" y="8"/>
                    </a:cubicBezTo>
                    <a:cubicBezTo>
                      <a:pt x="7" y="7"/>
                      <a:pt x="8" y="6"/>
                      <a:pt x="10" y="6"/>
                    </a:cubicBezTo>
                    <a:cubicBezTo>
                      <a:pt x="10" y="6"/>
                      <a:pt x="10" y="7"/>
                      <a:pt x="10" y="7"/>
                    </a:cubicBezTo>
                    <a:cubicBezTo>
                      <a:pt x="10" y="7"/>
                      <a:pt x="10" y="8"/>
                      <a:pt x="10" y="9"/>
                    </a:cubicBezTo>
                    <a:cubicBezTo>
                      <a:pt x="10" y="9"/>
                      <a:pt x="10" y="9"/>
                      <a:pt x="10" y="9"/>
                    </a:cubicBezTo>
                    <a:cubicBezTo>
                      <a:pt x="9" y="9"/>
                      <a:pt x="9" y="9"/>
                      <a:pt x="9" y="9"/>
                    </a:cubicBezTo>
                    <a:cubicBezTo>
                      <a:pt x="9" y="9"/>
                      <a:pt x="9" y="9"/>
                      <a:pt x="9" y="9"/>
                    </a:cubicBezTo>
                    <a:cubicBezTo>
                      <a:pt x="9" y="8"/>
                      <a:pt x="9" y="8"/>
                      <a:pt x="10" y="7"/>
                    </a:cubicBezTo>
                    <a:cubicBezTo>
                      <a:pt x="9" y="7"/>
                      <a:pt x="9" y="7"/>
                      <a:pt x="9" y="7"/>
                    </a:cubicBezTo>
                    <a:cubicBezTo>
                      <a:pt x="9" y="7"/>
                      <a:pt x="9" y="8"/>
                      <a:pt x="9" y="8"/>
                    </a:cubicBezTo>
                    <a:cubicBezTo>
                      <a:pt x="7" y="8"/>
                      <a:pt x="7" y="9"/>
                      <a:pt x="7" y="10"/>
                    </a:cubicBezTo>
                    <a:cubicBezTo>
                      <a:pt x="8" y="11"/>
                      <a:pt x="9" y="14"/>
                      <a:pt x="9" y="15"/>
                    </a:cubicBezTo>
                    <a:cubicBezTo>
                      <a:pt x="9" y="15"/>
                      <a:pt x="8" y="15"/>
                      <a:pt x="7" y="16"/>
                    </a:cubicBezTo>
                    <a:cubicBezTo>
                      <a:pt x="6" y="14"/>
                      <a:pt x="5" y="13"/>
                      <a:pt x="5" y="11"/>
                    </a:cubicBezTo>
                    <a:cubicBezTo>
                      <a:pt x="4" y="11"/>
                      <a:pt x="4" y="11"/>
                      <a:pt x="4" y="11"/>
                    </a:cubicBezTo>
                    <a:cubicBezTo>
                      <a:pt x="4" y="12"/>
                      <a:pt x="4" y="13"/>
                      <a:pt x="4" y="14"/>
                    </a:cubicBezTo>
                    <a:cubicBezTo>
                      <a:pt x="5" y="15"/>
                      <a:pt x="5" y="16"/>
                      <a:pt x="5" y="18"/>
                    </a:cubicBezTo>
                    <a:cubicBezTo>
                      <a:pt x="4" y="18"/>
                      <a:pt x="3" y="18"/>
                      <a:pt x="2" y="18"/>
                    </a:cubicBezTo>
                    <a:cubicBezTo>
                      <a:pt x="1" y="18"/>
                      <a:pt x="2" y="18"/>
                      <a:pt x="1" y="18"/>
                    </a:cubicBezTo>
                    <a:cubicBezTo>
                      <a:pt x="1" y="14"/>
                      <a:pt x="0" y="14"/>
                      <a:pt x="0" y="11"/>
                    </a:cubicBezTo>
                    <a:cubicBezTo>
                      <a:pt x="2" y="9"/>
                      <a:pt x="2" y="8"/>
                      <a:pt x="2" y="3"/>
                    </a:cubicBezTo>
                    <a:cubicBezTo>
                      <a:pt x="3" y="3"/>
                      <a:pt x="3" y="2"/>
                      <a:pt x="4" y="2"/>
                    </a:cubicBezTo>
                    <a:cubicBezTo>
                      <a:pt x="6" y="0"/>
                      <a:pt x="9" y="3"/>
                      <a:pt x="12" y="1"/>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4" name="Freeform 187">
                <a:extLst>
                  <a:ext uri="{FF2B5EF4-FFF2-40B4-BE49-F238E27FC236}">
                    <a16:creationId xmlns:a16="http://schemas.microsoft.com/office/drawing/2014/main" id="{F8F07B71-CEA1-44DC-B02B-D6B6DC86DB37}"/>
                  </a:ext>
                </a:extLst>
              </p:cNvPr>
              <p:cNvSpPr>
                <a:spLocks/>
              </p:cNvSpPr>
              <p:nvPr/>
            </p:nvSpPr>
            <p:spPr bwMode="auto">
              <a:xfrm>
                <a:off x="1756" y="2997"/>
                <a:ext cx="1" cy="5"/>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0"/>
                      <a:pt x="0" y="0"/>
                    </a:cubicBezTo>
                    <a:cubicBezTo>
                      <a:pt x="0" y="0"/>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5" name="Freeform 188">
                <a:extLst>
                  <a:ext uri="{FF2B5EF4-FFF2-40B4-BE49-F238E27FC236}">
                    <a16:creationId xmlns:a16="http://schemas.microsoft.com/office/drawing/2014/main" id="{0B73B3CE-6446-4B8D-986E-705B57E1170A}"/>
                  </a:ext>
                </a:extLst>
              </p:cNvPr>
              <p:cNvSpPr>
                <a:spLocks/>
              </p:cNvSpPr>
              <p:nvPr/>
            </p:nvSpPr>
            <p:spPr bwMode="auto">
              <a:xfrm>
                <a:off x="1776" y="3002"/>
                <a:ext cx="10" cy="5"/>
              </a:xfrm>
              <a:custGeom>
                <a:avLst/>
                <a:gdLst>
                  <a:gd name="T0" fmla="*/ 1 w 2"/>
                  <a:gd name="T1" fmla="*/ 0 h 1"/>
                  <a:gd name="T2" fmla="*/ 2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2" y="1"/>
                    </a:cubicBezTo>
                    <a:cubicBezTo>
                      <a:pt x="2" y="1"/>
                      <a:pt x="2" y="1"/>
                      <a:pt x="2" y="1"/>
                    </a:cubicBezTo>
                    <a:cubicBezTo>
                      <a:pt x="0" y="1"/>
                      <a:pt x="1" y="1"/>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6" name="Freeform 189">
                <a:extLst>
                  <a:ext uri="{FF2B5EF4-FFF2-40B4-BE49-F238E27FC236}">
                    <a16:creationId xmlns:a16="http://schemas.microsoft.com/office/drawing/2014/main" id="{DFA53465-2761-40BC-8FEE-95216A7B52D5}"/>
                  </a:ext>
                </a:extLst>
              </p:cNvPr>
              <p:cNvSpPr>
                <a:spLocks/>
              </p:cNvSpPr>
              <p:nvPr/>
            </p:nvSpPr>
            <p:spPr bwMode="auto">
              <a:xfrm>
                <a:off x="1831" y="3007"/>
                <a:ext cx="10" cy="5"/>
              </a:xfrm>
              <a:custGeom>
                <a:avLst/>
                <a:gdLst>
                  <a:gd name="T0" fmla="*/ 0 w 2"/>
                  <a:gd name="T1" fmla="*/ 0 h 1"/>
                  <a:gd name="T2" fmla="*/ 1 w 2"/>
                  <a:gd name="T3" fmla="*/ 0 h 1"/>
                  <a:gd name="T4" fmla="*/ 2 w 2"/>
                  <a:gd name="T5" fmla="*/ 1 h 1"/>
                  <a:gd name="T6" fmla="*/ 0 w 2"/>
                  <a:gd name="T7" fmla="*/ 1 h 1"/>
                  <a:gd name="T8" fmla="*/ 0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0" y="0"/>
                      <a:pt x="1" y="0"/>
                    </a:cubicBezTo>
                    <a:cubicBezTo>
                      <a:pt x="1" y="1"/>
                      <a:pt x="1" y="1"/>
                      <a:pt x="2" y="1"/>
                    </a:cubicBezTo>
                    <a:cubicBezTo>
                      <a:pt x="1" y="1"/>
                      <a:pt x="1" y="1"/>
                      <a:pt x="0" y="1"/>
                    </a:cubicBezTo>
                    <a:cubicBezTo>
                      <a:pt x="0" y="1"/>
                      <a:pt x="0" y="1"/>
                      <a:pt x="0" y="1"/>
                    </a:cubicBezTo>
                    <a:cubicBezTo>
                      <a:pt x="0" y="1"/>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7" name="Freeform 190">
                <a:extLst>
                  <a:ext uri="{FF2B5EF4-FFF2-40B4-BE49-F238E27FC236}">
                    <a16:creationId xmlns:a16="http://schemas.microsoft.com/office/drawing/2014/main" id="{DD1E3DFC-0145-4B6D-B310-09391F1CDA0F}"/>
                  </a:ext>
                </a:extLst>
              </p:cNvPr>
              <p:cNvSpPr>
                <a:spLocks/>
              </p:cNvSpPr>
              <p:nvPr/>
            </p:nvSpPr>
            <p:spPr bwMode="auto">
              <a:xfrm>
                <a:off x="1781" y="3007"/>
                <a:ext cx="170" cy="105"/>
              </a:xfrm>
              <a:custGeom>
                <a:avLst/>
                <a:gdLst>
                  <a:gd name="T0" fmla="*/ 29 w 34"/>
                  <a:gd name="T1" fmla="*/ 10 h 21"/>
                  <a:gd name="T2" fmla="*/ 32 w 34"/>
                  <a:gd name="T3" fmla="*/ 10 h 21"/>
                  <a:gd name="T4" fmla="*/ 32 w 34"/>
                  <a:gd name="T5" fmla="*/ 8 h 21"/>
                  <a:gd name="T6" fmla="*/ 34 w 34"/>
                  <a:gd name="T7" fmla="*/ 8 h 21"/>
                  <a:gd name="T8" fmla="*/ 34 w 34"/>
                  <a:gd name="T9" fmla="*/ 11 h 21"/>
                  <a:gd name="T10" fmla="*/ 30 w 34"/>
                  <a:gd name="T11" fmla="*/ 13 h 21"/>
                  <a:gd name="T12" fmla="*/ 30 w 34"/>
                  <a:gd name="T13" fmla="*/ 19 h 21"/>
                  <a:gd name="T14" fmla="*/ 29 w 34"/>
                  <a:gd name="T15" fmla="*/ 19 h 21"/>
                  <a:gd name="T16" fmla="*/ 27 w 34"/>
                  <a:gd name="T17" fmla="*/ 16 h 21"/>
                  <a:gd name="T18" fmla="*/ 27 w 34"/>
                  <a:gd name="T19" fmla="*/ 17 h 21"/>
                  <a:gd name="T20" fmla="*/ 25 w 34"/>
                  <a:gd name="T21" fmla="*/ 19 h 21"/>
                  <a:gd name="T22" fmla="*/ 26 w 34"/>
                  <a:gd name="T23" fmla="*/ 20 h 21"/>
                  <a:gd name="T24" fmla="*/ 23 w 34"/>
                  <a:gd name="T25" fmla="*/ 21 h 21"/>
                  <a:gd name="T26" fmla="*/ 17 w 34"/>
                  <a:gd name="T27" fmla="*/ 13 h 21"/>
                  <a:gd name="T28" fmla="*/ 13 w 34"/>
                  <a:gd name="T29" fmla="*/ 10 h 21"/>
                  <a:gd name="T30" fmla="*/ 8 w 34"/>
                  <a:gd name="T31" fmla="*/ 9 h 21"/>
                  <a:gd name="T32" fmla="*/ 6 w 34"/>
                  <a:gd name="T33" fmla="*/ 8 h 21"/>
                  <a:gd name="T34" fmla="*/ 4 w 34"/>
                  <a:gd name="T35" fmla="*/ 9 h 21"/>
                  <a:gd name="T36" fmla="*/ 3 w 34"/>
                  <a:gd name="T37" fmla="*/ 6 h 21"/>
                  <a:gd name="T38" fmla="*/ 3 w 34"/>
                  <a:gd name="T39" fmla="*/ 5 h 21"/>
                  <a:gd name="T40" fmla="*/ 6 w 34"/>
                  <a:gd name="T41" fmla="*/ 5 h 21"/>
                  <a:gd name="T42" fmla="*/ 0 w 34"/>
                  <a:gd name="T43" fmla="*/ 2 h 21"/>
                  <a:gd name="T44" fmla="*/ 0 w 34"/>
                  <a:gd name="T45" fmla="*/ 2 h 21"/>
                  <a:gd name="T46" fmla="*/ 6 w 34"/>
                  <a:gd name="T47" fmla="*/ 0 h 21"/>
                  <a:gd name="T48" fmla="*/ 9 w 34"/>
                  <a:gd name="T49" fmla="*/ 4 h 21"/>
                  <a:gd name="T50" fmla="*/ 10 w 34"/>
                  <a:gd name="T51" fmla="*/ 4 h 21"/>
                  <a:gd name="T52" fmla="*/ 10 w 34"/>
                  <a:gd name="T53" fmla="*/ 4 h 21"/>
                  <a:gd name="T54" fmla="*/ 9 w 34"/>
                  <a:gd name="T55" fmla="*/ 6 h 21"/>
                  <a:gd name="T56" fmla="*/ 9 w 34"/>
                  <a:gd name="T57" fmla="*/ 7 h 21"/>
                  <a:gd name="T58" fmla="*/ 10 w 34"/>
                  <a:gd name="T59" fmla="*/ 7 h 21"/>
                  <a:gd name="T60" fmla="*/ 16 w 34"/>
                  <a:gd name="T61" fmla="*/ 2 h 21"/>
                  <a:gd name="T62" fmla="*/ 27 w 34"/>
                  <a:gd name="T63" fmla="*/ 6 h 21"/>
                  <a:gd name="T64" fmla="*/ 29 w 34"/>
                  <a:gd name="T65"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 h="21">
                    <a:moveTo>
                      <a:pt x="29" y="10"/>
                    </a:moveTo>
                    <a:cubicBezTo>
                      <a:pt x="30" y="10"/>
                      <a:pt x="30" y="10"/>
                      <a:pt x="32" y="10"/>
                    </a:cubicBezTo>
                    <a:cubicBezTo>
                      <a:pt x="32" y="10"/>
                      <a:pt x="32" y="9"/>
                      <a:pt x="32" y="8"/>
                    </a:cubicBezTo>
                    <a:cubicBezTo>
                      <a:pt x="33" y="8"/>
                      <a:pt x="33" y="8"/>
                      <a:pt x="34" y="8"/>
                    </a:cubicBezTo>
                    <a:cubicBezTo>
                      <a:pt x="34" y="9"/>
                      <a:pt x="34" y="10"/>
                      <a:pt x="34" y="11"/>
                    </a:cubicBezTo>
                    <a:cubicBezTo>
                      <a:pt x="33" y="12"/>
                      <a:pt x="31" y="12"/>
                      <a:pt x="30" y="13"/>
                    </a:cubicBezTo>
                    <a:cubicBezTo>
                      <a:pt x="29" y="15"/>
                      <a:pt x="29" y="17"/>
                      <a:pt x="30" y="19"/>
                    </a:cubicBezTo>
                    <a:cubicBezTo>
                      <a:pt x="30" y="19"/>
                      <a:pt x="29" y="19"/>
                      <a:pt x="29" y="19"/>
                    </a:cubicBezTo>
                    <a:cubicBezTo>
                      <a:pt x="29" y="18"/>
                      <a:pt x="28" y="17"/>
                      <a:pt x="27" y="16"/>
                    </a:cubicBezTo>
                    <a:cubicBezTo>
                      <a:pt x="27" y="16"/>
                      <a:pt x="27" y="17"/>
                      <a:pt x="27" y="17"/>
                    </a:cubicBezTo>
                    <a:cubicBezTo>
                      <a:pt x="27" y="17"/>
                      <a:pt x="26" y="18"/>
                      <a:pt x="25" y="19"/>
                    </a:cubicBezTo>
                    <a:cubicBezTo>
                      <a:pt x="26" y="20"/>
                      <a:pt x="26" y="19"/>
                      <a:pt x="26" y="20"/>
                    </a:cubicBezTo>
                    <a:cubicBezTo>
                      <a:pt x="25" y="21"/>
                      <a:pt x="24" y="21"/>
                      <a:pt x="23" y="21"/>
                    </a:cubicBezTo>
                    <a:cubicBezTo>
                      <a:pt x="20" y="17"/>
                      <a:pt x="17" y="21"/>
                      <a:pt x="17" y="13"/>
                    </a:cubicBezTo>
                    <a:cubicBezTo>
                      <a:pt x="16" y="12"/>
                      <a:pt x="14" y="11"/>
                      <a:pt x="13" y="10"/>
                    </a:cubicBezTo>
                    <a:cubicBezTo>
                      <a:pt x="12" y="9"/>
                      <a:pt x="9" y="10"/>
                      <a:pt x="8" y="9"/>
                    </a:cubicBezTo>
                    <a:cubicBezTo>
                      <a:pt x="7" y="8"/>
                      <a:pt x="7" y="8"/>
                      <a:pt x="6" y="8"/>
                    </a:cubicBezTo>
                    <a:cubicBezTo>
                      <a:pt x="6" y="9"/>
                      <a:pt x="6" y="9"/>
                      <a:pt x="4" y="9"/>
                    </a:cubicBezTo>
                    <a:cubicBezTo>
                      <a:pt x="4" y="8"/>
                      <a:pt x="3" y="7"/>
                      <a:pt x="3" y="6"/>
                    </a:cubicBezTo>
                    <a:cubicBezTo>
                      <a:pt x="3" y="5"/>
                      <a:pt x="3" y="6"/>
                      <a:pt x="3" y="5"/>
                    </a:cubicBezTo>
                    <a:cubicBezTo>
                      <a:pt x="5" y="5"/>
                      <a:pt x="5" y="5"/>
                      <a:pt x="6" y="5"/>
                    </a:cubicBezTo>
                    <a:cubicBezTo>
                      <a:pt x="4" y="4"/>
                      <a:pt x="1" y="3"/>
                      <a:pt x="0" y="2"/>
                    </a:cubicBezTo>
                    <a:cubicBezTo>
                      <a:pt x="0" y="2"/>
                      <a:pt x="0" y="2"/>
                      <a:pt x="0" y="2"/>
                    </a:cubicBezTo>
                    <a:cubicBezTo>
                      <a:pt x="2" y="0"/>
                      <a:pt x="3" y="0"/>
                      <a:pt x="6" y="0"/>
                    </a:cubicBezTo>
                    <a:cubicBezTo>
                      <a:pt x="7" y="1"/>
                      <a:pt x="8" y="4"/>
                      <a:pt x="9" y="4"/>
                    </a:cubicBezTo>
                    <a:cubicBezTo>
                      <a:pt x="9" y="4"/>
                      <a:pt x="9" y="4"/>
                      <a:pt x="10" y="4"/>
                    </a:cubicBezTo>
                    <a:cubicBezTo>
                      <a:pt x="10" y="4"/>
                      <a:pt x="10" y="4"/>
                      <a:pt x="10" y="4"/>
                    </a:cubicBezTo>
                    <a:cubicBezTo>
                      <a:pt x="9" y="5"/>
                      <a:pt x="9" y="5"/>
                      <a:pt x="9" y="6"/>
                    </a:cubicBezTo>
                    <a:cubicBezTo>
                      <a:pt x="9" y="7"/>
                      <a:pt x="9" y="6"/>
                      <a:pt x="9" y="7"/>
                    </a:cubicBezTo>
                    <a:cubicBezTo>
                      <a:pt x="9" y="7"/>
                      <a:pt x="10" y="7"/>
                      <a:pt x="10" y="7"/>
                    </a:cubicBezTo>
                    <a:cubicBezTo>
                      <a:pt x="11" y="4"/>
                      <a:pt x="13" y="2"/>
                      <a:pt x="16" y="2"/>
                    </a:cubicBezTo>
                    <a:cubicBezTo>
                      <a:pt x="18" y="5"/>
                      <a:pt x="24" y="4"/>
                      <a:pt x="27" y="6"/>
                    </a:cubicBezTo>
                    <a:cubicBezTo>
                      <a:pt x="28" y="7"/>
                      <a:pt x="28" y="8"/>
                      <a:pt x="29" y="1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8" name="Freeform 191">
                <a:extLst>
                  <a:ext uri="{FF2B5EF4-FFF2-40B4-BE49-F238E27FC236}">
                    <a16:creationId xmlns:a16="http://schemas.microsoft.com/office/drawing/2014/main" id="{7935E92C-C973-4A73-A1D4-A056FC72D907}"/>
                  </a:ext>
                </a:extLst>
              </p:cNvPr>
              <p:cNvSpPr>
                <a:spLocks/>
              </p:cNvSpPr>
              <p:nvPr/>
            </p:nvSpPr>
            <p:spPr bwMode="auto">
              <a:xfrm>
                <a:off x="769" y="3012"/>
                <a:ext cx="25" cy="35"/>
              </a:xfrm>
              <a:custGeom>
                <a:avLst/>
                <a:gdLst>
                  <a:gd name="T0" fmla="*/ 3 w 5"/>
                  <a:gd name="T1" fmla="*/ 0 h 7"/>
                  <a:gd name="T2" fmla="*/ 2 w 5"/>
                  <a:gd name="T3" fmla="*/ 2 h 7"/>
                  <a:gd name="T4" fmla="*/ 1 w 5"/>
                  <a:gd name="T5" fmla="*/ 2 h 7"/>
                  <a:gd name="T6" fmla="*/ 1 w 5"/>
                  <a:gd name="T7" fmla="*/ 0 h 7"/>
                  <a:gd name="T8" fmla="*/ 0 w 5"/>
                  <a:gd name="T9" fmla="*/ 0 h 7"/>
                  <a:gd name="T10" fmla="*/ 0 w 5"/>
                  <a:gd name="T11" fmla="*/ 3 h 7"/>
                  <a:gd name="T12" fmla="*/ 3 w 5"/>
                  <a:gd name="T13" fmla="*/ 5 h 7"/>
                  <a:gd name="T14" fmla="*/ 4 w 5"/>
                  <a:gd name="T15" fmla="*/ 7 h 7"/>
                  <a:gd name="T16" fmla="*/ 5 w 5"/>
                  <a:gd name="T17" fmla="*/ 2 h 7"/>
                  <a:gd name="T18" fmla="*/ 3 w 5"/>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7">
                    <a:moveTo>
                      <a:pt x="3" y="0"/>
                    </a:moveTo>
                    <a:cubicBezTo>
                      <a:pt x="3" y="1"/>
                      <a:pt x="3" y="1"/>
                      <a:pt x="2" y="2"/>
                    </a:cubicBezTo>
                    <a:cubicBezTo>
                      <a:pt x="2" y="2"/>
                      <a:pt x="2" y="2"/>
                      <a:pt x="1" y="2"/>
                    </a:cubicBezTo>
                    <a:cubicBezTo>
                      <a:pt x="1" y="1"/>
                      <a:pt x="1" y="1"/>
                      <a:pt x="1" y="0"/>
                    </a:cubicBezTo>
                    <a:cubicBezTo>
                      <a:pt x="1" y="0"/>
                      <a:pt x="0" y="0"/>
                      <a:pt x="0" y="0"/>
                    </a:cubicBezTo>
                    <a:cubicBezTo>
                      <a:pt x="0" y="1"/>
                      <a:pt x="0" y="2"/>
                      <a:pt x="0" y="3"/>
                    </a:cubicBezTo>
                    <a:cubicBezTo>
                      <a:pt x="2" y="4"/>
                      <a:pt x="2" y="5"/>
                      <a:pt x="3" y="5"/>
                    </a:cubicBezTo>
                    <a:cubicBezTo>
                      <a:pt x="3" y="6"/>
                      <a:pt x="3" y="6"/>
                      <a:pt x="4" y="7"/>
                    </a:cubicBezTo>
                    <a:cubicBezTo>
                      <a:pt x="4" y="5"/>
                      <a:pt x="5" y="4"/>
                      <a:pt x="5" y="2"/>
                    </a:cubicBezTo>
                    <a:cubicBezTo>
                      <a:pt x="4" y="1"/>
                      <a:pt x="4" y="0"/>
                      <a:pt x="3"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9" name="Freeform 192">
                <a:extLst>
                  <a:ext uri="{FF2B5EF4-FFF2-40B4-BE49-F238E27FC236}">
                    <a16:creationId xmlns:a16="http://schemas.microsoft.com/office/drawing/2014/main" id="{76CE15F7-7759-49F5-B365-3032532075E1}"/>
                  </a:ext>
                </a:extLst>
              </p:cNvPr>
              <p:cNvSpPr>
                <a:spLocks/>
              </p:cNvSpPr>
              <p:nvPr/>
            </p:nvSpPr>
            <p:spPr bwMode="auto">
              <a:xfrm>
                <a:off x="1831" y="3017"/>
                <a:ext cx="10" cy="5"/>
              </a:xfrm>
              <a:custGeom>
                <a:avLst/>
                <a:gdLst>
                  <a:gd name="T0" fmla="*/ 0 w 2"/>
                  <a:gd name="T1" fmla="*/ 0 h 1"/>
                  <a:gd name="T2" fmla="*/ 2 w 2"/>
                  <a:gd name="T3" fmla="*/ 0 h 1"/>
                  <a:gd name="T4" fmla="*/ 2 w 2"/>
                  <a:gd name="T5" fmla="*/ 1 h 1"/>
                  <a:gd name="T6" fmla="*/ 2 w 2"/>
                  <a:gd name="T7" fmla="*/ 1 h 1"/>
                  <a:gd name="T8" fmla="*/ 0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1" y="0"/>
                      <a:pt x="1" y="0"/>
                      <a:pt x="2" y="0"/>
                    </a:cubicBezTo>
                    <a:cubicBezTo>
                      <a:pt x="2" y="0"/>
                      <a:pt x="2" y="0"/>
                      <a:pt x="2" y="1"/>
                    </a:cubicBezTo>
                    <a:cubicBezTo>
                      <a:pt x="2" y="1"/>
                      <a:pt x="2" y="1"/>
                      <a:pt x="2" y="1"/>
                    </a:cubicBezTo>
                    <a:cubicBezTo>
                      <a:pt x="1" y="1"/>
                      <a:pt x="1" y="1"/>
                      <a:pt x="0" y="1"/>
                    </a:cubicBezTo>
                    <a:cubicBezTo>
                      <a:pt x="0" y="1"/>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0" name="Freeform 193">
                <a:extLst>
                  <a:ext uri="{FF2B5EF4-FFF2-40B4-BE49-F238E27FC236}">
                    <a16:creationId xmlns:a16="http://schemas.microsoft.com/office/drawing/2014/main" id="{5E3AB39F-2253-4CBE-AFAF-DDCB41CCBD50}"/>
                  </a:ext>
                </a:extLst>
              </p:cNvPr>
              <p:cNvSpPr>
                <a:spLocks/>
              </p:cNvSpPr>
              <p:nvPr/>
            </p:nvSpPr>
            <p:spPr bwMode="auto">
              <a:xfrm>
                <a:off x="1771" y="3017"/>
                <a:ext cx="10" cy="10"/>
              </a:xfrm>
              <a:custGeom>
                <a:avLst/>
                <a:gdLst>
                  <a:gd name="T0" fmla="*/ 1 w 2"/>
                  <a:gd name="T1" fmla="*/ 2 h 2"/>
                  <a:gd name="T2" fmla="*/ 0 w 2"/>
                  <a:gd name="T3" fmla="*/ 2 h 2"/>
                  <a:gd name="T4" fmla="*/ 0 w 2"/>
                  <a:gd name="T5" fmla="*/ 1 h 2"/>
                  <a:gd name="T6" fmla="*/ 2 w 2"/>
                  <a:gd name="T7" fmla="*/ 0 h 2"/>
                  <a:gd name="T8" fmla="*/ 2 w 2"/>
                  <a:gd name="T9" fmla="*/ 1 h 2"/>
                  <a:gd name="T10" fmla="*/ 1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1" y="2"/>
                    </a:moveTo>
                    <a:cubicBezTo>
                      <a:pt x="1" y="2"/>
                      <a:pt x="0" y="2"/>
                      <a:pt x="0" y="2"/>
                    </a:cubicBezTo>
                    <a:cubicBezTo>
                      <a:pt x="0" y="2"/>
                      <a:pt x="0" y="1"/>
                      <a:pt x="0" y="1"/>
                    </a:cubicBezTo>
                    <a:cubicBezTo>
                      <a:pt x="1" y="0"/>
                      <a:pt x="1" y="0"/>
                      <a:pt x="2" y="0"/>
                    </a:cubicBezTo>
                    <a:cubicBezTo>
                      <a:pt x="2" y="1"/>
                      <a:pt x="2" y="1"/>
                      <a:pt x="2" y="1"/>
                    </a:cubicBezTo>
                    <a:cubicBezTo>
                      <a:pt x="1" y="2"/>
                      <a:pt x="1" y="1"/>
                      <a:pt x="1" y="2"/>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1" name="Freeform 194">
                <a:extLst>
                  <a:ext uri="{FF2B5EF4-FFF2-40B4-BE49-F238E27FC236}">
                    <a16:creationId xmlns:a16="http://schemas.microsoft.com/office/drawing/2014/main" id="{249AA9DE-C349-47EF-BA91-312EEB1CEFF5}"/>
                  </a:ext>
                </a:extLst>
              </p:cNvPr>
              <p:cNvSpPr>
                <a:spLocks/>
              </p:cNvSpPr>
              <p:nvPr/>
            </p:nvSpPr>
            <p:spPr bwMode="auto">
              <a:xfrm>
                <a:off x="1711" y="3027"/>
                <a:ext cx="15" cy="5"/>
              </a:xfrm>
              <a:custGeom>
                <a:avLst/>
                <a:gdLst>
                  <a:gd name="T0" fmla="*/ 0 w 3"/>
                  <a:gd name="T1" fmla="*/ 0 h 1"/>
                  <a:gd name="T2" fmla="*/ 3 w 3"/>
                  <a:gd name="T3" fmla="*/ 0 h 1"/>
                  <a:gd name="T4" fmla="*/ 2 w 3"/>
                  <a:gd name="T5" fmla="*/ 1 h 1"/>
                  <a:gd name="T6" fmla="*/ 1 w 3"/>
                  <a:gd name="T7" fmla="*/ 0 h 1"/>
                  <a:gd name="T8" fmla="*/ 0 w 3"/>
                  <a:gd name="T9" fmla="*/ 0 h 1"/>
                </a:gdLst>
                <a:ahLst/>
                <a:cxnLst>
                  <a:cxn ang="0">
                    <a:pos x="T0" y="T1"/>
                  </a:cxn>
                  <a:cxn ang="0">
                    <a:pos x="T2" y="T3"/>
                  </a:cxn>
                  <a:cxn ang="0">
                    <a:pos x="T4" y="T5"/>
                  </a:cxn>
                  <a:cxn ang="0">
                    <a:pos x="T6" y="T7"/>
                  </a:cxn>
                  <a:cxn ang="0">
                    <a:pos x="T8" y="T9"/>
                  </a:cxn>
                </a:cxnLst>
                <a:rect l="0" t="0" r="r" b="b"/>
                <a:pathLst>
                  <a:path w="3" h="1">
                    <a:moveTo>
                      <a:pt x="0" y="0"/>
                    </a:moveTo>
                    <a:cubicBezTo>
                      <a:pt x="1" y="0"/>
                      <a:pt x="2" y="0"/>
                      <a:pt x="3" y="0"/>
                    </a:cubicBezTo>
                    <a:cubicBezTo>
                      <a:pt x="2" y="0"/>
                      <a:pt x="2" y="0"/>
                      <a:pt x="2" y="1"/>
                    </a:cubicBezTo>
                    <a:cubicBezTo>
                      <a:pt x="1" y="0"/>
                      <a:pt x="1" y="1"/>
                      <a:pt x="1" y="0"/>
                    </a:cubicBezTo>
                    <a:cubicBezTo>
                      <a:pt x="1" y="0"/>
                      <a:pt x="1"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2" name="Freeform 195">
                <a:extLst>
                  <a:ext uri="{FF2B5EF4-FFF2-40B4-BE49-F238E27FC236}">
                    <a16:creationId xmlns:a16="http://schemas.microsoft.com/office/drawing/2014/main" id="{9E329363-A0F3-4AF6-B71A-5E7873AF07C6}"/>
                  </a:ext>
                </a:extLst>
              </p:cNvPr>
              <p:cNvSpPr>
                <a:spLocks/>
              </p:cNvSpPr>
              <p:nvPr/>
            </p:nvSpPr>
            <p:spPr bwMode="auto">
              <a:xfrm>
                <a:off x="1512" y="3027"/>
                <a:ext cx="15" cy="15"/>
              </a:xfrm>
              <a:custGeom>
                <a:avLst/>
                <a:gdLst>
                  <a:gd name="T0" fmla="*/ 2 w 3"/>
                  <a:gd name="T1" fmla="*/ 0 h 3"/>
                  <a:gd name="T2" fmla="*/ 3 w 3"/>
                  <a:gd name="T3" fmla="*/ 3 h 3"/>
                  <a:gd name="T4" fmla="*/ 1 w 3"/>
                  <a:gd name="T5" fmla="*/ 3 h 3"/>
                  <a:gd name="T6" fmla="*/ 0 w 3"/>
                  <a:gd name="T7" fmla="*/ 0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2" y="1"/>
                      <a:pt x="2" y="1"/>
                      <a:pt x="3" y="3"/>
                    </a:cubicBezTo>
                    <a:cubicBezTo>
                      <a:pt x="2" y="3"/>
                      <a:pt x="2" y="3"/>
                      <a:pt x="1" y="3"/>
                    </a:cubicBezTo>
                    <a:cubicBezTo>
                      <a:pt x="1" y="2"/>
                      <a:pt x="0" y="1"/>
                      <a:pt x="0" y="0"/>
                    </a:cubicBezTo>
                    <a:cubicBezTo>
                      <a:pt x="0" y="0"/>
                      <a:pt x="1" y="0"/>
                      <a:pt x="2"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3" name="Freeform 196">
                <a:extLst>
                  <a:ext uri="{FF2B5EF4-FFF2-40B4-BE49-F238E27FC236}">
                    <a16:creationId xmlns:a16="http://schemas.microsoft.com/office/drawing/2014/main" id="{631D6B96-0765-462A-B183-092F7D097882}"/>
                  </a:ext>
                </a:extLst>
              </p:cNvPr>
              <p:cNvSpPr>
                <a:spLocks/>
              </p:cNvSpPr>
              <p:nvPr/>
            </p:nvSpPr>
            <p:spPr bwMode="auto">
              <a:xfrm>
                <a:off x="1746" y="3037"/>
                <a:ext cx="35" cy="10"/>
              </a:xfrm>
              <a:custGeom>
                <a:avLst/>
                <a:gdLst>
                  <a:gd name="T0" fmla="*/ 0 w 7"/>
                  <a:gd name="T1" fmla="*/ 0 h 2"/>
                  <a:gd name="T2" fmla="*/ 7 w 7"/>
                  <a:gd name="T3" fmla="*/ 0 h 2"/>
                  <a:gd name="T4" fmla="*/ 7 w 7"/>
                  <a:gd name="T5" fmla="*/ 1 h 2"/>
                  <a:gd name="T6" fmla="*/ 7 w 7"/>
                  <a:gd name="T7" fmla="*/ 2 h 2"/>
                  <a:gd name="T8" fmla="*/ 0 w 7"/>
                  <a:gd name="T9" fmla="*/ 2 h 2"/>
                  <a:gd name="T10" fmla="*/ 0 w 7"/>
                  <a:gd name="T11" fmla="*/ 0 h 2"/>
                </a:gdLst>
                <a:ahLst/>
                <a:cxnLst>
                  <a:cxn ang="0">
                    <a:pos x="T0" y="T1"/>
                  </a:cxn>
                  <a:cxn ang="0">
                    <a:pos x="T2" y="T3"/>
                  </a:cxn>
                  <a:cxn ang="0">
                    <a:pos x="T4" y="T5"/>
                  </a:cxn>
                  <a:cxn ang="0">
                    <a:pos x="T6" y="T7"/>
                  </a:cxn>
                  <a:cxn ang="0">
                    <a:pos x="T8" y="T9"/>
                  </a:cxn>
                  <a:cxn ang="0">
                    <a:pos x="T10" y="T11"/>
                  </a:cxn>
                </a:cxnLst>
                <a:rect l="0" t="0" r="r" b="b"/>
                <a:pathLst>
                  <a:path w="7" h="2">
                    <a:moveTo>
                      <a:pt x="0" y="0"/>
                    </a:moveTo>
                    <a:cubicBezTo>
                      <a:pt x="3" y="0"/>
                      <a:pt x="5" y="0"/>
                      <a:pt x="7" y="0"/>
                    </a:cubicBezTo>
                    <a:cubicBezTo>
                      <a:pt x="7" y="1"/>
                      <a:pt x="7" y="1"/>
                      <a:pt x="7" y="1"/>
                    </a:cubicBezTo>
                    <a:cubicBezTo>
                      <a:pt x="7" y="2"/>
                      <a:pt x="7" y="2"/>
                      <a:pt x="7" y="2"/>
                    </a:cubicBezTo>
                    <a:cubicBezTo>
                      <a:pt x="6" y="1"/>
                      <a:pt x="2" y="2"/>
                      <a:pt x="0" y="2"/>
                    </a:cubicBezTo>
                    <a:cubicBezTo>
                      <a:pt x="0" y="1"/>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4" name="Freeform 197">
                <a:extLst>
                  <a:ext uri="{FF2B5EF4-FFF2-40B4-BE49-F238E27FC236}">
                    <a16:creationId xmlns:a16="http://schemas.microsoft.com/office/drawing/2014/main" id="{43714E2D-D86D-4769-BE57-8FF9FB16CA40}"/>
                  </a:ext>
                </a:extLst>
              </p:cNvPr>
              <p:cNvSpPr>
                <a:spLocks/>
              </p:cNvSpPr>
              <p:nvPr/>
            </p:nvSpPr>
            <p:spPr bwMode="auto">
              <a:xfrm>
                <a:off x="1731" y="3042"/>
                <a:ext cx="10" cy="10"/>
              </a:xfrm>
              <a:custGeom>
                <a:avLst/>
                <a:gdLst>
                  <a:gd name="T0" fmla="*/ 0 w 2"/>
                  <a:gd name="T1" fmla="*/ 0 h 2"/>
                  <a:gd name="T2" fmla="*/ 1 w 2"/>
                  <a:gd name="T3" fmla="*/ 2 h 2"/>
                  <a:gd name="T4" fmla="*/ 0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1" y="0"/>
                      <a:pt x="2" y="1"/>
                      <a:pt x="1" y="2"/>
                    </a:cubicBezTo>
                    <a:cubicBezTo>
                      <a:pt x="1" y="2"/>
                      <a:pt x="1" y="2"/>
                      <a:pt x="0" y="2"/>
                    </a:cubicBezTo>
                    <a:cubicBezTo>
                      <a:pt x="0" y="2"/>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5" name="Freeform 198">
                <a:extLst>
                  <a:ext uri="{FF2B5EF4-FFF2-40B4-BE49-F238E27FC236}">
                    <a16:creationId xmlns:a16="http://schemas.microsoft.com/office/drawing/2014/main" id="{6B8CF295-EF4F-417D-ADD8-0088F5624087}"/>
                  </a:ext>
                </a:extLst>
              </p:cNvPr>
              <p:cNvSpPr>
                <a:spLocks/>
              </p:cNvSpPr>
              <p:nvPr/>
            </p:nvSpPr>
            <p:spPr bwMode="auto">
              <a:xfrm>
                <a:off x="1537" y="3047"/>
                <a:ext cx="10" cy="5"/>
              </a:xfrm>
              <a:custGeom>
                <a:avLst/>
                <a:gdLst>
                  <a:gd name="T0" fmla="*/ 2 w 2"/>
                  <a:gd name="T1" fmla="*/ 0 h 1"/>
                  <a:gd name="T2" fmla="*/ 1 w 2"/>
                  <a:gd name="T3" fmla="*/ 1 h 1"/>
                  <a:gd name="T4" fmla="*/ 0 w 2"/>
                  <a:gd name="T5" fmla="*/ 0 h 1"/>
                  <a:gd name="T6" fmla="*/ 2 w 2"/>
                  <a:gd name="T7" fmla="*/ 0 h 1"/>
                </a:gdLst>
                <a:ahLst/>
                <a:cxnLst>
                  <a:cxn ang="0">
                    <a:pos x="T0" y="T1"/>
                  </a:cxn>
                  <a:cxn ang="0">
                    <a:pos x="T2" y="T3"/>
                  </a:cxn>
                  <a:cxn ang="0">
                    <a:pos x="T4" y="T5"/>
                  </a:cxn>
                  <a:cxn ang="0">
                    <a:pos x="T6" y="T7"/>
                  </a:cxn>
                </a:cxnLst>
                <a:rect l="0" t="0" r="r" b="b"/>
                <a:pathLst>
                  <a:path w="2" h="1">
                    <a:moveTo>
                      <a:pt x="2" y="0"/>
                    </a:moveTo>
                    <a:cubicBezTo>
                      <a:pt x="1" y="1"/>
                      <a:pt x="2" y="0"/>
                      <a:pt x="1" y="1"/>
                    </a:cubicBezTo>
                    <a:cubicBezTo>
                      <a:pt x="0" y="0"/>
                      <a:pt x="0" y="1"/>
                      <a:pt x="0" y="0"/>
                    </a:cubicBezTo>
                    <a:cubicBezTo>
                      <a:pt x="0" y="0"/>
                      <a:pt x="1" y="0"/>
                      <a:pt x="2"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6" name="Freeform 199">
                <a:extLst>
                  <a:ext uri="{FF2B5EF4-FFF2-40B4-BE49-F238E27FC236}">
                    <a16:creationId xmlns:a16="http://schemas.microsoft.com/office/drawing/2014/main" id="{6C305816-55D1-40AB-8BDB-0B95AA569439}"/>
                  </a:ext>
                </a:extLst>
              </p:cNvPr>
              <p:cNvSpPr>
                <a:spLocks/>
              </p:cNvSpPr>
              <p:nvPr/>
            </p:nvSpPr>
            <p:spPr bwMode="auto">
              <a:xfrm>
                <a:off x="2320" y="3052"/>
                <a:ext cx="10" cy="10"/>
              </a:xfrm>
              <a:custGeom>
                <a:avLst/>
                <a:gdLst>
                  <a:gd name="T0" fmla="*/ 0 w 2"/>
                  <a:gd name="T1" fmla="*/ 0 h 2"/>
                  <a:gd name="T2" fmla="*/ 2 w 2"/>
                  <a:gd name="T3" fmla="*/ 2 h 2"/>
                  <a:gd name="T4" fmla="*/ 1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1" y="1"/>
                      <a:pt x="1" y="1"/>
                      <a:pt x="2" y="2"/>
                    </a:cubicBezTo>
                    <a:cubicBezTo>
                      <a:pt x="2" y="2"/>
                      <a:pt x="1" y="2"/>
                      <a:pt x="1" y="2"/>
                    </a:cubicBezTo>
                    <a:cubicBezTo>
                      <a:pt x="0" y="1"/>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7" name="Freeform 200">
                <a:extLst>
                  <a:ext uri="{FF2B5EF4-FFF2-40B4-BE49-F238E27FC236}">
                    <a16:creationId xmlns:a16="http://schemas.microsoft.com/office/drawing/2014/main" id="{EB3460B9-9F6C-4FC6-BE91-6BBAE81A030E}"/>
                  </a:ext>
                </a:extLst>
              </p:cNvPr>
              <p:cNvSpPr>
                <a:spLocks/>
              </p:cNvSpPr>
              <p:nvPr/>
            </p:nvSpPr>
            <p:spPr bwMode="auto">
              <a:xfrm>
                <a:off x="2494" y="3057"/>
                <a:ext cx="5" cy="5"/>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1" y="0"/>
                      <a:pt x="1" y="1"/>
                    </a:cubicBezTo>
                    <a:cubicBezTo>
                      <a:pt x="1" y="1"/>
                      <a:pt x="1" y="1"/>
                      <a:pt x="1" y="1"/>
                    </a:cubicBezTo>
                    <a:cubicBezTo>
                      <a:pt x="0" y="0"/>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8" name="Freeform 201">
                <a:extLst>
                  <a:ext uri="{FF2B5EF4-FFF2-40B4-BE49-F238E27FC236}">
                    <a16:creationId xmlns:a16="http://schemas.microsoft.com/office/drawing/2014/main" id="{22B51219-5D54-4CF7-862A-295D1C3BECF1}"/>
                  </a:ext>
                </a:extLst>
              </p:cNvPr>
              <p:cNvSpPr>
                <a:spLocks/>
              </p:cNvSpPr>
              <p:nvPr/>
            </p:nvSpPr>
            <p:spPr bwMode="auto">
              <a:xfrm>
                <a:off x="2315" y="3062"/>
                <a:ext cx="5" cy="1"/>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1" y="0"/>
                    </a:cubicBezTo>
                    <a:cubicBezTo>
                      <a:pt x="1" y="0"/>
                      <a:pt x="1" y="0"/>
                      <a:pt x="1" y="0"/>
                    </a:cubicBezTo>
                    <a:cubicBezTo>
                      <a:pt x="0" y="0"/>
                      <a:pt x="0" y="0"/>
                      <a:pt x="0" y="0"/>
                    </a:cubicBezTo>
                    <a:cubicBezTo>
                      <a:pt x="0" y="0"/>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9" name="Freeform 202">
                <a:extLst>
                  <a:ext uri="{FF2B5EF4-FFF2-40B4-BE49-F238E27FC236}">
                    <a16:creationId xmlns:a16="http://schemas.microsoft.com/office/drawing/2014/main" id="{94B9F80E-A213-4ECC-BE1E-CF457AB8467F}"/>
                  </a:ext>
                </a:extLst>
              </p:cNvPr>
              <p:cNvSpPr>
                <a:spLocks/>
              </p:cNvSpPr>
              <p:nvPr/>
            </p:nvSpPr>
            <p:spPr bwMode="auto">
              <a:xfrm>
                <a:off x="1966" y="3062"/>
                <a:ext cx="15" cy="15"/>
              </a:xfrm>
              <a:custGeom>
                <a:avLst/>
                <a:gdLst>
                  <a:gd name="T0" fmla="*/ 3 w 3"/>
                  <a:gd name="T1" fmla="*/ 3 h 3"/>
                  <a:gd name="T2" fmla="*/ 1 w 3"/>
                  <a:gd name="T3" fmla="*/ 2 h 3"/>
                  <a:gd name="T4" fmla="*/ 0 w 3"/>
                  <a:gd name="T5" fmla="*/ 0 h 3"/>
                  <a:gd name="T6" fmla="*/ 2 w 3"/>
                  <a:gd name="T7" fmla="*/ 0 h 3"/>
                  <a:gd name="T8" fmla="*/ 3 w 3"/>
                  <a:gd name="T9" fmla="*/ 0 h 3"/>
                  <a:gd name="T10" fmla="*/ 3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3" y="3"/>
                    </a:moveTo>
                    <a:cubicBezTo>
                      <a:pt x="2" y="3"/>
                      <a:pt x="2" y="3"/>
                      <a:pt x="1" y="2"/>
                    </a:cubicBezTo>
                    <a:cubicBezTo>
                      <a:pt x="1" y="2"/>
                      <a:pt x="1" y="1"/>
                      <a:pt x="0" y="0"/>
                    </a:cubicBezTo>
                    <a:cubicBezTo>
                      <a:pt x="1" y="0"/>
                      <a:pt x="2" y="0"/>
                      <a:pt x="2" y="0"/>
                    </a:cubicBezTo>
                    <a:cubicBezTo>
                      <a:pt x="3" y="0"/>
                      <a:pt x="2" y="0"/>
                      <a:pt x="3" y="0"/>
                    </a:cubicBezTo>
                    <a:cubicBezTo>
                      <a:pt x="3" y="1"/>
                      <a:pt x="3" y="2"/>
                      <a:pt x="3" y="3"/>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0" name="Freeform 203">
                <a:extLst>
                  <a:ext uri="{FF2B5EF4-FFF2-40B4-BE49-F238E27FC236}">
                    <a16:creationId xmlns:a16="http://schemas.microsoft.com/office/drawing/2014/main" id="{154E56AE-74E7-4D60-AAFA-6B48C783A8AC}"/>
                  </a:ext>
                </a:extLst>
              </p:cNvPr>
              <p:cNvSpPr>
                <a:spLocks/>
              </p:cNvSpPr>
              <p:nvPr/>
            </p:nvSpPr>
            <p:spPr bwMode="auto">
              <a:xfrm>
                <a:off x="2479" y="3072"/>
                <a:ext cx="5" cy="10"/>
              </a:xfrm>
              <a:custGeom>
                <a:avLst/>
                <a:gdLst>
                  <a:gd name="T0" fmla="*/ 1 w 1"/>
                  <a:gd name="T1" fmla="*/ 0 h 2"/>
                  <a:gd name="T2" fmla="*/ 1 w 1"/>
                  <a:gd name="T3" fmla="*/ 2 h 2"/>
                  <a:gd name="T4" fmla="*/ 1 w 1"/>
                  <a:gd name="T5" fmla="*/ 2 h 2"/>
                  <a:gd name="T6" fmla="*/ 0 w 1"/>
                  <a:gd name="T7" fmla="*/ 1 h 2"/>
                  <a:gd name="T8" fmla="*/ 0 w 1"/>
                  <a:gd name="T9" fmla="*/ 0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cubicBezTo>
                      <a:pt x="1" y="1"/>
                      <a:pt x="1" y="1"/>
                      <a:pt x="1" y="2"/>
                    </a:cubicBezTo>
                    <a:cubicBezTo>
                      <a:pt x="1" y="2"/>
                      <a:pt x="1" y="2"/>
                      <a:pt x="1" y="2"/>
                    </a:cubicBezTo>
                    <a:cubicBezTo>
                      <a:pt x="1" y="1"/>
                      <a:pt x="1" y="2"/>
                      <a:pt x="0" y="1"/>
                    </a:cubicBezTo>
                    <a:cubicBezTo>
                      <a:pt x="0" y="1"/>
                      <a:pt x="0" y="1"/>
                      <a:pt x="0" y="0"/>
                    </a:cubicBezTo>
                    <a:cubicBezTo>
                      <a:pt x="1" y="0"/>
                      <a:pt x="1" y="0"/>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1" name="Freeform 204">
                <a:extLst>
                  <a:ext uri="{FF2B5EF4-FFF2-40B4-BE49-F238E27FC236}">
                    <a16:creationId xmlns:a16="http://schemas.microsoft.com/office/drawing/2014/main" id="{6AD2C42D-CFE1-463C-B6E3-04E619662E65}"/>
                  </a:ext>
                </a:extLst>
              </p:cNvPr>
              <p:cNvSpPr>
                <a:spLocks/>
              </p:cNvSpPr>
              <p:nvPr/>
            </p:nvSpPr>
            <p:spPr bwMode="auto">
              <a:xfrm>
                <a:off x="1981" y="3072"/>
                <a:ext cx="20" cy="30"/>
              </a:xfrm>
              <a:custGeom>
                <a:avLst/>
                <a:gdLst>
                  <a:gd name="T0" fmla="*/ 3 w 4"/>
                  <a:gd name="T1" fmla="*/ 3 h 6"/>
                  <a:gd name="T2" fmla="*/ 2 w 4"/>
                  <a:gd name="T3" fmla="*/ 4 h 6"/>
                  <a:gd name="T4" fmla="*/ 3 w 4"/>
                  <a:gd name="T5" fmla="*/ 4 h 6"/>
                  <a:gd name="T6" fmla="*/ 4 w 4"/>
                  <a:gd name="T7" fmla="*/ 5 h 6"/>
                  <a:gd name="T8" fmla="*/ 4 w 4"/>
                  <a:gd name="T9" fmla="*/ 6 h 6"/>
                  <a:gd name="T10" fmla="*/ 4 w 4"/>
                  <a:gd name="T11" fmla="*/ 6 h 6"/>
                  <a:gd name="T12" fmla="*/ 1 w 4"/>
                  <a:gd name="T13" fmla="*/ 3 h 6"/>
                  <a:gd name="T14" fmla="*/ 2 w 4"/>
                  <a:gd name="T15" fmla="*/ 3 h 6"/>
                  <a:gd name="T16" fmla="*/ 1 w 4"/>
                  <a:gd name="T17" fmla="*/ 0 h 6"/>
                  <a:gd name="T18" fmla="*/ 1 w 4"/>
                  <a:gd name="T19" fmla="*/ 0 h 6"/>
                  <a:gd name="T20" fmla="*/ 3 w 4"/>
                  <a:gd name="T21" fmla="*/ 2 h 6"/>
                  <a:gd name="T22" fmla="*/ 3 w 4"/>
                  <a:gd name="T2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6">
                    <a:moveTo>
                      <a:pt x="3" y="3"/>
                    </a:moveTo>
                    <a:cubicBezTo>
                      <a:pt x="3" y="3"/>
                      <a:pt x="3" y="3"/>
                      <a:pt x="2" y="4"/>
                    </a:cubicBezTo>
                    <a:cubicBezTo>
                      <a:pt x="2" y="4"/>
                      <a:pt x="3" y="4"/>
                      <a:pt x="3" y="4"/>
                    </a:cubicBezTo>
                    <a:cubicBezTo>
                      <a:pt x="3" y="4"/>
                      <a:pt x="3" y="4"/>
                      <a:pt x="4" y="5"/>
                    </a:cubicBezTo>
                    <a:cubicBezTo>
                      <a:pt x="4" y="5"/>
                      <a:pt x="4" y="5"/>
                      <a:pt x="4" y="6"/>
                    </a:cubicBezTo>
                    <a:cubicBezTo>
                      <a:pt x="4" y="6"/>
                      <a:pt x="4" y="6"/>
                      <a:pt x="4" y="6"/>
                    </a:cubicBezTo>
                    <a:cubicBezTo>
                      <a:pt x="3" y="5"/>
                      <a:pt x="2" y="4"/>
                      <a:pt x="1" y="3"/>
                    </a:cubicBezTo>
                    <a:cubicBezTo>
                      <a:pt x="2" y="3"/>
                      <a:pt x="1" y="3"/>
                      <a:pt x="2" y="3"/>
                    </a:cubicBezTo>
                    <a:cubicBezTo>
                      <a:pt x="0" y="2"/>
                      <a:pt x="1" y="2"/>
                      <a:pt x="1" y="0"/>
                    </a:cubicBezTo>
                    <a:cubicBezTo>
                      <a:pt x="1" y="0"/>
                      <a:pt x="1" y="0"/>
                      <a:pt x="1" y="0"/>
                    </a:cubicBezTo>
                    <a:cubicBezTo>
                      <a:pt x="2" y="1"/>
                      <a:pt x="2" y="1"/>
                      <a:pt x="3" y="2"/>
                    </a:cubicBezTo>
                    <a:cubicBezTo>
                      <a:pt x="3" y="2"/>
                      <a:pt x="3" y="2"/>
                      <a:pt x="3" y="3"/>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2" name="Freeform 205">
                <a:extLst>
                  <a:ext uri="{FF2B5EF4-FFF2-40B4-BE49-F238E27FC236}">
                    <a16:creationId xmlns:a16="http://schemas.microsoft.com/office/drawing/2014/main" id="{206859D1-5ADF-4B9F-AD46-BA95BCFBC8E0}"/>
                  </a:ext>
                </a:extLst>
              </p:cNvPr>
              <p:cNvSpPr>
                <a:spLocks/>
              </p:cNvSpPr>
              <p:nvPr/>
            </p:nvSpPr>
            <p:spPr bwMode="auto">
              <a:xfrm>
                <a:off x="1512" y="3077"/>
                <a:ext cx="105" cy="40"/>
              </a:xfrm>
              <a:custGeom>
                <a:avLst/>
                <a:gdLst>
                  <a:gd name="T0" fmla="*/ 5 w 21"/>
                  <a:gd name="T1" fmla="*/ 0 h 8"/>
                  <a:gd name="T2" fmla="*/ 8 w 21"/>
                  <a:gd name="T3" fmla="*/ 2 h 8"/>
                  <a:gd name="T4" fmla="*/ 14 w 21"/>
                  <a:gd name="T5" fmla="*/ 1 h 8"/>
                  <a:gd name="T6" fmla="*/ 21 w 21"/>
                  <a:gd name="T7" fmla="*/ 7 h 8"/>
                  <a:gd name="T8" fmla="*/ 17 w 21"/>
                  <a:gd name="T9" fmla="*/ 7 h 8"/>
                  <a:gd name="T10" fmla="*/ 0 w 21"/>
                  <a:gd name="T11" fmla="*/ 2 h 8"/>
                  <a:gd name="T12" fmla="*/ 2 w 21"/>
                  <a:gd name="T13" fmla="*/ 1 h 8"/>
                  <a:gd name="T14" fmla="*/ 5 w 21"/>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8">
                    <a:moveTo>
                      <a:pt x="5" y="0"/>
                    </a:moveTo>
                    <a:cubicBezTo>
                      <a:pt x="6" y="0"/>
                      <a:pt x="7" y="2"/>
                      <a:pt x="8" y="2"/>
                    </a:cubicBezTo>
                    <a:cubicBezTo>
                      <a:pt x="10" y="3"/>
                      <a:pt x="12" y="0"/>
                      <a:pt x="14" y="1"/>
                    </a:cubicBezTo>
                    <a:cubicBezTo>
                      <a:pt x="16" y="2"/>
                      <a:pt x="20" y="5"/>
                      <a:pt x="21" y="7"/>
                    </a:cubicBezTo>
                    <a:cubicBezTo>
                      <a:pt x="19" y="7"/>
                      <a:pt x="18" y="7"/>
                      <a:pt x="17" y="7"/>
                    </a:cubicBezTo>
                    <a:cubicBezTo>
                      <a:pt x="14" y="4"/>
                      <a:pt x="1" y="8"/>
                      <a:pt x="0" y="2"/>
                    </a:cubicBezTo>
                    <a:cubicBezTo>
                      <a:pt x="2" y="1"/>
                      <a:pt x="1" y="1"/>
                      <a:pt x="2" y="1"/>
                    </a:cubicBezTo>
                    <a:cubicBezTo>
                      <a:pt x="3" y="0"/>
                      <a:pt x="4" y="0"/>
                      <a:pt x="5"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3" name="Freeform 206">
                <a:extLst>
                  <a:ext uri="{FF2B5EF4-FFF2-40B4-BE49-F238E27FC236}">
                    <a16:creationId xmlns:a16="http://schemas.microsoft.com/office/drawing/2014/main" id="{15CCA72B-DB90-44A9-95AD-DDEBEE21F70F}"/>
                  </a:ext>
                </a:extLst>
              </p:cNvPr>
              <p:cNvSpPr>
                <a:spLocks/>
              </p:cNvSpPr>
              <p:nvPr/>
            </p:nvSpPr>
            <p:spPr bwMode="auto">
              <a:xfrm>
                <a:off x="1592" y="3082"/>
                <a:ext cx="20" cy="10"/>
              </a:xfrm>
              <a:custGeom>
                <a:avLst/>
                <a:gdLst>
                  <a:gd name="T0" fmla="*/ 0 w 4"/>
                  <a:gd name="T1" fmla="*/ 2 h 2"/>
                  <a:gd name="T2" fmla="*/ 1 w 4"/>
                  <a:gd name="T3" fmla="*/ 0 h 2"/>
                  <a:gd name="T4" fmla="*/ 3 w 4"/>
                  <a:gd name="T5" fmla="*/ 0 h 2"/>
                  <a:gd name="T6" fmla="*/ 4 w 4"/>
                  <a:gd name="T7" fmla="*/ 2 h 2"/>
                  <a:gd name="T8" fmla="*/ 3 w 4"/>
                  <a:gd name="T9" fmla="*/ 2 h 2"/>
                  <a:gd name="T10" fmla="*/ 2 w 4"/>
                  <a:gd name="T11" fmla="*/ 2 h 2"/>
                  <a:gd name="T12" fmla="*/ 0 w 4"/>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2"/>
                    </a:moveTo>
                    <a:cubicBezTo>
                      <a:pt x="1" y="1"/>
                      <a:pt x="1" y="1"/>
                      <a:pt x="1" y="0"/>
                    </a:cubicBezTo>
                    <a:cubicBezTo>
                      <a:pt x="1" y="0"/>
                      <a:pt x="2" y="0"/>
                      <a:pt x="3" y="0"/>
                    </a:cubicBezTo>
                    <a:cubicBezTo>
                      <a:pt x="3" y="1"/>
                      <a:pt x="3" y="1"/>
                      <a:pt x="4" y="2"/>
                    </a:cubicBezTo>
                    <a:cubicBezTo>
                      <a:pt x="4" y="2"/>
                      <a:pt x="3" y="2"/>
                      <a:pt x="3" y="2"/>
                    </a:cubicBezTo>
                    <a:cubicBezTo>
                      <a:pt x="3" y="2"/>
                      <a:pt x="3" y="2"/>
                      <a:pt x="2" y="2"/>
                    </a:cubicBezTo>
                    <a:cubicBezTo>
                      <a:pt x="2" y="2"/>
                      <a:pt x="1" y="2"/>
                      <a:pt x="0" y="2"/>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4" name="Freeform 207">
                <a:extLst>
                  <a:ext uri="{FF2B5EF4-FFF2-40B4-BE49-F238E27FC236}">
                    <a16:creationId xmlns:a16="http://schemas.microsoft.com/office/drawing/2014/main" id="{BECE59AF-9ED5-4E9D-ADD1-72FE36613FAE}"/>
                  </a:ext>
                </a:extLst>
              </p:cNvPr>
              <p:cNvSpPr>
                <a:spLocks/>
              </p:cNvSpPr>
              <p:nvPr/>
            </p:nvSpPr>
            <p:spPr bwMode="auto">
              <a:xfrm>
                <a:off x="2315" y="3082"/>
                <a:ext cx="5" cy="10"/>
              </a:xfrm>
              <a:custGeom>
                <a:avLst/>
                <a:gdLst>
                  <a:gd name="T0" fmla="*/ 1 w 1"/>
                  <a:gd name="T1" fmla="*/ 0 h 2"/>
                  <a:gd name="T2" fmla="*/ 1 w 1"/>
                  <a:gd name="T3" fmla="*/ 2 h 2"/>
                  <a:gd name="T4" fmla="*/ 0 w 1"/>
                  <a:gd name="T5" fmla="*/ 0 h 2"/>
                  <a:gd name="T6" fmla="*/ 1 w 1"/>
                  <a:gd name="T7" fmla="*/ 0 h 2"/>
                </a:gdLst>
                <a:ahLst/>
                <a:cxnLst>
                  <a:cxn ang="0">
                    <a:pos x="T0" y="T1"/>
                  </a:cxn>
                  <a:cxn ang="0">
                    <a:pos x="T2" y="T3"/>
                  </a:cxn>
                  <a:cxn ang="0">
                    <a:pos x="T4" y="T5"/>
                  </a:cxn>
                  <a:cxn ang="0">
                    <a:pos x="T6" y="T7"/>
                  </a:cxn>
                </a:cxnLst>
                <a:rect l="0" t="0" r="r" b="b"/>
                <a:pathLst>
                  <a:path w="1" h="2">
                    <a:moveTo>
                      <a:pt x="1" y="0"/>
                    </a:moveTo>
                    <a:cubicBezTo>
                      <a:pt x="1" y="1"/>
                      <a:pt x="1" y="2"/>
                      <a:pt x="1" y="2"/>
                    </a:cubicBezTo>
                    <a:cubicBezTo>
                      <a:pt x="0" y="0"/>
                      <a:pt x="0" y="2"/>
                      <a:pt x="0" y="0"/>
                    </a:cubicBezTo>
                    <a:cubicBezTo>
                      <a:pt x="0" y="0"/>
                      <a:pt x="1" y="0"/>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5" name="Freeform 208">
                <a:extLst>
                  <a:ext uri="{FF2B5EF4-FFF2-40B4-BE49-F238E27FC236}">
                    <a16:creationId xmlns:a16="http://schemas.microsoft.com/office/drawing/2014/main" id="{F2C9B031-1A74-4D0D-B294-F3BF7C75A872}"/>
                  </a:ext>
                </a:extLst>
              </p:cNvPr>
              <p:cNvSpPr>
                <a:spLocks/>
              </p:cNvSpPr>
              <p:nvPr/>
            </p:nvSpPr>
            <p:spPr bwMode="auto">
              <a:xfrm>
                <a:off x="2006" y="3087"/>
                <a:ext cx="34" cy="35"/>
              </a:xfrm>
              <a:custGeom>
                <a:avLst/>
                <a:gdLst>
                  <a:gd name="T0" fmla="*/ 3 w 7"/>
                  <a:gd name="T1" fmla="*/ 5 h 7"/>
                  <a:gd name="T2" fmla="*/ 4 w 7"/>
                  <a:gd name="T3" fmla="*/ 4 h 7"/>
                  <a:gd name="T4" fmla="*/ 4 w 7"/>
                  <a:gd name="T5" fmla="*/ 3 h 7"/>
                  <a:gd name="T6" fmla="*/ 0 w 7"/>
                  <a:gd name="T7" fmla="*/ 0 h 7"/>
                  <a:gd name="T8" fmla="*/ 1 w 7"/>
                  <a:gd name="T9" fmla="*/ 0 h 7"/>
                  <a:gd name="T10" fmla="*/ 4 w 7"/>
                  <a:gd name="T11" fmla="*/ 3 h 7"/>
                  <a:gd name="T12" fmla="*/ 5 w 7"/>
                  <a:gd name="T13" fmla="*/ 2 h 7"/>
                  <a:gd name="T14" fmla="*/ 7 w 7"/>
                  <a:gd name="T15" fmla="*/ 3 h 7"/>
                  <a:gd name="T16" fmla="*/ 5 w 7"/>
                  <a:gd name="T17" fmla="*/ 5 h 7"/>
                  <a:gd name="T18" fmla="*/ 6 w 7"/>
                  <a:gd name="T19" fmla="*/ 7 h 7"/>
                  <a:gd name="T20" fmla="*/ 3 w 7"/>
                  <a:gd name="T21" fmla="*/ 7 h 7"/>
                  <a:gd name="T22" fmla="*/ 3 w 7"/>
                  <a:gd name="T23" fmla="*/ 6 h 7"/>
                  <a:gd name="T24" fmla="*/ 3 w 7"/>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7">
                    <a:moveTo>
                      <a:pt x="3" y="5"/>
                    </a:moveTo>
                    <a:cubicBezTo>
                      <a:pt x="4" y="5"/>
                      <a:pt x="4" y="5"/>
                      <a:pt x="4" y="4"/>
                    </a:cubicBezTo>
                    <a:cubicBezTo>
                      <a:pt x="4" y="4"/>
                      <a:pt x="4" y="4"/>
                      <a:pt x="4" y="3"/>
                    </a:cubicBezTo>
                    <a:cubicBezTo>
                      <a:pt x="2" y="4"/>
                      <a:pt x="1" y="2"/>
                      <a:pt x="0" y="0"/>
                    </a:cubicBezTo>
                    <a:cubicBezTo>
                      <a:pt x="0" y="0"/>
                      <a:pt x="0" y="0"/>
                      <a:pt x="1" y="0"/>
                    </a:cubicBezTo>
                    <a:cubicBezTo>
                      <a:pt x="2" y="1"/>
                      <a:pt x="3" y="2"/>
                      <a:pt x="4" y="3"/>
                    </a:cubicBezTo>
                    <a:cubicBezTo>
                      <a:pt x="4" y="2"/>
                      <a:pt x="4" y="2"/>
                      <a:pt x="5" y="2"/>
                    </a:cubicBezTo>
                    <a:cubicBezTo>
                      <a:pt x="5" y="2"/>
                      <a:pt x="6" y="3"/>
                      <a:pt x="7" y="3"/>
                    </a:cubicBezTo>
                    <a:cubicBezTo>
                      <a:pt x="6" y="4"/>
                      <a:pt x="5" y="4"/>
                      <a:pt x="5" y="5"/>
                    </a:cubicBezTo>
                    <a:cubicBezTo>
                      <a:pt x="5" y="5"/>
                      <a:pt x="5" y="6"/>
                      <a:pt x="6" y="7"/>
                    </a:cubicBezTo>
                    <a:cubicBezTo>
                      <a:pt x="5" y="7"/>
                      <a:pt x="4" y="7"/>
                      <a:pt x="3" y="7"/>
                    </a:cubicBezTo>
                    <a:cubicBezTo>
                      <a:pt x="3" y="6"/>
                      <a:pt x="3" y="6"/>
                      <a:pt x="3" y="6"/>
                    </a:cubicBezTo>
                    <a:cubicBezTo>
                      <a:pt x="3" y="6"/>
                      <a:pt x="3" y="5"/>
                      <a:pt x="3" y="5"/>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6" name="Freeform 209">
                <a:extLst>
                  <a:ext uri="{FF2B5EF4-FFF2-40B4-BE49-F238E27FC236}">
                    <a16:creationId xmlns:a16="http://schemas.microsoft.com/office/drawing/2014/main" id="{CB418321-2405-474E-B02A-0815831E44B5}"/>
                  </a:ext>
                </a:extLst>
              </p:cNvPr>
              <p:cNvSpPr>
                <a:spLocks/>
              </p:cNvSpPr>
              <p:nvPr/>
            </p:nvSpPr>
            <p:spPr bwMode="auto">
              <a:xfrm>
                <a:off x="1851" y="3087"/>
                <a:ext cx="15" cy="15"/>
              </a:xfrm>
              <a:custGeom>
                <a:avLst/>
                <a:gdLst>
                  <a:gd name="T0" fmla="*/ 1 w 3"/>
                  <a:gd name="T1" fmla="*/ 0 h 3"/>
                  <a:gd name="T2" fmla="*/ 3 w 3"/>
                  <a:gd name="T3" fmla="*/ 0 h 3"/>
                  <a:gd name="T4" fmla="*/ 3 w 3"/>
                  <a:gd name="T5" fmla="*/ 2 h 3"/>
                  <a:gd name="T6" fmla="*/ 0 w 3"/>
                  <a:gd name="T7" fmla="*/ 3 h 3"/>
                  <a:gd name="T8" fmla="*/ 0 w 3"/>
                  <a:gd name="T9" fmla="*/ 2 h 3"/>
                  <a:gd name="T10" fmla="*/ 1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1" y="0"/>
                    </a:moveTo>
                    <a:cubicBezTo>
                      <a:pt x="1" y="0"/>
                      <a:pt x="2" y="0"/>
                      <a:pt x="3" y="0"/>
                    </a:cubicBezTo>
                    <a:cubicBezTo>
                      <a:pt x="3" y="1"/>
                      <a:pt x="3" y="1"/>
                      <a:pt x="3" y="2"/>
                    </a:cubicBezTo>
                    <a:cubicBezTo>
                      <a:pt x="2" y="2"/>
                      <a:pt x="2" y="3"/>
                      <a:pt x="0" y="3"/>
                    </a:cubicBezTo>
                    <a:cubicBezTo>
                      <a:pt x="0" y="3"/>
                      <a:pt x="0" y="2"/>
                      <a:pt x="0" y="2"/>
                    </a:cubicBezTo>
                    <a:cubicBezTo>
                      <a:pt x="0" y="1"/>
                      <a:pt x="0" y="1"/>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7" name="Freeform 210">
                <a:extLst>
                  <a:ext uri="{FF2B5EF4-FFF2-40B4-BE49-F238E27FC236}">
                    <a16:creationId xmlns:a16="http://schemas.microsoft.com/office/drawing/2014/main" id="{45096573-92D1-4D38-8D03-836AA81598B1}"/>
                  </a:ext>
                </a:extLst>
              </p:cNvPr>
              <p:cNvSpPr>
                <a:spLocks/>
              </p:cNvSpPr>
              <p:nvPr/>
            </p:nvSpPr>
            <p:spPr bwMode="auto">
              <a:xfrm>
                <a:off x="1666" y="3097"/>
                <a:ext cx="45" cy="15"/>
              </a:xfrm>
              <a:custGeom>
                <a:avLst/>
                <a:gdLst>
                  <a:gd name="T0" fmla="*/ 4 w 9"/>
                  <a:gd name="T1" fmla="*/ 0 h 3"/>
                  <a:gd name="T2" fmla="*/ 8 w 9"/>
                  <a:gd name="T3" fmla="*/ 1 h 3"/>
                  <a:gd name="T4" fmla="*/ 9 w 9"/>
                  <a:gd name="T5" fmla="*/ 2 h 3"/>
                  <a:gd name="T6" fmla="*/ 8 w 9"/>
                  <a:gd name="T7" fmla="*/ 2 h 3"/>
                  <a:gd name="T8" fmla="*/ 2 w 9"/>
                  <a:gd name="T9" fmla="*/ 3 h 3"/>
                  <a:gd name="T10" fmla="*/ 0 w 9"/>
                  <a:gd name="T11" fmla="*/ 2 h 3"/>
                  <a:gd name="T12" fmla="*/ 4 w 9"/>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9" h="3">
                    <a:moveTo>
                      <a:pt x="4" y="0"/>
                    </a:moveTo>
                    <a:cubicBezTo>
                      <a:pt x="6" y="0"/>
                      <a:pt x="8" y="1"/>
                      <a:pt x="8" y="1"/>
                    </a:cubicBezTo>
                    <a:cubicBezTo>
                      <a:pt x="8" y="1"/>
                      <a:pt x="9" y="1"/>
                      <a:pt x="9" y="2"/>
                    </a:cubicBezTo>
                    <a:cubicBezTo>
                      <a:pt x="8" y="2"/>
                      <a:pt x="8" y="2"/>
                      <a:pt x="8" y="2"/>
                    </a:cubicBezTo>
                    <a:cubicBezTo>
                      <a:pt x="7" y="2"/>
                      <a:pt x="4" y="3"/>
                      <a:pt x="2" y="3"/>
                    </a:cubicBezTo>
                    <a:cubicBezTo>
                      <a:pt x="1" y="3"/>
                      <a:pt x="0" y="2"/>
                      <a:pt x="0" y="2"/>
                    </a:cubicBezTo>
                    <a:cubicBezTo>
                      <a:pt x="2" y="2"/>
                      <a:pt x="4" y="2"/>
                      <a:pt x="4"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8" name="Freeform 211">
                <a:extLst>
                  <a:ext uri="{FF2B5EF4-FFF2-40B4-BE49-F238E27FC236}">
                    <a16:creationId xmlns:a16="http://schemas.microsoft.com/office/drawing/2014/main" id="{7C6C6AD3-E881-4FB8-9091-C924CC46B711}"/>
                  </a:ext>
                </a:extLst>
              </p:cNvPr>
              <p:cNvSpPr>
                <a:spLocks/>
              </p:cNvSpPr>
              <p:nvPr/>
            </p:nvSpPr>
            <p:spPr bwMode="auto">
              <a:xfrm>
                <a:off x="1612" y="3102"/>
                <a:ext cx="10" cy="5"/>
              </a:xfrm>
              <a:custGeom>
                <a:avLst/>
                <a:gdLst>
                  <a:gd name="T0" fmla="*/ 0 w 2"/>
                  <a:gd name="T1" fmla="*/ 0 h 1"/>
                  <a:gd name="T2" fmla="*/ 2 w 2"/>
                  <a:gd name="T3" fmla="*/ 0 h 1"/>
                  <a:gd name="T4" fmla="*/ 2 w 2"/>
                  <a:gd name="T5" fmla="*/ 1 h 1"/>
                  <a:gd name="T6" fmla="*/ 0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1" y="0"/>
                      <a:pt x="1" y="0"/>
                      <a:pt x="2" y="0"/>
                    </a:cubicBezTo>
                    <a:cubicBezTo>
                      <a:pt x="2" y="0"/>
                      <a:pt x="2" y="1"/>
                      <a:pt x="2" y="1"/>
                    </a:cubicBezTo>
                    <a:cubicBezTo>
                      <a:pt x="1" y="1"/>
                      <a:pt x="1" y="1"/>
                      <a:pt x="0" y="1"/>
                    </a:cubicBezTo>
                    <a:cubicBezTo>
                      <a:pt x="0" y="1"/>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9" name="Freeform 212">
                <a:extLst>
                  <a:ext uri="{FF2B5EF4-FFF2-40B4-BE49-F238E27FC236}">
                    <a16:creationId xmlns:a16="http://schemas.microsoft.com/office/drawing/2014/main" id="{F9B1AB7E-177E-442B-8643-F4DB21E8287A}"/>
                  </a:ext>
                </a:extLst>
              </p:cNvPr>
              <p:cNvSpPr>
                <a:spLocks/>
              </p:cNvSpPr>
              <p:nvPr/>
            </p:nvSpPr>
            <p:spPr bwMode="auto">
              <a:xfrm>
                <a:off x="1716" y="3102"/>
                <a:ext cx="10" cy="5"/>
              </a:xfrm>
              <a:custGeom>
                <a:avLst/>
                <a:gdLst>
                  <a:gd name="T0" fmla="*/ 0 w 2"/>
                  <a:gd name="T1" fmla="*/ 0 h 1"/>
                  <a:gd name="T2" fmla="*/ 2 w 2"/>
                  <a:gd name="T3" fmla="*/ 0 h 1"/>
                  <a:gd name="T4" fmla="*/ 2 w 2"/>
                  <a:gd name="T5" fmla="*/ 1 h 1"/>
                  <a:gd name="T6" fmla="*/ 0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1" y="0"/>
                      <a:pt x="1" y="0"/>
                      <a:pt x="2" y="0"/>
                    </a:cubicBezTo>
                    <a:cubicBezTo>
                      <a:pt x="2" y="0"/>
                      <a:pt x="2" y="1"/>
                      <a:pt x="2" y="1"/>
                    </a:cubicBezTo>
                    <a:cubicBezTo>
                      <a:pt x="1" y="1"/>
                      <a:pt x="1" y="1"/>
                      <a:pt x="0" y="1"/>
                    </a:cubicBezTo>
                    <a:cubicBezTo>
                      <a:pt x="0" y="1"/>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0" name="Freeform 213">
                <a:extLst>
                  <a:ext uri="{FF2B5EF4-FFF2-40B4-BE49-F238E27FC236}">
                    <a16:creationId xmlns:a16="http://schemas.microsoft.com/office/drawing/2014/main" id="{C1E3257D-F48C-407B-B5A3-DDE85B18DB79}"/>
                  </a:ext>
                </a:extLst>
              </p:cNvPr>
              <p:cNvSpPr>
                <a:spLocks/>
              </p:cNvSpPr>
              <p:nvPr/>
            </p:nvSpPr>
            <p:spPr bwMode="auto">
              <a:xfrm>
                <a:off x="1931" y="3102"/>
                <a:ext cx="5" cy="10"/>
              </a:xfrm>
              <a:custGeom>
                <a:avLst/>
                <a:gdLst>
                  <a:gd name="T0" fmla="*/ 0 w 1"/>
                  <a:gd name="T1" fmla="*/ 0 h 2"/>
                  <a:gd name="T2" fmla="*/ 1 w 1"/>
                  <a:gd name="T3" fmla="*/ 1 h 2"/>
                  <a:gd name="T4" fmla="*/ 1 w 1"/>
                  <a:gd name="T5" fmla="*/ 2 h 2"/>
                  <a:gd name="T6" fmla="*/ 0 w 1"/>
                  <a:gd name="T7" fmla="*/ 1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1" y="1"/>
                      <a:pt x="1" y="1"/>
                    </a:cubicBezTo>
                    <a:cubicBezTo>
                      <a:pt x="1" y="1"/>
                      <a:pt x="1" y="2"/>
                      <a:pt x="1" y="2"/>
                    </a:cubicBezTo>
                    <a:cubicBezTo>
                      <a:pt x="0" y="2"/>
                      <a:pt x="1" y="2"/>
                      <a:pt x="0" y="1"/>
                    </a:cubicBezTo>
                    <a:cubicBezTo>
                      <a:pt x="0" y="1"/>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1" name="Freeform 214">
                <a:extLst>
                  <a:ext uri="{FF2B5EF4-FFF2-40B4-BE49-F238E27FC236}">
                    <a16:creationId xmlns:a16="http://schemas.microsoft.com/office/drawing/2014/main" id="{559FF31C-7401-48A6-8D77-EE5459037683}"/>
                  </a:ext>
                </a:extLst>
              </p:cNvPr>
              <p:cNvSpPr>
                <a:spLocks/>
              </p:cNvSpPr>
              <p:nvPr/>
            </p:nvSpPr>
            <p:spPr bwMode="auto">
              <a:xfrm>
                <a:off x="1627" y="3102"/>
                <a:ext cx="29" cy="15"/>
              </a:xfrm>
              <a:custGeom>
                <a:avLst/>
                <a:gdLst>
                  <a:gd name="T0" fmla="*/ 2 w 6"/>
                  <a:gd name="T1" fmla="*/ 0 h 3"/>
                  <a:gd name="T2" fmla="*/ 6 w 6"/>
                  <a:gd name="T3" fmla="*/ 1 h 3"/>
                  <a:gd name="T4" fmla="*/ 6 w 6"/>
                  <a:gd name="T5" fmla="*/ 1 h 3"/>
                  <a:gd name="T6" fmla="*/ 3 w 6"/>
                  <a:gd name="T7" fmla="*/ 3 h 3"/>
                  <a:gd name="T8" fmla="*/ 1 w 6"/>
                  <a:gd name="T9" fmla="*/ 2 h 3"/>
                  <a:gd name="T10" fmla="*/ 0 w 6"/>
                  <a:gd name="T11" fmla="*/ 3 h 3"/>
                  <a:gd name="T12" fmla="*/ 0 w 6"/>
                  <a:gd name="T13" fmla="*/ 1 h 3"/>
                  <a:gd name="T14" fmla="*/ 2 w 6"/>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3">
                    <a:moveTo>
                      <a:pt x="2" y="0"/>
                    </a:moveTo>
                    <a:cubicBezTo>
                      <a:pt x="4" y="0"/>
                      <a:pt x="5" y="0"/>
                      <a:pt x="6" y="1"/>
                    </a:cubicBezTo>
                    <a:cubicBezTo>
                      <a:pt x="6" y="1"/>
                      <a:pt x="6" y="1"/>
                      <a:pt x="6" y="1"/>
                    </a:cubicBezTo>
                    <a:cubicBezTo>
                      <a:pt x="5" y="2"/>
                      <a:pt x="5" y="3"/>
                      <a:pt x="3" y="3"/>
                    </a:cubicBezTo>
                    <a:cubicBezTo>
                      <a:pt x="2" y="3"/>
                      <a:pt x="2" y="3"/>
                      <a:pt x="1" y="2"/>
                    </a:cubicBezTo>
                    <a:cubicBezTo>
                      <a:pt x="1" y="2"/>
                      <a:pt x="0" y="2"/>
                      <a:pt x="0" y="3"/>
                    </a:cubicBezTo>
                    <a:cubicBezTo>
                      <a:pt x="0" y="2"/>
                      <a:pt x="0" y="2"/>
                      <a:pt x="0" y="1"/>
                    </a:cubicBezTo>
                    <a:cubicBezTo>
                      <a:pt x="1" y="1"/>
                      <a:pt x="2" y="1"/>
                      <a:pt x="2"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68" name="Freeform 215">
              <a:extLst>
                <a:ext uri="{FF2B5EF4-FFF2-40B4-BE49-F238E27FC236}">
                  <a16:creationId xmlns:a16="http://schemas.microsoft.com/office/drawing/2014/main" id="{8DE3FFBD-616F-4487-ADFE-EEE958B58F1F}"/>
                </a:ext>
              </a:extLst>
            </p:cNvPr>
            <p:cNvSpPr>
              <a:spLocks/>
            </p:cNvSpPr>
            <p:nvPr/>
          </p:nvSpPr>
          <p:spPr bwMode="auto">
            <a:xfrm>
              <a:off x="2732" y="2662"/>
              <a:ext cx="58" cy="32"/>
            </a:xfrm>
            <a:custGeom>
              <a:avLst/>
              <a:gdLst>
                <a:gd name="T0" fmla="*/ 0 w 7"/>
                <a:gd name="T1" fmla="*/ 5 h 5"/>
                <a:gd name="T2" fmla="*/ 0 w 7"/>
                <a:gd name="T3" fmla="*/ 3 h 5"/>
                <a:gd name="T4" fmla="*/ 6 w 7"/>
                <a:gd name="T5" fmla="*/ 0 h 5"/>
                <a:gd name="T6" fmla="*/ 7 w 7"/>
                <a:gd name="T7" fmla="*/ 1 h 5"/>
                <a:gd name="T8" fmla="*/ 6 w 7"/>
                <a:gd name="T9" fmla="*/ 1 h 5"/>
                <a:gd name="T10" fmla="*/ 0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0" y="5"/>
                  </a:moveTo>
                  <a:cubicBezTo>
                    <a:pt x="0" y="4"/>
                    <a:pt x="0" y="4"/>
                    <a:pt x="0" y="3"/>
                  </a:cubicBezTo>
                  <a:cubicBezTo>
                    <a:pt x="2" y="2"/>
                    <a:pt x="4" y="1"/>
                    <a:pt x="6" y="0"/>
                  </a:cubicBezTo>
                  <a:cubicBezTo>
                    <a:pt x="7" y="1"/>
                    <a:pt x="6" y="0"/>
                    <a:pt x="7" y="1"/>
                  </a:cubicBezTo>
                  <a:cubicBezTo>
                    <a:pt x="7" y="1"/>
                    <a:pt x="7" y="1"/>
                    <a:pt x="6" y="1"/>
                  </a:cubicBezTo>
                  <a:cubicBezTo>
                    <a:pt x="5" y="3"/>
                    <a:pt x="2" y="5"/>
                    <a:pt x="0" y="5"/>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9" name="Freeform 216">
              <a:extLst>
                <a:ext uri="{FF2B5EF4-FFF2-40B4-BE49-F238E27FC236}">
                  <a16:creationId xmlns:a16="http://schemas.microsoft.com/office/drawing/2014/main" id="{CB609C32-1C48-40D1-8D60-FCC87D037BC5}"/>
                </a:ext>
              </a:extLst>
            </p:cNvPr>
            <p:cNvSpPr>
              <a:spLocks/>
            </p:cNvSpPr>
            <p:nvPr/>
          </p:nvSpPr>
          <p:spPr bwMode="auto">
            <a:xfrm>
              <a:off x="4251" y="2662"/>
              <a:ext cx="8" cy="5"/>
            </a:xfrm>
            <a:custGeom>
              <a:avLst/>
              <a:gdLst>
                <a:gd name="T0" fmla="*/ 0 w 1"/>
                <a:gd name="T1" fmla="*/ 0 h 1"/>
                <a:gd name="T2" fmla="*/ 1 w 1"/>
                <a:gd name="T3" fmla="*/ 1 h 1"/>
                <a:gd name="T4" fmla="*/ 1 w 1"/>
                <a:gd name="T5" fmla="*/ 1 h 1"/>
                <a:gd name="T6" fmla="*/ 1 w 1"/>
                <a:gd name="T7" fmla="*/ 1 h 1"/>
                <a:gd name="T8" fmla="*/ 1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1" y="0"/>
                    <a:pt x="1" y="0"/>
                    <a:pt x="1" y="1"/>
                  </a:cubicBezTo>
                  <a:cubicBezTo>
                    <a:pt x="1" y="1"/>
                    <a:pt x="1" y="1"/>
                    <a:pt x="1" y="1"/>
                  </a:cubicBezTo>
                  <a:cubicBezTo>
                    <a:pt x="1" y="1"/>
                    <a:pt x="1" y="1"/>
                    <a:pt x="1" y="1"/>
                  </a:cubicBezTo>
                  <a:cubicBezTo>
                    <a:pt x="1" y="1"/>
                    <a:pt x="1" y="1"/>
                    <a:pt x="1" y="1"/>
                  </a:cubicBezTo>
                  <a:cubicBezTo>
                    <a:pt x="0" y="1"/>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0" name="Freeform 217">
              <a:extLst>
                <a:ext uri="{FF2B5EF4-FFF2-40B4-BE49-F238E27FC236}">
                  <a16:creationId xmlns:a16="http://schemas.microsoft.com/office/drawing/2014/main" id="{4218B57B-1EEF-48C6-A0A7-B609AA8361A6}"/>
                </a:ext>
              </a:extLst>
            </p:cNvPr>
            <p:cNvSpPr>
              <a:spLocks/>
            </p:cNvSpPr>
            <p:nvPr/>
          </p:nvSpPr>
          <p:spPr bwMode="auto">
            <a:xfrm>
              <a:off x="4259" y="2674"/>
              <a:ext cx="17" cy="13"/>
            </a:xfrm>
            <a:custGeom>
              <a:avLst/>
              <a:gdLst>
                <a:gd name="T0" fmla="*/ 0 w 2"/>
                <a:gd name="T1" fmla="*/ 0 h 2"/>
                <a:gd name="T2" fmla="*/ 2 w 2"/>
                <a:gd name="T3" fmla="*/ 1 h 2"/>
                <a:gd name="T4" fmla="*/ 2 w 2"/>
                <a:gd name="T5" fmla="*/ 1 h 2"/>
                <a:gd name="T6" fmla="*/ 1 w 2"/>
                <a:gd name="T7" fmla="*/ 1 h 2"/>
                <a:gd name="T8" fmla="*/ 1 w 2"/>
                <a:gd name="T9" fmla="*/ 2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1" y="1"/>
                    <a:pt x="2" y="1"/>
                  </a:cubicBezTo>
                  <a:cubicBezTo>
                    <a:pt x="2" y="1"/>
                    <a:pt x="2" y="1"/>
                    <a:pt x="2" y="1"/>
                  </a:cubicBezTo>
                  <a:cubicBezTo>
                    <a:pt x="1" y="1"/>
                    <a:pt x="1" y="1"/>
                    <a:pt x="1" y="1"/>
                  </a:cubicBezTo>
                  <a:cubicBezTo>
                    <a:pt x="1" y="1"/>
                    <a:pt x="1" y="1"/>
                    <a:pt x="1" y="2"/>
                  </a:cubicBezTo>
                  <a:cubicBezTo>
                    <a:pt x="0" y="1"/>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1" name="Freeform 218">
              <a:extLst>
                <a:ext uri="{FF2B5EF4-FFF2-40B4-BE49-F238E27FC236}">
                  <a16:creationId xmlns:a16="http://schemas.microsoft.com/office/drawing/2014/main" id="{C30C6349-8760-4C33-8A6D-6201226DDAF0}"/>
                </a:ext>
              </a:extLst>
            </p:cNvPr>
            <p:cNvSpPr>
              <a:spLocks/>
            </p:cNvSpPr>
            <p:nvPr/>
          </p:nvSpPr>
          <p:spPr bwMode="auto">
            <a:xfrm>
              <a:off x="2643" y="2682"/>
              <a:ext cx="40" cy="20"/>
            </a:xfrm>
            <a:custGeom>
              <a:avLst/>
              <a:gdLst>
                <a:gd name="T0" fmla="*/ 0 w 5"/>
                <a:gd name="T1" fmla="*/ 0 h 3"/>
                <a:gd name="T2" fmla="*/ 5 w 5"/>
                <a:gd name="T3" fmla="*/ 1 h 3"/>
                <a:gd name="T4" fmla="*/ 5 w 5"/>
                <a:gd name="T5" fmla="*/ 1 h 3"/>
                <a:gd name="T6" fmla="*/ 5 w 5"/>
                <a:gd name="T7" fmla="*/ 2 h 3"/>
                <a:gd name="T8" fmla="*/ 3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cubicBezTo>
                    <a:pt x="1" y="0"/>
                    <a:pt x="4" y="0"/>
                    <a:pt x="5" y="1"/>
                  </a:cubicBezTo>
                  <a:cubicBezTo>
                    <a:pt x="5" y="1"/>
                    <a:pt x="5" y="1"/>
                    <a:pt x="5" y="1"/>
                  </a:cubicBezTo>
                  <a:cubicBezTo>
                    <a:pt x="5" y="2"/>
                    <a:pt x="5" y="2"/>
                    <a:pt x="5" y="2"/>
                  </a:cubicBezTo>
                  <a:cubicBezTo>
                    <a:pt x="5" y="3"/>
                    <a:pt x="4" y="3"/>
                    <a:pt x="3" y="3"/>
                  </a:cubicBezTo>
                  <a:cubicBezTo>
                    <a:pt x="3" y="1"/>
                    <a:pt x="1"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2" name="Freeform 219">
              <a:extLst>
                <a:ext uri="{FF2B5EF4-FFF2-40B4-BE49-F238E27FC236}">
                  <a16:creationId xmlns:a16="http://schemas.microsoft.com/office/drawing/2014/main" id="{35A9A060-51C0-42D4-BE0C-4051E59BCCB0}"/>
                </a:ext>
              </a:extLst>
            </p:cNvPr>
            <p:cNvSpPr>
              <a:spLocks/>
            </p:cNvSpPr>
            <p:nvPr/>
          </p:nvSpPr>
          <p:spPr bwMode="auto">
            <a:xfrm>
              <a:off x="3259" y="2687"/>
              <a:ext cx="25" cy="20"/>
            </a:xfrm>
            <a:custGeom>
              <a:avLst/>
              <a:gdLst>
                <a:gd name="T0" fmla="*/ 1 w 3"/>
                <a:gd name="T1" fmla="*/ 0 h 3"/>
                <a:gd name="T2" fmla="*/ 2 w 3"/>
                <a:gd name="T3" fmla="*/ 0 h 3"/>
                <a:gd name="T4" fmla="*/ 3 w 3"/>
                <a:gd name="T5" fmla="*/ 2 h 3"/>
                <a:gd name="T6" fmla="*/ 3 w 3"/>
                <a:gd name="T7" fmla="*/ 2 h 3"/>
                <a:gd name="T8" fmla="*/ 3 w 3"/>
                <a:gd name="T9" fmla="*/ 3 h 3"/>
                <a:gd name="T10" fmla="*/ 0 w 3"/>
                <a:gd name="T11" fmla="*/ 2 h 3"/>
                <a:gd name="T12" fmla="*/ 0 w 3"/>
                <a:gd name="T13" fmla="*/ 1 h 3"/>
                <a:gd name="T14" fmla="*/ 0 w 3"/>
                <a:gd name="T15" fmla="*/ 1 h 3"/>
                <a:gd name="T16" fmla="*/ 1 w 3"/>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1" y="0"/>
                  </a:moveTo>
                  <a:cubicBezTo>
                    <a:pt x="1" y="0"/>
                    <a:pt x="1" y="0"/>
                    <a:pt x="2" y="0"/>
                  </a:cubicBezTo>
                  <a:cubicBezTo>
                    <a:pt x="2" y="1"/>
                    <a:pt x="3" y="1"/>
                    <a:pt x="3" y="2"/>
                  </a:cubicBezTo>
                  <a:cubicBezTo>
                    <a:pt x="3" y="2"/>
                    <a:pt x="3" y="2"/>
                    <a:pt x="3" y="2"/>
                  </a:cubicBezTo>
                  <a:cubicBezTo>
                    <a:pt x="3" y="3"/>
                    <a:pt x="3" y="3"/>
                    <a:pt x="3" y="3"/>
                  </a:cubicBezTo>
                  <a:cubicBezTo>
                    <a:pt x="2" y="3"/>
                    <a:pt x="1" y="3"/>
                    <a:pt x="0" y="2"/>
                  </a:cubicBezTo>
                  <a:cubicBezTo>
                    <a:pt x="0" y="2"/>
                    <a:pt x="0" y="2"/>
                    <a:pt x="0" y="1"/>
                  </a:cubicBezTo>
                  <a:cubicBezTo>
                    <a:pt x="0" y="1"/>
                    <a:pt x="0" y="1"/>
                    <a:pt x="0" y="1"/>
                  </a:cubicBezTo>
                  <a:cubicBezTo>
                    <a:pt x="0" y="1"/>
                    <a:pt x="0" y="0"/>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3" name="Freeform 220">
              <a:extLst>
                <a:ext uri="{FF2B5EF4-FFF2-40B4-BE49-F238E27FC236}">
                  <a16:creationId xmlns:a16="http://schemas.microsoft.com/office/drawing/2014/main" id="{B08A155A-FB78-4BF1-9647-D02A500115CE}"/>
                </a:ext>
              </a:extLst>
            </p:cNvPr>
            <p:cNvSpPr>
              <a:spLocks/>
            </p:cNvSpPr>
            <p:nvPr/>
          </p:nvSpPr>
          <p:spPr bwMode="auto">
            <a:xfrm>
              <a:off x="4283" y="2694"/>
              <a:ext cx="9" cy="8"/>
            </a:xfrm>
            <a:custGeom>
              <a:avLst/>
              <a:gdLst>
                <a:gd name="T0" fmla="*/ 1 w 1"/>
                <a:gd name="T1" fmla="*/ 0 h 1"/>
                <a:gd name="T2" fmla="*/ 1 w 1"/>
                <a:gd name="T3" fmla="*/ 1 h 1"/>
                <a:gd name="T4" fmla="*/ 1 w 1"/>
                <a:gd name="T5" fmla="*/ 1 h 1"/>
                <a:gd name="T6" fmla="*/ 0 w 1"/>
                <a:gd name="T7" fmla="*/ 1 h 1"/>
                <a:gd name="T8" fmla="*/ 0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1"/>
                    <a:pt x="1" y="0"/>
                    <a:pt x="1" y="1"/>
                  </a:cubicBezTo>
                  <a:cubicBezTo>
                    <a:pt x="1" y="1"/>
                    <a:pt x="1" y="1"/>
                    <a:pt x="1" y="1"/>
                  </a:cubicBezTo>
                  <a:cubicBezTo>
                    <a:pt x="0" y="1"/>
                    <a:pt x="0" y="1"/>
                    <a:pt x="0" y="1"/>
                  </a:cubicBezTo>
                  <a:cubicBezTo>
                    <a:pt x="0" y="1"/>
                    <a:pt x="0" y="1"/>
                    <a:pt x="0" y="0"/>
                  </a:cubicBezTo>
                  <a:cubicBezTo>
                    <a:pt x="1" y="0"/>
                    <a:pt x="1" y="0"/>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4" name="Freeform 221">
              <a:extLst>
                <a:ext uri="{FF2B5EF4-FFF2-40B4-BE49-F238E27FC236}">
                  <a16:creationId xmlns:a16="http://schemas.microsoft.com/office/drawing/2014/main" id="{D41DAE13-4D8B-4351-B71B-EC3CCE299EF7}"/>
                </a:ext>
              </a:extLst>
            </p:cNvPr>
            <p:cNvSpPr>
              <a:spLocks/>
            </p:cNvSpPr>
            <p:nvPr/>
          </p:nvSpPr>
          <p:spPr bwMode="auto">
            <a:xfrm>
              <a:off x="4096" y="2702"/>
              <a:ext cx="8" cy="5"/>
            </a:xfrm>
            <a:custGeom>
              <a:avLst/>
              <a:gdLst>
                <a:gd name="T0" fmla="*/ 0 w 1"/>
                <a:gd name="T1" fmla="*/ 0 h 1"/>
                <a:gd name="T2" fmla="*/ 1 w 1"/>
                <a:gd name="T3" fmla="*/ 0 h 1"/>
                <a:gd name="T4" fmla="*/ 1 w 1"/>
                <a:gd name="T5" fmla="*/ 0 h 1"/>
                <a:gd name="T6" fmla="*/ 1 w 1"/>
                <a:gd name="T7" fmla="*/ 0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1" y="0"/>
                    <a:pt x="1" y="0"/>
                  </a:cubicBezTo>
                  <a:cubicBezTo>
                    <a:pt x="1" y="0"/>
                    <a:pt x="1" y="0"/>
                    <a:pt x="1" y="0"/>
                  </a:cubicBezTo>
                  <a:cubicBezTo>
                    <a:pt x="1" y="0"/>
                    <a:pt x="1" y="0"/>
                    <a:pt x="1" y="0"/>
                  </a:cubicBezTo>
                  <a:cubicBezTo>
                    <a:pt x="0" y="1"/>
                    <a:pt x="1" y="1"/>
                    <a:pt x="0" y="1"/>
                  </a:cubicBezTo>
                  <a:cubicBezTo>
                    <a:pt x="0" y="0"/>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5" name="Freeform 222">
              <a:extLst>
                <a:ext uri="{FF2B5EF4-FFF2-40B4-BE49-F238E27FC236}">
                  <a16:creationId xmlns:a16="http://schemas.microsoft.com/office/drawing/2014/main" id="{221259D2-BDB5-4F07-A05C-676AF4A08148}"/>
                </a:ext>
              </a:extLst>
            </p:cNvPr>
            <p:cNvSpPr>
              <a:spLocks/>
            </p:cNvSpPr>
            <p:nvPr/>
          </p:nvSpPr>
          <p:spPr bwMode="auto">
            <a:xfrm>
              <a:off x="2556" y="2702"/>
              <a:ext cx="593" cy="443"/>
            </a:xfrm>
            <a:custGeom>
              <a:avLst/>
              <a:gdLst>
                <a:gd name="T0" fmla="*/ 48 w 73"/>
                <a:gd name="T1" fmla="*/ 60 h 69"/>
                <a:gd name="T2" fmla="*/ 38 w 73"/>
                <a:gd name="T3" fmla="*/ 52 h 69"/>
                <a:gd name="T4" fmla="*/ 24 w 73"/>
                <a:gd name="T5" fmla="*/ 59 h 69"/>
                <a:gd name="T6" fmla="*/ 10 w 73"/>
                <a:gd name="T7" fmla="*/ 64 h 69"/>
                <a:gd name="T8" fmla="*/ 7 w 73"/>
                <a:gd name="T9" fmla="*/ 58 h 69"/>
                <a:gd name="T10" fmla="*/ 0 w 73"/>
                <a:gd name="T11" fmla="*/ 38 h 69"/>
                <a:gd name="T12" fmla="*/ 2 w 73"/>
                <a:gd name="T13" fmla="*/ 38 h 69"/>
                <a:gd name="T14" fmla="*/ 2 w 73"/>
                <a:gd name="T15" fmla="*/ 29 h 69"/>
                <a:gd name="T16" fmla="*/ 7 w 73"/>
                <a:gd name="T17" fmla="*/ 26 h 69"/>
                <a:gd name="T18" fmla="*/ 19 w 73"/>
                <a:gd name="T19" fmla="*/ 19 h 69"/>
                <a:gd name="T20" fmla="*/ 21 w 73"/>
                <a:gd name="T21" fmla="*/ 15 h 69"/>
                <a:gd name="T22" fmla="*/ 22 w 73"/>
                <a:gd name="T23" fmla="*/ 17 h 69"/>
                <a:gd name="T24" fmla="*/ 24 w 73"/>
                <a:gd name="T25" fmla="*/ 14 h 69"/>
                <a:gd name="T26" fmla="*/ 27 w 73"/>
                <a:gd name="T27" fmla="*/ 9 h 69"/>
                <a:gd name="T28" fmla="*/ 32 w 73"/>
                <a:gd name="T29" fmla="*/ 11 h 69"/>
                <a:gd name="T30" fmla="*/ 42 w 73"/>
                <a:gd name="T31" fmla="*/ 4 h 69"/>
                <a:gd name="T32" fmla="*/ 40 w 73"/>
                <a:gd name="T33" fmla="*/ 1 h 69"/>
                <a:gd name="T34" fmla="*/ 47 w 73"/>
                <a:gd name="T35" fmla="*/ 4 h 69"/>
                <a:gd name="T36" fmla="*/ 48 w 73"/>
                <a:gd name="T37" fmla="*/ 10 h 69"/>
                <a:gd name="T38" fmla="*/ 56 w 73"/>
                <a:gd name="T39" fmla="*/ 14 h 69"/>
                <a:gd name="T40" fmla="*/ 59 w 73"/>
                <a:gd name="T41" fmla="*/ 12 h 69"/>
                <a:gd name="T42" fmla="*/ 61 w 73"/>
                <a:gd name="T43" fmla="*/ 0 h 69"/>
                <a:gd name="T44" fmla="*/ 65 w 73"/>
                <a:gd name="T45" fmla="*/ 7 h 69"/>
                <a:gd name="T46" fmla="*/ 66 w 73"/>
                <a:gd name="T47" fmla="*/ 17 h 69"/>
                <a:gd name="T48" fmla="*/ 67 w 73"/>
                <a:gd name="T49" fmla="*/ 20 h 69"/>
                <a:gd name="T50" fmla="*/ 69 w 73"/>
                <a:gd name="T51" fmla="*/ 30 h 69"/>
                <a:gd name="T52" fmla="*/ 72 w 73"/>
                <a:gd name="T53" fmla="*/ 41 h 69"/>
                <a:gd name="T54" fmla="*/ 71 w 73"/>
                <a:gd name="T55" fmla="*/ 49 h 69"/>
                <a:gd name="T56" fmla="*/ 69 w 73"/>
                <a:gd name="T57" fmla="*/ 55 h 69"/>
                <a:gd name="T58" fmla="*/ 66 w 73"/>
                <a:gd name="T59" fmla="*/ 60 h 69"/>
                <a:gd name="T60" fmla="*/ 59 w 73"/>
                <a:gd name="T61" fmla="*/ 67 h 69"/>
                <a:gd name="T62" fmla="*/ 52 w 73"/>
                <a:gd name="T63" fmla="*/ 62 h 69"/>
                <a:gd name="T64" fmla="*/ 54 w 73"/>
                <a:gd name="T65" fmla="*/ 55 h 69"/>
                <a:gd name="T66" fmla="*/ 54 w 73"/>
                <a:gd name="T67" fmla="*/ 5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3" h="69">
                  <a:moveTo>
                    <a:pt x="51" y="61"/>
                  </a:moveTo>
                  <a:cubicBezTo>
                    <a:pt x="50" y="61"/>
                    <a:pt x="49" y="61"/>
                    <a:pt x="48" y="60"/>
                  </a:cubicBezTo>
                  <a:cubicBezTo>
                    <a:pt x="48" y="60"/>
                    <a:pt x="48" y="59"/>
                    <a:pt x="48" y="58"/>
                  </a:cubicBezTo>
                  <a:cubicBezTo>
                    <a:pt x="45" y="56"/>
                    <a:pt x="44" y="52"/>
                    <a:pt x="38" y="52"/>
                  </a:cubicBezTo>
                  <a:cubicBezTo>
                    <a:pt x="36" y="54"/>
                    <a:pt x="29" y="55"/>
                    <a:pt x="26" y="56"/>
                  </a:cubicBezTo>
                  <a:cubicBezTo>
                    <a:pt x="25" y="57"/>
                    <a:pt x="25" y="58"/>
                    <a:pt x="24" y="59"/>
                  </a:cubicBezTo>
                  <a:cubicBezTo>
                    <a:pt x="22" y="59"/>
                    <a:pt x="19" y="60"/>
                    <a:pt x="16" y="60"/>
                  </a:cubicBezTo>
                  <a:cubicBezTo>
                    <a:pt x="13" y="61"/>
                    <a:pt x="15" y="64"/>
                    <a:pt x="10" y="64"/>
                  </a:cubicBezTo>
                  <a:cubicBezTo>
                    <a:pt x="9" y="62"/>
                    <a:pt x="6" y="61"/>
                    <a:pt x="5" y="58"/>
                  </a:cubicBezTo>
                  <a:cubicBezTo>
                    <a:pt x="6" y="58"/>
                    <a:pt x="6" y="58"/>
                    <a:pt x="7" y="58"/>
                  </a:cubicBezTo>
                  <a:cubicBezTo>
                    <a:pt x="7" y="58"/>
                    <a:pt x="7" y="57"/>
                    <a:pt x="7" y="55"/>
                  </a:cubicBezTo>
                  <a:cubicBezTo>
                    <a:pt x="6" y="54"/>
                    <a:pt x="0" y="41"/>
                    <a:pt x="0" y="38"/>
                  </a:cubicBezTo>
                  <a:cubicBezTo>
                    <a:pt x="0" y="38"/>
                    <a:pt x="1" y="38"/>
                    <a:pt x="1" y="38"/>
                  </a:cubicBezTo>
                  <a:cubicBezTo>
                    <a:pt x="1" y="38"/>
                    <a:pt x="1" y="38"/>
                    <a:pt x="2" y="38"/>
                  </a:cubicBezTo>
                  <a:cubicBezTo>
                    <a:pt x="2" y="38"/>
                    <a:pt x="2" y="38"/>
                    <a:pt x="2" y="38"/>
                  </a:cubicBezTo>
                  <a:cubicBezTo>
                    <a:pt x="1" y="37"/>
                    <a:pt x="0" y="31"/>
                    <a:pt x="2" y="29"/>
                  </a:cubicBezTo>
                  <a:cubicBezTo>
                    <a:pt x="3" y="29"/>
                    <a:pt x="4" y="29"/>
                    <a:pt x="5" y="29"/>
                  </a:cubicBezTo>
                  <a:cubicBezTo>
                    <a:pt x="6" y="28"/>
                    <a:pt x="7" y="27"/>
                    <a:pt x="7" y="26"/>
                  </a:cubicBezTo>
                  <a:cubicBezTo>
                    <a:pt x="10" y="24"/>
                    <a:pt x="14" y="23"/>
                    <a:pt x="17" y="22"/>
                  </a:cubicBezTo>
                  <a:cubicBezTo>
                    <a:pt x="18" y="21"/>
                    <a:pt x="19" y="20"/>
                    <a:pt x="19" y="19"/>
                  </a:cubicBezTo>
                  <a:cubicBezTo>
                    <a:pt x="19" y="17"/>
                    <a:pt x="19" y="16"/>
                    <a:pt x="19" y="15"/>
                  </a:cubicBezTo>
                  <a:cubicBezTo>
                    <a:pt x="20" y="15"/>
                    <a:pt x="21" y="15"/>
                    <a:pt x="21" y="15"/>
                  </a:cubicBezTo>
                  <a:cubicBezTo>
                    <a:pt x="21" y="15"/>
                    <a:pt x="21" y="16"/>
                    <a:pt x="21" y="17"/>
                  </a:cubicBezTo>
                  <a:cubicBezTo>
                    <a:pt x="22" y="17"/>
                    <a:pt x="22" y="17"/>
                    <a:pt x="22" y="17"/>
                  </a:cubicBezTo>
                  <a:cubicBezTo>
                    <a:pt x="22" y="15"/>
                    <a:pt x="22" y="14"/>
                    <a:pt x="23" y="14"/>
                  </a:cubicBezTo>
                  <a:cubicBezTo>
                    <a:pt x="23" y="14"/>
                    <a:pt x="23" y="14"/>
                    <a:pt x="24" y="14"/>
                  </a:cubicBezTo>
                  <a:cubicBezTo>
                    <a:pt x="24" y="14"/>
                    <a:pt x="24" y="14"/>
                    <a:pt x="24" y="14"/>
                  </a:cubicBezTo>
                  <a:cubicBezTo>
                    <a:pt x="25" y="11"/>
                    <a:pt x="24" y="10"/>
                    <a:pt x="27" y="9"/>
                  </a:cubicBezTo>
                  <a:cubicBezTo>
                    <a:pt x="27" y="8"/>
                    <a:pt x="29" y="8"/>
                    <a:pt x="30" y="8"/>
                  </a:cubicBezTo>
                  <a:cubicBezTo>
                    <a:pt x="31" y="9"/>
                    <a:pt x="32" y="10"/>
                    <a:pt x="32" y="11"/>
                  </a:cubicBezTo>
                  <a:cubicBezTo>
                    <a:pt x="33" y="10"/>
                    <a:pt x="34" y="10"/>
                    <a:pt x="35" y="10"/>
                  </a:cubicBezTo>
                  <a:cubicBezTo>
                    <a:pt x="35" y="5"/>
                    <a:pt x="37" y="3"/>
                    <a:pt x="42" y="4"/>
                  </a:cubicBezTo>
                  <a:cubicBezTo>
                    <a:pt x="42" y="3"/>
                    <a:pt x="42" y="3"/>
                    <a:pt x="42" y="3"/>
                  </a:cubicBezTo>
                  <a:cubicBezTo>
                    <a:pt x="41" y="2"/>
                    <a:pt x="41" y="2"/>
                    <a:pt x="40" y="1"/>
                  </a:cubicBezTo>
                  <a:cubicBezTo>
                    <a:pt x="41" y="1"/>
                    <a:pt x="41" y="1"/>
                    <a:pt x="42" y="1"/>
                  </a:cubicBezTo>
                  <a:cubicBezTo>
                    <a:pt x="43" y="3"/>
                    <a:pt x="44" y="4"/>
                    <a:pt x="47" y="4"/>
                  </a:cubicBezTo>
                  <a:cubicBezTo>
                    <a:pt x="48" y="3"/>
                    <a:pt x="48" y="3"/>
                    <a:pt x="50" y="3"/>
                  </a:cubicBezTo>
                  <a:cubicBezTo>
                    <a:pt x="50" y="6"/>
                    <a:pt x="48" y="7"/>
                    <a:pt x="48" y="10"/>
                  </a:cubicBezTo>
                  <a:cubicBezTo>
                    <a:pt x="49" y="11"/>
                    <a:pt x="50" y="13"/>
                    <a:pt x="51" y="13"/>
                  </a:cubicBezTo>
                  <a:cubicBezTo>
                    <a:pt x="53" y="14"/>
                    <a:pt x="54" y="13"/>
                    <a:pt x="56" y="14"/>
                  </a:cubicBezTo>
                  <a:cubicBezTo>
                    <a:pt x="57" y="15"/>
                    <a:pt x="56" y="16"/>
                    <a:pt x="59" y="17"/>
                  </a:cubicBezTo>
                  <a:cubicBezTo>
                    <a:pt x="59" y="15"/>
                    <a:pt x="59" y="14"/>
                    <a:pt x="59" y="12"/>
                  </a:cubicBezTo>
                  <a:cubicBezTo>
                    <a:pt x="57" y="10"/>
                    <a:pt x="60" y="2"/>
                    <a:pt x="61" y="0"/>
                  </a:cubicBezTo>
                  <a:cubicBezTo>
                    <a:pt x="62" y="0"/>
                    <a:pt x="61" y="0"/>
                    <a:pt x="61" y="0"/>
                  </a:cubicBezTo>
                  <a:cubicBezTo>
                    <a:pt x="64" y="2"/>
                    <a:pt x="62" y="7"/>
                    <a:pt x="64" y="8"/>
                  </a:cubicBezTo>
                  <a:cubicBezTo>
                    <a:pt x="64" y="8"/>
                    <a:pt x="64" y="8"/>
                    <a:pt x="65" y="7"/>
                  </a:cubicBezTo>
                  <a:cubicBezTo>
                    <a:pt x="65" y="8"/>
                    <a:pt x="65" y="8"/>
                    <a:pt x="65" y="8"/>
                  </a:cubicBezTo>
                  <a:cubicBezTo>
                    <a:pt x="67" y="10"/>
                    <a:pt x="67" y="14"/>
                    <a:pt x="66" y="17"/>
                  </a:cubicBezTo>
                  <a:cubicBezTo>
                    <a:pt x="66" y="18"/>
                    <a:pt x="66" y="18"/>
                    <a:pt x="66" y="19"/>
                  </a:cubicBezTo>
                  <a:cubicBezTo>
                    <a:pt x="66" y="19"/>
                    <a:pt x="67" y="20"/>
                    <a:pt x="67" y="20"/>
                  </a:cubicBezTo>
                  <a:cubicBezTo>
                    <a:pt x="67" y="22"/>
                    <a:pt x="67" y="23"/>
                    <a:pt x="67" y="25"/>
                  </a:cubicBezTo>
                  <a:cubicBezTo>
                    <a:pt x="67" y="26"/>
                    <a:pt x="68" y="29"/>
                    <a:pt x="69" y="30"/>
                  </a:cubicBezTo>
                  <a:cubicBezTo>
                    <a:pt x="69" y="31"/>
                    <a:pt x="72" y="32"/>
                    <a:pt x="72" y="33"/>
                  </a:cubicBezTo>
                  <a:cubicBezTo>
                    <a:pt x="72" y="36"/>
                    <a:pt x="72" y="38"/>
                    <a:pt x="72" y="41"/>
                  </a:cubicBezTo>
                  <a:cubicBezTo>
                    <a:pt x="72" y="43"/>
                    <a:pt x="73" y="45"/>
                    <a:pt x="72" y="48"/>
                  </a:cubicBezTo>
                  <a:cubicBezTo>
                    <a:pt x="72" y="48"/>
                    <a:pt x="71" y="49"/>
                    <a:pt x="71" y="49"/>
                  </a:cubicBezTo>
                  <a:cubicBezTo>
                    <a:pt x="71" y="50"/>
                    <a:pt x="71" y="52"/>
                    <a:pt x="71" y="53"/>
                  </a:cubicBezTo>
                  <a:cubicBezTo>
                    <a:pt x="70" y="54"/>
                    <a:pt x="69" y="55"/>
                    <a:pt x="69" y="55"/>
                  </a:cubicBezTo>
                  <a:cubicBezTo>
                    <a:pt x="69" y="56"/>
                    <a:pt x="69" y="57"/>
                    <a:pt x="69" y="58"/>
                  </a:cubicBezTo>
                  <a:cubicBezTo>
                    <a:pt x="68" y="59"/>
                    <a:pt x="67" y="60"/>
                    <a:pt x="66" y="60"/>
                  </a:cubicBezTo>
                  <a:cubicBezTo>
                    <a:pt x="65" y="64"/>
                    <a:pt x="67" y="67"/>
                    <a:pt x="64" y="69"/>
                  </a:cubicBezTo>
                  <a:cubicBezTo>
                    <a:pt x="63" y="69"/>
                    <a:pt x="59" y="68"/>
                    <a:pt x="59" y="67"/>
                  </a:cubicBezTo>
                  <a:cubicBezTo>
                    <a:pt x="57" y="65"/>
                    <a:pt x="56" y="62"/>
                    <a:pt x="55" y="60"/>
                  </a:cubicBezTo>
                  <a:cubicBezTo>
                    <a:pt x="54" y="61"/>
                    <a:pt x="54" y="61"/>
                    <a:pt x="52" y="62"/>
                  </a:cubicBezTo>
                  <a:cubicBezTo>
                    <a:pt x="52" y="61"/>
                    <a:pt x="52" y="61"/>
                    <a:pt x="52" y="61"/>
                  </a:cubicBezTo>
                  <a:cubicBezTo>
                    <a:pt x="53" y="60"/>
                    <a:pt x="54" y="57"/>
                    <a:pt x="54" y="55"/>
                  </a:cubicBezTo>
                  <a:cubicBezTo>
                    <a:pt x="54" y="55"/>
                    <a:pt x="54" y="55"/>
                    <a:pt x="54" y="55"/>
                  </a:cubicBezTo>
                  <a:cubicBezTo>
                    <a:pt x="54" y="55"/>
                    <a:pt x="54" y="55"/>
                    <a:pt x="54" y="55"/>
                  </a:cubicBezTo>
                  <a:cubicBezTo>
                    <a:pt x="52" y="57"/>
                    <a:pt x="51" y="58"/>
                    <a:pt x="51" y="61"/>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6" name="Freeform 223">
              <a:extLst>
                <a:ext uri="{FF2B5EF4-FFF2-40B4-BE49-F238E27FC236}">
                  <a16:creationId xmlns:a16="http://schemas.microsoft.com/office/drawing/2014/main" id="{BC2B9912-A5EA-42F3-B4EE-5BE661B7C216}"/>
                </a:ext>
              </a:extLst>
            </p:cNvPr>
            <p:cNvSpPr>
              <a:spLocks/>
            </p:cNvSpPr>
            <p:nvPr/>
          </p:nvSpPr>
          <p:spPr bwMode="auto">
            <a:xfrm>
              <a:off x="4276" y="2702"/>
              <a:ext cx="7" cy="5"/>
            </a:xfrm>
            <a:custGeom>
              <a:avLst/>
              <a:gdLst>
                <a:gd name="T0" fmla="*/ 0 w 1"/>
                <a:gd name="T1" fmla="*/ 0 h 1"/>
                <a:gd name="T2" fmla="*/ 1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1" y="0"/>
                    <a:pt x="1" y="0"/>
                  </a:cubicBezTo>
                  <a:cubicBezTo>
                    <a:pt x="1" y="1"/>
                    <a:pt x="1" y="1"/>
                    <a:pt x="1" y="1"/>
                  </a:cubicBezTo>
                  <a:cubicBezTo>
                    <a:pt x="0" y="1"/>
                    <a:pt x="1"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7" name="Freeform 224">
              <a:extLst>
                <a:ext uri="{FF2B5EF4-FFF2-40B4-BE49-F238E27FC236}">
                  <a16:creationId xmlns:a16="http://schemas.microsoft.com/office/drawing/2014/main" id="{6BB582D1-70C8-4A22-A2CC-02591E6A1F52}"/>
                </a:ext>
              </a:extLst>
            </p:cNvPr>
            <p:cNvSpPr>
              <a:spLocks/>
            </p:cNvSpPr>
            <p:nvPr/>
          </p:nvSpPr>
          <p:spPr bwMode="auto">
            <a:xfrm>
              <a:off x="1241" y="2718"/>
              <a:ext cx="33" cy="77"/>
            </a:xfrm>
            <a:custGeom>
              <a:avLst/>
              <a:gdLst>
                <a:gd name="T0" fmla="*/ 1 w 4"/>
                <a:gd name="T1" fmla="*/ 0 h 12"/>
                <a:gd name="T2" fmla="*/ 2 w 4"/>
                <a:gd name="T3" fmla="*/ 12 h 12"/>
                <a:gd name="T4" fmla="*/ 3 w 4"/>
                <a:gd name="T5" fmla="*/ 11 h 12"/>
                <a:gd name="T6" fmla="*/ 2 w 4"/>
                <a:gd name="T7" fmla="*/ 0 h 12"/>
                <a:gd name="T8" fmla="*/ 1 w 4"/>
                <a:gd name="T9" fmla="*/ 0 h 12"/>
              </a:gdLst>
              <a:ahLst/>
              <a:cxnLst>
                <a:cxn ang="0">
                  <a:pos x="T0" y="T1"/>
                </a:cxn>
                <a:cxn ang="0">
                  <a:pos x="T2" y="T3"/>
                </a:cxn>
                <a:cxn ang="0">
                  <a:pos x="T4" y="T5"/>
                </a:cxn>
                <a:cxn ang="0">
                  <a:pos x="T6" y="T7"/>
                </a:cxn>
                <a:cxn ang="0">
                  <a:pos x="T8" y="T9"/>
                </a:cxn>
              </a:cxnLst>
              <a:rect l="0" t="0" r="r" b="b"/>
              <a:pathLst>
                <a:path w="4" h="12">
                  <a:moveTo>
                    <a:pt x="1" y="0"/>
                  </a:moveTo>
                  <a:cubicBezTo>
                    <a:pt x="0" y="3"/>
                    <a:pt x="1" y="9"/>
                    <a:pt x="2" y="12"/>
                  </a:cubicBezTo>
                  <a:cubicBezTo>
                    <a:pt x="3" y="12"/>
                    <a:pt x="2" y="12"/>
                    <a:pt x="3" y="11"/>
                  </a:cubicBezTo>
                  <a:cubicBezTo>
                    <a:pt x="4" y="9"/>
                    <a:pt x="3" y="3"/>
                    <a:pt x="2" y="0"/>
                  </a:cubicBezTo>
                  <a:cubicBezTo>
                    <a:pt x="2" y="0"/>
                    <a:pt x="1" y="0"/>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8" name="Freeform 225">
              <a:extLst>
                <a:ext uri="{FF2B5EF4-FFF2-40B4-BE49-F238E27FC236}">
                  <a16:creationId xmlns:a16="http://schemas.microsoft.com/office/drawing/2014/main" id="{00E96676-AF9E-4DAD-B6E3-3C6AECEF550E}"/>
                </a:ext>
              </a:extLst>
            </p:cNvPr>
            <p:cNvSpPr>
              <a:spLocks/>
            </p:cNvSpPr>
            <p:nvPr/>
          </p:nvSpPr>
          <p:spPr bwMode="auto">
            <a:xfrm>
              <a:off x="1401" y="2756"/>
              <a:ext cx="114" cy="234"/>
            </a:xfrm>
            <a:custGeom>
              <a:avLst/>
              <a:gdLst>
                <a:gd name="T0" fmla="*/ 10 w 14"/>
                <a:gd name="T1" fmla="*/ 0 h 36"/>
                <a:gd name="T2" fmla="*/ 12 w 14"/>
                <a:gd name="T3" fmla="*/ 0 h 36"/>
                <a:gd name="T4" fmla="*/ 14 w 14"/>
                <a:gd name="T5" fmla="*/ 9 h 36"/>
                <a:gd name="T6" fmla="*/ 14 w 14"/>
                <a:gd name="T7" fmla="*/ 9 h 36"/>
                <a:gd name="T8" fmla="*/ 12 w 14"/>
                <a:gd name="T9" fmla="*/ 8 h 36"/>
                <a:gd name="T10" fmla="*/ 13 w 14"/>
                <a:gd name="T11" fmla="*/ 12 h 36"/>
                <a:gd name="T12" fmla="*/ 10 w 14"/>
                <a:gd name="T13" fmla="*/ 24 h 36"/>
                <a:gd name="T14" fmla="*/ 10 w 14"/>
                <a:gd name="T15" fmla="*/ 29 h 36"/>
                <a:gd name="T16" fmla="*/ 9 w 14"/>
                <a:gd name="T17" fmla="*/ 34 h 36"/>
                <a:gd name="T18" fmla="*/ 4 w 14"/>
                <a:gd name="T19" fmla="*/ 36 h 36"/>
                <a:gd name="T20" fmla="*/ 1 w 14"/>
                <a:gd name="T21" fmla="*/ 23 h 36"/>
                <a:gd name="T22" fmla="*/ 3 w 14"/>
                <a:gd name="T23" fmla="*/ 21 h 36"/>
                <a:gd name="T24" fmla="*/ 2 w 14"/>
                <a:gd name="T25" fmla="*/ 17 h 36"/>
                <a:gd name="T26" fmla="*/ 3 w 14"/>
                <a:gd name="T27" fmla="*/ 11 h 36"/>
                <a:gd name="T28" fmla="*/ 5 w 14"/>
                <a:gd name="T29" fmla="*/ 10 h 36"/>
                <a:gd name="T30" fmla="*/ 10 w 14"/>
                <a:gd name="T31" fmla="*/ 4 h 36"/>
                <a:gd name="T32" fmla="*/ 10 w 1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36">
                  <a:moveTo>
                    <a:pt x="10" y="0"/>
                  </a:moveTo>
                  <a:cubicBezTo>
                    <a:pt x="11" y="0"/>
                    <a:pt x="11" y="0"/>
                    <a:pt x="12" y="0"/>
                  </a:cubicBezTo>
                  <a:cubicBezTo>
                    <a:pt x="13" y="3"/>
                    <a:pt x="14" y="5"/>
                    <a:pt x="14" y="9"/>
                  </a:cubicBezTo>
                  <a:cubicBezTo>
                    <a:pt x="14" y="9"/>
                    <a:pt x="14" y="9"/>
                    <a:pt x="14" y="9"/>
                  </a:cubicBezTo>
                  <a:cubicBezTo>
                    <a:pt x="13" y="8"/>
                    <a:pt x="13" y="8"/>
                    <a:pt x="12" y="8"/>
                  </a:cubicBezTo>
                  <a:cubicBezTo>
                    <a:pt x="12" y="10"/>
                    <a:pt x="13" y="10"/>
                    <a:pt x="13" y="12"/>
                  </a:cubicBezTo>
                  <a:cubicBezTo>
                    <a:pt x="14" y="15"/>
                    <a:pt x="10" y="22"/>
                    <a:pt x="10" y="24"/>
                  </a:cubicBezTo>
                  <a:cubicBezTo>
                    <a:pt x="9" y="25"/>
                    <a:pt x="10" y="28"/>
                    <a:pt x="10" y="29"/>
                  </a:cubicBezTo>
                  <a:cubicBezTo>
                    <a:pt x="10" y="31"/>
                    <a:pt x="10" y="32"/>
                    <a:pt x="9" y="34"/>
                  </a:cubicBezTo>
                  <a:cubicBezTo>
                    <a:pt x="7" y="35"/>
                    <a:pt x="7" y="36"/>
                    <a:pt x="4" y="36"/>
                  </a:cubicBezTo>
                  <a:cubicBezTo>
                    <a:pt x="3" y="34"/>
                    <a:pt x="0" y="28"/>
                    <a:pt x="1" y="23"/>
                  </a:cubicBezTo>
                  <a:cubicBezTo>
                    <a:pt x="2" y="22"/>
                    <a:pt x="3" y="21"/>
                    <a:pt x="3" y="21"/>
                  </a:cubicBezTo>
                  <a:cubicBezTo>
                    <a:pt x="4" y="19"/>
                    <a:pt x="2" y="18"/>
                    <a:pt x="2" y="17"/>
                  </a:cubicBezTo>
                  <a:cubicBezTo>
                    <a:pt x="1" y="14"/>
                    <a:pt x="3" y="13"/>
                    <a:pt x="3" y="11"/>
                  </a:cubicBezTo>
                  <a:cubicBezTo>
                    <a:pt x="4" y="11"/>
                    <a:pt x="5" y="11"/>
                    <a:pt x="5" y="10"/>
                  </a:cubicBezTo>
                  <a:cubicBezTo>
                    <a:pt x="6" y="8"/>
                    <a:pt x="8" y="5"/>
                    <a:pt x="10" y="4"/>
                  </a:cubicBezTo>
                  <a:cubicBezTo>
                    <a:pt x="10" y="3"/>
                    <a:pt x="10" y="1"/>
                    <a:pt x="1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9" name="Freeform 226">
              <a:extLst>
                <a:ext uri="{FF2B5EF4-FFF2-40B4-BE49-F238E27FC236}">
                  <a16:creationId xmlns:a16="http://schemas.microsoft.com/office/drawing/2014/main" id="{8B20F04B-8600-4DCA-9A06-7CCE8B0D933A}"/>
                </a:ext>
              </a:extLst>
            </p:cNvPr>
            <p:cNvSpPr>
              <a:spLocks/>
            </p:cNvSpPr>
            <p:nvPr/>
          </p:nvSpPr>
          <p:spPr bwMode="auto">
            <a:xfrm>
              <a:off x="4145" y="2776"/>
              <a:ext cx="25" cy="19"/>
            </a:xfrm>
            <a:custGeom>
              <a:avLst/>
              <a:gdLst>
                <a:gd name="T0" fmla="*/ 2 w 3"/>
                <a:gd name="T1" fmla="*/ 2 h 3"/>
                <a:gd name="T2" fmla="*/ 0 w 3"/>
                <a:gd name="T3" fmla="*/ 2 h 3"/>
                <a:gd name="T4" fmla="*/ 0 w 3"/>
                <a:gd name="T5" fmla="*/ 2 h 3"/>
                <a:gd name="T6" fmla="*/ 3 w 3"/>
                <a:gd name="T7" fmla="*/ 0 h 3"/>
                <a:gd name="T8" fmla="*/ 3 w 3"/>
                <a:gd name="T9" fmla="*/ 0 h 3"/>
                <a:gd name="T10" fmla="*/ 3 w 3"/>
                <a:gd name="T11" fmla="*/ 1 h 3"/>
                <a:gd name="T12" fmla="*/ 2 w 3"/>
                <a:gd name="T13" fmla="*/ 2 h 3"/>
                <a:gd name="T14" fmla="*/ 2 w 3"/>
                <a:gd name="T15" fmla="*/ 3 h 3"/>
                <a:gd name="T16" fmla="*/ 2 w 3"/>
                <a:gd name="T17" fmla="*/ 3 h 3"/>
                <a:gd name="T18" fmla="*/ 2 w 3"/>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2" y="2"/>
                  </a:moveTo>
                  <a:cubicBezTo>
                    <a:pt x="1" y="2"/>
                    <a:pt x="1" y="2"/>
                    <a:pt x="0" y="2"/>
                  </a:cubicBezTo>
                  <a:cubicBezTo>
                    <a:pt x="0" y="2"/>
                    <a:pt x="0" y="2"/>
                    <a:pt x="0" y="2"/>
                  </a:cubicBezTo>
                  <a:lnTo>
                    <a:pt x="3" y="0"/>
                  </a:lnTo>
                  <a:cubicBezTo>
                    <a:pt x="3" y="0"/>
                    <a:pt x="3" y="0"/>
                    <a:pt x="3" y="0"/>
                  </a:cubicBezTo>
                  <a:cubicBezTo>
                    <a:pt x="3" y="1"/>
                    <a:pt x="3" y="1"/>
                    <a:pt x="3" y="1"/>
                  </a:cubicBezTo>
                  <a:cubicBezTo>
                    <a:pt x="2" y="1"/>
                    <a:pt x="3" y="1"/>
                    <a:pt x="2" y="2"/>
                  </a:cubicBezTo>
                  <a:cubicBezTo>
                    <a:pt x="3" y="3"/>
                    <a:pt x="2" y="2"/>
                    <a:pt x="2" y="3"/>
                  </a:cubicBezTo>
                  <a:cubicBezTo>
                    <a:pt x="2" y="3"/>
                    <a:pt x="2" y="3"/>
                    <a:pt x="2" y="3"/>
                  </a:cubicBezTo>
                  <a:cubicBezTo>
                    <a:pt x="2" y="3"/>
                    <a:pt x="2" y="2"/>
                    <a:pt x="2" y="2"/>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0" name="Freeform 227">
              <a:extLst>
                <a:ext uri="{FF2B5EF4-FFF2-40B4-BE49-F238E27FC236}">
                  <a16:creationId xmlns:a16="http://schemas.microsoft.com/office/drawing/2014/main" id="{47DAA139-000B-445D-BCD6-D5BD3A92DB4F}"/>
                </a:ext>
              </a:extLst>
            </p:cNvPr>
            <p:cNvSpPr>
              <a:spLocks/>
            </p:cNvSpPr>
            <p:nvPr/>
          </p:nvSpPr>
          <p:spPr bwMode="auto">
            <a:xfrm>
              <a:off x="3569" y="2784"/>
              <a:ext cx="15" cy="11"/>
            </a:xfrm>
            <a:custGeom>
              <a:avLst/>
              <a:gdLst>
                <a:gd name="T0" fmla="*/ 0 w 2"/>
                <a:gd name="T1" fmla="*/ 2 h 2"/>
                <a:gd name="T2" fmla="*/ 0 w 2"/>
                <a:gd name="T3" fmla="*/ 0 h 2"/>
                <a:gd name="T4" fmla="*/ 2 w 2"/>
                <a:gd name="T5" fmla="*/ 0 h 2"/>
                <a:gd name="T6" fmla="*/ 2 w 2"/>
                <a:gd name="T7" fmla="*/ 2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0" y="2"/>
                    <a:pt x="0" y="1"/>
                    <a:pt x="0" y="0"/>
                  </a:cubicBezTo>
                  <a:cubicBezTo>
                    <a:pt x="1" y="0"/>
                    <a:pt x="1" y="0"/>
                    <a:pt x="2" y="0"/>
                  </a:cubicBezTo>
                  <a:cubicBezTo>
                    <a:pt x="2" y="1"/>
                    <a:pt x="2" y="1"/>
                    <a:pt x="2" y="2"/>
                  </a:cubicBezTo>
                  <a:cubicBezTo>
                    <a:pt x="1" y="2"/>
                    <a:pt x="1" y="2"/>
                    <a:pt x="0" y="2"/>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1" name="Freeform 228">
              <a:extLst>
                <a:ext uri="{FF2B5EF4-FFF2-40B4-BE49-F238E27FC236}">
                  <a16:creationId xmlns:a16="http://schemas.microsoft.com/office/drawing/2014/main" id="{06B0A634-7750-4335-9841-0A2F1F7F1C52}"/>
                </a:ext>
              </a:extLst>
            </p:cNvPr>
            <p:cNvSpPr>
              <a:spLocks/>
            </p:cNvSpPr>
            <p:nvPr/>
          </p:nvSpPr>
          <p:spPr bwMode="auto">
            <a:xfrm>
              <a:off x="4024" y="2790"/>
              <a:ext cx="9" cy="5"/>
            </a:xfrm>
            <a:custGeom>
              <a:avLst/>
              <a:gdLst>
                <a:gd name="T0" fmla="*/ 0 w 1"/>
                <a:gd name="T1" fmla="*/ 0 h 1"/>
                <a:gd name="T2" fmla="*/ 0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0" y="0"/>
                    <a:pt x="0" y="1"/>
                  </a:cubicBezTo>
                  <a:cubicBezTo>
                    <a:pt x="0" y="1"/>
                    <a:pt x="0" y="1"/>
                    <a:pt x="0" y="1"/>
                  </a:cubicBezTo>
                  <a:cubicBezTo>
                    <a:pt x="0" y="1"/>
                    <a:pt x="0" y="1"/>
                    <a:pt x="0" y="0"/>
                  </a:cubicBezTo>
                  <a:cubicBezTo>
                    <a:pt x="0" y="0"/>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2" name="Freeform 229">
              <a:extLst>
                <a:ext uri="{FF2B5EF4-FFF2-40B4-BE49-F238E27FC236}">
                  <a16:creationId xmlns:a16="http://schemas.microsoft.com/office/drawing/2014/main" id="{9F11001B-3604-4BE5-8F43-A283E1353621}"/>
                </a:ext>
              </a:extLst>
            </p:cNvPr>
            <p:cNvSpPr>
              <a:spLocks/>
            </p:cNvSpPr>
            <p:nvPr/>
          </p:nvSpPr>
          <p:spPr bwMode="auto">
            <a:xfrm>
              <a:off x="4064" y="2784"/>
              <a:ext cx="8" cy="6"/>
            </a:xfrm>
            <a:custGeom>
              <a:avLst/>
              <a:gdLst>
                <a:gd name="T0" fmla="*/ 0 w 1"/>
                <a:gd name="T1" fmla="*/ 1 h 1"/>
                <a:gd name="T2" fmla="*/ 1 w 1"/>
                <a:gd name="T3" fmla="*/ 1 h 1"/>
                <a:gd name="T4" fmla="*/ 0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0" y="0"/>
                    <a:pt x="1" y="1"/>
                  </a:cubicBezTo>
                  <a:cubicBezTo>
                    <a:pt x="0" y="1"/>
                    <a:pt x="0" y="1"/>
                    <a:pt x="0" y="1"/>
                  </a:cubicBezTo>
                  <a:cubicBezTo>
                    <a:pt x="0" y="1"/>
                    <a:pt x="0" y="1"/>
                    <a:pt x="0" y="1"/>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3" name="Freeform 230">
              <a:extLst>
                <a:ext uri="{FF2B5EF4-FFF2-40B4-BE49-F238E27FC236}">
                  <a16:creationId xmlns:a16="http://schemas.microsoft.com/office/drawing/2014/main" id="{428C6B23-1F3D-4F54-B6D2-0A6587443910}"/>
                </a:ext>
              </a:extLst>
            </p:cNvPr>
            <p:cNvSpPr>
              <a:spLocks/>
            </p:cNvSpPr>
            <p:nvPr/>
          </p:nvSpPr>
          <p:spPr bwMode="auto">
            <a:xfrm>
              <a:off x="4170" y="2790"/>
              <a:ext cx="16" cy="12"/>
            </a:xfrm>
            <a:custGeom>
              <a:avLst/>
              <a:gdLst>
                <a:gd name="T0" fmla="*/ 1 w 2"/>
                <a:gd name="T1" fmla="*/ 0 h 2"/>
                <a:gd name="T2" fmla="*/ 1 w 2"/>
                <a:gd name="T3" fmla="*/ 2 h 2"/>
                <a:gd name="T4" fmla="*/ 1 w 2"/>
                <a:gd name="T5" fmla="*/ 0 h 2"/>
              </a:gdLst>
              <a:ahLst/>
              <a:cxnLst>
                <a:cxn ang="0">
                  <a:pos x="T0" y="T1"/>
                </a:cxn>
                <a:cxn ang="0">
                  <a:pos x="T2" y="T3"/>
                </a:cxn>
                <a:cxn ang="0">
                  <a:pos x="T4" y="T5"/>
                </a:cxn>
              </a:cxnLst>
              <a:rect l="0" t="0" r="r" b="b"/>
              <a:pathLst>
                <a:path w="2" h="2">
                  <a:moveTo>
                    <a:pt x="1" y="0"/>
                  </a:moveTo>
                  <a:cubicBezTo>
                    <a:pt x="2" y="1"/>
                    <a:pt x="1" y="1"/>
                    <a:pt x="1" y="2"/>
                  </a:cubicBezTo>
                  <a:cubicBezTo>
                    <a:pt x="0" y="2"/>
                    <a:pt x="1" y="1"/>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4" name="Freeform 231">
              <a:extLst>
                <a:ext uri="{FF2B5EF4-FFF2-40B4-BE49-F238E27FC236}">
                  <a16:creationId xmlns:a16="http://schemas.microsoft.com/office/drawing/2014/main" id="{54B3FEE6-FFCD-451D-9AAC-B453847DE277}"/>
                </a:ext>
              </a:extLst>
            </p:cNvPr>
            <p:cNvSpPr>
              <a:spLocks/>
            </p:cNvSpPr>
            <p:nvPr/>
          </p:nvSpPr>
          <p:spPr bwMode="auto">
            <a:xfrm>
              <a:off x="4186" y="2802"/>
              <a:ext cx="9" cy="6"/>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1" y="0"/>
                    <a:pt x="1" y="1"/>
                  </a:cubicBezTo>
                  <a:cubicBezTo>
                    <a:pt x="1" y="1"/>
                    <a:pt x="0" y="1"/>
                    <a:pt x="0" y="1"/>
                  </a:cubicBezTo>
                  <a:cubicBezTo>
                    <a:pt x="0" y="1"/>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5" name="Freeform 232">
              <a:extLst>
                <a:ext uri="{FF2B5EF4-FFF2-40B4-BE49-F238E27FC236}">
                  <a16:creationId xmlns:a16="http://schemas.microsoft.com/office/drawing/2014/main" id="{3FFE4C58-D5BF-4172-8919-451A437F03FA}"/>
                </a:ext>
              </a:extLst>
            </p:cNvPr>
            <p:cNvSpPr>
              <a:spLocks/>
            </p:cNvSpPr>
            <p:nvPr/>
          </p:nvSpPr>
          <p:spPr bwMode="auto">
            <a:xfrm>
              <a:off x="4201" y="2802"/>
              <a:ext cx="10" cy="6"/>
            </a:xfrm>
            <a:custGeom>
              <a:avLst/>
              <a:gdLst>
                <a:gd name="T0" fmla="*/ 0 w 1"/>
                <a:gd name="T1" fmla="*/ 0 h 1"/>
                <a:gd name="T2" fmla="*/ 1 w 1"/>
                <a:gd name="T3" fmla="*/ 0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1" y="0"/>
                  </a:cubicBezTo>
                  <a:cubicBezTo>
                    <a:pt x="1" y="0"/>
                    <a:pt x="1" y="0"/>
                    <a:pt x="1" y="1"/>
                  </a:cubicBezTo>
                  <a:cubicBezTo>
                    <a:pt x="1" y="1"/>
                    <a:pt x="1" y="1"/>
                    <a:pt x="0" y="1"/>
                  </a:cubicBezTo>
                  <a:cubicBezTo>
                    <a:pt x="0" y="0"/>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6" name="Freeform 233">
              <a:extLst>
                <a:ext uri="{FF2B5EF4-FFF2-40B4-BE49-F238E27FC236}">
                  <a16:creationId xmlns:a16="http://schemas.microsoft.com/office/drawing/2014/main" id="{FA50E86D-4382-4065-93FC-3ABC9D086C05}"/>
                </a:ext>
              </a:extLst>
            </p:cNvPr>
            <p:cNvSpPr>
              <a:spLocks/>
            </p:cNvSpPr>
            <p:nvPr/>
          </p:nvSpPr>
          <p:spPr bwMode="auto">
            <a:xfrm>
              <a:off x="4033" y="2802"/>
              <a:ext cx="15" cy="6"/>
            </a:xfrm>
            <a:custGeom>
              <a:avLst/>
              <a:gdLst>
                <a:gd name="T0" fmla="*/ 0 w 2"/>
                <a:gd name="T1" fmla="*/ 0 h 1"/>
                <a:gd name="T2" fmla="*/ 1 w 2"/>
                <a:gd name="T3" fmla="*/ 1 h 1"/>
                <a:gd name="T4" fmla="*/ 0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2" y="0"/>
                    <a:pt x="1" y="0"/>
                    <a:pt x="1" y="1"/>
                  </a:cubicBezTo>
                  <a:cubicBezTo>
                    <a:pt x="1" y="1"/>
                    <a:pt x="1" y="1"/>
                    <a:pt x="0" y="1"/>
                  </a:cubicBezTo>
                  <a:cubicBezTo>
                    <a:pt x="0" y="1"/>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7" name="Freeform 234">
              <a:extLst>
                <a:ext uri="{FF2B5EF4-FFF2-40B4-BE49-F238E27FC236}">
                  <a16:creationId xmlns:a16="http://schemas.microsoft.com/office/drawing/2014/main" id="{FC618EA0-5A0C-4F45-B70A-12FDA9B0264C}"/>
                </a:ext>
              </a:extLst>
            </p:cNvPr>
            <p:cNvSpPr>
              <a:spLocks/>
            </p:cNvSpPr>
            <p:nvPr/>
          </p:nvSpPr>
          <p:spPr bwMode="auto">
            <a:xfrm>
              <a:off x="3538" y="2808"/>
              <a:ext cx="31" cy="20"/>
            </a:xfrm>
            <a:custGeom>
              <a:avLst/>
              <a:gdLst>
                <a:gd name="T0" fmla="*/ 0 w 4"/>
                <a:gd name="T1" fmla="*/ 0 h 3"/>
                <a:gd name="T2" fmla="*/ 3 w 4"/>
                <a:gd name="T3" fmla="*/ 0 h 3"/>
                <a:gd name="T4" fmla="*/ 3 w 4"/>
                <a:gd name="T5" fmla="*/ 2 h 3"/>
                <a:gd name="T6" fmla="*/ 1 w 4"/>
                <a:gd name="T7" fmla="*/ 3 h 3"/>
                <a:gd name="T8" fmla="*/ 0 w 4"/>
                <a:gd name="T9" fmla="*/ 1 h 3"/>
                <a:gd name="T10" fmla="*/ 0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0" y="0"/>
                  </a:moveTo>
                  <a:cubicBezTo>
                    <a:pt x="1" y="0"/>
                    <a:pt x="2" y="0"/>
                    <a:pt x="3" y="0"/>
                  </a:cubicBezTo>
                  <a:cubicBezTo>
                    <a:pt x="3" y="0"/>
                    <a:pt x="4" y="1"/>
                    <a:pt x="3" y="2"/>
                  </a:cubicBezTo>
                  <a:cubicBezTo>
                    <a:pt x="3" y="3"/>
                    <a:pt x="3" y="3"/>
                    <a:pt x="1" y="3"/>
                  </a:cubicBezTo>
                  <a:cubicBezTo>
                    <a:pt x="1" y="2"/>
                    <a:pt x="1" y="2"/>
                    <a:pt x="0" y="1"/>
                  </a:cubicBezTo>
                  <a:cubicBezTo>
                    <a:pt x="0" y="1"/>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8" name="Freeform 235">
              <a:extLst>
                <a:ext uri="{FF2B5EF4-FFF2-40B4-BE49-F238E27FC236}">
                  <a16:creationId xmlns:a16="http://schemas.microsoft.com/office/drawing/2014/main" id="{B5E20A70-4E07-474D-B502-2128C83E06B1}"/>
                </a:ext>
              </a:extLst>
            </p:cNvPr>
            <p:cNvSpPr>
              <a:spLocks/>
            </p:cNvSpPr>
            <p:nvPr/>
          </p:nvSpPr>
          <p:spPr bwMode="auto">
            <a:xfrm>
              <a:off x="4217" y="2815"/>
              <a:ext cx="18" cy="13"/>
            </a:xfrm>
            <a:custGeom>
              <a:avLst/>
              <a:gdLst>
                <a:gd name="T0" fmla="*/ 1 w 2"/>
                <a:gd name="T1" fmla="*/ 0 h 2"/>
                <a:gd name="T2" fmla="*/ 2 w 2"/>
                <a:gd name="T3" fmla="*/ 1 h 2"/>
                <a:gd name="T4" fmla="*/ 1 w 2"/>
                <a:gd name="T5" fmla="*/ 1 h 2"/>
                <a:gd name="T6" fmla="*/ 1 w 2"/>
                <a:gd name="T7" fmla="*/ 2 h 2"/>
                <a:gd name="T8" fmla="*/ 0 w 2"/>
                <a:gd name="T9" fmla="*/ 2 h 2"/>
                <a:gd name="T10" fmla="*/ 0 w 2"/>
                <a:gd name="T11" fmla="*/ 1 h 2"/>
                <a:gd name="T12" fmla="*/ 1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0"/>
                  </a:moveTo>
                  <a:cubicBezTo>
                    <a:pt x="1" y="1"/>
                    <a:pt x="1" y="0"/>
                    <a:pt x="2" y="1"/>
                  </a:cubicBezTo>
                  <a:cubicBezTo>
                    <a:pt x="1" y="1"/>
                    <a:pt x="1" y="1"/>
                    <a:pt x="1" y="1"/>
                  </a:cubicBezTo>
                  <a:cubicBezTo>
                    <a:pt x="1" y="2"/>
                    <a:pt x="1" y="2"/>
                    <a:pt x="1" y="2"/>
                  </a:cubicBezTo>
                  <a:cubicBezTo>
                    <a:pt x="1" y="2"/>
                    <a:pt x="0" y="2"/>
                    <a:pt x="0" y="2"/>
                  </a:cubicBezTo>
                  <a:cubicBezTo>
                    <a:pt x="0" y="2"/>
                    <a:pt x="0" y="1"/>
                    <a:pt x="0" y="1"/>
                  </a:cubicBezTo>
                  <a:cubicBezTo>
                    <a:pt x="1" y="1"/>
                    <a:pt x="0" y="1"/>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9" name="Freeform 236">
              <a:extLst>
                <a:ext uri="{FF2B5EF4-FFF2-40B4-BE49-F238E27FC236}">
                  <a16:creationId xmlns:a16="http://schemas.microsoft.com/office/drawing/2014/main" id="{2F9FAC2F-2D11-44B9-93C8-21C556A55CC4}"/>
                </a:ext>
              </a:extLst>
            </p:cNvPr>
            <p:cNvSpPr>
              <a:spLocks/>
            </p:cNvSpPr>
            <p:nvPr/>
          </p:nvSpPr>
          <p:spPr bwMode="auto">
            <a:xfrm>
              <a:off x="4242" y="2822"/>
              <a:ext cx="17" cy="19"/>
            </a:xfrm>
            <a:custGeom>
              <a:avLst/>
              <a:gdLst>
                <a:gd name="T0" fmla="*/ 1 w 2"/>
                <a:gd name="T1" fmla="*/ 0 h 3"/>
                <a:gd name="T2" fmla="*/ 1 w 2"/>
                <a:gd name="T3" fmla="*/ 2 h 3"/>
                <a:gd name="T4" fmla="*/ 0 w 2"/>
                <a:gd name="T5" fmla="*/ 3 h 3"/>
                <a:gd name="T6" fmla="*/ 0 w 2"/>
                <a:gd name="T7" fmla="*/ 3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1" y="1"/>
                    <a:pt x="1" y="2"/>
                  </a:cubicBezTo>
                  <a:cubicBezTo>
                    <a:pt x="0" y="2"/>
                    <a:pt x="2" y="2"/>
                    <a:pt x="0" y="3"/>
                  </a:cubicBezTo>
                  <a:cubicBezTo>
                    <a:pt x="0" y="3"/>
                    <a:pt x="0" y="3"/>
                    <a:pt x="0" y="3"/>
                  </a:cubicBezTo>
                  <a:cubicBezTo>
                    <a:pt x="0" y="2"/>
                    <a:pt x="0" y="1"/>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0" name="Freeform 237">
              <a:extLst>
                <a:ext uri="{FF2B5EF4-FFF2-40B4-BE49-F238E27FC236}">
                  <a16:creationId xmlns:a16="http://schemas.microsoft.com/office/drawing/2014/main" id="{E9D78652-09B5-46B5-9FD0-98B27A880DB2}"/>
                </a:ext>
              </a:extLst>
            </p:cNvPr>
            <p:cNvSpPr>
              <a:spLocks/>
            </p:cNvSpPr>
            <p:nvPr/>
          </p:nvSpPr>
          <p:spPr bwMode="auto">
            <a:xfrm>
              <a:off x="4226" y="2828"/>
              <a:ext cx="9" cy="13"/>
            </a:xfrm>
            <a:custGeom>
              <a:avLst/>
              <a:gdLst>
                <a:gd name="T0" fmla="*/ 0 w 1"/>
                <a:gd name="T1" fmla="*/ 0 h 2"/>
                <a:gd name="T2" fmla="*/ 1 w 1"/>
                <a:gd name="T3" fmla="*/ 0 h 2"/>
                <a:gd name="T4" fmla="*/ 0 w 1"/>
                <a:gd name="T5" fmla="*/ 2 h 2"/>
                <a:gd name="T6" fmla="*/ 0 w 1"/>
                <a:gd name="T7" fmla="*/ 1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1" y="0"/>
                    <a:pt x="1" y="0"/>
                  </a:cubicBezTo>
                  <a:cubicBezTo>
                    <a:pt x="1" y="1"/>
                    <a:pt x="1" y="1"/>
                    <a:pt x="0" y="2"/>
                  </a:cubicBezTo>
                  <a:cubicBezTo>
                    <a:pt x="0" y="2"/>
                    <a:pt x="0" y="1"/>
                    <a:pt x="0" y="1"/>
                  </a:cubicBezTo>
                  <a:cubicBezTo>
                    <a:pt x="0" y="1"/>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1" name="Freeform 238">
              <a:extLst>
                <a:ext uri="{FF2B5EF4-FFF2-40B4-BE49-F238E27FC236}">
                  <a16:creationId xmlns:a16="http://schemas.microsoft.com/office/drawing/2014/main" id="{1EA474B5-01B9-4268-B2D4-F1AF7058B6B4}"/>
                </a:ext>
              </a:extLst>
            </p:cNvPr>
            <p:cNvSpPr>
              <a:spLocks/>
            </p:cNvSpPr>
            <p:nvPr/>
          </p:nvSpPr>
          <p:spPr bwMode="auto">
            <a:xfrm>
              <a:off x="3959" y="2835"/>
              <a:ext cx="9" cy="6"/>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0"/>
                    <a:pt x="1" y="1"/>
                  </a:cubicBezTo>
                  <a:cubicBezTo>
                    <a:pt x="0" y="1"/>
                    <a:pt x="0" y="1"/>
                    <a:pt x="0" y="1"/>
                  </a:cubicBezTo>
                  <a:cubicBezTo>
                    <a:pt x="0" y="1"/>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2" name="Freeform 239">
              <a:extLst>
                <a:ext uri="{FF2B5EF4-FFF2-40B4-BE49-F238E27FC236}">
                  <a16:creationId xmlns:a16="http://schemas.microsoft.com/office/drawing/2014/main" id="{0A6BA370-B6D6-43ED-9DC0-D27B51F0D53F}"/>
                </a:ext>
              </a:extLst>
            </p:cNvPr>
            <p:cNvSpPr>
              <a:spLocks/>
            </p:cNvSpPr>
            <p:nvPr/>
          </p:nvSpPr>
          <p:spPr bwMode="auto">
            <a:xfrm>
              <a:off x="3951" y="2835"/>
              <a:ext cx="8" cy="12"/>
            </a:xfrm>
            <a:custGeom>
              <a:avLst/>
              <a:gdLst>
                <a:gd name="T0" fmla="*/ 0 w 1"/>
                <a:gd name="T1" fmla="*/ 1 h 2"/>
                <a:gd name="T2" fmla="*/ 1 w 1"/>
                <a:gd name="T3" fmla="*/ 2 h 2"/>
                <a:gd name="T4" fmla="*/ 0 w 1"/>
                <a:gd name="T5" fmla="*/ 2 h 2"/>
                <a:gd name="T6" fmla="*/ 0 w 1"/>
                <a:gd name="T7" fmla="*/ 1 h 2"/>
              </a:gdLst>
              <a:ahLst/>
              <a:cxnLst>
                <a:cxn ang="0">
                  <a:pos x="T0" y="T1"/>
                </a:cxn>
                <a:cxn ang="0">
                  <a:pos x="T2" y="T3"/>
                </a:cxn>
                <a:cxn ang="0">
                  <a:pos x="T4" y="T5"/>
                </a:cxn>
                <a:cxn ang="0">
                  <a:pos x="T6" y="T7"/>
                </a:cxn>
              </a:cxnLst>
              <a:rect l="0" t="0" r="r" b="b"/>
              <a:pathLst>
                <a:path w="1" h="2">
                  <a:moveTo>
                    <a:pt x="0" y="1"/>
                  </a:moveTo>
                  <a:cubicBezTo>
                    <a:pt x="1" y="1"/>
                    <a:pt x="0" y="0"/>
                    <a:pt x="1" y="2"/>
                  </a:cubicBezTo>
                  <a:cubicBezTo>
                    <a:pt x="1" y="2"/>
                    <a:pt x="0" y="2"/>
                    <a:pt x="0" y="2"/>
                  </a:cubicBezTo>
                  <a:cubicBezTo>
                    <a:pt x="0" y="1"/>
                    <a:pt x="0" y="1"/>
                    <a:pt x="0" y="1"/>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3" name="Freeform 240">
              <a:extLst>
                <a:ext uri="{FF2B5EF4-FFF2-40B4-BE49-F238E27FC236}">
                  <a16:creationId xmlns:a16="http://schemas.microsoft.com/office/drawing/2014/main" id="{D7283D8E-4FD3-4167-A27A-CB527BAED18C}"/>
                </a:ext>
              </a:extLst>
            </p:cNvPr>
            <p:cNvSpPr>
              <a:spLocks/>
            </p:cNvSpPr>
            <p:nvPr/>
          </p:nvSpPr>
          <p:spPr bwMode="auto">
            <a:xfrm>
              <a:off x="3968" y="2841"/>
              <a:ext cx="5" cy="6"/>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1"/>
                    <a:pt x="0" y="0"/>
                    <a:pt x="1" y="1"/>
                  </a:cubicBezTo>
                  <a:cubicBezTo>
                    <a:pt x="1" y="1"/>
                    <a:pt x="0" y="1"/>
                    <a:pt x="0" y="1"/>
                  </a:cubicBezTo>
                  <a:cubicBezTo>
                    <a:pt x="0" y="1"/>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4" name="Freeform 241">
              <a:extLst>
                <a:ext uri="{FF2B5EF4-FFF2-40B4-BE49-F238E27FC236}">
                  <a16:creationId xmlns:a16="http://schemas.microsoft.com/office/drawing/2014/main" id="{B8E9D783-774B-4A7D-8ADE-7EB375EF4A49}"/>
                </a:ext>
              </a:extLst>
            </p:cNvPr>
            <p:cNvSpPr>
              <a:spLocks/>
            </p:cNvSpPr>
            <p:nvPr/>
          </p:nvSpPr>
          <p:spPr bwMode="auto">
            <a:xfrm>
              <a:off x="4251" y="2841"/>
              <a:ext cx="8" cy="14"/>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1"/>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5" name="Freeform 242">
              <a:extLst>
                <a:ext uri="{FF2B5EF4-FFF2-40B4-BE49-F238E27FC236}">
                  <a16:creationId xmlns:a16="http://schemas.microsoft.com/office/drawing/2014/main" id="{DFD035CE-5EFC-40E5-9165-E049BE773E16}"/>
                </a:ext>
              </a:extLst>
            </p:cNvPr>
            <p:cNvSpPr>
              <a:spLocks/>
            </p:cNvSpPr>
            <p:nvPr/>
          </p:nvSpPr>
          <p:spPr bwMode="auto">
            <a:xfrm>
              <a:off x="3325" y="2847"/>
              <a:ext cx="41" cy="40"/>
            </a:xfrm>
            <a:custGeom>
              <a:avLst/>
              <a:gdLst>
                <a:gd name="T0" fmla="*/ 0 w 5"/>
                <a:gd name="T1" fmla="*/ 0 h 6"/>
                <a:gd name="T2" fmla="*/ 1 w 5"/>
                <a:gd name="T3" fmla="*/ 0 h 6"/>
                <a:gd name="T4" fmla="*/ 5 w 5"/>
                <a:gd name="T5" fmla="*/ 6 h 6"/>
                <a:gd name="T6" fmla="*/ 3 w 5"/>
                <a:gd name="T7" fmla="*/ 6 h 6"/>
                <a:gd name="T8" fmla="*/ 0 w 5"/>
                <a:gd name="T9" fmla="*/ 1 h 6"/>
                <a:gd name="T10" fmla="*/ 0 w 5"/>
                <a:gd name="T11" fmla="*/ 0 h 6"/>
              </a:gdLst>
              <a:ahLst/>
              <a:cxnLst>
                <a:cxn ang="0">
                  <a:pos x="T0" y="T1"/>
                </a:cxn>
                <a:cxn ang="0">
                  <a:pos x="T2" y="T3"/>
                </a:cxn>
                <a:cxn ang="0">
                  <a:pos x="T4" y="T5"/>
                </a:cxn>
                <a:cxn ang="0">
                  <a:pos x="T6" y="T7"/>
                </a:cxn>
                <a:cxn ang="0">
                  <a:pos x="T8" y="T9"/>
                </a:cxn>
                <a:cxn ang="0">
                  <a:pos x="T10" y="T11"/>
                </a:cxn>
              </a:cxnLst>
              <a:rect l="0" t="0" r="r" b="b"/>
              <a:pathLst>
                <a:path w="5" h="6">
                  <a:moveTo>
                    <a:pt x="0" y="0"/>
                  </a:moveTo>
                  <a:cubicBezTo>
                    <a:pt x="0" y="0"/>
                    <a:pt x="0" y="0"/>
                    <a:pt x="1" y="0"/>
                  </a:cubicBezTo>
                  <a:cubicBezTo>
                    <a:pt x="2" y="2"/>
                    <a:pt x="5" y="2"/>
                    <a:pt x="5" y="6"/>
                  </a:cubicBezTo>
                  <a:cubicBezTo>
                    <a:pt x="5" y="6"/>
                    <a:pt x="4" y="6"/>
                    <a:pt x="3" y="6"/>
                  </a:cubicBezTo>
                  <a:cubicBezTo>
                    <a:pt x="2" y="4"/>
                    <a:pt x="1" y="2"/>
                    <a:pt x="0" y="1"/>
                  </a:cubicBezTo>
                  <a:cubicBezTo>
                    <a:pt x="0" y="1"/>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6" name="Freeform 243">
              <a:extLst>
                <a:ext uri="{FF2B5EF4-FFF2-40B4-BE49-F238E27FC236}">
                  <a16:creationId xmlns:a16="http://schemas.microsoft.com/office/drawing/2014/main" id="{DD2966BE-3B4D-408E-A11B-774960D4B160}"/>
                </a:ext>
              </a:extLst>
            </p:cNvPr>
            <p:cNvSpPr>
              <a:spLocks/>
            </p:cNvSpPr>
            <p:nvPr/>
          </p:nvSpPr>
          <p:spPr bwMode="auto">
            <a:xfrm>
              <a:off x="3959" y="2847"/>
              <a:ext cx="9" cy="8"/>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1"/>
                    <a:pt x="1" y="0"/>
                    <a:pt x="1" y="1"/>
                  </a:cubicBezTo>
                  <a:cubicBezTo>
                    <a:pt x="0" y="1"/>
                    <a:pt x="0" y="1"/>
                    <a:pt x="0" y="1"/>
                  </a:cubicBezTo>
                  <a:cubicBezTo>
                    <a:pt x="0" y="1"/>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7" name="Freeform 244">
              <a:extLst>
                <a:ext uri="{FF2B5EF4-FFF2-40B4-BE49-F238E27FC236}">
                  <a16:creationId xmlns:a16="http://schemas.microsoft.com/office/drawing/2014/main" id="{21F64CCB-F188-432C-86FB-72CB89EFB1E5}"/>
                </a:ext>
              </a:extLst>
            </p:cNvPr>
            <p:cNvSpPr>
              <a:spLocks/>
            </p:cNvSpPr>
            <p:nvPr/>
          </p:nvSpPr>
          <p:spPr bwMode="auto">
            <a:xfrm>
              <a:off x="4276" y="2847"/>
              <a:ext cx="16" cy="15"/>
            </a:xfrm>
            <a:custGeom>
              <a:avLst/>
              <a:gdLst>
                <a:gd name="T0" fmla="*/ 2 w 2"/>
                <a:gd name="T1" fmla="*/ 0 h 2"/>
                <a:gd name="T2" fmla="*/ 1 w 2"/>
                <a:gd name="T3" fmla="*/ 1 h 2"/>
                <a:gd name="T4" fmla="*/ 1 w 2"/>
                <a:gd name="T5" fmla="*/ 1 h 2"/>
                <a:gd name="T6" fmla="*/ 0 w 2"/>
                <a:gd name="T7" fmla="*/ 0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1" y="2"/>
                    <a:pt x="2" y="1"/>
                    <a:pt x="1" y="1"/>
                  </a:cubicBezTo>
                  <a:cubicBezTo>
                    <a:pt x="1" y="1"/>
                    <a:pt x="1" y="1"/>
                    <a:pt x="1" y="1"/>
                  </a:cubicBezTo>
                  <a:cubicBezTo>
                    <a:pt x="0" y="1"/>
                    <a:pt x="1" y="1"/>
                    <a:pt x="0" y="0"/>
                  </a:cubicBezTo>
                  <a:cubicBezTo>
                    <a:pt x="1" y="0"/>
                    <a:pt x="1" y="0"/>
                    <a:pt x="2"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8" name="Freeform 245">
              <a:extLst>
                <a:ext uri="{FF2B5EF4-FFF2-40B4-BE49-F238E27FC236}">
                  <a16:creationId xmlns:a16="http://schemas.microsoft.com/office/drawing/2014/main" id="{EAAD8F88-5659-4357-9D6B-F3A5DE64BB0A}"/>
                </a:ext>
              </a:extLst>
            </p:cNvPr>
            <p:cNvSpPr>
              <a:spLocks/>
            </p:cNvSpPr>
            <p:nvPr/>
          </p:nvSpPr>
          <p:spPr bwMode="auto">
            <a:xfrm>
              <a:off x="4195" y="2868"/>
              <a:ext cx="22" cy="19"/>
            </a:xfrm>
            <a:custGeom>
              <a:avLst/>
              <a:gdLst>
                <a:gd name="T0" fmla="*/ 0 w 3"/>
                <a:gd name="T1" fmla="*/ 0 h 3"/>
                <a:gd name="T2" fmla="*/ 2 w 3"/>
                <a:gd name="T3" fmla="*/ 0 h 3"/>
                <a:gd name="T4" fmla="*/ 3 w 3"/>
                <a:gd name="T5" fmla="*/ 3 h 3"/>
                <a:gd name="T6" fmla="*/ 2 w 3"/>
                <a:gd name="T7" fmla="*/ 3 h 3"/>
                <a:gd name="T8" fmla="*/ 0 w 3"/>
                <a:gd name="T9" fmla="*/ 2 h 3"/>
                <a:gd name="T10" fmla="*/ 0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0" y="0"/>
                  </a:moveTo>
                  <a:cubicBezTo>
                    <a:pt x="1" y="0"/>
                    <a:pt x="1" y="0"/>
                    <a:pt x="2" y="0"/>
                  </a:cubicBezTo>
                  <a:cubicBezTo>
                    <a:pt x="2" y="2"/>
                    <a:pt x="2" y="1"/>
                    <a:pt x="3" y="3"/>
                  </a:cubicBezTo>
                  <a:cubicBezTo>
                    <a:pt x="2" y="3"/>
                    <a:pt x="2" y="3"/>
                    <a:pt x="2" y="3"/>
                  </a:cubicBezTo>
                  <a:cubicBezTo>
                    <a:pt x="1" y="2"/>
                    <a:pt x="2" y="2"/>
                    <a:pt x="0" y="2"/>
                  </a:cubicBezTo>
                  <a:cubicBezTo>
                    <a:pt x="0" y="1"/>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9" name="Freeform 246">
              <a:extLst>
                <a:ext uri="{FF2B5EF4-FFF2-40B4-BE49-F238E27FC236}">
                  <a16:creationId xmlns:a16="http://schemas.microsoft.com/office/drawing/2014/main" id="{2510AA7B-7931-46A2-85E3-C3C81DEAAA1C}"/>
                </a:ext>
              </a:extLst>
            </p:cNvPr>
            <p:cNvSpPr>
              <a:spLocks/>
            </p:cNvSpPr>
            <p:nvPr/>
          </p:nvSpPr>
          <p:spPr bwMode="auto">
            <a:xfrm>
              <a:off x="4276" y="2875"/>
              <a:ext cx="7" cy="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0" y="1"/>
                  </a:cubicBezTo>
                  <a:cubicBezTo>
                    <a:pt x="0" y="1"/>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0" name="Freeform 247">
              <a:extLst>
                <a:ext uri="{FF2B5EF4-FFF2-40B4-BE49-F238E27FC236}">
                  <a16:creationId xmlns:a16="http://schemas.microsoft.com/office/drawing/2014/main" id="{202F0B88-000E-403A-9B14-5514AB08E87C}"/>
                </a:ext>
              </a:extLst>
            </p:cNvPr>
            <p:cNvSpPr>
              <a:spLocks/>
            </p:cNvSpPr>
            <p:nvPr/>
          </p:nvSpPr>
          <p:spPr bwMode="auto">
            <a:xfrm>
              <a:off x="4292" y="2875"/>
              <a:ext cx="6" cy="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0" y="1"/>
                    <a:pt x="1"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1" name="Freeform 248">
              <a:extLst>
                <a:ext uri="{FF2B5EF4-FFF2-40B4-BE49-F238E27FC236}">
                  <a16:creationId xmlns:a16="http://schemas.microsoft.com/office/drawing/2014/main" id="{E59A0EB9-8702-4923-A781-82EDFE8EEC27}"/>
                </a:ext>
              </a:extLst>
            </p:cNvPr>
            <p:cNvSpPr>
              <a:spLocks/>
            </p:cNvSpPr>
            <p:nvPr/>
          </p:nvSpPr>
          <p:spPr bwMode="auto">
            <a:xfrm>
              <a:off x="4333" y="2887"/>
              <a:ext cx="6" cy="7"/>
            </a:xfrm>
            <a:custGeom>
              <a:avLst/>
              <a:gdLst>
                <a:gd name="T0" fmla="*/ 0 w 1"/>
                <a:gd name="T1" fmla="*/ 0 h 1"/>
                <a:gd name="T2" fmla="*/ 0 w 1"/>
                <a:gd name="T3" fmla="*/ 0 h 1"/>
                <a:gd name="T4" fmla="*/ 0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1" y="1"/>
                    <a:pt x="0" y="0"/>
                  </a:cubicBezTo>
                  <a:cubicBezTo>
                    <a:pt x="0" y="0"/>
                    <a:pt x="0" y="0"/>
                    <a:pt x="0" y="0"/>
                  </a:cubicBezTo>
                  <a:cubicBezTo>
                    <a:pt x="0" y="0"/>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2" name="Freeform 249">
              <a:extLst>
                <a:ext uri="{FF2B5EF4-FFF2-40B4-BE49-F238E27FC236}">
                  <a16:creationId xmlns:a16="http://schemas.microsoft.com/office/drawing/2014/main" id="{29ED8384-0147-4110-ADBE-D3338265ED5B}"/>
                </a:ext>
              </a:extLst>
            </p:cNvPr>
            <p:cNvSpPr>
              <a:spLocks/>
            </p:cNvSpPr>
            <p:nvPr/>
          </p:nvSpPr>
          <p:spPr bwMode="auto">
            <a:xfrm>
              <a:off x="4276" y="2894"/>
              <a:ext cx="16" cy="5"/>
            </a:xfrm>
            <a:custGeom>
              <a:avLst/>
              <a:gdLst>
                <a:gd name="T0" fmla="*/ 0 w 2"/>
                <a:gd name="T1" fmla="*/ 0 h 1"/>
                <a:gd name="T2" fmla="*/ 2 w 2"/>
                <a:gd name="T3" fmla="*/ 1 h 1"/>
                <a:gd name="T4" fmla="*/ 1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1" y="0"/>
                    <a:pt x="1" y="0"/>
                    <a:pt x="2" y="1"/>
                  </a:cubicBezTo>
                  <a:cubicBezTo>
                    <a:pt x="1" y="1"/>
                    <a:pt x="1" y="1"/>
                    <a:pt x="1" y="1"/>
                  </a:cubicBezTo>
                  <a:cubicBezTo>
                    <a:pt x="0" y="0"/>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3" name="Freeform 250">
              <a:extLst>
                <a:ext uri="{FF2B5EF4-FFF2-40B4-BE49-F238E27FC236}">
                  <a16:creationId xmlns:a16="http://schemas.microsoft.com/office/drawing/2014/main" id="{74F3D158-C124-4BC4-80CA-5AAD8E86A4B3}"/>
                </a:ext>
              </a:extLst>
            </p:cNvPr>
            <p:cNvSpPr>
              <a:spLocks/>
            </p:cNvSpPr>
            <p:nvPr/>
          </p:nvSpPr>
          <p:spPr bwMode="auto">
            <a:xfrm>
              <a:off x="4429" y="2945"/>
              <a:ext cx="10" cy="13"/>
            </a:xfrm>
            <a:custGeom>
              <a:avLst/>
              <a:gdLst>
                <a:gd name="T0" fmla="*/ 0 w 1"/>
                <a:gd name="T1" fmla="*/ 0 h 2"/>
                <a:gd name="T2" fmla="*/ 1 w 1"/>
                <a:gd name="T3" fmla="*/ 2 h 2"/>
                <a:gd name="T4" fmla="*/ 0 w 1"/>
                <a:gd name="T5" fmla="*/ 2 h 2"/>
                <a:gd name="T6" fmla="*/ 0 w 1"/>
                <a:gd name="T7" fmla="*/ 2 h 2"/>
                <a:gd name="T8" fmla="*/ 0 w 1"/>
                <a:gd name="T9" fmla="*/ 2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1" y="1"/>
                    <a:pt x="1" y="1"/>
                    <a:pt x="1" y="2"/>
                  </a:cubicBezTo>
                  <a:cubicBezTo>
                    <a:pt x="1" y="2"/>
                    <a:pt x="0" y="2"/>
                    <a:pt x="0" y="2"/>
                  </a:cubicBezTo>
                  <a:cubicBezTo>
                    <a:pt x="0" y="2"/>
                    <a:pt x="0" y="2"/>
                    <a:pt x="0" y="2"/>
                  </a:cubicBezTo>
                  <a:cubicBezTo>
                    <a:pt x="0" y="2"/>
                    <a:pt x="0" y="2"/>
                    <a:pt x="0" y="2"/>
                  </a:cubicBezTo>
                  <a:cubicBezTo>
                    <a:pt x="0" y="1"/>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4" name="Freeform 251">
              <a:extLst>
                <a:ext uri="{FF2B5EF4-FFF2-40B4-BE49-F238E27FC236}">
                  <a16:creationId xmlns:a16="http://schemas.microsoft.com/office/drawing/2014/main" id="{C897D0B0-DF0C-4DCB-96A1-E8EE9429F096}"/>
                </a:ext>
              </a:extLst>
            </p:cNvPr>
            <p:cNvSpPr>
              <a:spLocks/>
            </p:cNvSpPr>
            <p:nvPr/>
          </p:nvSpPr>
          <p:spPr bwMode="auto">
            <a:xfrm>
              <a:off x="4398" y="2958"/>
              <a:ext cx="16" cy="12"/>
            </a:xfrm>
            <a:custGeom>
              <a:avLst/>
              <a:gdLst>
                <a:gd name="T0" fmla="*/ 1 w 2"/>
                <a:gd name="T1" fmla="*/ 0 h 2"/>
                <a:gd name="T2" fmla="*/ 2 w 2"/>
                <a:gd name="T3" fmla="*/ 1 h 2"/>
                <a:gd name="T4" fmla="*/ 1 w 2"/>
                <a:gd name="T5" fmla="*/ 1 h 2"/>
                <a:gd name="T6" fmla="*/ 0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2" y="0"/>
                    <a:pt x="1" y="0"/>
                    <a:pt x="2" y="1"/>
                  </a:cubicBezTo>
                  <a:cubicBezTo>
                    <a:pt x="2" y="1"/>
                    <a:pt x="2" y="1"/>
                    <a:pt x="1" y="1"/>
                  </a:cubicBezTo>
                  <a:cubicBezTo>
                    <a:pt x="1" y="1"/>
                    <a:pt x="1" y="2"/>
                    <a:pt x="0" y="1"/>
                  </a:cubicBezTo>
                  <a:cubicBezTo>
                    <a:pt x="0" y="1"/>
                    <a:pt x="1" y="0"/>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5" name="Freeform 252">
              <a:extLst>
                <a:ext uri="{FF2B5EF4-FFF2-40B4-BE49-F238E27FC236}">
                  <a16:creationId xmlns:a16="http://schemas.microsoft.com/office/drawing/2014/main" id="{C35A8BD3-2E09-4E20-AF5A-F999AE067145}"/>
                </a:ext>
              </a:extLst>
            </p:cNvPr>
            <p:cNvSpPr>
              <a:spLocks/>
            </p:cNvSpPr>
            <p:nvPr/>
          </p:nvSpPr>
          <p:spPr bwMode="auto">
            <a:xfrm>
              <a:off x="3456" y="3088"/>
              <a:ext cx="97" cy="114"/>
            </a:xfrm>
            <a:custGeom>
              <a:avLst/>
              <a:gdLst>
                <a:gd name="T0" fmla="*/ 1 w 12"/>
                <a:gd name="T1" fmla="*/ 14 h 18"/>
                <a:gd name="T2" fmla="*/ 3 w 12"/>
                <a:gd name="T3" fmla="*/ 6 h 18"/>
                <a:gd name="T4" fmla="*/ 3 w 12"/>
                <a:gd name="T5" fmla="*/ 6 h 18"/>
                <a:gd name="T6" fmla="*/ 1 w 12"/>
                <a:gd name="T7" fmla="*/ 6 h 18"/>
                <a:gd name="T8" fmla="*/ 0 w 12"/>
                <a:gd name="T9" fmla="*/ 0 h 18"/>
                <a:gd name="T10" fmla="*/ 2 w 12"/>
                <a:gd name="T11" fmla="*/ 0 h 18"/>
                <a:gd name="T12" fmla="*/ 3 w 12"/>
                <a:gd name="T13" fmla="*/ 0 h 18"/>
                <a:gd name="T14" fmla="*/ 8 w 12"/>
                <a:gd name="T15" fmla="*/ 10 h 18"/>
                <a:gd name="T16" fmla="*/ 9 w 12"/>
                <a:gd name="T17" fmla="*/ 10 h 18"/>
                <a:gd name="T18" fmla="*/ 12 w 12"/>
                <a:gd name="T19" fmla="*/ 8 h 18"/>
                <a:gd name="T20" fmla="*/ 12 w 12"/>
                <a:gd name="T21" fmla="*/ 10 h 18"/>
                <a:gd name="T22" fmla="*/ 11 w 12"/>
                <a:gd name="T23" fmla="*/ 12 h 18"/>
                <a:gd name="T24" fmla="*/ 9 w 12"/>
                <a:gd name="T25" fmla="*/ 13 h 18"/>
                <a:gd name="T26" fmla="*/ 4 w 12"/>
                <a:gd name="T27" fmla="*/ 18 h 18"/>
                <a:gd name="T28" fmla="*/ 4 w 12"/>
                <a:gd name="T29" fmla="*/ 18 h 18"/>
                <a:gd name="T30" fmla="*/ 3 w 12"/>
                <a:gd name="T31" fmla="*/ 15 h 18"/>
                <a:gd name="T32" fmla="*/ 1 w 12"/>
                <a:gd name="T3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8">
                  <a:moveTo>
                    <a:pt x="1" y="14"/>
                  </a:moveTo>
                  <a:cubicBezTo>
                    <a:pt x="2" y="11"/>
                    <a:pt x="5" y="9"/>
                    <a:pt x="3" y="6"/>
                  </a:cubicBezTo>
                  <a:cubicBezTo>
                    <a:pt x="3" y="6"/>
                    <a:pt x="3" y="6"/>
                    <a:pt x="3" y="6"/>
                  </a:cubicBezTo>
                  <a:cubicBezTo>
                    <a:pt x="2" y="6"/>
                    <a:pt x="2" y="6"/>
                    <a:pt x="1" y="6"/>
                  </a:cubicBezTo>
                  <a:cubicBezTo>
                    <a:pt x="1" y="3"/>
                    <a:pt x="0" y="3"/>
                    <a:pt x="0" y="0"/>
                  </a:cubicBezTo>
                  <a:cubicBezTo>
                    <a:pt x="0" y="0"/>
                    <a:pt x="1" y="0"/>
                    <a:pt x="2" y="0"/>
                  </a:cubicBezTo>
                  <a:cubicBezTo>
                    <a:pt x="3" y="0"/>
                    <a:pt x="2" y="0"/>
                    <a:pt x="3" y="0"/>
                  </a:cubicBezTo>
                  <a:cubicBezTo>
                    <a:pt x="4" y="4"/>
                    <a:pt x="6" y="7"/>
                    <a:pt x="8" y="10"/>
                  </a:cubicBezTo>
                  <a:cubicBezTo>
                    <a:pt x="9" y="10"/>
                    <a:pt x="9" y="10"/>
                    <a:pt x="9" y="10"/>
                  </a:cubicBezTo>
                  <a:cubicBezTo>
                    <a:pt x="10" y="9"/>
                    <a:pt x="10" y="9"/>
                    <a:pt x="12" y="8"/>
                  </a:cubicBezTo>
                  <a:cubicBezTo>
                    <a:pt x="12" y="9"/>
                    <a:pt x="12" y="9"/>
                    <a:pt x="12" y="10"/>
                  </a:cubicBezTo>
                  <a:cubicBezTo>
                    <a:pt x="12" y="11"/>
                    <a:pt x="12" y="12"/>
                    <a:pt x="11" y="12"/>
                  </a:cubicBezTo>
                  <a:cubicBezTo>
                    <a:pt x="10" y="13"/>
                    <a:pt x="9" y="13"/>
                    <a:pt x="9" y="13"/>
                  </a:cubicBezTo>
                  <a:cubicBezTo>
                    <a:pt x="7" y="16"/>
                    <a:pt x="8" y="18"/>
                    <a:pt x="4" y="18"/>
                  </a:cubicBezTo>
                  <a:cubicBezTo>
                    <a:pt x="4" y="18"/>
                    <a:pt x="4" y="18"/>
                    <a:pt x="4" y="18"/>
                  </a:cubicBezTo>
                  <a:cubicBezTo>
                    <a:pt x="4" y="17"/>
                    <a:pt x="4" y="15"/>
                    <a:pt x="3" y="15"/>
                  </a:cubicBezTo>
                  <a:cubicBezTo>
                    <a:pt x="3" y="14"/>
                    <a:pt x="2" y="14"/>
                    <a:pt x="1" y="14"/>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6" name="Freeform 253">
              <a:extLst>
                <a:ext uri="{FF2B5EF4-FFF2-40B4-BE49-F238E27FC236}">
                  <a16:creationId xmlns:a16="http://schemas.microsoft.com/office/drawing/2014/main" id="{08238288-FB9D-4AF1-BB57-E1116C0C2D33}"/>
                </a:ext>
              </a:extLst>
            </p:cNvPr>
            <p:cNvSpPr>
              <a:spLocks/>
            </p:cNvSpPr>
            <p:nvPr/>
          </p:nvSpPr>
          <p:spPr bwMode="auto">
            <a:xfrm>
              <a:off x="2967" y="3100"/>
              <a:ext cx="25" cy="13"/>
            </a:xfrm>
            <a:custGeom>
              <a:avLst/>
              <a:gdLst>
                <a:gd name="T0" fmla="*/ 3 w 3"/>
                <a:gd name="T1" fmla="*/ 0 h 2"/>
                <a:gd name="T2" fmla="*/ 3 w 3"/>
                <a:gd name="T3" fmla="*/ 2 h 2"/>
                <a:gd name="T4" fmla="*/ 1 w 3"/>
                <a:gd name="T5" fmla="*/ 2 h 2"/>
                <a:gd name="T6" fmla="*/ 0 w 3"/>
                <a:gd name="T7" fmla="*/ 1 h 2"/>
                <a:gd name="T8" fmla="*/ 1 w 3"/>
                <a:gd name="T9" fmla="*/ 0 h 2"/>
                <a:gd name="T10" fmla="*/ 3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3" y="0"/>
                  </a:moveTo>
                  <a:cubicBezTo>
                    <a:pt x="3" y="1"/>
                    <a:pt x="3" y="1"/>
                    <a:pt x="3" y="2"/>
                  </a:cubicBezTo>
                  <a:cubicBezTo>
                    <a:pt x="3" y="2"/>
                    <a:pt x="2" y="2"/>
                    <a:pt x="1" y="2"/>
                  </a:cubicBezTo>
                  <a:cubicBezTo>
                    <a:pt x="0" y="2"/>
                    <a:pt x="0" y="1"/>
                    <a:pt x="0" y="1"/>
                  </a:cubicBezTo>
                  <a:cubicBezTo>
                    <a:pt x="1" y="0"/>
                    <a:pt x="0" y="1"/>
                    <a:pt x="1" y="0"/>
                  </a:cubicBezTo>
                  <a:cubicBezTo>
                    <a:pt x="2" y="1"/>
                    <a:pt x="2" y="1"/>
                    <a:pt x="3"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7" name="Freeform 254">
              <a:extLst>
                <a:ext uri="{FF2B5EF4-FFF2-40B4-BE49-F238E27FC236}">
                  <a16:creationId xmlns:a16="http://schemas.microsoft.com/office/drawing/2014/main" id="{B68271B3-1578-499B-A3BC-879D301D26A3}"/>
                </a:ext>
              </a:extLst>
            </p:cNvPr>
            <p:cNvSpPr>
              <a:spLocks/>
            </p:cNvSpPr>
            <p:nvPr/>
          </p:nvSpPr>
          <p:spPr bwMode="auto">
            <a:xfrm>
              <a:off x="3340" y="3191"/>
              <a:ext cx="141" cy="115"/>
            </a:xfrm>
            <a:custGeom>
              <a:avLst/>
              <a:gdLst>
                <a:gd name="T0" fmla="*/ 17 w 17"/>
                <a:gd name="T1" fmla="*/ 2 h 18"/>
                <a:gd name="T2" fmla="*/ 13 w 17"/>
                <a:gd name="T3" fmla="*/ 9 h 18"/>
                <a:gd name="T4" fmla="*/ 9 w 17"/>
                <a:gd name="T5" fmla="*/ 11 h 18"/>
                <a:gd name="T6" fmla="*/ 6 w 17"/>
                <a:gd name="T7" fmla="*/ 15 h 18"/>
                <a:gd name="T8" fmla="*/ 4 w 17"/>
                <a:gd name="T9" fmla="*/ 15 h 18"/>
                <a:gd name="T10" fmla="*/ 4 w 17"/>
                <a:gd name="T11" fmla="*/ 18 h 18"/>
                <a:gd name="T12" fmla="*/ 2 w 17"/>
                <a:gd name="T13" fmla="*/ 18 h 18"/>
                <a:gd name="T14" fmla="*/ 3 w 17"/>
                <a:gd name="T15" fmla="*/ 15 h 18"/>
                <a:gd name="T16" fmla="*/ 0 w 17"/>
                <a:gd name="T17" fmla="*/ 15 h 18"/>
                <a:gd name="T18" fmla="*/ 0 w 17"/>
                <a:gd name="T19" fmla="*/ 13 h 18"/>
                <a:gd name="T20" fmla="*/ 5 w 17"/>
                <a:gd name="T21" fmla="*/ 8 h 18"/>
                <a:gd name="T22" fmla="*/ 8 w 17"/>
                <a:gd name="T23" fmla="*/ 7 h 18"/>
                <a:gd name="T24" fmla="*/ 14 w 17"/>
                <a:gd name="T25" fmla="*/ 0 h 18"/>
                <a:gd name="T26" fmla="*/ 14 w 17"/>
                <a:gd name="T27" fmla="*/ 3 h 18"/>
                <a:gd name="T28" fmla="*/ 17 w 17"/>
                <a:gd name="T29"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8">
                  <a:moveTo>
                    <a:pt x="17" y="2"/>
                  </a:moveTo>
                  <a:cubicBezTo>
                    <a:pt x="16" y="3"/>
                    <a:pt x="13" y="9"/>
                    <a:pt x="13" y="9"/>
                  </a:cubicBezTo>
                  <a:cubicBezTo>
                    <a:pt x="11" y="10"/>
                    <a:pt x="10" y="10"/>
                    <a:pt x="9" y="11"/>
                  </a:cubicBezTo>
                  <a:cubicBezTo>
                    <a:pt x="8" y="13"/>
                    <a:pt x="8" y="15"/>
                    <a:pt x="6" y="15"/>
                  </a:cubicBezTo>
                  <a:cubicBezTo>
                    <a:pt x="5" y="16"/>
                    <a:pt x="5" y="16"/>
                    <a:pt x="4" y="15"/>
                  </a:cubicBezTo>
                  <a:cubicBezTo>
                    <a:pt x="4" y="16"/>
                    <a:pt x="4" y="17"/>
                    <a:pt x="4" y="18"/>
                  </a:cubicBezTo>
                  <a:cubicBezTo>
                    <a:pt x="3" y="18"/>
                    <a:pt x="2" y="18"/>
                    <a:pt x="2" y="18"/>
                  </a:cubicBezTo>
                  <a:cubicBezTo>
                    <a:pt x="2" y="16"/>
                    <a:pt x="3" y="16"/>
                    <a:pt x="3" y="15"/>
                  </a:cubicBezTo>
                  <a:cubicBezTo>
                    <a:pt x="2" y="15"/>
                    <a:pt x="1" y="15"/>
                    <a:pt x="0" y="15"/>
                  </a:cubicBezTo>
                  <a:cubicBezTo>
                    <a:pt x="0" y="14"/>
                    <a:pt x="0" y="14"/>
                    <a:pt x="0" y="13"/>
                  </a:cubicBezTo>
                  <a:cubicBezTo>
                    <a:pt x="2" y="12"/>
                    <a:pt x="3" y="9"/>
                    <a:pt x="5" y="8"/>
                  </a:cubicBezTo>
                  <a:cubicBezTo>
                    <a:pt x="6" y="7"/>
                    <a:pt x="7" y="8"/>
                    <a:pt x="8" y="7"/>
                  </a:cubicBezTo>
                  <a:cubicBezTo>
                    <a:pt x="10" y="4"/>
                    <a:pt x="10" y="2"/>
                    <a:pt x="14" y="0"/>
                  </a:cubicBezTo>
                  <a:cubicBezTo>
                    <a:pt x="14" y="1"/>
                    <a:pt x="14" y="2"/>
                    <a:pt x="14" y="3"/>
                  </a:cubicBezTo>
                  <a:cubicBezTo>
                    <a:pt x="15" y="2"/>
                    <a:pt x="16" y="2"/>
                    <a:pt x="17" y="2"/>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8" name="Freeform 255">
              <a:extLst>
                <a:ext uri="{FF2B5EF4-FFF2-40B4-BE49-F238E27FC236}">
                  <a16:creationId xmlns:a16="http://schemas.microsoft.com/office/drawing/2014/main" id="{C1611C1F-120E-4DDA-88CF-038EEE40890A}"/>
                </a:ext>
              </a:extLst>
            </p:cNvPr>
            <p:cNvSpPr>
              <a:spLocks/>
            </p:cNvSpPr>
            <p:nvPr/>
          </p:nvSpPr>
          <p:spPr bwMode="auto">
            <a:xfrm>
              <a:off x="3618" y="3240"/>
              <a:ext cx="16" cy="20"/>
            </a:xfrm>
            <a:custGeom>
              <a:avLst/>
              <a:gdLst>
                <a:gd name="T0" fmla="*/ 0 w 2"/>
                <a:gd name="T1" fmla="*/ 3 h 3"/>
                <a:gd name="T2" fmla="*/ 1 w 2"/>
                <a:gd name="T3" fmla="*/ 1 h 3"/>
                <a:gd name="T4" fmla="*/ 2 w 2"/>
                <a:gd name="T5" fmla="*/ 0 h 3"/>
                <a:gd name="T6" fmla="*/ 2 w 2"/>
                <a:gd name="T7" fmla="*/ 3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0" y="2"/>
                    <a:pt x="1" y="2"/>
                    <a:pt x="1" y="1"/>
                  </a:cubicBezTo>
                  <a:cubicBezTo>
                    <a:pt x="1" y="0"/>
                    <a:pt x="1" y="0"/>
                    <a:pt x="2" y="0"/>
                  </a:cubicBezTo>
                  <a:cubicBezTo>
                    <a:pt x="2" y="1"/>
                    <a:pt x="2" y="2"/>
                    <a:pt x="2" y="3"/>
                  </a:cubicBezTo>
                  <a:cubicBezTo>
                    <a:pt x="2" y="3"/>
                    <a:pt x="1" y="3"/>
                    <a:pt x="0" y="3"/>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9" name="Freeform 256">
              <a:extLst>
                <a:ext uri="{FF2B5EF4-FFF2-40B4-BE49-F238E27FC236}">
                  <a16:creationId xmlns:a16="http://schemas.microsoft.com/office/drawing/2014/main" id="{7645F031-63F4-4FE4-BEA3-C0758BAA8E42}"/>
                </a:ext>
              </a:extLst>
            </p:cNvPr>
            <p:cNvSpPr>
              <a:spLocks/>
            </p:cNvSpPr>
            <p:nvPr/>
          </p:nvSpPr>
          <p:spPr bwMode="auto">
            <a:xfrm>
              <a:off x="5241" y="3313"/>
              <a:ext cx="23" cy="32"/>
            </a:xfrm>
            <a:custGeom>
              <a:avLst/>
              <a:gdLst>
                <a:gd name="T0" fmla="*/ 0 w 3"/>
                <a:gd name="T1" fmla="*/ 5 h 5"/>
                <a:gd name="T2" fmla="*/ 2 w 3"/>
                <a:gd name="T3" fmla="*/ 0 h 5"/>
                <a:gd name="T4" fmla="*/ 3 w 3"/>
                <a:gd name="T5" fmla="*/ 0 h 5"/>
                <a:gd name="T6" fmla="*/ 3 w 3"/>
                <a:gd name="T7" fmla="*/ 2 h 5"/>
                <a:gd name="T8" fmla="*/ 2 w 3"/>
                <a:gd name="T9" fmla="*/ 5 h 5"/>
                <a:gd name="T10" fmla="*/ 0 w 3"/>
                <a:gd name="T11" fmla="*/ 5 h 5"/>
              </a:gdLst>
              <a:ahLst/>
              <a:cxnLst>
                <a:cxn ang="0">
                  <a:pos x="T0" y="T1"/>
                </a:cxn>
                <a:cxn ang="0">
                  <a:pos x="T2" y="T3"/>
                </a:cxn>
                <a:cxn ang="0">
                  <a:pos x="T4" y="T5"/>
                </a:cxn>
                <a:cxn ang="0">
                  <a:pos x="T6" y="T7"/>
                </a:cxn>
                <a:cxn ang="0">
                  <a:pos x="T8" y="T9"/>
                </a:cxn>
                <a:cxn ang="0">
                  <a:pos x="T10" y="T11"/>
                </a:cxn>
              </a:cxnLst>
              <a:rect l="0" t="0" r="r" b="b"/>
              <a:pathLst>
                <a:path w="3" h="5">
                  <a:moveTo>
                    <a:pt x="0" y="5"/>
                  </a:moveTo>
                  <a:cubicBezTo>
                    <a:pt x="1" y="2"/>
                    <a:pt x="1" y="2"/>
                    <a:pt x="2" y="0"/>
                  </a:cubicBezTo>
                  <a:cubicBezTo>
                    <a:pt x="2" y="0"/>
                    <a:pt x="3" y="0"/>
                    <a:pt x="3" y="0"/>
                  </a:cubicBezTo>
                  <a:cubicBezTo>
                    <a:pt x="3" y="1"/>
                    <a:pt x="3" y="1"/>
                    <a:pt x="3" y="2"/>
                  </a:cubicBezTo>
                  <a:cubicBezTo>
                    <a:pt x="2" y="2"/>
                    <a:pt x="2" y="4"/>
                    <a:pt x="2" y="5"/>
                  </a:cubicBezTo>
                  <a:cubicBezTo>
                    <a:pt x="1" y="5"/>
                    <a:pt x="1" y="5"/>
                    <a:pt x="0" y="5"/>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0" name="Freeform 257">
              <a:extLst>
                <a:ext uri="{FF2B5EF4-FFF2-40B4-BE49-F238E27FC236}">
                  <a16:creationId xmlns:a16="http://schemas.microsoft.com/office/drawing/2014/main" id="{ECFE811C-6203-4F88-9778-6EEBC6C7B2E2}"/>
                </a:ext>
              </a:extLst>
            </p:cNvPr>
            <p:cNvSpPr>
              <a:spLocks/>
            </p:cNvSpPr>
            <p:nvPr/>
          </p:nvSpPr>
          <p:spPr bwMode="auto">
            <a:xfrm>
              <a:off x="3325" y="3353"/>
              <a:ext cx="15" cy="11"/>
            </a:xfrm>
            <a:custGeom>
              <a:avLst/>
              <a:gdLst>
                <a:gd name="T0" fmla="*/ 0 w 2"/>
                <a:gd name="T1" fmla="*/ 0 h 2"/>
                <a:gd name="T2" fmla="*/ 1 w 2"/>
                <a:gd name="T3" fmla="*/ 0 h 2"/>
                <a:gd name="T4" fmla="*/ 2 w 2"/>
                <a:gd name="T5" fmla="*/ 2 h 2"/>
                <a:gd name="T6" fmla="*/ 0 w 2"/>
                <a:gd name="T7" fmla="*/ 2 h 2"/>
                <a:gd name="T8" fmla="*/ 0 w 2"/>
                <a:gd name="T9" fmla="*/ 2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1" y="0"/>
                    <a:pt x="1" y="0"/>
                    <a:pt x="1" y="0"/>
                  </a:cubicBezTo>
                  <a:cubicBezTo>
                    <a:pt x="2" y="1"/>
                    <a:pt x="1" y="1"/>
                    <a:pt x="2" y="2"/>
                  </a:cubicBezTo>
                  <a:cubicBezTo>
                    <a:pt x="1" y="2"/>
                    <a:pt x="1" y="2"/>
                    <a:pt x="0" y="2"/>
                  </a:cubicBezTo>
                  <a:cubicBezTo>
                    <a:pt x="0" y="2"/>
                    <a:pt x="0" y="2"/>
                    <a:pt x="0" y="2"/>
                  </a:cubicBezTo>
                  <a:cubicBezTo>
                    <a:pt x="0" y="1"/>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1" name="Freeform 258">
              <a:extLst>
                <a:ext uri="{FF2B5EF4-FFF2-40B4-BE49-F238E27FC236}">
                  <a16:creationId xmlns:a16="http://schemas.microsoft.com/office/drawing/2014/main" id="{CF6C29E5-E43C-45C2-B561-A2C92E3EBB21}"/>
                </a:ext>
              </a:extLst>
            </p:cNvPr>
            <p:cNvSpPr>
              <a:spLocks/>
            </p:cNvSpPr>
            <p:nvPr/>
          </p:nvSpPr>
          <p:spPr bwMode="auto">
            <a:xfrm>
              <a:off x="5182" y="3467"/>
              <a:ext cx="18" cy="33"/>
            </a:xfrm>
            <a:custGeom>
              <a:avLst/>
              <a:gdLst>
                <a:gd name="T0" fmla="*/ 2 w 2"/>
                <a:gd name="T1" fmla="*/ 0 h 5"/>
                <a:gd name="T2" fmla="*/ 1 w 2"/>
                <a:gd name="T3" fmla="*/ 3 h 5"/>
                <a:gd name="T4" fmla="*/ 2 w 2"/>
                <a:gd name="T5" fmla="*/ 4 h 5"/>
                <a:gd name="T6" fmla="*/ 1 w 2"/>
                <a:gd name="T7" fmla="*/ 5 h 5"/>
                <a:gd name="T8" fmla="*/ 0 w 2"/>
                <a:gd name="T9" fmla="*/ 1 h 5"/>
                <a:gd name="T10" fmla="*/ 2 w 2"/>
                <a:gd name="T11" fmla="*/ 0 h 5"/>
              </a:gdLst>
              <a:ahLst/>
              <a:cxnLst>
                <a:cxn ang="0">
                  <a:pos x="T0" y="T1"/>
                </a:cxn>
                <a:cxn ang="0">
                  <a:pos x="T2" y="T3"/>
                </a:cxn>
                <a:cxn ang="0">
                  <a:pos x="T4" y="T5"/>
                </a:cxn>
                <a:cxn ang="0">
                  <a:pos x="T6" y="T7"/>
                </a:cxn>
                <a:cxn ang="0">
                  <a:pos x="T8" y="T9"/>
                </a:cxn>
                <a:cxn ang="0">
                  <a:pos x="T10" y="T11"/>
                </a:cxn>
              </a:cxnLst>
              <a:rect l="0" t="0" r="r" b="b"/>
              <a:pathLst>
                <a:path w="2" h="5">
                  <a:moveTo>
                    <a:pt x="2" y="0"/>
                  </a:moveTo>
                  <a:cubicBezTo>
                    <a:pt x="2" y="2"/>
                    <a:pt x="2" y="2"/>
                    <a:pt x="1" y="3"/>
                  </a:cubicBezTo>
                  <a:cubicBezTo>
                    <a:pt x="1" y="3"/>
                    <a:pt x="2" y="3"/>
                    <a:pt x="2" y="4"/>
                  </a:cubicBezTo>
                  <a:cubicBezTo>
                    <a:pt x="1" y="5"/>
                    <a:pt x="2" y="4"/>
                    <a:pt x="1" y="5"/>
                  </a:cubicBezTo>
                  <a:cubicBezTo>
                    <a:pt x="1" y="3"/>
                    <a:pt x="0" y="3"/>
                    <a:pt x="0" y="1"/>
                  </a:cubicBezTo>
                  <a:cubicBezTo>
                    <a:pt x="1" y="1"/>
                    <a:pt x="1" y="0"/>
                    <a:pt x="2"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2" name="Freeform 259">
              <a:extLst>
                <a:ext uri="{FF2B5EF4-FFF2-40B4-BE49-F238E27FC236}">
                  <a16:creationId xmlns:a16="http://schemas.microsoft.com/office/drawing/2014/main" id="{D04B11CE-1E1C-4938-AF72-A087ACD7FB75}"/>
                </a:ext>
              </a:extLst>
            </p:cNvPr>
            <p:cNvSpPr>
              <a:spLocks/>
            </p:cNvSpPr>
            <p:nvPr/>
          </p:nvSpPr>
          <p:spPr bwMode="auto">
            <a:xfrm>
              <a:off x="5191" y="3507"/>
              <a:ext cx="9" cy="5"/>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1" y="1"/>
                  </a:cubicBezTo>
                  <a:cubicBezTo>
                    <a:pt x="1" y="1"/>
                    <a:pt x="0" y="1"/>
                    <a:pt x="0" y="1"/>
                  </a:cubicBezTo>
                  <a:cubicBezTo>
                    <a:pt x="0" y="0"/>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3" name="Freeform 260">
              <a:extLst>
                <a:ext uri="{FF2B5EF4-FFF2-40B4-BE49-F238E27FC236}">
                  <a16:creationId xmlns:a16="http://schemas.microsoft.com/office/drawing/2014/main" id="{51979552-3540-464C-A0A4-116559C50357}"/>
                </a:ext>
              </a:extLst>
            </p:cNvPr>
            <p:cNvSpPr>
              <a:spLocks/>
            </p:cNvSpPr>
            <p:nvPr/>
          </p:nvSpPr>
          <p:spPr bwMode="auto">
            <a:xfrm>
              <a:off x="4851" y="3519"/>
              <a:ext cx="17" cy="13"/>
            </a:xfrm>
            <a:custGeom>
              <a:avLst/>
              <a:gdLst>
                <a:gd name="T0" fmla="*/ 0 w 2"/>
                <a:gd name="T1" fmla="*/ 0 h 2"/>
                <a:gd name="T2" fmla="*/ 2 w 2"/>
                <a:gd name="T3" fmla="*/ 1 h 2"/>
                <a:gd name="T4" fmla="*/ 1 w 2"/>
                <a:gd name="T5" fmla="*/ 2 h 2"/>
                <a:gd name="T6" fmla="*/ 0 w 2"/>
                <a:gd name="T7" fmla="*/ 2 h 2"/>
                <a:gd name="T8" fmla="*/ 0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1" y="0"/>
                    <a:pt x="1" y="1"/>
                    <a:pt x="2" y="1"/>
                  </a:cubicBezTo>
                  <a:cubicBezTo>
                    <a:pt x="2" y="1"/>
                    <a:pt x="1" y="2"/>
                    <a:pt x="1" y="2"/>
                  </a:cubicBezTo>
                  <a:cubicBezTo>
                    <a:pt x="1" y="2"/>
                    <a:pt x="1" y="2"/>
                    <a:pt x="0" y="2"/>
                  </a:cubicBezTo>
                  <a:cubicBezTo>
                    <a:pt x="0" y="2"/>
                    <a:pt x="0" y="1"/>
                    <a:pt x="0" y="1"/>
                  </a:cubicBezTo>
                  <a:cubicBezTo>
                    <a:pt x="0" y="1"/>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4" name="Freeform 261">
              <a:extLst>
                <a:ext uri="{FF2B5EF4-FFF2-40B4-BE49-F238E27FC236}">
                  <a16:creationId xmlns:a16="http://schemas.microsoft.com/office/drawing/2014/main" id="{3C4D602C-39D4-4A08-AFB4-042467ED85EB}"/>
                </a:ext>
              </a:extLst>
            </p:cNvPr>
            <p:cNvSpPr>
              <a:spLocks/>
            </p:cNvSpPr>
            <p:nvPr/>
          </p:nvSpPr>
          <p:spPr bwMode="auto">
            <a:xfrm>
              <a:off x="5167" y="3526"/>
              <a:ext cx="24" cy="12"/>
            </a:xfrm>
            <a:custGeom>
              <a:avLst/>
              <a:gdLst>
                <a:gd name="T0" fmla="*/ 0 w 3"/>
                <a:gd name="T1" fmla="*/ 0 h 2"/>
                <a:gd name="T2" fmla="*/ 2 w 3"/>
                <a:gd name="T3" fmla="*/ 0 h 2"/>
                <a:gd name="T4" fmla="*/ 3 w 3"/>
                <a:gd name="T5" fmla="*/ 2 h 2"/>
                <a:gd name="T6" fmla="*/ 3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1" y="0"/>
                    <a:pt x="2" y="0"/>
                  </a:cubicBezTo>
                  <a:cubicBezTo>
                    <a:pt x="3" y="1"/>
                    <a:pt x="3" y="1"/>
                    <a:pt x="3" y="2"/>
                  </a:cubicBezTo>
                  <a:cubicBezTo>
                    <a:pt x="3" y="2"/>
                    <a:pt x="3" y="2"/>
                    <a:pt x="3" y="2"/>
                  </a:cubicBezTo>
                  <a:cubicBezTo>
                    <a:pt x="1" y="1"/>
                    <a:pt x="1" y="2"/>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5" name="Freeform 262">
              <a:extLst>
                <a:ext uri="{FF2B5EF4-FFF2-40B4-BE49-F238E27FC236}">
                  <a16:creationId xmlns:a16="http://schemas.microsoft.com/office/drawing/2014/main" id="{D20B2033-B41F-49E1-92B4-E1E76B795C71}"/>
                </a:ext>
              </a:extLst>
            </p:cNvPr>
            <p:cNvSpPr>
              <a:spLocks/>
            </p:cNvSpPr>
            <p:nvPr/>
          </p:nvSpPr>
          <p:spPr bwMode="auto">
            <a:xfrm>
              <a:off x="5191" y="3532"/>
              <a:ext cx="131" cy="65"/>
            </a:xfrm>
            <a:custGeom>
              <a:avLst/>
              <a:gdLst>
                <a:gd name="T0" fmla="*/ 2 w 16"/>
                <a:gd name="T1" fmla="*/ 5 h 10"/>
                <a:gd name="T2" fmla="*/ 1 w 16"/>
                <a:gd name="T3" fmla="*/ 5 h 10"/>
                <a:gd name="T4" fmla="*/ 0 w 16"/>
                <a:gd name="T5" fmla="*/ 3 h 10"/>
                <a:gd name="T6" fmla="*/ 1 w 16"/>
                <a:gd name="T7" fmla="*/ 1 h 10"/>
                <a:gd name="T8" fmla="*/ 1 w 16"/>
                <a:gd name="T9" fmla="*/ 3 h 10"/>
                <a:gd name="T10" fmla="*/ 3 w 16"/>
                <a:gd name="T11" fmla="*/ 3 h 10"/>
                <a:gd name="T12" fmla="*/ 5 w 16"/>
                <a:gd name="T13" fmla="*/ 5 h 10"/>
                <a:gd name="T14" fmla="*/ 7 w 16"/>
                <a:gd name="T15" fmla="*/ 5 h 10"/>
                <a:gd name="T16" fmla="*/ 7 w 16"/>
                <a:gd name="T17" fmla="*/ 1 h 10"/>
                <a:gd name="T18" fmla="*/ 10 w 16"/>
                <a:gd name="T19" fmla="*/ 0 h 10"/>
                <a:gd name="T20" fmla="*/ 11 w 16"/>
                <a:gd name="T21" fmla="*/ 5 h 10"/>
                <a:gd name="T22" fmla="*/ 16 w 16"/>
                <a:gd name="T23" fmla="*/ 8 h 10"/>
                <a:gd name="T24" fmla="*/ 15 w 16"/>
                <a:gd name="T25" fmla="*/ 8 h 10"/>
                <a:gd name="T26" fmla="*/ 9 w 16"/>
                <a:gd name="T27" fmla="*/ 7 h 10"/>
                <a:gd name="T28" fmla="*/ 3 w 16"/>
                <a:gd name="T29" fmla="*/ 7 h 10"/>
                <a:gd name="T30" fmla="*/ 3 w 16"/>
                <a:gd name="T31" fmla="*/ 7 h 10"/>
                <a:gd name="T32" fmla="*/ 3 w 16"/>
                <a:gd name="T33" fmla="*/ 6 h 10"/>
                <a:gd name="T34" fmla="*/ 2 w 16"/>
                <a:gd name="T3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0">
                  <a:moveTo>
                    <a:pt x="2" y="5"/>
                  </a:moveTo>
                  <a:cubicBezTo>
                    <a:pt x="1" y="5"/>
                    <a:pt x="1" y="5"/>
                    <a:pt x="1" y="5"/>
                  </a:cubicBezTo>
                  <a:cubicBezTo>
                    <a:pt x="0" y="4"/>
                    <a:pt x="0" y="4"/>
                    <a:pt x="0" y="3"/>
                  </a:cubicBezTo>
                  <a:cubicBezTo>
                    <a:pt x="0" y="2"/>
                    <a:pt x="0" y="1"/>
                    <a:pt x="1" y="1"/>
                  </a:cubicBezTo>
                  <a:cubicBezTo>
                    <a:pt x="1" y="2"/>
                    <a:pt x="1" y="2"/>
                    <a:pt x="1" y="3"/>
                  </a:cubicBezTo>
                  <a:cubicBezTo>
                    <a:pt x="1" y="3"/>
                    <a:pt x="2" y="3"/>
                    <a:pt x="3" y="3"/>
                  </a:cubicBezTo>
                  <a:cubicBezTo>
                    <a:pt x="3" y="5"/>
                    <a:pt x="3" y="5"/>
                    <a:pt x="5" y="5"/>
                  </a:cubicBezTo>
                  <a:cubicBezTo>
                    <a:pt x="5" y="5"/>
                    <a:pt x="6" y="5"/>
                    <a:pt x="7" y="5"/>
                  </a:cubicBezTo>
                  <a:cubicBezTo>
                    <a:pt x="7" y="2"/>
                    <a:pt x="7" y="3"/>
                    <a:pt x="7" y="1"/>
                  </a:cubicBezTo>
                  <a:cubicBezTo>
                    <a:pt x="8" y="1"/>
                    <a:pt x="8" y="0"/>
                    <a:pt x="10" y="0"/>
                  </a:cubicBezTo>
                  <a:cubicBezTo>
                    <a:pt x="11" y="2"/>
                    <a:pt x="10" y="3"/>
                    <a:pt x="11" y="5"/>
                  </a:cubicBezTo>
                  <a:cubicBezTo>
                    <a:pt x="12" y="6"/>
                    <a:pt x="15" y="6"/>
                    <a:pt x="16" y="8"/>
                  </a:cubicBezTo>
                  <a:cubicBezTo>
                    <a:pt x="15" y="8"/>
                    <a:pt x="15" y="8"/>
                    <a:pt x="15" y="8"/>
                  </a:cubicBezTo>
                  <a:cubicBezTo>
                    <a:pt x="12" y="10"/>
                    <a:pt x="10" y="7"/>
                    <a:pt x="9" y="7"/>
                  </a:cubicBezTo>
                  <a:cubicBezTo>
                    <a:pt x="7" y="7"/>
                    <a:pt x="5" y="7"/>
                    <a:pt x="3" y="7"/>
                  </a:cubicBezTo>
                  <a:cubicBezTo>
                    <a:pt x="3" y="7"/>
                    <a:pt x="3" y="7"/>
                    <a:pt x="3" y="7"/>
                  </a:cubicBezTo>
                  <a:cubicBezTo>
                    <a:pt x="3" y="6"/>
                    <a:pt x="3" y="6"/>
                    <a:pt x="3" y="6"/>
                  </a:cubicBezTo>
                  <a:cubicBezTo>
                    <a:pt x="2" y="6"/>
                    <a:pt x="2" y="6"/>
                    <a:pt x="2" y="5"/>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6" name="Freeform 263">
              <a:extLst>
                <a:ext uri="{FF2B5EF4-FFF2-40B4-BE49-F238E27FC236}">
                  <a16:creationId xmlns:a16="http://schemas.microsoft.com/office/drawing/2014/main" id="{2E6CFDDC-23B9-457C-A3D5-DFAE809AF6CA}"/>
                </a:ext>
              </a:extLst>
            </p:cNvPr>
            <p:cNvSpPr>
              <a:spLocks/>
            </p:cNvSpPr>
            <p:nvPr/>
          </p:nvSpPr>
          <p:spPr bwMode="auto">
            <a:xfrm>
              <a:off x="5215" y="3584"/>
              <a:ext cx="8" cy="13"/>
            </a:xfrm>
            <a:custGeom>
              <a:avLst/>
              <a:gdLst>
                <a:gd name="T0" fmla="*/ 1 w 1"/>
                <a:gd name="T1" fmla="*/ 0 h 2"/>
                <a:gd name="T2" fmla="*/ 1 w 1"/>
                <a:gd name="T3" fmla="*/ 2 h 2"/>
                <a:gd name="T4" fmla="*/ 0 w 1"/>
                <a:gd name="T5" fmla="*/ 2 h 2"/>
                <a:gd name="T6" fmla="*/ 0 w 1"/>
                <a:gd name="T7" fmla="*/ 2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cubicBezTo>
                    <a:pt x="1" y="1"/>
                    <a:pt x="1" y="1"/>
                    <a:pt x="1" y="2"/>
                  </a:cubicBezTo>
                  <a:cubicBezTo>
                    <a:pt x="0" y="2"/>
                    <a:pt x="0" y="2"/>
                    <a:pt x="0" y="2"/>
                  </a:cubicBezTo>
                  <a:cubicBezTo>
                    <a:pt x="0" y="2"/>
                    <a:pt x="0" y="2"/>
                    <a:pt x="0" y="2"/>
                  </a:cubicBezTo>
                  <a:cubicBezTo>
                    <a:pt x="1" y="1"/>
                    <a:pt x="1" y="1"/>
                    <a:pt x="1"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7" name="Freeform 264">
              <a:extLst>
                <a:ext uri="{FF2B5EF4-FFF2-40B4-BE49-F238E27FC236}">
                  <a16:creationId xmlns:a16="http://schemas.microsoft.com/office/drawing/2014/main" id="{ED154D4B-C959-48DE-9008-3475DA323CCB}"/>
                </a:ext>
              </a:extLst>
            </p:cNvPr>
            <p:cNvSpPr>
              <a:spLocks/>
            </p:cNvSpPr>
            <p:nvPr/>
          </p:nvSpPr>
          <p:spPr bwMode="auto">
            <a:xfrm>
              <a:off x="5264" y="3597"/>
              <a:ext cx="8" cy="6"/>
            </a:xfrm>
            <a:custGeom>
              <a:avLst/>
              <a:gdLst>
                <a:gd name="T0" fmla="*/ 0 w 1"/>
                <a:gd name="T1" fmla="*/ 0 h 1"/>
                <a:gd name="T2" fmla="*/ 1 w 1"/>
                <a:gd name="T3" fmla="*/ 0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1" y="0"/>
                  </a:cubicBezTo>
                  <a:cubicBezTo>
                    <a:pt x="1" y="0"/>
                    <a:pt x="1" y="0"/>
                    <a:pt x="1" y="1"/>
                  </a:cubicBezTo>
                  <a:cubicBezTo>
                    <a:pt x="0" y="1"/>
                    <a:pt x="0" y="1"/>
                    <a:pt x="0" y="1"/>
                  </a:cubicBezTo>
                  <a:cubicBezTo>
                    <a:pt x="0" y="0"/>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8" name="Freeform 265">
              <a:extLst>
                <a:ext uri="{FF2B5EF4-FFF2-40B4-BE49-F238E27FC236}">
                  <a16:creationId xmlns:a16="http://schemas.microsoft.com/office/drawing/2014/main" id="{1FAD1010-F735-41C8-A932-15A465FA85AB}"/>
                </a:ext>
              </a:extLst>
            </p:cNvPr>
            <p:cNvSpPr>
              <a:spLocks/>
            </p:cNvSpPr>
            <p:nvPr/>
          </p:nvSpPr>
          <p:spPr bwMode="auto">
            <a:xfrm>
              <a:off x="5434" y="3603"/>
              <a:ext cx="9" cy="7"/>
            </a:xfrm>
            <a:custGeom>
              <a:avLst/>
              <a:gdLst>
                <a:gd name="T0" fmla="*/ 0 w 1"/>
                <a:gd name="T1" fmla="*/ 0 h 1"/>
                <a:gd name="T2" fmla="*/ 1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1" y="0"/>
                    <a:pt x="1" y="0"/>
                  </a:cubicBezTo>
                  <a:cubicBezTo>
                    <a:pt x="1" y="1"/>
                    <a:pt x="1" y="0"/>
                    <a:pt x="1" y="1"/>
                  </a:cubicBezTo>
                  <a:cubicBezTo>
                    <a:pt x="0" y="1"/>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9" name="Freeform 266">
              <a:extLst>
                <a:ext uri="{FF2B5EF4-FFF2-40B4-BE49-F238E27FC236}">
                  <a16:creationId xmlns:a16="http://schemas.microsoft.com/office/drawing/2014/main" id="{B77159BD-7B92-4D12-A410-9C1B8C14A366}"/>
                </a:ext>
              </a:extLst>
            </p:cNvPr>
            <p:cNvSpPr>
              <a:spLocks/>
            </p:cNvSpPr>
            <p:nvPr/>
          </p:nvSpPr>
          <p:spPr bwMode="auto">
            <a:xfrm>
              <a:off x="5485" y="3603"/>
              <a:ext cx="7" cy="7"/>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1" y="1"/>
                  </a:cubicBezTo>
                  <a:cubicBezTo>
                    <a:pt x="0" y="1"/>
                    <a:pt x="0" y="1"/>
                    <a:pt x="0" y="1"/>
                  </a:cubicBezTo>
                  <a:cubicBezTo>
                    <a:pt x="0" y="1"/>
                    <a:pt x="0" y="0"/>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0" name="Freeform 267">
              <a:extLst>
                <a:ext uri="{FF2B5EF4-FFF2-40B4-BE49-F238E27FC236}">
                  <a16:creationId xmlns:a16="http://schemas.microsoft.com/office/drawing/2014/main" id="{A7034258-3760-49B2-A97D-D29441033259}"/>
                </a:ext>
              </a:extLst>
            </p:cNvPr>
            <p:cNvSpPr>
              <a:spLocks/>
            </p:cNvSpPr>
            <p:nvPr/>
          </p:nvSpPr>
          <p:spPr bwMode="auto">
            <a:xfrm>
              <a:off x="5492" y="3610"/>
              <a:ext cx="8" cy="5"/>
            </a:xfrm>
            <a:custGeom>
              <a:avLst/>
              <a:gdLst>
                <a:gd name="T0" fmla="*/ 0 w 1"/>
                <a:gd name="T1" fmla="*/ 0 h 1"/>
                <a:gd name="T2" fmla="*/ 1 w 1"/>
                <a:gd name="T3" fmla="*/ 1 h 1"/>
                <a:gd name="T4" fmla="*/ 0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1" y="1"/>
                  </a:cubicBezTo>
                  <a:cubicBezTo>
                    <a:pt x="1" y="1"/>
                    <a:pt x="0" y="1"/>
                    <a:pt x="0" y="1"/>
                  </a:cubicBezTo>
                  <a:cubicBezTo>
                    <a:pt x="0" y="1"/>
                    <a:pt x="0" y="1"/>
                    <a:pt x="0" y="1"/>
                  </a:cubicBezTo>
                  <a:cubicBezTo>
                    <a:pt x="0" y="0"/>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1" name="Freeform 268">
              <a:extLst>
                <a:ext uri="{FF2B5EF4-FFF2-40B4-BE49-F238E27FC236}">
                  <a16:creationId xmlns:a16="http://schemas.microsoft.com/office/drawing/2014/main" id="{2C494C06-8784-4102-AC4B-469EACDCB767}"/>
                </a:ext>
              </a:extLst>
            </p:cNvPr>
            <p:cNvSpPr>
              <a:spLocks/>
            </p:cNvSpPr>
            <p:nvPr/>
          </p:nvSpPr>
          <p:spPr bwMode="auto">
            <a:xfrm>
              <a:off x="5386" y="3641"/>
              <a:ext cx="9" cy="8"/>
            </a:xfrm>
            <a:custGeom>
              <a:avLst/>
              <a:gdLst>
                <a:gd name="T0" fmla="*/ 0 w 1"/>
                <a:gd name="T1" fmla="*/ 0 h 1"/>
                <a:gd name="T2" fmla="*/ 1 w 1"/>
                <a:gd name="T3" fmla="*/ 0 h 1"/>
                <a:gd name="T4" fmla="*/ 1 w 1"/>
                <a:gd name="T5" fmla="*/ 0 h 1"/>
                <a:gd name="T6" fmla="*/ 1 w 1"/>
                <a:gd name="T7" fmla="*/ 0 h 1"/>
                <a:gd name="T8" fmla="*/ 1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1" y="0"/>
                    <a:pt x="1" y="0"/>
                  </a:cubicBezTo>
                  <a:cubicBezTo>
                    <a:pt x="1" y="0"/>
                    <a:pt x="1" y="0"/>
                    <a:pt x="1" y="0"/>
                  </a:cubicBezTo>
                  <a:cubicBezTo>
                    <a:pt x="1" y="0"/>
                    <a:pt x="1" y="0"/>
                    <a:pt x="1" y="0"/>
                  </a:cubicBezTo>
                  <a:cubicBezTo>
                    <a:pt x="1" y="0"/>
                    <a:pt x="1" y="1"/>
                    <a:pt x="1" y="1"/>
                  </a:cubicBezTo>
                  <a:cubicBezTo>
                    <a:pt x="0" y="0"/>
                    <a:pt x="0" y="1"/>
                    <a:pt x="0" y="0"/>
                  </a:cubicBezTo>
                  <a:close/>
                </a:path>
              </a:pathLst>
            </a:custGeom>
            <a:grpFill/>
            <a:ln w="9525">
              <a:noFill/>
              <a:round/>
              <a:headEnd/>
              <a:tailEnd/>
            </a:ln>
          </p:spPr>
          <p:txBody>
            <a:bodyPr/>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zh-CN" altLang="en-US" sz="1000" b="1" i="0" u="none" strike="noStrike" kern="0" cap="none" spc="0" normalizeH="0" baseline="0" noProof="0">
                <a:ln>
                  <a:noFill/>
                </a:ln>
                <a:solidFill>
                  <a:srgbClr val="99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3" name="标题 2"/>
          <p:cNvSpPr>
            <a:spLocks noGrp="1"/>
          </p:cNvSpPr>
          <p:nvPr>
            <p:ph type="title"/>
          </p:nvPr>
        </p:nvSpPr>
        <p:spPr/>
        <p:txBody>
          <a:bodyPr/>
          <a:lstStyle/>
          <a:p>
            <a:r>
              <a:rPr lang="zh-CN" altLang="en-US" dirty="0">
                <a:cs typeface="+mn-ea"/>
                <a:sym typeface="Huawei Sans" panose="020C0503030203020204" pitchFamily="34" charset="0"/>
              </a:rPr>
              <a:t>华为</a:t>
            </a:r>
            <a:r>
              <a:rPr lang="en-US" altLang="zh-CN" dirty="0">
                <a:cs typeface="+mn-ea"/>
                <a:sym typeface="Huawei Sans" panose="020C0503030203020204" pitchFamily="34" charset="0"/>
              </a:rPr>
              <a:t>FusionCompute</a:t>
            </a:r>
            <a:r>
              <a:rPr lang="zh-CN" altLang="en-US" dirty="0">
                <a:solidFill>
                  <a:srgbClr val="1D1D1A"/>
                </a:solidFill>
                <a:cs typeface="+mn-ea"/>
                <a:sym typeface="Huawei Sans" panose="020C0503030203020204" pitchFamily="34" charset="0"/>
              </a:rPr>
              <a:t>虚拟化服务全球，稳定可靠</a:t>
            </a:r>
            <a:endParaRPr lang="zh-CN" altLang="en-US" dirty="0">
              <a:sym typeface="Huawei Sans" panose="020C0503030203020204" pitchFamily="34" charset="0"/>
            </a:endParaRPr>
          </a:p>
        </p:txBody>
      </p:sp>
      <p:grpSp>
        <p:nvGrpSpPr>
          <p:cNvPr id="54" name="组合 53">
            <a:extLst>
              <a:ext uri="{FF2B5EF4-FFF2-40B4-BE49-F238E27FC236}">
                <a16:creationId xmlns:a16="http://schemas.microsoft.com/office/drawing/2014/main" id="{F13364D6-C33E-41F0-9A63-1AFFCAE9F279}"/>
              </a:ext>
            </a:extLst>
          </p:cNvPr>
          <p:cNvGrpSpPr/>
          <p:nvPr/>
        </p:nvGrpSpPr>
        <p:grpSpPr>
          <a:xfrm>
            <a:off x="1189390" y="1215489"/>
            <a:ext cx="9810260" cy="4876246"/>
            <a:chOff x="1189390" y="1215489"/>
            <a:chExt cx="9810260" cy="4876246"/>
          </a:xfrm>
        </p:grpSpPr>
        <p:sp>
          <p:nvSpPr>
            <p:cNvPr id="43" name="矩形 42">
              <a:extLst>
                <a:ext uri="{FF2B5EF4-FFF2-40B4-BE49-F238E27FC236}">
                  <a16:creationId xmlns:a16="http://schemas.microsoft.com/office/drawing/2014/main" id="{F184BD02-4D4E-4014-89AB-929942AEF20F}"/>
                </a:ext>
              </a:extLst>
            </p:cNvPr>
            <p:cNvSpPr>
              <a:spLocks/>
            </p:cNvSpPr>
            <p:nvPr/>
          </p:nvSpPr>
          <p:spPr>
            <a:xfrm>
              <a:off x="8163994" y="1219311"/>
              <a:ext cx="1351860" cy="3071835"/>
            </a:xfrm>
            <a:prstGeom prst="rect">
              <a:avLst/>
            </a:prstGeom>
            <a:solidFill>
              <a:srgbClr val="0070C0">
                <a:alpha val="16000"/>
              </a:srgb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none" lIns="87840" tIns="45720" rIns="91440" bIns="45720" rtlCol="0" anchor="ctr"/>
            <a:lstStyle/>
            <a:p>
              <a:pPr algn="ctr"/>
              <a:r>
                <a:rPr lang="zh-CN" altLang="en-US" sz="16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混合云</a:t>
              </a:r>
            </a:p>
          </p:txBody>
        </p:sp>
        <p:sp>
          <p:nvSpPr>
            <p:cNvPr id="44" name="矩形 43">
              <a:extLst>
                <a:ext uri="{FF2B5EF4-FFF2-40B4-BE49-F238E27FC236}">
                  <a16:creationId xmlns:a16="http://schemas.microsoft.com/office/drawing/2014/main" id="{FC04413E-D9A2-4EF9-9C55-41EE1D9DBA0D}"/>
                </a:ext>
              </a:extLst>
            </p:cNvPr>
            <p:cNvSpPr>
              <a:spLocks/>
            </p:cNvSpPr>
            <p:nvPr/>
          </p:nvSpPr>
          <p:spPr>
            <a:xfrm>
              <a:off x="1192238" y="1215489"/>
              <a:ext cx="1154822" cy="2520000"/>
            </a:xfrm>
            <a:prstGeom prst="rect">
              <a:avLst/>
            </a:prstGeom>
            <a:solidFill>
              <a:srgbClr val="0070C0">
                <a:alpha val="16000"/>
              </a:srgb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none" lIns="87840" tIns="45720" rIns="91440" bIns="45720" rtlCol="0" anchor="ctr"/>
            <a:lstStyle/>
            <a:p>
              <a:pPr algn="ctr" defTabSz="914112"/>
              <a:r>
                <a:rPr lang="zh-CN" altLang="en-US" sz="16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华为研发</a:t>
              </a:r>
              <a:endParaRPr lang="en-US" altLang="zh-CN" sz="16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defTabSz="914112"/>
              <a:r>
                <a:rPr lang="zh-CN" altLang="en-US" sz="16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计算云</a:t>
              </a:r>
            </a:p>
          </p:txBody>
        </p:sp>
        <p:sp>
          <p:nvSpPr>
            <p:cNvPr id="45" name="矩形 44">
              <a:extLst>
                <a:ext uri="{FF2B5EF4-FFF2-40B4-BE49-F238E27FC236}">
                  <a16:creationId xmlns:a16="http://schemas.microsoft.com/office/drawing/2014/main" id="{725A89EE-96BA-4C8C-8F52-18ADED5ACA16}"/>
                </a:ext>
              </a:extLst>
            </p:cNvPr>
            <p:cNvSpPr>
              <a:spLocks/>
            </p:cNvSpPr>
            <p:nvPr/>
          </p:nvSpPr>
          <p:spPr>
            <a:xfrm>
              <a:off x="5156141" y="1215489"/>
              <a:ext cx="1154822" cy="2520000"/>
            </a:xfrm>
            <a:prstGeom prst="rect">
              <a:avLst/>
            </a:prstGeom>
            <a:solidFill>
              <a:srgbClr val="0070C0">
                <a:alpha val="16000"/>
              </a:srgb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none" lIns="87840" tIns="45720" rIns="91440" bIns="45720" rtlCol="0" anchor="ctr"/>
            <a:lstStyle/>
            <a:p>
              <a:pPr algn="ctr"/>
              <a:r>
                <a:rPr lang="zh-CN" altLang="en-US" sz="16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超融合</a:t>
              </a:r>
              <a:endParaRPr lang="en-US" altLang="zh-CN" sz="16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r>
                <a:rPr lang="en-US" altLang="zh-CN" sz="16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HCI</a:t>
              </a:r>
              <a:endParaRPr lang="zh-CN" altLang="en-US" sz="16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6" name="矩形 45">
              <a:extLst>
                <a:ext uri="{FF2B5EF4-FFF2-40B4-BE49-F238E27FC236}">
                  <a16:creationId xmlns:a16="http://schemas.microsoft.com/office/drawing/2014/main" id="{95524286-FA33-4559-BF94-122FB35A614D}"/>
                </a:ext>
              </a:extLst>
            </p:cNvPr>
            <p:cNvSpPr>
              <a:spLocks/>
            </p:cNvSpPr>
            <p:nvPr/>
          </p:nvSpPr>
          <p:spPr>
            <a:xfrm>
              <a:off x="6477442" y="1215489"/>
              <a:ext cx="1154822" cy="2520000"/>
            </a:xfrm>
            <a:prstGeom prst="rect">
              <a:avLst/>
            </a:prstGeom>
            <a:solidFill>
              <a:srgbClr val="0070C0">
                <a:alpha val="16000"/>
              </a:srgb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none" lIns="87840" tIns="45720" rIns="91440" bIns="45720" rtlCol="0" anchor="ctr"/>
            <a:lstStyle/>
            <a:p>
              <a:pPr algn="ctr"/>
              <a:r>
                <a:rPr lang="zh-CN" altLang="en-US" sz="16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桌面云</a:t>
              </a:r>
              <a:endParaRPr lang="en-US" altLang="zh-CN" sz="16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 name="矩形 46">
              <a:extLst>
                <a:ext uri="{FF2B5EF4-FFF2-40B4-BE49-F238E27FC236}">
                  <a16:creationId xmlns:a16="http://schemas.microsoft.com/office/drawing/2014/main" id="{A31E1D75-F531-4EF3-9EF4-ABF0728D2547}"/>
                </a:ext>
              </a:extLst>
            </p:cNvPr>
            <p:cNvSpPr>
              <a:spLocks/>
            </p:cNvSpPr>
            <p:nvPr/>
          </p:nvSpPr>
          <p:spPr>
            <a:xfrm>
              <a:off x="3834840" y="1215489"/>
              <a:ext cx="1154822" cy="2520000"/>
            </a:xfrm>
            <a:prstGeom prst="rect">
              <a:avLst/>
            </a:prstGeom>
            <a:solidFill>
              <a:srgbClr val="0070C0">
                <a:alpha val="16000"/>
              </a:srgb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none" lIns="87840" tIns="45720" rIns="91440" bIns="45720" rtlCol="0" anchor="ctr"/>
            <a:lstStyle/>
            <a:p>
              <a:pPr algn="ctr"/>
              <a:r>
                <a:rPr lang="en-US" altLang="zh-CN" sz="16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NCE</a:t>
              </a:r>
            </a:p>
          </p:txBody>
        </p:sp>
        <p:sp>
          <p:nvSpPr>
            <p:cNvPr id="48" name="矩形 47">
              <a:extLst>
                <a:ext uri="{FF2B5EF4-FFF2-40B4-BE49-F238E27FC236}">
                  <a16:creationId xmlns:a16="http://schemas.microsoft.com/office/drawing/2014/main" id="{CE7B2483-6E60-4E3A-BE4D-C7E0589EB42F}"/>
                </a:ext>
              </a:extLst>
            </p:cNvPr>
            <p:cNvSpPr>
              <a:spLocks/>
            </p:cNvSpPr>
            <p:nvPr/>
          </p:nvSpPr>
          <p:spPr>
            <a:xfrm>
              <a:off x="2513539" y="1215489"/>
              <a:ext cx="1154822" cy="2520000"/>
            </a:xfrm>
            <a:prstGeom prst="rect">
              <a:avLst/>
            </a:prstGeom>
            <a:solidFill>
              <a:srgbClr val="0070C0">
                <a:alpha val="16000"/>
              </a:srgb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none" lIns="87840" tIns="45720" rIns="91440" bIns="45720" rtlCol="0" anchor="ctr"/>
            <a:lstStyle/>
            <a:p>
              <a:pPr algn="ctr"/>
              <a:r>
                <a:rPr lang="zh-CN" altLang="en-US" sz="16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政企</a:t>
              </a:r>
              <a:endParaRPr lang="en-US" altLang="zh-CN" sz="16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9" name="文本框 48">
              <a:extLst>
                <a:ext uri="{FF2B5EF4-FFF2-40B4-BE49-F238E27FC236}">
                  <a16:creationId xmlns:a16="http://schemas.microsoft.com/office/drawing/2014/main" id="{CE9019AA-5F16-4C9B-941A-08403301E18C}"/>
                </a:ext>
              </a:extLst>
            </p:cNvPr>
            <p:cNvSpPr txBox="1"/>
            <p:nvPr/>
          </p:nvSpPr>
          <p:spPr>
            <a:xfrm>
              <a:off x="7638964" y="2223074"/>
              <a:ext cx="385087" cy="475066"/>
            </a:xfrm>
            <a:prstGeom prst="rect">
              <a:avLst/>
            </a:prstGeom>
            <a:noFill/>
          </p:spPr>
          <p:txBody>
            <a:bodyPr wrap="square" rtlCol="0">
              <a:spAutoFit/>
            </a:bodyPr>
            <a:lstStyle/>
            <a:p>
              <a:pPr algn="l">
                <a:lnSpc>
                  <a:spcPts val="3440"/>
                </a:lnSpc>
              </a:pPr>
              <a:r>
                <a:rPr 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a:t>
              </a:r>
            </a:p>
          </p:txBody>
        </p:sp>
        <p:sp>
          <p:nvSpPr>
            <p:cNvPr id="50" name="矩形 49">
              <a:extLst>
                <a:ext uri="{FF2B5EF4-FFF2-40B4-BE49-F238E27FC236}">
                  <a16:creationId xmlns:a16="http://schemas.microsoft.com/office/drawing/2014/main" id="{9CE853F7-7558-4BEA-B36A-0C2EEDC84C71}"/>
                </a:ext>
              </a:extLst>
            </p:cNvPr>
            <p:cNvSpPr/>
            <p:nvPr/>
          </p:nvSpPr>
          <p:spPr>
            <a:xfrm>
              <a:off x="1189390" y="3801973"/>
              <a:ext cx="6860755" cy="498109"/>
            </a:xfrm>
            <a:prstGeom prst="rect">
              <a:avLst/>
            </a:prstGeom>
            <a:solidFill>
              <a:srgbClr val="0070C0">
                <a:alpha val="16000"/>
              </a:srgb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none" lIns="87840" tIns="45720" rIns="91440" bIns="45720" rtlCol="0" anchor="ctr"/>
            <a:lstStyle/>
            <a:p>
              <a:pPr algn="ctr"/>
              <a:r>
                <a:rPr lang="en-US" altLang="zh-CN" sz="16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FusionCompute</a:t>
              </a:r>
              <a:r>
                <a:rPr lang="zh-CN" altLang="en-US" sz="16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虚拟化</a:t>
              </a:r>
            </a:p>
          </p:txBody>
        </p:sp>
        <p:sp>
          <p:nvSpPr>
            <p:cNvPr id="51" name="矩形 50">
              <a:extLst>
                <a:ext uri="{FF2B5EF4-FFF2-40B4-BE49-F238E27FC236}">
                  <a16:creationId xmlns:a16="http://schemas.microsoft.com/office/drawing/2014/main" id="{A4139AB1-3684-446D-8357-B6401C124A67}"/>
                </a:ext>
              </a:extLst>
            </p:cNvPr>
            <p:cNvSpPr>
              <a:spLocks/>
            </p:cNvSpPr>
            <p:nvPr/>
          </p:nvSpPr>
          <p:spPr>
            <a:xfrm>
              <a:off x="9647790" y="1219311"/>
              <a:ext cx="1351860" cy="3071835"/>
            </a:xfrm>
            <a:prstGeom prst="rect">
              <a:avLst/>
            </a:prstGeom>
            <a:solidFill>
              <a:srgbClr val="0070C0">
                <a:alpha val="16000"/>
              </a:srgb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none" lIns="87840" tIns="45720" rIns="91440" bIns="45720" rtlCol="0" anchor="ctr"/>
            <a:lstStyle/>
            <a:p>
              <a:pPr algn="ctr"/>
              <a:r>
                <a:rPr lang="zh-CN" altLang="en-US" sz="16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华为云</a:t>
              </a:r>
            </a:p>
          </p:txBody>
        </p:sp>
        <p:sp>
          <p:nvSpPr>
            <p:cNvPr id="52" name="矩形 51">
              <a:extLst>
                <a:ext uri="{FF2B5EF4-FFF2-40B4-BE49-F238E27FC236}">
                  <a16:creationId xmlns:a16="http://schemas.microsoft.com/office/drawing/2014/main" id="{E7933FC5-D1F5-45FE-9A20-3BF027FBCF99}"/>
                </a:ext>
              </a:extLst>
            </p:cNvPr>
            <p:cNvSpPr/>
            <p:nvPr/>
          </p:nvSpPr>
          <p:spPr>
            <a:xfrm>
              <a:off x="1192238" y="4322605"/>
              <a:ext cx="9807412" cy="475193"/>
            </a:xfrm>
            <a:prstGeom prst="rect">
              <a:avLst/>
            </a:prstGeom>
            <a:solidFill>
              <a:srgbClr val="0070C0">
                <a:alpha val="16000"/>
              </a:srgb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华为虚拟化技术</a:t>
              </a:r>
              <a:endParaRPr lang="en-US" altLang="zh-CN" sz="16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3" name="矩形 52">
              <a:extLst>
                <a:ext uri="{FF2B5EF4-FFF2-40B4-BE49-F238E27FC236}">
                  <a16:creationId xmlns:a16="http://schemas.microsoft.com/office/drawing/2014/main" id="{4C012AB7-ADC4-4741-A591-D3DBFEFF2652}"/>
                </a:ext>
              </a:extLst>
            </p:cNvPr>
            <p:cNvSpPr/>
            <p:nvPr/>
          </p:nvSpPr>
          <p:spPr>
            <a:xfrm>
              <a:off x="1705748" y="4891406"/>
              <a:ext cx="9132505" cy="1200329"/>
            </a:xfrm>
            <a:prstGeom prst="rect">
              <a:avLst/>
            </a:prstGeom>
          </p:spPr>
          <p:txBody>
            <a:bodyPr wrap="square">
              <a:spAutoFit/>
            </a:bodyPr>
            <a:lstStyle/>
            <a:p>
              <a:pPr algn="ctr" defTabSz="2580349">
                <a:lnSpc>
                  <a:spcPct val="150000"/>
                </a:lnSpc>
                <a:defRPr/>
              </a:pPr>
              <a:r>
                <a:rPr lang="en-US" altLang="zh-CN" sz="1600" b="1" dirty="0">
                  <a:latin typeface="Huawei Sans" panose="020C0503030203020204" pitchFamily="34" charset="0"/>
                  <a:ea typeface="方正兰亭黑简体" panose="02000000000000000000" pitchFamily="2" charset="-122"/>
                  <a:cs typeface="+mn-ea"/>
                  <a:sym typeface="Huawei Sans" panose="020C0503030203020204" pitchFamily="34" charset="0"/>
                </a:rPr>
                <a:t>FusionCompute</a:t>
              </a:r>
              <a:r>
                <a:rPr lang="zh-CN" altLang="en-US" sz="1600" b="1" dirty="0">
                  <a:latin typeface="Huawei Sans" panose="020C0503030203020204" pitchFamily="34" charset="0"/>
                  <a:ea typeface="方正兰亭黑简体" panose="02000000000000000000" pitchFamily="2" charset="-122"/>
                  <a:cs typeface="+mn-ea"/>
                  <a:sym typeface="Huawei Sans" panose="020C0503030203020204" pitchFamily="34" charset="0"/>
                </a:rPr>
                <a:t>作为华为公司多个全球商用的解决方案基石</a:t>
              </a:r>
              <a:endParaRPr lang="en-US" altLang="zh-CN" sz="16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defTabSz="2580349">
                <a:lnSpc>
                  <a:spcPct val="150000"/>
                </a:lnSpc>
                <a:defRPr/>
              </a:pPr>
              <a:r>
                <a:rPr lang="zh-CN" altLang="en-US" sz="1600" b="1" dirty="0">
                  <a:latin typeface="Huawei Sans" panose="020C0503030203020204" pitchFamily="34" charset="0"/>
                  <a:ea typeface="方正兰亭黑简体" panose="02000000000000000000" pitchFamily="2" charset="-122"/>
                  <a:cs typeface="+mn-ea"/>
                  <a:sym typeface="Huawei Sans" panose="020C0503030203020204" pitchFamily="34" charset="0"/>
                </a:rPr>
                <a:t>对内构建研发云，服务全球研发中心，累计发放</a:t>
              </a:r>
              <a:r>
                <a:rPr lang="en-US" altLang="zh-CN" sz="16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100</a:t>
              </a:r>
              <a:r>
                <a:rPr lang="zh-CN" altLang="en-US" sz="16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万</a:t>
              </a:r>
              <a:r>
                <a:rPr lang="en-US" altLang="zh-CN" sz="16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600" b="1" dirty="0">
                  <a:latin typeface="Huawei Sans" panose="020C0503030203020204" pitchFamily="34" charset="0"/>
                  <a:ea typeface="方正兰亭黑简体" panose="02000000000000000000" pitchFamily="2" charset="-122"/>
                  <a:cs typeface="+mn-ea"/>
                  <a:sym typeface="Huawei Sans" panose="020C0503030203020204" pitchFamily="34" charset="0"/>
                </a:rPr>
                <a:t>虚拟机</a:t>
              </a:r>
            </a:p>
            <a:p>
              <a:pPr algn="ctr" defTabSz="2580349">
                <a:lnSpc>
                  <a:spcPct val="150000"/>
                </a:lnSpc>
                <a:defRPr/>
              </a:pPr>
              <a:r>
                <a:rPr lang="zh-CN" altLang="en-US" sz="1600" b="1" dirty="0">
                  <a:latin typeface="Huawei Sans" panose="020C0503030203020204" pitchFamily="34" charset="0"/>
                  <a:ea typeface="方正兰亭黑简体" panose="02000000000000000000" pitchFamily="2" charset="-122"/>
                  <a:cs typeface="+mn-ea"/>
                  <a:sym typeface="Huawei Sans" panose="020C0503030203020204" pitchFamily="34" charset="0"/>
                </a:rPr>
                <a:t>已服务于</a:t>
              </a:r>
              <a:r>
                <a:rPr lang="en-US" altLang="zh-CN" sz="16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150+</a:t>
              </a:r>
              <a:r>
                <a:rPr lang="zh-CN" altLang="en-US" sz="1600" b="1" dirty="0">
                  <a:latin typeface="Huawei Sans" panose="020C0503030203020204" pitchFamily="34" charset="0"/>
                  <a:ea typeface="方正兰亭黑简体" panose="02000000000000000000" pitchFamily="2" charset="-122"/>
                  <a:cs typeface="+mn-ea"/>
                  <a:sym typeface="Huawei Sans" panose="020C0503030203020204" pitchFamily="34" charset="0"/>
                </a:rPr>
                <a:t>国家和地区，</a:t>
              </a:r>
              <a:r>
                <a:rPr lang="en-US" altLang="zh-CN" sz="16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 12000+</a:t>
              </a:r>
              <a:r>
                <a:rPr lang="zh-CN" altLang="en-US" sz="1600" b="1" dirty="0">
                  <a:latin typeface="Huawei Sans" panose="020C0503030203020204" pitchFamily="34" charset="0"/>
                  <a:ea typeface="方正兰亭黑简体" panose="02000000000000000000" pitchFamily="2" charset="-122"/>
                  <a:cs typeface="+mn-ea"/>
                  <a:sym typeface="Huawei Sans" panose="020C0503030203020204" pitchFamily="34" charset="0"/>
                </a:rPr>
                <a:t>客户，累计发放</a:t>
              </a:r>
              <a:r>
                <a:rPr lang="en-US" altLang="zh-CN" sz="16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500</a:t>
              </a:r>
              <a:r>
                <a:rPr lang="zh-CN" altLang="en-US" sz="16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万</a:t>
              </a:r>
              <a:r>
                <a:rPr lang="en-US" altLang="zh-CN" sz="16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600" b="1" dirty="0">
                  <a:latin typeface="Huawei Sans" panose="020C0503030203020204" pitchFamily="34" charset="0"/>
                  <a:ea typeface="方正兰亭黑简体" panose="02000000000000000000" pitchFamily="2" charset="-122"/>
                  <a:cs typeface="+mn-ea"/>
                  <a:sym typeface="Huawei Sans" panose="020C0503030203020204" pitchFamily="34" charset="0"/>
                </a:rPr>
                <a:t>虚拟机</a:t>
              </a:r>
            </a:p>
          </p:txBody>
        </p:sp>
      </p:grpSp>
    </p:spTree>
    <p:extLst>
      <p:ext uri="{BB962C8B-B14F-4D97-AF65-F5344CB8AC3E}">
        <p14:creationId xmlns:p14="http://schemas.microsoft.com/office/powerpoint/2010/main" val="2502209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ym typeface="Huawei Sans" panose="020C0503030203020204" pitchFamily="34" charset="0"/>
              </a:rPr>
              <a:t>学完本课程后，您将能够：</a:t>
            </a:r>
            <a:endParaRPr lang="en-US" altLang="zh-CN" dirty="0">
              <a:sym typeface="Huawei Sans" panose="020C0503030203020204" pitchFamily="34" charset="0"/>
            </a:endParaRPr>
          </a:p>
          <a:p>
            <a:pPr lvl="1"/>
            <a:r>
              <a:rPr lang="zh-CN" altLang="en-US" dirty="0">
                <a:cs typeface="+mn-ea"/>
                <a:sym typeface="Huawei Sans" panose="020C0503030203020204" pitchFamily="34" charset="0"/>
              </a:rPr>
              <a:t>描述云计算是什么</a:t>
            </a:r>
            <a:endParaRPr lang="en-US" altLang="zh-CN" dirty="0">
              <a:cs typeface="+mn-ea"/>
              <a:sym typeface="Huawei Sans" panose="020C0503030203020204" pitchFamily="34" charset="0"/>
            </a:endParaRPr>
          </a:p>
          <a:p>
            <a:pPr lvl="1"/>
            <a:r>
              <a:rPr lang="zh-CN" altLang="en-US" dirty="0">
                <a:cs typeface="+mn-ea"/>
                <a:sym typeface="Huawei Sans" panose="020C0503030203020204" pitchFamily="34" charset="0"/>
              </a:rPr>
              <a:t>阐述云计算的价值</a:t>
            </a:r>
            <a:endParaRPr lang="en-US" altLang="zh-CN" dirty="0">
              <a:cs typeface="+mn-ea"/>
              <a:sym typeface="Huawei Sans" panose="020C0503030203020204" pitchFamily="34" charset="0"/>
            </a:endParaRPr>
          </a:p>
          <a:p>
            <a:pPr lvl="1"/>
            <a:r>
              <a:rPr lang="zh-CN" altLang="en-US" dirty="0">
                <a:cs typeface="+mn-ea"/>
                <a:sym typeface="Huawei Sans" panose="020C0503030203020204" pitchFamily="34" charset="0"/>
              </a:rPr>
              <a:t>列举云计算的服务和部署模式</a:t>
            </a:r>
            <a:endParaRPr lang="en-US" altLang="zh-CN" dirty="0">
              <a:cs typeface="+mn-ea"/>
              <a:sym typeface="Huawei Sans" panose="020C0503030203020204" pitchFamily="34" charset="0"/>
            </a:endParaRPr>
          </a:p>
          <a:p>
            <a:pPr lvl="1"/>
            <a:r>
              <a:rPr lang="zh-CN" altLang="en-US" dirty="0">
                <a:cs typeface="+mn-ea"/>
                <a:sym typeface="Huawei Sans" panose="020C0503030203020204" pitchFamily="34" charset="0"/>
              </a:rPr>
              <a:t>了解主流的云计算厂家与技术</a:t>
            </a:r>
          </a:p>
          <a:p>
            <a:pPr lvl="1"/>
            <a:endParaRPr lang="en-US" altLang="zh-CN" dirty="0">
              <a:sym typeface="Huawei Sans" panose="020C0503030203020204" pitchFamily="34" charset="0"/>
            </a:endParaRP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14051844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cs typeface="+mn-ea"/>
                <a:sym typeface="Huawei Sans" panose="020C0503030203020204" pitchFamily="34" charset="0"/>
              </a:rPr>
              <a:t>FusionCompute</a:t>
            </a:r>
            <a:r>
              <a:rPr lang="zh-CN" altLang="en-US" dirty="0">
                <a:cs typeface="+mn-ea"/>
                <a:sym typeface="Huawei Sans" panose="020C0503030203020204" pitchFamily="34" charset="0"/>
              </a:rPr>
              <a:t>、华为云</a:t>
            </a:r>
            <a:r>
              <a:rPr lang="en-US" altLang="zh-CN" dirty="0">
                <a:cs typeface="+mn-ea"/>
                <a:sym typeface="Huawei Sans" panose="020C0503030203020204" pitchFamily="34" charset="0"/>
              </a:rPr>
              <a:t>Stack</a:t>
            </a:r>
            <a:r>
              <a:rPr lang="zh-CN" altLang="en-US" dirty="0">
                <a:cs typeface="+mn-ea"/>
                <a:sym typeface="Huawei Sans" panose="020C0503030203020204" pitchFamily="34" charset="0"/>
              </a:rPr>
              <a:t>和华为云对比</a:t>
            </a:r>
            <a:endParaRPr lang="zh-CN" altLang="en-US" dirty="0">
              <a:sym typeface="Huawei Sans" panose="020C0503030203020204" pitchFamily="34" charset="0"/>
            </a:endParaRPr>
          </a:p>
        </p:txBody>
      </p:sp>
      <p:graphicFrame>
        <p:nvGraphicFramePr>
          <p:cNvPr id="6" name="表格 5">
            <a:extLst>
              <a:ext uri="{FF2B5EF4-FFF2-40B4-BE49-F238E27FC236}">
                <a16:creationId xmlns:a16="http://schemas.microsoft.com/office/drawing/2014/main" id="{6561B545-AFBE-4505-B0E2-9D11999AA94A}"/>
              </a:ext>
            </a:extLst>
          </p:cNvPr>
          <p:cNvGraphicFramePr>
            <a:graphicFrameLocks noGrp="1"/>
          </p:cNvGraphicFramePr>
          <p:nvPr>
            <p:extLst>
              <p:ext uri="{D42A27DB-BD31-4B8C-83A1-F6EECF244321}">
                <p14:modId xmlns:p14="http://schemas.microsoft.com/office/powerpoint/2010/main" val="3356912417"/>
              </p:ext>
            </p:extLst>
          </p:nvPr>
        </p:nvGraphicFramePr>
        <p:xfrm>
          <a:off x="442913" y="1835781"/>
          <a:ext cx="11306176" cy="3966896"/>
        </p:xfrm>
        <a:graphic>
          <a:graphicData uri="http://schemas.openxmlformats.org/drawingml/2006/table">
            <a:tbl>
              <a:tblPr firstRow="1" bandRow="1">
                <a:tableStyleId>{72833802-FEF1-4C79-8D5D-14CF1EAF98D9}</a:tableStyleId>
              </a:tblPr>
              <a:tblGrid>
                <a:gridCol w="2826544">
                  <a:extLst>
                    <a:ext uri="{9D8B030D-6E8A-4147-A177-3AD203B41FA5}">
                      <a16:colId xmlns:a16="http://schemas.microsoft.com/office/drawing/2014/main" val="3653545790"/>
                    </a:ext>
                  </a:extLst>
                </a:gridCol>
                <a:gridCol w="2826544">
                  <a:extLst>
                    <a:ext uri="{9D8B030D-6E8A-4147-A177-3AD203B41FA5}">
                      <a16:colId xmlns:a16="http://schemas.microsoft.com/office/drawing/2014/main" val="3550572201"/>
                    </a:ext>
                  </a:extLst>
                </a:gridCol>
                <a:gridCol w="2826544">
                  <a:extLst>
                    <a:ext uri="{9D8B030D-6E8A-4147-A177-3AD203B41FA5}">
                      <a16:colId xmlns:a16="http://schemas.microsoft.com/office/drawing/2014/main" val="2909953939"/>
                    </a:ext>
                  </a:extLst>
                </a:gridCol>
                <a:gridCol w="2826544">
                  <a:extLst>
                    <a:ext uri="{9D8B030D-6E8A-4147-A177-3AD203B41FA5}">
                      <a16:colId xmlns:a16="http://schemas.microsoft.com/office/drawing/2014/main" val="2981980719"/>
                    </a:ext>
                  </a:extLst>
                </a:gridCol>
              </a:tblGrid>
              <a:tr h="500204">
                <a:tc>
                  <a:txBody>
                    <a:bodyPr/>
                    <a:lstStyle/>
                    <a:p>
                      <a:endParaRPr lang="zh-CN" altLang="en-US" sz="24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4DAE2"/>
                    </a:solidFill>
                  </a:tcPr>
                </a:tc>
                <a:tc>
                  <a:txBody>
                    <a:bodyPr/>
                    <a:lstStyle/>
                    <a:p>
                      <a:pPr algn="ctr"/>
                      <a:r>
                        <a:rPr lang="en-US" altLang="zh-CN" sz="2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FusionCompute</a:t>
                      </a:r>
                      <a:endParaRPr lang="zh-CN" altLang="en-US" sz="2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4DAE2"/>
                    </a:solidFill>
                  </a:tcPr>
                </a:tc>
                <a:tc>
                  <a:txBody>
                    <a:bodyPr/>
                    <a:lstStyle/>
                    <a:p>
                      <a:pPr algn="ctr"/>
                      <a:r>
                        <a:rPr lang="zh-CN" altLang="en-US" sz="2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华为云</a:t>
                      </a:r>
                      <a:r>
                        <a:rPr lang="en-US" altLang="zh-CN" sz="2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Stack</a:t>
                      </a:r>
                      <a:endParaRPr lang="zh-CN" altLang="en-US" sz="2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4DAE2"/>
                    </a:solidFill>
                  </a:tcPr>
                </a:tc>
                <a:tc>
                  <a:txBody>
                    <a:bodyPr/>
                    <a:lstStyle/>
                    <a:p>
                      <a:pPr algn="ctr"/>
                      <a:r>
                        <a:rPr lang="zh-CN" altLang="en-US" sz="2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华为云</a:t>
                      </a: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4DAE2"/>
                    </a:solidFill>
                  </a:tcPr>
                </a:tc>
                <a:extLst>
                  <a:ext uri="{0D108BD9-81ED-4DB2-BD59-A6C34878D82A}">
                    <a16:rowId xmlns:a16="http://schemas.microsoft.com/office/drawing/2014/main" val="3184055139"/>
                  </a:ext>
                </a:extLst>
              </a:tr>
              <a:tr h="500204">
                <a:tc>
                  <a:txBody>
                    <a:bodyPr/>
                    <a:lstStyle/>
                    <a:p>
                      <a:pPr algn="ctr"/>
                      <a:r>
                        <a:rPr lang="zh-CN" altLang="en-US" sz="2400" dirty="0">
                          <a:latin typeface="Huawei Sans" panose="020C0503030203020204" pitchFamily="34" charset="0"/>
                          <a:ea typeface="方正兰亭黑简体" panose="02000000000000000000" pitchFamily="2" charset="-122"/>
                          <a:sym typeface="Huawei Sans" panose="020C0503030203020204" pitchFamily="34" charset="0"/>
                        </a:rPr>
                        <a:t>定义</a:t>
                      </a: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b="0"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一种虚拟化解决方案</a:t>
                      </a:r>
                      <a:endParaRPr lang="zh-CN" altLang="en-US" sz="3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b="0"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混合云解决方案</a:t>
                      </a:r>
                      <a:endParaRPr lang="zh-CN" altLang="en-US" sz="3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b="0"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云计算服务平台</a:t>
                      </a:r>
                      <a:endParaRPr lang="zh-CN" altLang="en-US" sz="3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2025029"/>
                  </a:ext>
                </a:extLst>
              </a:tr>
              <a:tr h="500204">
                <a:tc>
                  <a:txBody>
                    <a:bodyPr/>
                    <a:lstStyle/>
                    <a:p>
                      <a:pPr algn="ctr"/>
                      <a:r>
                        <a:rPr lang="zh-CN" altLang="en-US" sz="2400" dirty="0">
                          <a:latin typeface="Huawei Sans" panose="020C0503030203020204" pitchFamily="34" charset="0"/>
                          <a:ea typeface="方正兰亭黑简体" panose="02000000000000000000" pitchFamily="2" charset="-122"/>
                          <a:sym typeface="Huawei Sans" panose="020C0503030203020204" pitchFamily="34" charset="0"/>
                        </a:rPr>
                        <a:t>面向销售对象</a:t>
                      </a: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企业</a:t>
                      </a: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企业</a:t>
                      </a: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企业、个人</a:t>
                      </a: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2769483"/>
                  </a:ext>
                </a:extLst>
              </a:tr>
              <a:tr h="159695">
                <a:tc>
                  <a:txBody>
                    <a:bodyPr/>
                    <a:lstStyle/>
                    <a:p>
                      <a:pPr algn="ctr"/>
                      <a:r>
                        <a:rPr lang="zh-CN" altLang="en-US" sz="2400" dirty="0">
                          <a:latin typeface="Huawei Sans" panose="020C0503030203020204" pitchFamily="34" charset="0"/>
                          <a:ea typeface="方正兰亭黑简体" panose="02000000000000000000" pitchFamily="2" charset="-122"/>
                          <a:sym typeface="Huawei Sans" panose="020C0503030203020204" pitchFamily="34" charset="0"/>
                        </a:rPr>
                        <a:t>最小部署要求</a:t>
                      </a: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b="0"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物理服务器、网络设备、存储设备</a:t>
                      </a:r>
                      <a:endParaRPr lang="zh-CN" altLang="en-US" sz="28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b="0"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物理服务器、网络设备、存储设备</a:t>
                      </a:r>
                      <a:endParaRPr lang="zh-CN" altLang="en-US" sz="3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b="0"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无需硬件设备，通过</a:t>
                      </a:r>
                      <a:endParaRPr lang="en-US" altLang="zh-CN" sz="2000" b="0"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endParaRPr>
                    </a:p>
                    <a:p>
                      <a:pPr algn="ctr"/>
                      <a:r>
                        <a:rPr lang="zh-CN" altLang="en-US" sz="2000" b="0"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网络访问</a:t>
                      </a:r>
                      <a:endParaRPr lang="zh-CN" altLang="en-US" sz="3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7731013"/>
                  </a:ext>
                </a:extLst>
              </a:tr>
              <a:tr h="500204">
                <a:tc>
                  <a:txBody>
                    <a:bodyPr/>
                    <a:lstStyle/>
                    <a:p>
                      <a:pPr algn="ctr"/>
                      <a:r>
                        <a:rPr lang="zh-CN" altLang="en-US" sz="2400" dirty="0">
                          <a:latin typeface="Huawei Sans" panose="020C0503030203020204" pitchFamily="34" charset="0"/>
                          <a:ea typeface="方正兰亭黑简体" panose="02000000000000000000" pitchFamily="2" charset="-122"/>
                          <a:sym typeface="Huawei Sans" panose="020C0503030203020204" pitchFamily="34" charset="0"/>
                        </a:rPr>
                        <a:t>初始投资</a:t>
                      </a: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b="0"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需要购买硬件设备</a:t>
                      </a:r>
                      <a:endParaRPr lang="zh-CN" altLang="en-US" sz="3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b="0"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订阅服务</a:t>
                      </a:r>
                      <a:endParaRPr lang="zh-CN" altLang="en-US" sz="3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b="0"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无需硬件设备，</a:t>
                      </a:r>
                      <a:endParaRPr lang="en-US" altLang="zh-CN" sz="2000" b="0"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endParaRPr>
                    </a:p>
                    <a:p>
                      <a:pPr algn="ctr"/>
                      <a:r>
                        <a:rPr lang="zh-CN" altLang="en-US" sz="2000" b="0"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按需付费</a:t>
                      </a:r>
                      <a:endParaRPr lang="zh-CN" altLang="en-US" sz="3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0473552"/>
                  </a:ext>
                </a:extLst>
              </a:tr>
              <a:tr h="500204">
                <a:tc>
                  <a:txBody>
                    <a:bodyPr/>
                    <a:lstStyle/>
                    <a:p>
                      <a:pPr algn="ctr"/>
                      <a:r>
                        <a:rPr lang="zh-CN" altLang="en-US" sz="2400" dirty="0">
                          <a:latin typeface="Huawei Sans" panose="020C0503030203020204" pitchFamily="34" charset="0"/>
                          <a:ea typeface="方正兰亭黑简体" panose="02000000000000000000" pitchFamily="2" charset="-122"/>
                          <a:sym typeface="Huawei Sans" panose="020C0503030203020204" pitchFamily="34" charset="0"/>
                        </a:rPr>
                        <a:t>适用场景</a:t>
                      </a: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数据中心虚拟化</a:t>
                      </a: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混合云、私有云</a:t>
                      </a: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公有云、混合云</a:t>
                      </a: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396340"/>
                  </a:ext>
                </a:extLst>
              </a:tr>
              <a:tr h="500204">
                <a:tc>
                  <a:txBody>
                    <a:bodyPr/>
                    <a:lstStyle/>
                    <a:p>
                      <a:pPr algn="ctr"/>
                      <a:r>
                        <a:rPr lang="zh-CN" altLang="en-US" sz="2400" dirty="0">
                          <a:latin typeface="Huawei Sans" panose="020C0503030203020204" pitchFamily="34" charset="0"/>
                          <a:ea typeface="方正兰亭黑简体" panose="02000000000000000000" pitchFamily="2" charset="-122"/>
                          <a:sym typeface="Huawei Sans" panose="020C0503030203020204" pitchFamily="34" charset="0"/>
                        </a:rPr>
                        <a:t>服务数量</a:t>
                      </a: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Huawei Sans" panose="020C0503030203020204" pitchFamily="34" charset="0"/>
                          <a:ea typeface="方正兰亭黑简体" panose="02000000000000000000" pitchFamily="2" charset="-122"/>
                          <a:sym typeface="Huawei Sans" panose="020C0503030203020204" pitchFamily="34" charset="0"/>
                        </a:rPr>
                        <a:t>VM</a:t>
                      </a: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、容器</a:t>
                      </a: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Huawei Sans" panose="020C0503030203020204" pitchFamily="34" charset="0"/>
                          <a:ea typeface="方正兰亭黑简体" panose="02000000000000000000" pitchFamily="2" charset="-122"/>
                          <a:sym typeface="Huawei Sans" panose="020C0503030203020204" pitchFamily="34" charset="0"/>
                        </a:rPr>
                        <a:t>90+</a:t>
                      </a: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云服务</a:t>
                      </a: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Huawei Sans" panose="020C0503030203020204" pitchFamily="34" charset="0"/>
                          <a:ea typeface="方正兰亭黑简体" panose="02000000000000000000" pitchFamily="2" charset="-122"/>
                          <a:sym typeface="Huawei Sans" panose="020C0503030203020204" pitchFamily="34" charset="0"/>
                        </a:rPr>
                        <a:t>240+</a:t>
                      </a: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云服务</a:t>
                      </a: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2623397"/>
                  </a:ext>
                </a:extLst>
              </a:tr>
            </a:tbl>
          </a:graphicData>
        </a:graphic>
      </p:graphicFrame>
    </p:spTree>
    <p:extLst>
      <p:ext uri="{BB962C8B-B14F-4D97-AF65-F5344CB8AC3E}">
        <p14:creationId xmlns:p14="http://schemas.microsoft.com/office/powerpoint/2010/main" val="3479288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cs typeface="+mn-ea"/>
                <a:sym typeface="Huawei Sans" panose="020C0503030203020204" pitchFamily="34" charset="0"/>
              </a:rPr>
              <a:t>FusionCompute</a:t>
            </a:r>
            <a:r>
              <a:rPr lang="zh-CN" altLang="en-US" dirty="0">
                <a:cs typeface="+mn-ea"/>
                <a:sym typeface="Huawei Sans" panose="020C0503030203020204" pitchFamily="34" charset="0"/>
              </a:rPr>
              <a:t>、华为云</a:t>
            </a:r>
            <a:r>
              <a:rPr lang="en-US" altLang="zh-CN" dirty="0">
                <a:cs typeface="+mn-ea"/>
                <a:sym typeface="Huawei Sans" panose="020C0503030203020204" pitchFamily="34" charset="0"/>
              </a:rPr>
              <a:t>Stack</a:t>
            </a:r>
            <a:r>
              <a:rPr lang="zh-CN" altLang="en-US" dirty="0">
                <a:cs typeface="+mn-ea"/>
                <a:sym typeface="Huawei Sans" panose="020C0503030203020204" pitchFamily="34" charset="0"/>
              </a:rPr>
              <a:t>和华为云对比</a:t>
            </a:r>
            <a:endParaRPr lang="zh-CN" altLang="en-US" dirty="0">
              <a:sym typeface="Huawei Sans" panose="020C0503030203020204" pitchFamily="34" charset="0"/>
            </a:endParaRPr>
          </a:p>
        </p:txBody>
      </p:sp>
      <p:graphicFrame>
        <p:nvGraphicFramePr>
          <p:cNvPr id="6" name="表格 5">
            <a:extLst>
              <a:ext uri="{FF2B5EF4-FFF2-40B4-BE49-F238E27FC236}">
                <a16:creationId xmlns:a16="http://schemas.microsoft.com/office/drawing/2014/main" id="{6561B545-AFBE-4505-B0E2-9D11999AA94A}"/>
              </a:ext>
            </a:extLst>
          </p:cNvPr>
          <p:cNvGraphicFramePr>
            <a:graphicFrameLocks noGrp="1"/>
          </p:cNvGraphicFramePr>
          <p:nvPr/>
        </p:nvGraphicFramePr>
        <p:xfrm>
          <a:off x="442913" y="1835781"/>
          <a:ext cx="11306176" cy="3966896"/>
        </p:xfrm>
        <a:graphic>
          <a:graphicData uri="http://schemas.openxmlformats.org/drawingml/2006/table">
            <a:tbl>
              <a:tblPr firstRow="1" bandRow="1">
                <a:tableStyleId>{72833802-FEF1-4C79-8D5D-14CF1EAF98D9}</a:tableStyleId>
              </a:tblPr>
              <a:tblGrid>
                <a:gridCol w="2826544">
                  <a:extLst>
                    <a:ext uri="{9D8B030D-6E8A-4147-A177-3AD203B41FA5}">
                      <a16:colId xmlns:a16="http://schemas.microsoft.com/office/drawing/2014/main" val="3653545790"/>
                    </a:ext>
                  </a:extLst>
                </a:gridCol>
                <a:gridCol w="2826544">
                  <a:extLst>
                    <a:ext uri="{9D8B030D-6E8A-4147-A177-3AD203B41FA5}">
                      <a16:colId xmlns:a16="http://schemas.microsoft.com/office/drawing/2014/main" val="3550572201"/>
                    </a:ext>
                  </a:extLst>
                </a:gridCol>
                <a:gridCol w="2826544">
                  <a:extLst>
                    <a:ext uri="{9D8B030D-6E8A-4147-A177-3AD203B41FA5}">
                      <a16:colId xmlns:a16="http://schemas.microsoft.com/office/drawing/2014/main" val="2909953939"/>
                    </a:ext>
                  </a:extLst>
                </a:gridCol>
                <a:gridCol w="2826544">
                  <a:extLst>
                    <a:ext uri="{9D8B030D-6E8A-4147-A177-3AD203B41FA5}">
                      <a16:colId xmlns:a16="http://schemas.microsoft.com/office/drawing/2014/main" val="2981980719"/>
                    </a:ext>
                  </a:extLst>
                </a:gridCol>
              </a:tblGrid>
              <a:tr h="500204">
                <a:tc>
                  <a:txBody>
                    <a:bodyPr/>
                    <a:lstStyle/>
                    <a:p>
                      <a:endParaRPr lang="zh-CN" altLang="en-US" sz="24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4DAE2"/>
                    </a:solidFill>
                  </a:tcPr>
                </a:tc>
                <a:tc>
                  <a:txBody>
                    <a:bodyPr/>
                    <a:lstStyle/>
                    <a:p>
                      <a:pPr algn="ctr"/>
                      <a:r>
                        <a:rPr lang="en-US" altLang="zh-CN" sz="2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FusionCompute</a:t>
                      </a:r>
                      <a:endParaRPr lang="zh-CN" altLang="en-US" sz="2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4DAE2"/>
                    </a:solidFill>
                  </a:tcPr>
                </a:tc>
                <a:tc>
                  <a:txBody>
                    <a:bodyPr/>
                    <a:lstStyle/>
                    <a:p>
                      <a:pPr algn="ctr"/>
                      <a:r>
                        <a:rPr lang="zh-CN" altLang="en-US" sz="2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华为云</a:t>
                      </a:r>
                      <a:r>
                        <a:rPr lang="en-US" altLang="zh-CN" sz="2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Stack</a:t>
                      </a:r>
                      <a:endParaRPr lang="zh-CN" altLang="en-US" sz="2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4DAE2"/>
                    </a:solidFill>
                  </a:tcPr>
                </a:tc>
                <a:tc>
                  <a:txBody>
                    <a:bodyPr/>
                    <a:lstStyle/>
                    <a:p>
                      <a:pPr algn="ctr"/>
                      <a:r>
                        <a:rPr lang="zh-CN" altLang="en-US" sz="2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华为云</a:t>
                      </a: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4DAE2"/>
                    </a:solidFill>
                  </a:tcPr>
                </a:tc>
                <a:extLst>
                  <a:ext uri="{0D108BD9-81ED-4DB2-BD59-A6C34878D82A}">
                    <a16:rowId xmlns:a16="http://schemas.microsoft.com/office/drawing/2014/main" val="3184055139"/>
                  </a:ext>
                </a:extLst>
              </a:tr>
              <a:tr h="500204">
                <a:tc>
                  <a:txBody>
                    <a:bodyPr/>
                    <a:lstStyle/>
                    <a:p>
                      <a:pPr algn="ctr"/>
                      <a:r>
                        <a:rPr lang="zh-CN" altLang="en-US" sz="2400" dirty="0">
                          <a:latin typeface="Huawei Sans" panose="020C0503030203020204" pitchFamily="34" charset="0"/>
                          <a:ea typeface="方正兰亭黑简体" panose="02000000000000000000" pitchFamily="2" charset="-122"/>
                          <a:sym typeface="Huawei Sans" panose="020C0503030203020204" pitchFamily="34" charset="0"/>
                        </a:rPr>
                        <a:t>定义</a:t>
                      </a: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b="0"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一种虚拟化解决方案</a:t>
                      </a:r>
                      <a:endParaRPr lang="zh-CN" altLang="en-US" sz="3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b="0"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混合云解决方案</a:t>
                      </a:r>
                      <a:endParaRPr lang="zh-CN" altLang="en-US" sz="3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b="0"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云计算服务平台</a:t>
                      </a:r>
                      <a:endParaRPr lang="zh-CN" altLang="en-US" sz="3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2025029"/>
                  </a:ext>
                </a:extLst>
              </a:tr>
              <a:tr h="500204">
                <a:tc>
                  <a:txBody>
                    <a:bodyPr/>
                    <a:lstStyle/>
                    <a:p>
                      <a:pPr algn="ctr"/>
                      <a:r>
                        <a:rPr lang="zh-CN" altLang="en-US" sz="2400" dirty="0">
                          <a:latin typeface="Huawei Sans" panose="020C0503030203020204" pitchFamily="34" charset="0"/>
                          <a:ea typeface="方正兰亭黑简体" panose="02000000000000000000" pitchFamily="2" charset="-122"/>
                          <a:sym typeface="Huawei Sans" panose="020C0503030203020204" pitchFamily="34" charset="0"/>
                        </a:rPr>
                        <a:t>面向销售对象</a:t>
                      </a: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企业</a:t>
                      </a: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企业</a:t>
                      </a: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企业、个人</a:t>
                      </a: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2769483"/>
                  </a:ext>
                </a:extLst>
              </a:tr>
              <a:tr h="159695">
                <a:tc>
                  <a:txBody>
                    <a:bodyPr/>
                    <a:lstStyle/>
                    <a:p>
                      <a:pPr algn="ctr"/>
                      <a:r>
                        <a:rPr lang="zh-CN" altLang="en-US" sz="2400" dirty="0">
                          <a:latin typeface="Huawei Sans" panose="020C0503030203020204" pitchFamily="34" charset="0"/>
                          <a:ea typeface="方正兰亭黑简体" panose="02000000000000000000" pitchFamily="2" charset="-122"/>
                          <a:sym typeface="Huawei Sans" panose="020C0503030203020204" pitchFamily="34" charset="0"/>
                        </a:rPr>
                        <a:t>最小部署要求</a:t>
                      </a: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b="0"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物理服务器、网络设备、存储设备</a:t>
                      </a:r>
                      <a:endParaRPr lang="zh-CN" altLang="en-US" sz="28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b="0"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物理服务器、网络设备、存储设备</a:t>
                      </a:r>
                      <a:endParaRPr lang="zh-CN" altLang="en-US" sz="3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b="0"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无需硬件设备，通过</a:t>
                      </a:r>
                      <a:endParaRPr lang="en-US" altLang="zh-CN" sz="2000" b="0"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endParaRPr>
                    </a:p>
                    <a:p>
                      <a:pPr algn="ctr"/>
                      <a:r>
                        <a:rPr lang="zh-CN" altLang="en-US" sz="2000" b="0"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网络访问</a:t>
                      </a:r>
                      <a:endParaRPr lang="zh-CN" altLang="en-US" sz="3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7731013"/>
                  </a:ext>
                </a:extLst>
              </a:tr>
              <a:tr h="500204">
                <a:tc>
                  <a:txBody>
                    <a:bodyPr/>
                    <a:lstStyle/>
                    <a:p>
                      <a:pPr algn="ctr"/>
                      <a:r>
                        <a:rPr lang="zh-CN" altLang="en-US" sz="2400" dirty="0">
                          <a:latin typeface="Huawei Sans" panose="020C0503030203020204" pitchFamily="34" charset="0"/>
                          <a:ea typeface="方正兰亭黑简体" panose="02000000000000000000" pitchFamily="2" charset="-122"/>
                          <a:sym typeface="Huawei Sans" panose="020C0503030203020204" pitchFamily="34" charset="0"/>
                        </a:rPr>
                        <a:t>初始投资</a:t>
                      </a: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b="0"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需要购买硬件设备</a:t>
                      </a:r>
                      <a:endParaRPr lang="zh-CN" altLang="en-US" sz="3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b="0"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订阅服务</a:t>
                      </a:r>
                      <a:endParaRPr lang="zh-CN" altLang="en-US" sz="3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b="0"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无需硬件设备，</a:t>
                      </a:r>
                      <a:endParaRPr lang="en-US" altLang="zh-CN" sz="2000" b="0"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endParaRPr>
                    </a:p>
                    <a:p>
                      <a:pPr algn="ctr"/>
                      <a:r>
                        <a:rPr lang="zh-CN" altLang="en-US" sz="2000" b="0" i="0" kern="1200" dirty="0">
                          <a:solidFill>
                            <a:schemeClr val="tx1"/>
                          </a:solidFill>
                          <a:effectLst/>
                          <a:latin typeface="Huawei Sans" panose="020C0503030203020204" pitchFamily="34" charset="0"/>
                          <a:ea typeface="方正兰亭黑简体" panose="02000000000000000000" pitchFamily="2" charset="-122"/>
                          <a:cs typeface="+mn-cs"/>
                          <a:sym typeface="Huawei Sans" panose="020C0503030203020204" pitchFamily="34" charset="0"/>
                        </a:rPr>
                        <a:t>按需付费</a:t>
                      </a:r>
                      <a:endParaRPr lang="zh-CN" altLang="en-US" sz="3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0473552"/>
                  </a:ext>
                </a:extLst>
              </a:tr>
              <a:tr h="500204">
                <a:tc>
                  <a:txBody>
                    <a:bodyPr/>
                    <a:lstStyle/>
                    <a:p>
                      <a:pPr algn="ctr"/>
                      <a:r>
                        <a:rPr lang="zh-CN" altLang="en-US" sz="2400" dirty="0">
                          <a:latin typeface="Huawei Sans" panose="020C0503030203020204" pitchFamily="34" charset="0"/>
                          <a:ea typeface="方正兰亭黑简体" panose="02000000000000000000" pitchFamily="2" charset="-122"/>
                          <a:sym typeface="Huawei Sans" panose="020C0503030203020204" pitchFamily="34" charset="0"/>
                        </a:rPr>
                        <a:t>适用场景</a:t>
                      </a: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数据中心虚拟化</a:t>
                      </a: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混合云、私有云</a:t>
                      </a: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公有云、混合云</a:t>
                      </a: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396340"/>
                  </a:ext>
                </a:extLst>
              </a:tr>
              <a:tr h="500204">
                <a:tc>
                  <a:txBody>
                    <a:bodyPr/>
                    <a:lstStyle/>
                    <a:p>
                      <a:pPr algn="ctr"/>
                      <a:r>
                        <a:rPr lang="zh-CN" altLang="en-US" sz="2400" dirty="0">
                          <a:latin typeface="Huawei Sans" panose="020C0503030203020204" pitchFamily="34" charset="0"/>
                          <a:ea typeface="方正兰亭黑简体" panose="02000000000000000000" pitchFamily="2" charset="-122"/>
                          <a:sym typeface="Huawei Sans" panose="020C0503030203020204" pitchFamily="34" charset="0"/>
                        </a:rPr>
                        <a:t>服务数量</a:t>
                      </a: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Huawei Sans" panose="020C0503030203020204" pitchFamily="34" charset="0"/>
                          <a:ea typeface="方正兰亭黑简体" panose="02000000000000000000" pitchFamily="2" charset="-122"/>
                          <a:sym typeface="Huawei Sans" panose="020C0503030203020204" pitchFamily="34" charset="0"/>
                        </a:rPr>
                        <a:t>VM</a:t>
                      </a: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、容器</a:t>
                      </a: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Huawei Sans" panose="020C0503030203020204" pitchFamily="34" charset="0"/>
                          <a:ea typeface="方正兰亭黑简体" panose="02000000000000000000" pitchFamily="2" charset="-122"/>
                          <a:sym typeface="Huawei Sans" panose="020C0503030203020204" pitchFamily="34" charset="0"/>
                        </a:rPr>
                        <a:t>90+</a:t>
                      </a: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云服务</a:t>
                      </a: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Huawei Sans" panose="020C0503030203020204" pitchFamily="34" charset="0"/>
                          <a:ea typeface="方正兰亭黑简体" panose="02000000000000000000" pitchFamily="2" charset="-122"/>
                          <a:sym typeface="Huawei Sans" panose="020C0503030203020204" pitchFamily="34" charset="0"/>
                        </a:rPr>
                        <a:t>240+</a:t>
                      </a: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云服务</a:t>
                      </a:r>
                    </a:p>
                  </a:txBody>
                  <a:tcPr marL="123338" marR="123338" marT="61669" marB="61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2623397"/>
                  </a:ext>
                </a:extLst>
              </a:tr>
            </a:tbl>
          </a:graphicData>
        </a:graphic>
      </p:graphicFrame>
    </p:spTree>
    <p:extLst>
      <p:ext uri="{BB962C8B-B14F-4D97-AF65-F5344CB8AC3E}">
        <p14:creationId xmlns:p14="http://schemas.microsoft.com/office/powerpoint/2010/main" val="291727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ym typeface="Huawei Sans" panose="020C0503030203020204" pitchFamily="34" charset="0"/>
              </a:rPr>
              <a:t>（多选）以下关于传统</a:t>
            </a:r>
            <a:r>
              <a:rPr lang="en-US" altLang="zh-CN" dirty="0">
                <a:sym typeface="Huawei Sans" panose="020C0503030203020204" pitchFamily="34" charset="0"/>
              </a:rPr>
              <a:t>IT</a:t>
            </a:r>
            <a:r>
              <a:rPr lang="zh-CN" altLang="en-US" dirty="0">
                <a:sym typeface="Huawei Sans" panose="020C0503030203020204" pitchFamily="34" charset="0"/>
              </a:rPr>
              <a:t>面临挑战的描述，正确的是哪些项？</a:t>
            </a:r>
            <a:endParaRPr lang="en-US" altLang="zh-CN" dirty="0">
              <a:sym typeface="Huawei Sans" panose="020C0503030203020204" pitchFamily="34" charset="0"/>
            </a:endParaRPr>
          </a:p>
          <a:p>
            <a:pPr lvl="1"/>
            <a:r>
              <a:rPr lang="zh-CN" altLang="en-US" dirty="0">
                <a:sym typeface="Huawei Sans" panose="020C0503030203020204" pitchFamily="34" charset="0"/>
              </a:rPr>
              <a:t>业务上线慢</a:t>
            </a:r>
            <a:endParaRPr lang="en-US" altLang="zh-CN" dirty="0">
              <a:sym typeface="Huawei Sans" panose="020C0503030203020204" pitchFamily="34" charset="0"/>
            </a:endParaRPr>
          </a:p>
          <a:p>
            <a:pPr lvl="1"/>
            <a:r>
              <a:rPr lang="zh-CN" altLang="en-US" dirty="0">
                <a:sym typeface="Huawei Sans" panose="020C0503030203020204" pitchFamily="34" charset="0"/>
              </a:rPr>
              <a:t>扩展困难</a:t>
            </a:r>
            <a:endParaRPr lang="en-US" altLang="zh-CN" dirty="0">
              <a:sym typeface="Huawei Sans" panose="020C0503030203020204" pitchFamily="34" charset="0"/>
            </a:endParaRPr>
          </a:p>
          <a:p>
            <a:pPr lvl="1"/>
            <a:r>
              <a:rPr lang="zh-CN" altLang="en-US" dirty="0">
                <a:sym typeface="Huawei Sans" panose="020C0503030203020204" pitchFamily="34" charset="0"/>
              </a:rPr>
              <a:t>可靠性不强</a:t>
            </a:r>
            <a:endParaRPr lang="en-US" altLang="zh-CN" dirty="0">
              <a:sym typeface="Huawei Sans" panose="020C0503030203020204" pitchFamily="34" charset="0"/>
            </a:endParaRPr>
          </a:p>
          <a:p>
            <a:pPr lvl="1"/>
            <a:r>
              <a:rPr lang="en-US" altLang="zh-CN" dirty="0">
                <a:sym typeface="Huawei Sans" panose="020C0503030203020204" pitchFamily="34" charset="0"/>
              </a:rPr>
              <a:t>TCO</a:t>
            </a:r>
            <a:r>
              <a:rPr lang="zh-CN" altLang="en-US" dirty="0">
                <a:sym typeface="Huawei Sans" panose="020C0503030203020204" pitchFamily="34" charset="0"/>
              </a:rPr>
              <a:t>居高不下</a:t>
            </a:r>
            <a:endParaRPr lang="en-US" altLang="zh-CN" dirty="0">
              <a:sym typeface="Huawei Sans" panose="020C0503030203020204" pitchFamily="34" charset="0"/>
            </a:endParaRPr>
          </a:p>
          <a:p>
            <a:r>
              <a:rPr lang="zh-CN" altLang="en-US">
                <a:sym typeface="Huawei Sans" panose="020C0503030203020204" pitchFamily="34" charset="0"/>
              </a:rPr>
              <a:t>（判断）云</a:t>
            </a:r>
            <a:r>
              <a:rPr lang="zh-CN" altLang="en-US" dirty="0">
                <a:sym typeface="Huawei Sans" panose="020C0503030203020204" pitchFamily="34" charset="0"/>
              </a:rPr>
              <a:t>计算的部署模式包括私有云、公有云和混合云部署。</a:t>
            </a:r>
            <a:endParaRPr lang="en-US" altLang="zh-CN" dirty="0">
              <a:sym typeface="Huawei Sans" panose="020C0503030203020204" pitchFamily="34" charset="0"/>
            </a:endParaRPr>
          </a:p>
          <a:p>
            <a:pPr lvl="1"/>
            <a:r>
              <a:rPr lang="zh-CN" altLang="en-US" dirty="0">
                <a:sym typeface="Huawei Sans" panose="020C0503030203020204" pitchFamily="34" charset="0"/>
              </a:rPr>
              <a:t>正确</a:t>
            </a:r>
            <a:endParaRPr lang="en-US" altLang="zh-CN" dirty="0">
              <a:sym typeface="Huawei Sans" panose="020C0503030203020204" pitchFamily="34" charset="0"/>
            </a:endParaRPr>
          </a:p>
          <a:p>
            <a:pPr lvl="1"/>
            <a:r>
              <a:rPr lang="zh-CN" altLang="en-US" dirty="0">
                <a:sym typeface="Huawei Sans" panose="020C0503030203020204" pitchFamily="34" charset="0"/>
              </a:rPr>
              <a:t>错误</a:t>
            </a:r>
            <a:endParaRPr lang="en-US" altLang="zh-CN" dirty="0">
              <a:sym typeface="Huawei Sans" panose="020C0503030203020204" pitchFamily="34" charset="0"/>
            </a:endParaRP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530091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cs typeface="+mn-ea"/>
                <a:sym typeface="Huawei Sans" panose="020C0503030203020204" pitchFamily="34" charset="0"/>
              </a:rPr>
              <a:t>本章我们了解了什么是</a:t>
            </a:r>
            <a:r>
              <a:rPr lang="en-US" altLang="zh-CN" dirty="0">
                <a:cs typeface="+mn-ea"/>
                <a:sym typeface="Huawei Sans" panose="020C0503030203020204" pitchFamily="34" charset="0"/>
              </a:rPr>
              <a:t>IT</a:t>
            </a:r>
            <a:r>
              <a:rPr lang="zh-CN" altLang="en-US" dirty="0">
                <a:cs typeface="+mn-ea"/>
                <a:sym typeface="Huawei Sans" panose="020C0503030203020204" pitchFamily="34" charset="0"/>
              </a:rPr>
              <a:t>以及传统</a:t>
            </a:r>
            <a:r>
              <a:rPr lang="en-US" altLang="zh-CN" dirty="0">
                <a:cs typeface="+mn-ea"/>
                <a:sym typeface="Huawei Sans" panose="020C0503030203020204" pitchFamily="34" charset="0"/>
              </a:rPr>
              <a:t>IT</a:t>
            </a:r>
            <a:r>
              <a:rPr lang="zh-CN" altLang="en-US" dirty="0">
                <a:cs typeface="+mn-ea"/>
                <a:sym typeface="Huawei Sans" panose="020C0503030203020204" pitchFamily="34" charset="0"/>
              </a:rPr>
              <a:t>走向云化的发展趋势，以计算、虚拟化技术为基础的云计算开始成为产业主流。学习了什么是云计算、云计算的价值和模式，了解了虚拟化、资源池等技术是云计算的基石，同时也了解了行业内主流云计算厂家及代表技术，对云计算有了大致的了解。</a:t>
            </a:r>
            <a:endParaRPr lang="en-US" altLang="zh-CN" dirty="0">
              <a:cs typeface="+mn-ea"/>
              <a:sym typeface="Huawei Sans" panose="020C0503030203020204" pitchFamily="34" charset="0"/>
            </a:endParaRPr>
          </a:p>
          <a:p>
            <a:r>
              <a:rPr lang="zh-CN" altLang="en-US" dirty="0">
                <a:cs typeface="+mn-ea"/>
                <a:sym typeface="Huawei Sans" panose="020C0503030203020204" pitchFamily="34" charset="0"/>
              </a:rPr>
              <a:t>在后续的认证系列课程中我们将从基础技术开始，逐步带领大家走进云计算的世界，云计算之旅正式开启。</a:t>
            </a: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39264860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ym typeface="Huawei Sans" panose="020C0503030203020204" pitchFamily="34" charset="0"/>
              </a:rPr>
              <a:t>华为</a:t>
            </a:r>
            <a:r>
              <a:rPr lang="en-US" altLang="zh-CN" dirty="0">
                <a:sym typeface="Huawei Sans" panose="020C0503030203020204" pitchFamily="34" charset="0"/>
              </a:rPr>
              <a:t>Learning</a:t>
            </a:r>
            <a:r>
              <a:rPr lang="zh-CN" altLang="en-US" dirty="0">
                <a:sym typeface="Huawei Sans" panose="020C0503030203020204" pitchFamily="34" charset="0"/>
              </a:rPr>
              <a:t>网站</a:t>
            </a:r>
          </a:p>
          <a:p>
            <a:pPr lvl="1"/>
            <a:r>
              <a:rPr lang="en-US" altLang="zh-CN" dirty="0">
                <a:sym typeface="Huawei Sans" panose="020C0503030203020204" pitchFamily="34" charset="0"/>
              </a:rPr>
              <a:t>http://support.huawei.com/learning/Index!toTrainIndex</a:t>
            </a:r>
          </a:p>
          <a:p>
            <a:r>
              <a:rPr lang="zh-CN" altLang="en-US" dirty="0">
                <a:sym typeface="Huawei Sans" panose="020C0503030203020204" pitchFamily="34" charset="0"/>
              </a:rPr>
              <a:t>华为</a:t>
            </a:r>
            <a:r>
              <a:rPr lang="en-US" altLang="zh-CN" dirty="0">
                <a:sym typeface="Huawei Sans" panose="020C0503030203020204" pitchFamily="34" charset="0"/>
              </a:rPr>
              <a:t>Support</a:t>
            </a:r>
            <a:r>
              <a:rPr lang="zh-CN" altLang="en-US" dirty="0">
                <a:sym typeface="Huawei Sans" panose="020C0503030203020204" pitchFamily="34" charset="0"/>
              </a:rPr>
              <a:t>案例库</a:t>
            </a:r>
          </a:p>
          <a:p>
            <a:pPr lvl="1"/>
            <a:r>
              <a:rPr lang="en-US" altLang="zh-CN" dirty="0">
                <a:sym typeface="Huawei Sans" panose="020C0503030203020204" pitchFamily="34" charset="0"/>
              </a:rPr>
              <a:t>http://support.huawei.com/enterprise/servicecenter?lang=zh</a:t>
            </a: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2476789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19175" y="447468"/>
            <a:ext cx="10728325" cy="485982"/>
          </a:xfrm>
        </p:spPr>
        <p:txBody>
          <a:bodyPr/>
          <a:lstStyle/>
          <a:p>
            <a:r>
              <a:rPr lang="zh-CN" altLang="en-US" dirty="0">
                <a:cs typeface="+mn-ea"/>
                <a:sym typeface="Huawei Sans" panose="020C0503030203020204" pitchFamily="34" charset="0"/>
              </a:rPr>
              <a:t>缩略语</a:t>
            </a:r>
          </a:p>
        </p:txBody>
      </p:sp>
      <p:sp>
        <p:nvSpPr>
          <p:cNvPr id="3" name="文本占位符 2"/>
          <p:cNvSpPr>
            <a:spLocks noGrp="1"/>
          </p:cNvSpPr>
          <p:nvPr>
            <p:ph type="body" sz="quarter" idx="10"/>
          </p:nvPr>
        </p:nvSpPr>
        <p:spPr>
          <a:xfrm>
            <a:off x="1019175" y="1160463"/>
            <a:ext cx="10728326" cy="4879805"/>
          </a:xfrm>
        </p:spPr>
        <p:txBody>
          <a:bodyPr/>
          <a:lstStyle/>
          <a:p>
            <a:r>
              <a:rPr lang="en-US" altLang="zh-CN" sz="2000" dirty="0">
                <a:sym typeface="Huawei Sans" panose="020C0503030203020204" pitchFamily="34" charset="0"/>
              </a:rPr>
              <a:t>APV</a:t>
            </a:r>
            <a:r>
              <a:rPr lang="zh-CN" altLang="en-US" sz="2000" dirty="0">
                <a:sym typeface="Huawei Sans" panose="020C0503030203020204" pitchFamily="34" charset="0"/>
              </a:rPr>
              <a:t>：</a:t>
            </a:r>
            <a:r>
              <a:rPr lang="en-US" altLang="zh-CN" sz="2000" dirty="0">
                <a:sym typeface="Huawei Sans" panose="020C0503030203020204" pitchFamily="34" charset="0"/>
              </a:rPr>
              <a:t>Advanced Power Virtualization</a:t>
            </a:r>
            <a:r>
              <a:rPr lang="zh-CN" altLang="en-US" sz="2000" dirty="0">
                <a:sym typeface="Huawei Sans" panose="020C0503030203020204" pitchFamily="34" charset="0"/>
              </a:rPr>
              <a:t>，高级电源虚拟化</a:t>
            </a:r>
            <a:endParaRPr lang="en-US" altLang="zh-CN" sz="2000" dirty="0">
              <a:sym typeface="Huawei Sans" panose="020C0503030203020204" pitchFamily="34" charset="0"/>
            </a:endParaRPr>
          </a:p>
          <a:p>
            <a:r>
              <a:rPr lang="en-US" altLang="zh-CN" sz="2000" dirty="0" err="1">
                <a:sym typeface="Huawei Sans" panose="020C0503030203020204" pitchFamily="34" charset="0"/>
              </a:rPr>
              <a:t>IaaS</a:t>
            </a:r>
            <a:r>
              <a:rPr lang="zh-CN" altLang="en-US" sz="2000" dirty="0">
                <a:sym typeface="Huawei Sans" panose="020C0503030203020204" pitchFamily="34" charset="0"/>
              </a:rPr>
              <a:t>：</a:t>
            </a:r>
            <a:r>
              <a:rPr lang="en-US" altLang="zh-CN" sz="2000" dirty="0">
                <a:sym typeface="Huawei Sans" panose="020C0503030203020204" pitchFamily="34" charset="0"/>
              </a:rPr>
              <a:t>Infrastructure as a Service</a:t>
            </a:r>
            <a:r>
              <a:rPr lang="zh-CN" altLang="en-US" sz="2000" dirty="0">
                <a:sym typeface="Huawei Sans" panose="020C0503030203020204" pitchFamily="34" charset="0"/>
              </a:rPr>
              <a:t>，基础设施即服务</a:t>
            </a:r>
            <a:endParaRPr lang="en-US" altLang="zh-CN" sz="2000" dirty="0">
              <a:sym typeface="Huawei Sans" panose="020C0503030203020204" pitchFamily="34" charset="0"/>
            </a:endParaRPr>
          </a:p>
          <a:p>
            <a:r>
              <a:rPr lang="en-US" altLang="zh-CN" sz="2000" dirty="0">
                <a:sym typeface="Huawei Sans" panose="020C0503030203020204" pitchFamily="34" charset="0"/>
              </a:rPr>
              <a:t>KVM</a:t>
            </a:r>
            <a:r>
              <a:rPr lang="zh-CN" altLang="en-US" sz="2000" dirty="0">
                <a:sym typeface="Huawei Sans" panose="020C0503030203020204" pitchFamily="34" charset="0"/>
              </a:rPr>
              <a:t>：</a:t>
            </a:r>
            <a:r>
              <a:rPr lang="en-US" altLang="zh-CN" sz="2000" dirty="0">
                <a:sym typeface="Huawei Sans" panose="020C0503030203020204" pitchFamily="34" charset="0"/>
              </a:rPr>
              <a:t>Kernel-based Virtual Machine</a:t>
            </a:r>
            <a:r>
              <a:rPr lang="zh-CN" altLang="en-US" sz="2000" dirty="0">
                <a:sym typeface="Huawei Sans" panose="020C0503030203020204" pitchFamily="34" charset="0"/>
              </a:rPr>
              <a:t>，基于内核的虚拟机</a:t>
            </a:r>
            <a:endParaRPr lang="en-US" altLang="zh-CN" sz="2000" dirty="0">
              <a:sym typeface="Huawei Sans" panose="020C0503030203020204" pitchFamily="34" charset="0"/>
            </a:endParaRPr>
          </a:p>
          <a:p>
            <a:r>
              <a:rPr lang="en-US" altLang="zh-CN" sz="2000" dirty="0">
                <a:sym typeface="Huawei Sans" panose="020C0503030203020204" pitchFamily="34" charset="0"/>
              </a:rPr>
              <a:t>LPAR</a:t>
            </a:r>
            <a:r>
              <a:rPr lang="zh-CN" altLang="en-US" sz="2000" dirty="0">
                <a:sym typeface="Huawei Sans" panose="020C0503030203020204" pitchFamily="34" charset="0"/>
              </a:rPr>
              <a:t>：</a:t>
            </a:r>
            <a:r>
              <a:rPr lang="en-US" altLang="zh-CN" sz="2000" dirty="0">
                <a:sym typeface="Huawei Sans" panose="020C0503030203020204" pitchFamily="34" charset="0"/>
              </a:rPr>
              <a:t>Logical Partition</a:t>
            </a:r>
            <a:r>
              <a:rPr lang="zh-CN" altLang="en-US" sz="2000" dirty="0">
                <a:sym typeface="Huawei Sans" panose="020C0503030203020204" pitchFamily="34" charset="0"/>
              </a:rPr>
              <a:t>，逻辑分区</a:t>
            </a:r>
            <a:endParaRPr lang="en-US" altLang="zh-CN" sz="2000" dirty="0">
              <a:sym typeface="Huawei Sans" panose="020C0503030203020204" pitchFamily="34" charset="0"/>
            </a:endParaRPr>
          </a:p>
          <a:p>
            <a:r>
              <a:rPr lang="en-US" altLang="zh-CN" sz="2000" dirty="0" err="1">
                <a:sym typeface="Huawei Sans" panose="020C0503030203020204" pitchFamily="34" charset="0"/>
              </a:rPr>
              <a:t>PaaS</a:t>
            </a:r>
            <a:r>
              <a:rPr lang="zh-CN" altLang="en-US" sz="2000" dirty="0">
                <a:sym typeface="Huawei Sans" panose="020C0503030203020204" pitchFamily="34" charset="0"/>
              </a:rPr>
              <a:t>：</a:t>
            </a:r>
            <a:r>
              <a:rPr lang="en-US" altLang="zh-CN" sz="2000" dirty="0">
                <a:sym typeface="Huawei Sans" panose="020C0503030203020204" pitchFamily="34" charset="0"/>
              </a:rPr>
              <a:t>Platform as a Service</a:t>
            </a:r>
            <a:r>
              <a:rPr lang="zh-CN" altLang="en-US" sz="2000" dirty="0">
                <a:sym typeface="Huawei Sans" panose="020C0503030203020204" pitchFamily="34" charset="0"/>
              </a:rPr>
              <a:t>，平台即服务</a:t>
            </a:r>
          </a:p>
          <a:p>
            <a:r>
              <a:rPr lang="en-US" altLang="zh-CN" sz="2000" dirty="0">
                <a:sym typeface="Huawei Sans" panose="020C0503030203020204" pitchFamily="34" charset="0"/>
              </a:rPr>
              <a:t>SaaS</a:t>
            </a:r>
            <a:r>
              <a:rPr lang="zh-CN" altLang="en-US" sz="2000" dirty="0">
                <a:sym typeface="Huawei Sans" panose="020C0503030203020204" pitchFamily="34" charset="0"/>
              </a:rPr>
              <a:t>：</a:t>
            </a:r>
            <a:r>
              <a:rPr lang="en-US" altLang="zh-CN" sz="2000" dirty="0">
                <a:sym typeface="Huawei Sans" panose="020C0503030203020204" pitchFamily="34" charset="0"/>
              </a:rPr>
              <a:t>Software as a Service</a:t>
            </a:r>
            <a:r>
              <a:rPr lang="zh-CN" altLang="en-US" sz="2000" dirty="0">
                <a:sym typeface="Huawei Sans" panose="020C0503030203020204" pitchFamily="34" charset="0"/>
              </a:rPr>
              <a:t>，软件即服务</a:t>
            </a:r>
          </a:p>
        </p:txBody>
      </p:sp>
    </p:spTree>
    <p:extLst>
      <p:ext uri="{BB962C8B-B14F-4D97-AF65-F5344CB8AC3E}">
        <p14:creationId xmlns:p14="http://schemas.microsoft.com/office/powerpoint/2010/main" val="15961379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619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Huawei Sans" panose="020C0503030203020204" pitchFamily="34" charset="0"/>
              </a:rPr>
              <a:t>IT</a:t>
            </a:r>
            <a:r>
              <a:rPr lang="zh-CN" altLang="en-US" b="1" dirty="0">
                <a:cs typeface="+mn-ea"/>
                <a:sym typeface="Huawei Sans" panose="020C0503030203020204" pitchFamily="34" charset="0"/>
              </a:rPr>
              <a:t>发展趋势</a:t>
            </a:r>
            <a:endParaRPr lang="en-US" altLang="zh-CN" b="1" dirty="0">
              <a:cs typeface="+mn-ea"/>
              <a:sym typeface="Huawei Sans" panose="020C0503030203020204" pitchFamily="34" charset="0"/>
            </a:endParaRPr>
          </a:p>
          <a:p>
            <a:pPr lvl="1">
              <a:buSzPct val="60000"/>
              <a:buFont typeface="Wingdings" panose="05000000000000000000" pitchFamily="2" charset="2"/>
              <a:buChar char="n"/>
            </a:pPr>
            <a:r>
              <a:rPr lang="zh-CN" altLang="en-US" dirty="0">
                <a:cs typeface="+mn-ea"/>
                <a:sym typeface="Huawei Sans" panose="020C0503030203020204" pitchFamily="34" charset="0"/>
              </a:rPr>
              <a:t>什么是</a:t>
            </a:r>
            <a:r>
              <a:rPr lang="en-US" altLang="zh-CN" dirty="0">
                <a:cs typeface="+mn-ea"/>
                <a:sym typeface="Huawei Sans" panose="020C0503030203020204" pitchFamily="34" charset="0"/>
              </a:rPr>
              <a:t>IT</a:t>
            </a:r>
          </a:p>
          <a:p>
            <a:pPr lvl="1">
              <a:buSzPct val="60000"/>
              <a:buFont typeface="Wingdings" panose="05000000000000000000" pitchFamily="2" charset="2"/>
              <a:buChar char="p"/>
            </a:pPr>
            <a:r>
              <a:rPr lang="zh-CN" altLang="en-US" dirty="0">
                <a:solidFill>
                  <a:schemeClr val="bg1">
                    <a:lumMod val="50000"/>
                  </a:schemeClr>
                </a:solidFill>
                <a:cs typeface="+mn-ea"/>
                <a:sym typeface="Huawei Sans" panose="020C0503030203020204" pitchFamily="34" charset="0"/>
              </a:rPr>
              <a:t>传统</a:t>
            </a:r>
            <a:r>
              <a:rPr lang="en-US" altLang="zh-CN" dirty="0">
                <a:solidFill>
                  <a:schemeClr val="bg1">
                    <a:lumMod val="50000"/>
                  </a:schemeClr>
                </a:solidFill>
                <a:cs typeface="+mn-ea"/>
                <a:sym typeface="Huawei Sans" panose="020C0503030203020204" pitchFamily="34" charset="0"/>
              </a:rPr>
              <a:t>IT</a:t>
            </a:r>
            <a:r>
              <a:rPr lang="zh-CN" altLang="en-US" dirty="0">
                <a:solidFill>
                  <a:schemeClr val="bg1">
                    <a:lumMod val="50000"/>
                  </a:schemeClr>
                </a:solidFill>
                <a:cs typeface="+mn-ea"/>
                <a:sym typeface="Huawei Sans" panose="020C0503030203020204" pitchFamily="34" charset="0"/>
              </a:rPr>
              <a:t>面临的挑战</a:t>
            </a:r>
            <a:endParaRPr lang="en-US" altLang="zh-CN" dirty="0">
              <a:solidFill>
                <a:schemeClr val="bg1">
                  <a:lumMod val="50000"/>
                </a:schemeClr>
              </a:solidFill>
              <a:cs typeface="+mn-ea"/>
              <a:sym typeface="Huawei Sans" panose="020C0503030203020204" pitchFamily="34" charset="0"/>
            </a:endParaRPr>
          </a:p>
          <a:p>
            <a:pPr lvl="1">
              <a:buSzPct val="60000"/>
              <a:buFont typeface="Wingdings" panose="05000000000000000000" pitchFamily="2" charset="2"/>
              <a:buChar char="p"/>
            </a:pPr>
            <a:r>
              <a:rPr lang="en-US" altLang="zh-CN" dirty="0">
                <a:solidFill>
                  <a:schemeClr val="bg1">
                    <a:lumMod val="50000"/>
                  </a:schemeClr>
                </a:solidFill>
                <a:cs typeface="+mn-ea"/>
                <a:sym typeface="Huawei Sans" panose="020C0503030203020204" pitchFamily="34" charset="0"/>
              </a:rPr>
              <a:t>IT</a:t>
            </a:r>
            <a:r>
              <a:rPr lang="zh-CN" altLang="en-US" dirty="0">
                <a:solidFill>
                  <a:schemeClr val="bg1">
                    <a:lumMod val="50000"/>
                  </a:schemeClr>
                </a:solidFill>
                <a:cs typeface="+mn-ea"/>
                <a:sym typeface="Huawei Sans" panose="020C0503030203020204" pitchFamily="34" charset="0"/>
              </a:rPr>
              <a:t>的发展趋势</a:t>
            </a:r>
            <a:endParaRPr lang="en-US" altLang="zh-CN" dirty="0">
              <a:solidFill>
                <a:schemeClr val="bg1">
                  <a:lumMod val="50000"/>
                </a:schemeClr>
              </a:solidFill>
              <a:cs typeface="+mn-ea"/>
              <a:sym typeface="Huawei Sans" panose="020C0503030203020204" pitchFamily="34" charset="0"/>
            </a:endParaRPr>
          </a:p>
          <a:p>
            <a:r>
              <a:rPr lang="zh-CN" altLang="en-US" dirty="0">
                <a:solidFill>
                  <a:schemeClr val="bg1">
                    <a:lumMod val="50000"/>
                  </a:schemeClr>
                </a:solidFill>
                <a:cs typeface="+mn-ea"/>
                <a:sym typeface="Huawei Sans" panose="020C0503030203020204" pitchFamily="34" charset="0"/>
              </a:rPr>
              <a:t>云计算简介</a:t>
            </a:r>
            <a:endParaRPr lang="en-US" altLang="zh-CN" dirty="0">
              <a:solidFill>
                <a:schemeClr val="bg1">
                  <a:lumMod val="50000"/>
                </a:schemeClr>
              </a:solidFill>
              <a:cs typeface="+mn-ea"/>
              <a:sym typeface="Huawei Sans" panose="020C0503030203020204" pitchFamily="34" charset="0"/>
            </a:endParaRPr>
          </a:p>
          <a:p>
            <a:r>
              <a:rPr lang="zh-CN" altLang="en-US" dirty="0">
                <a:solidFill>
                  <a:schemeClr val="bg1">
                    <a:lumMod val="50000"/>
                  </a:schemeClr>
                </a:solidFill>
                <a:cs typeface="+mn-ea"/>
                <a:sym typeface="Huawei Sans" panose="020C0503030203020204" pitchFamily="34" charset="0"/>
              </a:rPr>
              <a:t>主流云计算厂家及代表技术</a:t>
            </a:r>
            <a:endParaRPr lang="en-US" altLang="zh-CN" dirty="0">
              <a:solidFill>
                <a:schemeClr val="bg1">
                  <a:lumMod val="50000"/>
                </a:schemeClr>
              </a:solidFill>
              <a:cs typeface="+mn-ea"/>
              <a:sym typeface="Huawei Sans" panose="020C0503030203020204" pitchFamily="34" charset="0"/>
            </a:endParaRP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1825668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cs typeface="+mn-ea"/>
                <a:sym typeface="Huawei Sans" panose="020C0503030203020204" pitchFamily="34" charset="0"/>
              </a:rPr>
              <a:t>我们身边的</a:t>
            </a:r>
            <a:r>
              <a:rPr lang="en-US" altLang="zh-CN" dirty="0">
                <a:cs typeface="+mn-ea"/>
                <a:sym typeface="Huawei Sans" panose="020C0503030203020204" pitchFamily="34" charset="0"/>
              </a:rPr>
              <a:t>IT</a:t>
            </a:r>
            <a:endParaRPr lang="zh-CN" altLang="en-US" dirty="0">
              <a:sym typeface="Huawei Sans" panose="020C0503030203020204" pitchFamily="34" charset="0"/>
            </a:endParaRPr>
          </a:p>
        </p:txBody>
      </p:sp>
      <p:sp>
        <p:nvSpPr>
          <p:cNvPr id="4" name="文本占位符 2"/>
          <p:cNvSpPr>
            <a:spLocks noGrp="1"/>
          </p:cNvSpPr>
          <p:nvPr>
            <p:ph type="body" sz="quarter" idx="10"/>
          </p:nvPr>
        </p:nvSpPr>
        <p:spPr/>
        <p:txBody>
          <a:bodyPr/>
          <a:lstStyle/>
          <a:p>
            <a:r>
              <a:rPr lang="en-US" altLang="zh-CN" dirty="0">
                <a:cs typeface="+mn-ea"/>
                <a:sym typeface="Huawei Sans" panose="020C0503030203020204" pitchFamily="34" charset="0"/>
              </a:rPr>
              <a:t>IT</a:t>
            </a:r>
            <a:r>
              <a:rPr lang="zh-CN" altLang="en-US" dirty="0">
                <a:cs typeface="+mn-ea"/>
                <a:sym typeface="Huawei Sans" panose="020C0503030203020204" pitchFamily="34" charset="0"/>
              </a:rPr>
              <a:t>就是信息处理的总集，包括：软件、硬件、通信和相关服务等</a:t>
            </a:r>
          </a:p>
          <a:p>
            <a:endParaRPr lang="zh-CN" altLang="en-US" dirty="0">
              <a:cs typeface="+mn-ea"/>
              <a:sym typeface="Huawei Sans" panose="020C0503030203020204" pitchFamily="34" charset="0"/>
            </a:endParaRPr>
          </a:p>
        </p:txBody>
      </p:sp>
      <p:sp>
        <p:nvSpPr>
          <p:cNvPr id="5" name="圆角矩形 4"/>
          <p:cNvSpPr/>
          <p:nvPr/>
        </p:nvSpPr>
        <p:spPr>
          <a:xfrm>
            <a:off x="954072" y="1613043"/>
            <a:ext cx="10459092" cy="4319275"/>
          </a:xfrm>
          <a:prstGeom prst="round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TextBox 4"/>
          <p:cNvSpPr txBox="1"/>
          <p:nvPr/>
        </p:nvSpPr>
        <p:spPr>
          <a:xfrm>
            <a:off x="3869291" y="5353229"/>
            <a:ext cx="4494077" cy="400110"/>
          </a:xfrm>
          <a:prstGeom prst="rect">
            <a:avLst/>
          </a:prstGeom>
          <a:noFill/>
        </p:spPr>
        <p:txBody>
          <a:bodyPr wrap="square" rtlCol="0">
            <a:spAutoFit/>
          </a:bodyPr>
          <a:lstStyle/>
          <a:p>
            <a:r>
              <a:rPr lang="zh-CN" altLang="en-US" sz="20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新技术、新模式正在改变我们的生活！</a:t>
            </a:r>
          </a:p>
        </p:txBody>
      </p:sp>
      <p:pic>
        <p:nvPicPr>
          <p:cNvPr id="7" name="图片 6"/>
          <p:cNvPicPr>
            <a:picLocks noChangeAspect="1"/>
          </p:cNvPicPr>
          <p:nvPr/>
        </p:nvPicPr>
        <p:blipFill>
          <a:blip r:embed="rId3"/>
          <a:stretch>
            <a:fillRect/>
          </a:stretch>
        </p:blipFill>
        <p:spPr>
          <a:xfrm>
            <a:off x="1474042" y="2532155"/>
            <a:ext cx="2010127" cy="1521177"/>
          </a:xfrm>
          <a:prstGeom prst="rect">
            <a:avLst/>
          </a:prstGeom>
        </p:spPr>
      </p:pic>
      <p:pic>
        <p:nvPicPr>
          <p:cNvPr id="8" name="图片 7"/>
          <p:cNvPicPr>
            <a:picLocks noChangeAspect="1"/>
          </p:cNvPicPr>
          <p:nvPr/>
        </p:nvPicPr>
        <p:blipFill>
          <a:blip r:embed="rId4"/>
          <a:stretch>
            <a:fillRect/>
          </a:stretch>
        </p:blipFill>
        <p:spPr>
          <a:xfrm>
            <a:off x="3792676" y="2505598"/>
            <a:ext cx="2217032" cy="1547734"/>
          </a:xfrm>
          <a:prstGeom prst="rect">
            <a:avLst/>
          </a:prstGeom>
        </p:spPr>
      </p:pic>
      <p:pic>
        <p:nvPicPr>
          <p:cNvPr id="9" name="图片 8"/>
          <p:cNvPicPr>
            <a:picLocks noChangeAspect="1"/>
          </p:cNvPicPr>
          <p:nvPr/>
        </p:nvPicPr>
        <p:blipFill>
          <a:blip r:embed="rId5"/>
          <a:stretch>
            <a:fillRect/>
          </a:stretch>
        </p:blipFill>
        <p:spPr>
          <a:xfrm>
            <a:off x="6361572" y="2505598"/>
            <a:ext cx="2324310" cy="1565192"/>
          </a:xfrm>
          <a:prstGeom prst="rect">
            <a:avLst/>
          </a:prstGeom>
        </p:spPr>
      </p:pic>
      <p:pic>
        <p:nvPicPr>
          <p:cNvPr id="10" name="图片 9"/>
          <p:cNvPicPr>
            <a:picLocks noChangeAspect="1"/>
          </p:cNvPicPr>
          <p:nvPr/>
        </p:nvPicPr>
        <p:blipFill>
          <a:blip r:embed="rId6"/>
          <a:stretch>
            <a:fillRect/>
          </a:stretch>
        </p:blipFill>
        <p:spPr>
          <a:xfrm>
            <a:off x="8921906" y="2505598"/>
            <a:ext cx="2149096" cy="1547734"/>
          </a:xfrm>
          <a:prstGeom prst="rect">
            <a:avLst/>
          </a:prstGeom>
        </p:spPr>
      </p:pic>
      <p:sp>
        <p:nvSpPr>
          <p:cNvPr id="11" name="文本框 10"/>
          <p:cNvSpPr txBox="1"/>
          <p:nvPr/>
        </p:nvSpPr>
        <p:spPr>
          <a:xfrm>
            <a:off x="1792135" y="4332495"/>
            <a:ext cx="2077156" cy="369332"/>
          </a:xfrm>
          <a:prstGeom prst="rect">
            <a:avLst/>
          </a:prstGeom>
          <a:noFill/>
        </p:spPr>
        <p:txBody>
          <a:bodyPr wrap="square" rtlCol="0">
            <a:spAutoFit/>
          </a:body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出租车行业</a:t>
            </a:r>
          </a:p>
        </p:txBody>
      </p:sp>
      <p:sp>
        <p:nvSpPr>
          <p:cNvPr id="12" name="文本框 11"/>
          <p:cNvSpPr txBox="1"/>
          <p:nvPr/>
        </p:nvSpPr>
        <p:spPr>
          <a:xfrm>
            <a:off x="4407095" y="4355160"/>
            <a:ext cx="2077156" cy="369332"/>
          </a:xfrm>
          <a:prstGeom prst="rect">
            <a:avLst/>
          </a:prstGeom>
          <a:noFill/>
        </p:spPr>
        <p:txBody>
          <a:bodyPr wrap="square" rtlCol="0">
            <a:spAutoFit/>
          </a:body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酒店行业</a:t>
            </a:r>
          </a:p>
        </p:txBody>
      </p:sp>
      <p:sp>
        <p:nvSpPr>
          <p:cNvPr id="13" name="文本框 12"/>
          <p:cNvSpPr txBox="1"/>
          <p:nvPr/>
        </p:nvSpPr>
        <p:spPr>
          <a:xfrm>
            <a:off x="6920177" y="4340565"/>
            <a:ext cx="2077156" cy="369332"/>
          </a:xfrm>
          <a:prstGeom prst="rect">
            <a:avLst/>
          </a:prstGeom>
          <a:noFill/>
        </p:spPr>
        <p:txBody>
          <a:bodyPr wrap="square" rtlCol="0">
            <a:spAutoFit/>
          </a:body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电信语音</a:t>
            </a:r>
          </a:p>
        </p:txBody>
      </p:sp>
      <p:sp>
        <p:nvSpPr>
          <p:cNvPr id="14" name="文本框 13"/>
          <p:cNvSpPr txBox="1"/>
          <p:nvPr/>
        </p:nvSpPr>
        <p:spPr>
          <a:xfrm>
            <a:off x="9524972" y="4340565"/>
            <a:ext cx="2077156" cy="369332"/>
          </a:xfrm>
          <a:prstGeom prst="rect">
            <a:avLst/>
          </a:prstGeom>
          <a:noFill/>
        </p:spPr>
        <p:txBody>
          <a:bodyPr wrap="square" rtlCol="0">
            <a:spAutoFit/>
          </a:body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零售行业</a:t>
            </a:r>
          </a:p>
        </p:txBody>
      </p:sp>
      <p:sp>
        <p:nvSpPr>
          <p:cNvPr id="15" name="文本框 14"/>
          <p:cNvSpPr txBox="1"/>
          <p:nvPr/>
        </p:nvSpPr>
        <p:spPr>
          <a:xfrm>
            <a:off x="1639464" y="1889872"/>
            <a:ext cx="1679282" cy="523220"/>
          </a:xfrm>
          <a:prstGeom prst="rect">
            <a:avLst/>
          </a:prstGeom>
          <a:noFill/>
        </p:spPr>
        <p:txBody>
          <a:bodyPr wrap="square" rtlCol="0">
            <a:spAutoFit/>
          </a:bodyPr>
          <a:lstStyle/>
          <a:p>
            <a:pPr algn="ct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一辆车也没有的车辆服务公司</a:t>
            </a:r>
          </a:p>
        </p:txBody>
      </p:sp>
      <p:sp>
        <p:nvSpPr>
          <p:cNvPr id="16" name="文本框 15"/>
          <p:cNvSpPr txBox="1"/>
          <p:nvPr/>
        </p:nvSpPr>
        <p:spPr>
          <a:xfrm>
            <a:off x="4139751" y="1884135"/>
            <a:ext cx="1679282" cy="523220"/>
          </a:xfrm>
          <a:prstGeom prst="rect">
            <a:avLst/>
          </a:prstGeom>
          <a:noFill/>
        </p:spPr>
        <p:txBody>
          <a:bodyPr wrap="square" rtlCol="0">
            <a:spAutoFit/>
          </a:bodyPr>
          <a:lstStyle/>
          <a:p>
            <a:pPr algn="ct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一间房也没有的住宿服务公司</a:t>
            </a:r>
          </a:p>
        </p:txBody>
      </p:sp>
      <p:sp>
        <p:nvSpPr>
          <p:cNvPr id="17" name="文本框 16"/>
          <p:cNvSpPr txBox="1"/>
          <p:nvPr/>
        </p:nvSpPr>
        <p:spPr>
          <a:xfrm>
            <a:off x="6684086" y="1884135"/>
            <a:ext cx="1679282" cy="523220"/>
          </a:xfrm>
          <a:prstGeom prst="rect">
            <a:avLst/>
          </a:prstGeom>
          <a:noFill/>
        </p:spPr>
        <p:txBody>
          <a:bodyPr wrap="square" rtlCol="0">
            <a:spAutoFit/>
          </a:bodyPr>
          <a:lstStyle/>
          <a:p>
            <a:pPr algn="ct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没有网络的即时通信服务公司</a:t>
            </a:r>
          </a:p>
        </p:txBody>
      </p:sp>
      <p:sp>
        <p:nvSpPr>
          <p:cNvPr id="18" name="文本框 17"/>
          <p:cNvSpPr txBox="1"/>
          <p:nvPr/>
        </p:nvSpPr>
        <p:spPr>
          <a:xfrm>
            <a:off x="9524972" y="1884248"/>
            <a:ext cx="1141043" cy="523220"/>
          </a:xfrm>
          <a:prstGeom prst="rect">
            <a:avLst/>
          </a:prstGeom>
          <a:noFill/>
        </p:spPr>
        <p:txBody>
          <a:bodyPr wrap="square" rtlCol="0">
            <a:spAutoFit/>
          </a:bodyPr>
          <a:lstStyle/>
          <a:p>
            <a:pPr algn="ct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没有店面的购物中心</a:t>
            </a:r>
          </a:p>
        </p:txBody>
      </p:sp>
    </p:spTree>
    <p:extLst>
      <p:ext uri="{BB962C8B-B14F-4D97-AF65-F5344CB8AC3E}">
        <p14:creationId xmlns:p14="http://schemas.microsoft.com/office/powerpoint/2010/main" val="1335738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cs typeface="+mn-ea"/>
                <a:sym typeface="Huawei Sans" panose="020C0503030203020204" pitchFamily="34" charset="0"/>
              </a:rPr>
              <a:t>IT</a:t>
            </a:r>
            <a:r>
              <a:rPr lang="zh-CN" altLang="en-US" dirty="0">
                <a:cs typeface="+mn-ea"/>
                <a:sym typeface="Huawei Sans" panose="020C0503030203020204" pitchFamily="34" charset="0"/>
              </a:rPr>
              <a:t>的核心：以数据中心为基础的核心架构</a:t>
            </a:r>
            <a:endParaRPr lang="zh-CN" altLang="en-US" dirty="0">
              <a:sym typeface="Huawei Sans" panose="020C0503030203020204" pitchFamily="34" charset="0"/>
            </a:endParaRPr>
          </a:p>
        </p:txBody>
      </p:sp>
      <p:grpSp>
        <p:nvGrpSpPr>
          <p:cNvPr id="5" name="组合 4"/>
          <p:cNvGrpSpPr/>
          <p:nvPr/>
        </p:nvGrpSpPr>
        <p:grpSpPr>
          <a:xfrm>
            <a:off x="1461553" y="1117610"/>
            <a:ext cx="8555337" cy="5031697"/>
            <a:chOff x="692529" y="1448780"/>
            <a:chExt cx="7911919" cy="4320000"/>
          </a:xfrm>
        </p:grpSpPr>
        <p:sp>
          <p:nvSpPr>
            <p:cNvPr id="6" name="圆角矩形 334"/>
            <p:cNvSpPr>
              <a:spLocks noChangeArrowheads="1"/>
            </p:cNvSpPr>
            <p:nvPr/>
          </p:nvSpPr>
          <p:spPr bwMode="auto">
            <a:xfrm>
              <a:off x="1547744" y="4438409"/>
              <a:ext cx="6228000" cy="464060"/>
            </a:xfrm>
            <a:prstGeom prst="roundRect">
              <a:avLst>
                <a:gd name="adj" fmla="val 5527"/>
              </a:avLst>
            </a:prstGeom>
            <a:solidFill>
              <a:schemeClr val="accent6">
                <a:lumMod val="20000"/>
                <a:lumOff val="80000"/>
              </a:schemeClr>
            </a:solidFill>
            <a:ln w="9525" algn="ctr">
              <a:noFill/>
              <a:round/>
            </a:ln>
          </p:spPr>
          <p:txBody>
            <a:bodyPr wrap="square" lIns="59385" tIns="29692" rIns="59385" bIns="29692">
              <a:noAutofit/>
            </a:bodyPr>
            <a:lstStyle/>
            <a:p>
              <a:pPr defTabSz="801370">
                <a:defRPr/>
              </a:pPr>
              <a:endParaRPr lang="en-US" altLang="zh-CN" sz="1200" b="1"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defTabSz="801370">
                <a:defRPr/>
              </a:pPr>
              <a:r>
                <a:rPr lang="zh-CN" altLang="en-US" sz="1200" b="1"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基础硬件</a:t>
              </a:r>
              <a:endParaRPr lang="zh-CN" altLang="en-US" sz="1200" b="1" kern="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 name="圆角矩形 6"/>
            <p:cNvSpPr/>
            <p:nvPr/>
          </p:nvSpPr>
          <p:spPr bwMode="auto">
            <a:xfrm>
              <a:off x="2412112" y="4638966"/>
              <a:ext cx="939039" cy="232372"/>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服务器</a:t>
              </a:r>
            </a:p>
          </p:txBody>
        </p:sp>
        <p:sp>
          <p:nvSpPr>
            <p:cNvPr id="8" name="圆角矩形 7"/>
            <p:cNvSpPr/>
            <p:nvPr/>
          </p:nvSpPr>
          <p:spPr bwMode="auto">
            <a:xfrm>
              <a:off x="3839292" y="4638966"/>
              <a:ext cx="939039" cy="232372"/>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存储</a:t>
              </a:r>
              <a:endParaRPr lang="zh-CN" altLang="en-US" sz="12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 name="圆角矩形 8"/>
            <p:cNvSpPr/>
            <p:nvPr/>
          </p:nvSpPr>
          <p:spPr bwMode="auto">
            <a:xfrm>
              <a:off x="5266472" y="4638966"/>
              <a:ext cx="939039" cy="232372"/>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网络</a:t>
              </a:r>
              <a:endParaRPr lang="zh-CN" altLang="en-US" sz="12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 name="圆角矩形 9"/>
            <p:cNvSpPr/>
            <p:nvPr/>
          </p:nvSpPr>
          <p:spPr bwMode="auto">
            <a:xfrm>
              <a:off x="6693653" y="4638966"/>
              <a:ext cx="939039" cy="232372"/>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安全</a:t>
              </a:r>
              <a:endParaRPr lang="zh-CN" altLang="en-US" sz="12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圆角矩形 334"/>
            <p:cNvSpPr>
              <a:spLocks noChangeArrowheads="1"/>
            </p:cNvSpPr>
            <p:nvPr/>
          </p:nvSpPr>
          <p:spPr bwMode="auto">
            <a:xfrm>
              <a:off x="1537287" y="5103054"/>
              <a:ext cx="6228000" cy="648251"/>
            </a:xfrm>
            <a:prstGeom prst="roundRect">
              <a:avLst>
                <a:gd name="adj" fmla="val 5527"/>
              </a:avLst>
            </a:prstGeom>
            <a:solidFill>
              <a:schemeClr val="accent6">
                <a:lumMod val="20000"/>
                <a:lumOff val="80000"/>
              </a:schemeClr>
            </a:solidFill>
            <a:ln w="9525" algn="ctr">
              <a:noFill/>
              <a:round/>
            </a:ln>
          </p:spPr>
          <p:txBody>
            <a:bodyPr wrap="square" lIns="59385" tIns="29692" rIns="59385" bIns="29692">
              <a:noAutofit/>
            </a:bodyPr>
            <a:lstStyle/>
            <a:p>
              <a:pPr defTabSz="801370">
                <a:defRPr/>
              </a:pPr>
              <a:endParaRPr lang="en-US" altLang="zh-CN" sz="1200" b="1"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defTabSz="801370">
                <a:defRPr/>
              </a:pPr>
              <a:r>
                <a:rPr lang="en-US" altLang="zh-CN" sz="1200" b="1"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Facility</a:t>
              </a:r>
              <a:endParaRPr lang="zh-CN" altLang="en-US" sz="1200" b="1" kern="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圆角矩形 11"/>
            <p:cNvSpPr/>
            <p:nvPr/>
          </p:nvSpPr>
          <p:spPr bwMode="auto">
            <a:xfrm>
              <a:off x="2412112" y="5358424"/>
              <a:ext cx="1263075" cy="232372"/>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电源</a:t>
              </a:r>
            </a:p>
          </p:txBody>
        </p:sp>
        <p:sp>
          <p:nvSpPr>
            <p:cNvPr id="13" name="圆角矩形 12"/>
            <p:cNvSpPr/>
            <p:nvPr/>
          </p:nvSpPr>
          <p:spPr bwMode="auto">
            <a:xfrm>
              <a:off x="4390864" y="5358424"/>
              <a:ext cx="1263075" cy="232372"/>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Cooling</a:t>
              </a:r>
              <a:endPar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 name="圆角矩形 13"/>
            <p:cNvSpPr/>
            <p:nvPr/>
          </p:nvSpPr>
          <p:spPr bwMode="auto">
            <a:xfrm>
              <a:off x="6369617" y="5358424"/>
              <a:ext cx="1263075" cy="232372"/>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Floor Space</a:t>
              </a:r>
              <a:endParaRPr lang="zh-CN" altLang="en-US" sz="12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 name="圆角矩形 334"/>
            <p:cNvSpPr>
              <a:spLocks noChangeArrowheads="1"/>
            </p:cNvSpPr>
            <p:nvPr/>
          </p:nvSpPr>
          <p:spPr bwMode="auto">
            <a:xfrm>
              <a:off x="1547744" y="2203209"/>
              <a:ext cx="6228000" cy="632488"/>
            </a:xfrm>
            <a:prstGeom prst="roundRect">
              <a:avLst>
                <a:gd name="adj" fmla="val 5527"/>
              </a:avLst>
            </a:prstGeom>
            <a:solidFill>
              <a:schemeClr val="accent6">
                <a:lumMod val="20000"/>
                <a:lumOff val="80000"/>
              </a:schemeClr>
            </a:solidFill>
            <a:ln w="9525" algn="ctr">
              <a:noFill/>
              <a:round/>
            </a:ln>
          </p:spPr>
          <p:txBody>
            <a:bodyPr wrap="square" lIns="59385" tIns="29692" rIns="59385" bIns="29692">
              <a:noAutofit/>
            </a:bodyPr>
            <a:lstStyle/>
            <a:p>
              <a:pPr defTabSz="801370" fontAlgn="auto">
                <a:spcBef>
                  <a:spcPts val="0"/>
                </a:spcBef>
                <a:spcAft>
                  <a:spcPts val="0"/>
                </a:spcAft>
                <a:defRPr/>
              </a:pPr>
              <a:endParaRPr lang="en-US" altLang="zh-CN" sz="1200" b="1" kern="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defTabSz="801370" fontAlgn="auto">
                <a:spcBef>
                  <a:spcPts val="0"/>
                </a:spcBef>
                <a:spcAft>
                  <a:spcPts val="0"/>
                </a:spcAft>
                <a:defRPr/>
              </a:pPr>
              <a:r>
                <a:rPr lang="zh-CN" altLang="en-US" sz="1200" b="1" kern="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应用软件</a:t>
              </a:r>
              <a:endParaRPr lang="en-US" altLang="zh-CN" sz="1200" b="1" kern="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 name="圆角矩形 15"/>
            <p:cNvSpPr/>
            <p:nvPr/>
          </p:nvSpPr>
          <p:spPr bwMode="auto">
            <a:xfrm>
              <a:off x="2412111" y="2397387"/>
              <a:ext cx="828000" cy="232372"/>
            </a:xfrm>
            <a:prstGeom prst="roundRect">
              <a:avLst/>
            </a:prstGeom>
            <a:solidFill>
              <a:srgbClr val="94DAE2"/>
            </a:solidFill>
            <a:ln w="9525" cap="flat" cmpd="sng" algn="ctr">
              <a:no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协同工具</a:t>
              </a:r>
            </a:p>
          </p:txBody>
        </p:sp>
        <p:sp>
          <p:nvSpPr>
            <p:cNvPr id="17" name="圆角矩形 16"/>
            <p:cNvSpPr/>
            <p:nvPr/>
          </p:nvSpPr>
          <p:spPr bwMode="auto">
            <a:xfrm>
              <a:off x="3326627" y="2397387"/>
              <a:ext cx="828000" cy="232372"/>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内容应用</a:t>
              </a:r>
            </a:p>
          </p:txBody>
        </p:sp>
        <p:sp>
          <p:nvSpPr>
            <p:cNvPr id="18" name="圆角矩形 17"/>
            <p:cNvSpPr/>
            <p:nvPr/>
          </p:nvSpPr>
          <p:spPr bwMode="auto">
            <a:xfrm>
              <a:off x="4241143" y="2397387"/>
              <a:ext cx="828000" cy="232372"/>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ERM/ERP</a:t>
              </a:r>
              <a:endPar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 name="圆角矩形 18"/>
            <p:cNvSpPr/>
            <p:nvPr/>
          </p:nvSpPr>
          <p:spPr bwMode="auto">
            <a:xfrm>
              <a:off x="5155659" y="2397387"/>
              <a:ext cx="828000" cy="232372"/>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工程应用</a:t>
              </a:r>
            </a:p>
          </p:txBody>
        </p:sp>
        <p:sp>
          <p:nvSpPr>
            <p:cNvPr id="20" name="圆角矩形 19"/>
            <p:cNvSpPr/>
            <p:nvPr/>
          </p:nvSpPr>
          <p:spPr bwMode="auto">
            <a:xfrm>
              <a:off x="6070175" y="2397387"/>
              <a:ext cx="828000" cy="232372"/>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CRM</a:t>
              </a:r>
              <a:endPar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21" name="组合 20"/>
            <p:cNvGrpSpPr/>
            <p:nvPr/>
          </p:nvGrpSpPr>
          <p:grpSpPr>
            <a:xfrm>
              <a:off x="692529" y="1448780"/>
              <a:ext cx="720000" cy="4320000"/>
              <a:chOff x="476425" y="933674"/>
              <a:chExt cx="720000" cy="3942331"/>
            </a:xfrm>
          </p:grpSpPr>
          <p:grpSp>
            <p:nvGrpSpPr>
              <p:cNvPr id="56" name="组合 55"/>
              <p:cNvGrpSpPr/>
              <p:nvPr/>
            </p:nvGrpSpPr>
            <p:grpSpPr>
              <a:xfrm>
                <a:off x="476425" y="933674"/>
                <a:ext cx="720000" cy="3942331"/>
                <a:chOff x="575556" y="1004403"/>
                <a:chExt cx="720000" cy="3600000"/>
              </a:xfrm>
            </p:grpSpPr>
            <p:sp>
              <p:nvSpPr>
                <p:cNvPr id="63" name="流程图: 可选过程 62"/>
                <p:cNvSpPr/>
                <p:nvPr/>
              </p:nvSpPr>
              <p:spPr bwMode="auto">
                <a:xfrm>
                  <a:off x="575556" y="1004403"/>
                  <a:ext cx="720000" cy="3600000"/>
                </a:xfrm>
                <a:prstGeom prst="flowChartAlternateProcess">
                  <a:avLst/>
                </a:prstGeom>
                <a:noFill/>
                <a:ln w="12700">
                  <a:solidFill>
                    <a:srgbClr val="00B0F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lstStyle/>
                <a:p>
                  <a:pPr defTabSz="914400" fontAlgn="auto">
                    <a:spcBef>
                      <a:spcPts val="0"/>
                    </a:spcBef>
                    <a:spcAft>
                      <a:spcPts val="0"/>
                    </a:spcAft>
                    <a:buClr>
                      <a:srgbClr val="CC9900"/>
                    </a:buClr>
                    <a:buFont typeface="Wingdings" panose="05000000000000000000" pitchFamily="2" charset="2"/>
                    <a:buChar char="n"/>
                    <a:defRPr/>
                  </a:pPr>
                  <a:endParaRPr lang="zh-CN" altLang="en-US" sz="1200" kern="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4" name="TextBox 50"/>
                <p:cNvSpPr txBox="1"/>
                <p:nvPr/>
              </p:nvSpPr>
              <p:spPr>
                <a:xfrm>
                  <a:off x="696335" y="2065739"/>
                  <a:ext cx="478443" cy="241811"/>
                </a:xfrm>
                <a:prstGeom prst="rect">
                  <a:avLst/>
                </a:prstGeom>
                <a:noFill/>
                <a:ln>
                  <a:noFill/>
                </a:ln>
              </p:spPr>
              <p:txBody>
                <a:bodyPr wrap="square" rtlCol="0">
                  <a:spAutoFit/>
                </a:bodyPr>
                <a:lstStyle/>
                <a:p>
                  <a:pPr algn="ctr">
                    <a:lnSpc>
                      <a:spcPct val="150000"/>
                    </a:lnSpc>
                  </a:pPr>
                  <a:endParaRPr lang="en-US" altLang="zh-CN" sz="1200" b="1"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57" name="圆角矩形 56"/>
              <p:cNvSpPr/>
              <p:nvPr/>
            </p:nvSpPr>
            <p:spPr bwMode="auto">
              <a:xfrm>
                <a:off x="539584" y="1368155"/>
                <a:ext cx="576000" cy="372136"/>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咨询</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defTabSz="801370" fontAlgn="auto">
                  <a:spcBef>
                    <a:spcPts val="0"/>
                  </a:spcBef>
                  <a:spcAft>
                    <a:spcPts val="0"/>
                  </a:spcAft>
                  <a:defRP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服务</a:t>
                </a:r>
              </a:p>
            </p:txBody>
          </p:sp>
          <p:sp>
            <p:nvSpPr>
              <p:cNvPr id="58" name="圆角矩形 57"/>
              <p:cNvSpPr/>
              <p:nvPr/>
            </p:nvSpPr>
            <p:spPr bwMode="auto">
              <a:xfrm>
                <a:off x="539553" y="1986094"/>
                <a:ext cx="576063" cy="372136"/>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系统</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defTabSz="801370" fontAlgn="auto">
                  <a:spcBef>
                    <a:spcPts val="0"/>
                  </a:spcBef>
                  <a:spcAft>
                    <a:spcPts val="0"/>
                  </a:spcAft>
                  <a:defRP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集成</a:t>
                </a:r>
              </a:p>
            </p:txBody>
          </p:sp>
          <p:sp>
            <p:nvSpPr>
              <p:cNvPr id="59" name="圆角矩形 58"/>
              <p:cNvSpPr/>
              <p:nvPr/>
            </p:nvSpPr>
            <p:spPr bwMode="auto">
              <a:xfrm>
                <a:off x="541685" y="2501455"/>
                <a:ext cx="576000" cy="527561"/>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应用开发服务</a:t>
                </a:r>
              </a:p>
            </p:txBody>
          </p:sp>
          <p:sp>
            <p:nvSpPr>
              <p:cNvPr id="60" name="圆角矩形 59"/>
              <p:cNvSpPr/>
              <p:nvPr/>
            </p:nvSpPr>
            <p:spPr bwMode="auto">
              <a:xfrm>
                <a:off x="539552" y="3246521"/>
                <a:ext cx="576000" cy="372136"/>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IT</a:t>
                </a: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外包服务</a:t>
                </a:r>
              </a:p>
            </p:txBody>
          </p:sp>
          <p:sp>
            <p:nvSpPr>
              <p:cNvPr id="61" name="圆角矩形 60"/>
              <p:cNvSpPr/>
              <p:nvPr/>
            </p:nvSpPr>
            <p:spPr bwMode="auto">
              <a:xfrm>
                <a:off x="539552" y="3805861"/>
                <a:ext cx="576064" cy="372136"/>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技术</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defTabSz="801370" fontAlgn="auto">
                  <a:spcBef>
                    <a:spcPts val="0"/>
                  </a:spcBef>
                  <a:spcAft>
                    <a:spcPts val="0"/>
                  </a:spcAft>
                  <a:defRP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支持</a:t>
                </a:r>
              </a:p>
            </p:txBody>
          </p:sp>
          <p:sp>
            <p:nvSpPr>
              <p:cNvPr id="62" name="圆角矩形 61"/>
              <p:cNvSpPr/>
              <p:nvPr/>
            </p:nvSpPr>
            <p:spPr bwMode="auto">
              <a:xfrm>
                <a:off x="539584" y="4437239"/>
                <a:ext cx="576000" cy="212057"/>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培训</a:t>
                </a:r>
              </a:p>
            </p:txBody>
          </p:sp>
        </p:grpSp>
        <p:sp>
          <p:nvSpPr>
            <p:cNvPr id="22" name="TextBox 48"/>
            <p:cNvSpPr txBox="1"/>
            <p:nvPr/>
          </p:nvSpPr>
          <p:spPr>
            <a:xfrm>
              <a:off x="791661" y="1603830"/>
              <a:ext cx="455408" cy="237819"/>
            </a:xfrm>
            <a:prstGeom prst="rect">
              <a:avLst/>
            </a:prstGeom>
            <a:noFill/>
          </p:spPr>
          <p:txBody>
            <a:bodyPr wrap="none" rtlCol="0">
              <a:spAutoFit/>
            </a:bodyPr>
            <a:lstStyle/>
            <a:p>
              <a:r>
                <a:rPr lang="zh-CN" altLang="en-US" sz="1200" b="1" dirty="0">
                  <a:latin typeface="Huawei Sans" panose="020C0503030203020204" pitchFamily="34" charset="0"/>
                  <a:ea typeface="方正兰亭黑简体" panose="02000000000000000000" pitchFamily="2" charset="-122"/>
                  <a:cs typeface="+mn-ea"/>
                  <a:sym typeface="Huawei Sans" panose="020C0503030203020204" pitchFamily="34" charset="0"/>
                </a:rPr>
                <a:t>服务</a:t>
              </a:r>
            </a:p>
          </p:txBody>
        </p:sp>
        <p:sp>
          <p:nvSpPr>
            <p:cNvPr id="23" name="圆角矩形 334"/>
            <p:cNvSpPr>
              <a:spLocks noChangeArrowheads="1"/>
            </p:cNvSpPr>
            <p:nvPr/>
          </p:nvSpPr>
          <p:spPr bwMode="auto">
            <a:xfrm>
              <a:off x="1547744" y="3714031"/>
              <a:ext cx="6228000" cy="625516"/>
            </a:xfrm>
            <a:prstGeom prst="roundRect">
              <a:avLst>
                <a:gd name="adj" fmla="val 5527"/>
              </a:avLst>
            </a:prstGeom>
            <a:solidFill>
              <a:schemeClr val="accent6">
                <a:lumMod val="20000"/>
                <a:lumOff val="80000"/>
              </a:schemeClr>
            </a:solidFill>
            <a:ln w="9525" algn="ctr">
              <a:solidFill>
                <a:schemeClr val="accent6">
                  <a:lumMod val="20000"/>
                  <a:lumOff val="80000"/>
                </a:schemeClr>
              </a:solidFill>
              <a:round/>
            </a:ln>
          </p:spPr>
          <p:txBody>
            <a:bodyPr wrap="square" lIns="59385" tIns="29692" rIns="59385" bIns="29692">
              <a:noAutofit/>
            </a:bodyPr>
            <a:lstStyle/>
            <a:p>
              <a:pPr defTabSz="801370">
                <a:defRPr/>
              </a:pPr>
              <a:endParaRPr lang="en-US" altLang="zh-CN" sz="1200" b="1"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 name="圆角矩形 23"/>
            <p:cNvSpPr/>
            <p:nvPr/>
          </p:nvSpPr>
          <p:spPr bwMode="auto">
            <a:xfrm>
              <a:off x="2412111" y="4053905"/>
              <a:ext cx="900000" cy="232372"/>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操作系统</a:t>
              </a:r>
            </a:p>
          </p:txBody>
        </p:sp>
        <p:sp>
          <p:nvSpPr>
            <p:cNvPr id="25" name="圆角矩形 24"/>
            <p:cNvSpPr/>
            <p:nvPr/>
          </p:nvSpPr>
          <p:spPr bwMode="auto">
            <a:xfrm>
              <a:off x="5773784" y="4053905"/>
              <a:ext cx="900000" cy="232372"/>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安全软件</a:t>
              </a:r>
            </a:p>
          </p:txBody>
        </p:sp>
        <p:sp>
          <p:nvSpPr>
            <p:cNvPr id="26" name="圆角矩形 25"/>
            <p:cNvSpPr/>
            <p:nvPr/>
          </p:nvSpPr>
          <p:spPr bwMode="auto">
            <a:xfrm>
              <a:off x="6732691" y="4053905"/>
              <a:ext cx="900000" cy="232372"/>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存储软件</a:t>
              </a:r>
            </a:p>
          </p:txBody>
        </p:sp>
        <p:grpSp>
          <p:nvGrpSpPr>
            <p:cNvPr id="27" name="组合 26"/>
            <p:cNvGrpSpPr/>
            <p:nvPr/>
          </p:nvGrpSpPr>
          <p:grpSpPr>
            <a:xfrm>
              <a:off x="3398309" y="3692709"/>
              <a:ext cx="2343857" cy="646836"/>
              <a:chOff x="2974440" y="2828578"/>
              <a:chExt cx="2343857" cy="646836"/>
            </a:xfrm>
          </p:grpSpPr>
          <p:sp>
            <p:nvSpPr>
              <p:cNvPr id="51" name="圆角矩形 50"/>
              <p:cNvSpPr/>
              <p:nvPr/>
            </p:nvSpPr>
            <p:spPr bwMode="auto">
              <a:xfrm>
                <a:off x="3012258" y="3054141"/>
                <a:ext cx="720000" cy="407785"/>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计算</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defTabSz="801370" fontAlgn="auto">
                  <a:spcBef>
                    <a:spcPts val="0"/>
                  </a:spcBef>
                  <a:spcAft>
                    <a:spcPts val="0"/>
                  </a:spcAft>
                  <a:defRP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虚拟化</a:t>
                </a:r>
              </a:p>
            </p:txBody>
          </p:sp>
          <p:sp>
            <p:nvSpPr>
              <p:cNvPr id="52" name="圆角矩形 51"/>
              <p:cNvSpPr/>
              <p:nvPr/>
            </p:nvSpPr>
            <p:spPr bwMode="auto">
              <a:xfrm>
                <a:off x="3775356" y="3060187"/>
                <a:ext cx="720000" cy="407785"/>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存储</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defTabSz="801370" fontAlgn="auto">
                  <a:spcBef>
                    <a:spcPts val="0"/>
                  </a:spcBef>
                  <a:spcAft>
                    <a:spcPts val="0"/>
                  </a:spcAft>
                  <a:defRP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虚拟化</a:t>
                </a:r>
              </a:p>
            </p:txBody>
          </p:sp>
          <p:sp>
            <p:nvSpPr>
              <p:cNvPr id="53" name="圆角矩形 52"/>
              <p:cNvSpPr/>
              <p:nvPr/>
            </p:nvSpPr>
            <p:spPr bwMode="auto">
              <a:xfrm>
                <a:off x="4550348" y="3060187"/>
                <a:ext cx="720000" cy="407785"/>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网络</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defTabSz="801370" fontAlgn="auto">
                  <a:spcBef>
                    <a:spcPts val="0"/>
                  </a:spcBef>
                  <a:spcAft>
                    <a:spcPts val="0"/>
                  </a:spcAft>
                  <a:defRP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虚拟化</a:t>
                </a:r>
              </a:p>
            </p:txBody>
          </p:sp>
          <p:sp>
            <p:nvSpPr>
              <p:cNvPr id="54" name="圆角矩形 53"/>
              <p:cNvSpPr/>
              <p:nvPr/>
            </p:nvSpPr>
            <p:spPr bwMode="auto">
              <a:xfrm>
                <a:off x="2974440" y="2865341"/>
                <a:ext cx="2343857" cy="610073"/>
              </a:xfrm>
              <a:prstGeom prst="roundRect">
                <a:avLst/>
              </a:prstGeom>
              <a:noFill/>
              <a:ln w="12700" cap="flat" cmpd="sng" algn="ctr">
                <a:solidFill>
                  <a:srgbClr val="00B0F0"/>
                </a:solidFill>
                <a:prstDash val="dash"/>
                <a:round/>
                <a:headEnd type="none" w="med" len="med"/>
                <a:tailEnd type="none" w="med" len="med"/>
              </a:ln>
              <a:effectLst/>
            </p:spPr>
            <p:txBody>
              <a:bodyPr vert="horz" wrap="square" lIns="91440" tIns="45720" rIns="91440" bIns="45720" numCol="1" rtlCol="0" anchor="t" anchorCtr="0" compatLnSpc="1"/>
              <a:lstStyle/>
              <a:p>
                <a:pPr algn="ctr" fontAlgn="base"/>
                <a:endParaRPr kumimoji="1" lang="zh-CN" altLang="en-US" sz="12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5" name="TextBox 86"/>
              <p:cNvSpPr txBox="1"/>
              <p:nvPr/>
            </p:nvSpPr>
            <p:spPr>
              <a:xfrm>
                <a:off x="3734206" y="2828578"/>
                <a:ext cx="802300" cy="237819"/>
              </a:xfrm>
              <a:prstGeom prst="rect">
                <a:avLst/>
              </a:prstGeom>
              <a:noFill/>
            </p:spPr>
            <p:txBody>
              <a:bodyPr wrap="none" rtlCol="0">
                <a:spAutoFit/>
              </a:bodyPr>
              <a:lstStyle/>
              <a:p>
                <a:r>
                  <a:rPr lang="en-US" altLang="zh-CN" sz="1200" b="1" dirty="0">
                    <a:latin typeface="Huawei Sans" panose="020C0503030203020204" pitchFamily="34" charset="0"/>
                    <a:ea typeface="方正兰亭黑简体" panose="02000000000000000000" pitchFamily="2" charset="-122"/>
                    <a:cs typeface="+mn-ea"/>
                    <a:sym typeface="Huawei Sans" panose="020C0503030203020204" pitchFamily="34" charset="0"/>
                  </a:rPr>
                  <a:t>Cloud OS</a:t>
                </a:r>
                <a:endParaRPr lang="zh-CN" altLang="en-US" sz="12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28" name="圆角矩形 334"/>
            <p:cNvSpPr>
              <a:spLocks noChangeArrowheads="1"/>
            </p:cNvSpPr>
            <p:nvPr/>
          </p:nvSpPr>
          <p:spPr bwMode="auto">
            <a:xfrm>
              <a:off x="1547744" y="3003315"/>
              <a:ext cx="6228000" cy="640362"/>
            </a:xfrm>
            <a:prstGeom prst="roundRect">
              <a:avLst>
                <a:gd name="adj" fmla="val 5527"/>
              </a:avLst>
            </a:prstGeom>
            <a:solidFill>
              <a:schemeClr val="accent6">
                <a:lumMod val="20000"/>
                <a:lumOff val="80000"/>
              </a:schemeClr>
            </a:solidFill>
            <a:ln w="9525" algn="ctr">
              <a:noFill/>
              <a:round/>
            </a:ln>
          </p:spPr>
          <p:txBody>
            <a:bodyPr wrap="square" lIns="59385" tIns="29692" rIns="59385" bIns="29692">
              <a:noAutofit/>
            </a:bodyPr>
            <a:lstStyle/>
            <a:p>
              <a:pPr defTabSz="801370">
                <a:defRPr/>
              </a:pPr>
              <a:r>
                <a:rPr lang="zh-CN" altLang="en-US" sz="1200" b="1"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应用开发</a:t>
              </a:r>
              <a:endParaRPr lang="en-US" altLang="zh-CN" sz="1200" b="1"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defTabSz="801370">
                <a:defRPr/>
              </a:pPr>
              <a:r>
                <a:rPr lang="zh-CN" altLang="en-US" sz="1200" b="1"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和部署软</a:t>
              </a:r>
              <a:endParaRPr lang="en-US" altLang="zh-CN" sz="1200" b="1"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defTabSz="801370">
                <a:defRPr/>
              </a:pPr>
              <a:r>
                <a:rPr lang="zh-CN" altLang="en-US" sz="1200" b="1"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件</a:t>
              </a:r>
              <a:endParaRPr lang="en-US" altLang="zh-CN" sz="1200" b="1"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29" name="组合 28"/>
            <p:cNvGrpSpPr/>
            <p:nvPr/>
          </p:nvGrpSpPr>
          <p:grpSpPr>
            <a:xfrm>
              <a:off x="2412111" y="3313714"/>
              <a:ext cx="5251714" cy="232699"/>
              <a:chOff x="2196007" y="2456464"/>
              <a:chExt cx="5251714" cy="232699"/>
            </a:xfrm>
          </p:grpSpPr>
          <p:sp>
            <p:nvSpPr>
              <p:cNvPr id="47" name="圆角矩形 46"/>
              <p:cNvSpPr/>
              <p:nvPr/>
            </p:nvSpPr>
            <p:spPr bwMode="auto">
              <a:xfrm>
                <a:off x="2196007" y="2456791"/>
                <a:ext cx="1548000" cy="232372"/>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数据管理（数据库）</a:t>
                </a:r>
              </a:p>
            </p:txBody>
          </p:sp>
          <p:sp>
            <p:nvSpPr>
              <p:cNvPr id="48" name="圆角矩形 47"/>
              <p:cNvSpPr/>
              <p:nvPr/>
            </p:nvSpPr>
            <p:spPr bwMode="auto">
              <a:xfrm>
                <a:off x="5520393" y="2456464"/>
                <a:ext cx="1080000" cy="232372"/>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应用开发工具</a:t>
                </a:r>
              </a:p>
            </p:txBody>
          </p:sp>
          <p:sp>
            <p:nvSpPr>
              <p:cNvPr id="49" name="圆角矩形 48"/>
              <p:cNvSpPr/>
              <p:nvPr/>
            </p:nvSpPr>
            <p:spPr bwMode="auto">
              <a:xfrm>
                <a:off x="6804586" y="2456464"/>
                <a:ext cx="643135" cy="232372"/>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中间件</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 name="圆角矩形 49"/>
              <p:cNvSpPr/>
              <p:nvPr/>
            </p:nvSpPr>
            <p:spPr bwMode="auto">
              <a:xfrm>
                <a:off x="3908254" y="2456464"/>
                <a:ext cx="1407946" cy="232372"/>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集成和自动化部署</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30" name="圆角矩形 29"/>
            <p:cNvSpPr/>
            <p:nvPr/>
          </p:nvSpPr>
          <p:spPr bwMode="auto">
            <a:xfrm>
              <a:off x="3483991" y="3009806"/>
              <a:ext cx="2939529" cy="232372"/>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大数据分析平台</a:t>
              </a: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数据洞察、数据处理等）</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 name="圆角矩形 334"/>
            <p:cNvSpPr>
              <a:spLocks noChangeArrowheads="1"/>
            </p:cNvSpPr>
            <p:nvPr/>
          </p:nvSpPr>
          <p:spPr bwMode="auto">
            <a:xfrm>
              <a:off x="1547744" y="1500368"/>
              <a:ext cx="6228000" cy="632488"/>
            </a:xfrm>
            <a:prstGeom prst="roundRect">
              <a:avLst>
                <a:gd name="adj" fmla="val 5527"/>
              </a:avLst>
            </a:prstGeom>
            <a:solidFill>
              <a:schemeClr val="accent6">
                <a:lumMod val="20000"/>
                <a:lumOff val="80000"/>
              </a:schemeClr>
            </a:solidFill>
            <a:ln w="9525" algn="ctr">
              <a:noFill/>
              <a:round/>
            </a:ln>
          </p:spPr>
          <p:txBody>
            <a:bodyPr wrap="square" lIns="59385" tIns="29692" rIns="59385" bIns="29692">
              <a:noAutofit/>
            </a:bodyPr>
            <a:lstStyle/>
            <a:p>
              <a:pPr defTabSz="801370" fontAlgn="auto">
                <a:spcBef>
                  <a:spcPts val="0"/>
                </a:spcBef>
                <a:spcAft>
                  <a:spcPts val="0"/>
                </a:spcAft>
                <a:defRPr/>
              </a:pPr>
              <a:endParaRPr lang="en-US" altLang="zh-CN" sz="1200" b="1" kern="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defTabSz="801370" fontAlgn="auto">
                <a:spcBef>
                  <a:spcPts val="0"/>
                </a:spcBef>
                <a:spcAft>
                  <a:spcPts val="0"/>
                </a:spcAft>
                <a:defRPr/>
              </a:pPr>
              <a:r>
                <a:rPr lang="zh-CN" altLang="en-US" sz="1200" b="1" kern="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行业应用</a:t>
              </a:r>
              <a:endParaRPr lang="en-US" altLang="zh-CN" sz="1200" b="1" kern="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 name="圆角矩形 31"/>
            <p:cNvSpPr/>
            <p:nvPr/>
          </p:nvSpPr>
          <p:spPr bwMode="auto">
            <a:xfrm>
              <a:off x="2412111" y="1707249"/>
              <a:ext cx="1294848" cy="232372"/>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电信行业应用</a:t>
              </a:r>
            </a:p>
          </p:txBody>
        </p:sp>
        <p:sp>
          <p:nvSpPr>
            <p:cNvPr id="33" name="圆角矩形 32"/>
            <p:cNvSpPr/>
            <p:nvPr/>
          </p:nvSpPr>
          <p:spPr bwMode="auto">
            <a:xfrm>
              <a:off x="3936304" y="1707249"/>
              <a:ext cx="1294848" cy="232372"/>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金融行业应用</a:t>
              </a:r>
            </a:p>
          </p:txBody>
        </p:sp>
        <p:sp>
          <p:nvSpPr>
            <p:cNvPr id="34" name="圆角矩形 33"/>
            <p:cNvSpPr/>
            <p:nvPr/>
          </p:nvSpPr>
          <p:spPr bwMode="auto">
            <a:xfrm>
              <a:off x="5460497" y="1707249"/>
              <a:ext cx="1294848" cy="232372"/>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电子政务</a:t>
              </a:r>
            </a:p>
          </p:txBody>
        </p:sp>
        <p:sp>
          <p:nvSpPr>
            <p:cNvPr id="35" name="圆角矩形 34"/>
            <p:cNvSpPr/>
            <p:nvPr/>
          </p:nvSpPr>
          <p:spPr bwMode="auto">
            <a:xfrm>
              <a:off x="6984691" y="1707249"/>
              <a:ext cx="648000" cy="232372"/>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 name="圆角矩形 35"/>
            <p:cNvSpPr/>
            <p:nvPr/>
          </p:nvSpPr>
          <p:spPr bwMode="auto">
            <a:xfrm>
              <a:off x="6984691" y="2397387"/>
              <a:ext cx="648000" cy="232372"/>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37" name="组合 36"/>
            <p:cNvGrpSpPr/>
            <p:nvPr/>
          </p:nvGrpSpPr>
          <p:grpSpPr>
            <a:xfrm>
              <a:off x="7884448" y="1448780"/>
              <a:ext cx="720000" cy="4320000"/>
              <a:chOff x="7668344" y="591530"/>
              <a:chExt cx="720000" cy="4320000"/>
            </a:xfrm>
          </p:grpSpPr>
          <p:grpSp>
            <p:nvGrpSpPr>
              <p:cNvPr id="40" name="组合 43"/>
              <p:cNvGrpSpPr/>
              <p:nvPr/>
            </p:nvGrpSpPr>
            <p:grpSpPr>
              <a:xfrm>
                <a:off x="7668344" y="591530"/>
                <a:ext cx="720000" cy="4320000"/>
                <a:chOff x="575556" y="1004403"/>
                <a:chExt cx="720000" cy="3600000"/>
              </a:xfrm>
            </p:grpSpPr>
            <p:sp>
              <p:nvSpPr>
                <p:cNvPr id="45" name="流程图: 可选过程 44"/>
                <p:cNvSpPr/>
                <p:nvPr/>
              </p:nvSpPr>
              <p:spPr bwMode="auto">
                <a:xfrm>
                  <a:off x="575556" y="1004403"/>
                  <a:ext cx="720000" cy="3600000"/>
                </a:xfrm>
                <a:prstGeom prst="flowChartAlternateProcess">
                  <a:avLst/>
                </a:prstGeom>
                <a:noFill/>
                <a:ln w="12700">
                  <a:solidFill>
                    <a:srgbClr val="00B0F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lstStyle/>
                <a:p>
                  <a:pPr defTabSz="914400" fontAlgn="auto">
                    <a:spcBef>
                      <a:spcPts val="0"/>
                    </a:spcBef>
                    <a:spcAft>
                      <a:spcPts val="0"/>
                    </a:spcAft>
                    <a:buClr>
                      <a:srgbClr val="CC9900"/>
                    </a:buClr>
                    <a:buFont typeface="Wingdings" panose="05000000000000000000" pitchFamily="2" charset="2"/>
                    <a:buChar char="n"/>
                    <a:defRPr/>
                  </a:pPr>
                  <a:endParaRPr lang="zh-CN" altLang="en-US" sz="1200" kern="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6" name="TextBox 65"/>
                <p:cNvSpPr txBox="1"/>
                <p:nvPr/>
              </p:nvSpPr>
              <p:spPr>
                <a:xfrm>
                  <a:off x="696335" y="2065739"/>
                  <a:ext cx="478443" cy="241811"/>
                </a:xfrm>
                <a:prstGeom prst="rect">
                  <a:avLst/>
                </a:prstGeom>
                <a:noFill/>
                <a:ln>
                  <a:noFill/>
                </a:ln>
              </p:spPr>
              <p:txBody>
                <a:bodyPr wrap="square" rtlCol="0">
                  <a:spAutoFit/>
                </a:bodyPr>
                <a:lstStyle/>
                <a:p>
                  <a:pPr algn="ctr">
                    <a:lnSpc>
                      <a:spcPct val="150000"/>
                    </a:lnSpc>
                  </a:pPr>
                  <a:endParaRPr lang="en-US" altLang="zh-CN" sz="1200" b="1"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41" name="圆角矩形 40"/>
              <p:cNvSpPr>
                <a:spLocks noChangeAspect="1"/>
              </p:cNvSpPr>
              <p:nvPr/>
            </p:nvSpPr>
            <p:spPr bwMode="auto">
              <a:xfrm>
                <a:off x="7723472" y="2299237"/>
                <a:ext cx="606133" cy="232372"/>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spAutoFit/>
              </a:bodyPr>
              <a:lstStyle/>
              <a:p>
                <a:pPr algn="ctr" defTabSz="801370" fontAlgn="auto">
                  <a:spcBef>
                    <a:spcPts val="0"/>
                  </a:spcBef>
                  <a:spcAft>
                    <a:spcPts val="0"/>
                  </a:spcAft>
                  <a:defRPr/>
                </a:pPr>
                <a:r>
                  <a:rPr lang="en-US" altLang="zh-CN" sz="1200" dirty="0" err="1">
                    <a:latin typeface="Huawei Sans" panose="020C0503030203020204" pitchFamily="34" charset="0"/>
                    <a:ea typeface="方正兰亭黑简体" panose="02000000000000000000" pitchFamily="2" charset="-122"/>
                    <a:cs typeface="+mn-ea"/>
                    <a:sym typeface="Huawei Sans" panose="020C0503030203020204" pitchFamily="34" charset="0"/>
                  </a:rPr>
                  <a:t>PaaS</a:t>
                </a:r>
                <a:endPar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 name="圆角矩形 41"/>
              <p:cNvSpPr>
                <a:spLocks noChangeAspect="1"/>
              </p:cNvSpPr>
              <p:nvPr/>
            </p:nvSpPr>
            <p:spPr bwMode="auto">
              <a:xfrm>
                <a:off x="7723472" y="2859950"/>
                <a:ext cx="606133" cy="1354019"/>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noAutofit/>
              </a:bodyPr>
              <a:lstStyle/>
              <a:p>
                <a:pPr algn="ctr" defTabSz="801370" fontAlgn="auto">
                  <a:spcBef>
                    <a:spcPts val="0"/>
                  </a:spcBef>
                  <a:spcAft>
                    <a:spcPts val="0"/>
                  </a:spcAft>
                  <a:defRPr/>
                </a:pPr>
                <a:r>
                  <a:rPr lang="en-US" altLang="zh-CN" sz="1200" dirty="0" err="1">
                    <a:latin typeface="Huawei Sans" panose="020C0503030203020204" pitchFamily="34" charset="0"/>
                    <a:ea typeface="方正兰亭黑简体" panose="02000000000000000000" pitchFamily="2" charset="-122"/>
                    <a:cs typeface="+mn-ea"/>
                    <a:sym typeface="Huawei Sans" panose="020C0503030203020204" pitchFamily="34" charset="0"/>
                  </a:rPr>
                  <a:t>IaaS</a:t>
                </a:r>
                <a:endPar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 name="TextBox 55"/>
              <p:cNvSpPr txBox="1"/>
              <p:nvPr/>
            </p:nvSpPr>
            <p:spPr>
              <a:xfrm>
                <a:off x="7884368" y="746579"/>
                <a:ext cx="313093" cy="237820"/>
              </a:xfrm>
              <a:prstGeom prst="rect">
                <a:avLst/>
              </a:prstGeom>
              <a:noFill/>
            </p:spPr>
            <p:txBody>
              <a:bodyPr wrap="none" rtlCol="0">
                <a:spAutoFit/>
              </a:bodyPr>
              <a:lstStyle/>
              <a:p>
                <a:r>
                  <a:rPr lang="zh-CN" altLang="en-US" sz="1200" b="1" dirty="0">
                    <a:latin typeface="Huawei Sans" panose="020C0503030203020204" pitchFamily="34" charset="0"/>
                    <a:ea typeface="方正兰亭黑简体" panose="02000000000000000000" pitchFamily="2" charset="-122"/>
                    <a:cs typeface="+mn-ea"/>
                    <a:sym typeface="Huawei Sans" panose="020C0503030203020204" pitchFamily="34" charset="0"/>
                  </a:rPr>
                  <a:t>云</a:t>
                </a:r>
              </a:p>
            </p:txBody>
          </p:sp>
          <p:sp>
            <p:nvSpPr>
              <p:cNvPr id="44" name="圆角矩形 43"/>
              <p:cNvSpPr>
                <a:spLocks noChangeAspect="1"/>
              </p:cNvSpPr>
              <p:nvPr/>
            </p:nvSpPr>
            <p:spPr bwMode="auto">
              <a:xfrm>
                <a:off x="7724138" y="1059581"/>
                <a:ext cx="604800" cy="918865"/>
              </a:xfrm>
              <a:prstGeom prst="roundRect">
                <a:avLst/>
              </a:prstGeom>
              <a:solidFill>
                <a:srgbClr val="94DAE2"/>
              </a:solidFill>
              <a:ln w="9525" cap="flat" cmpd="sng" algn="ctr">
                <a:solidFill>
                  <a:srgbClr val="94DAE2"/>
                </a:solidFill>
                <a:prstDash val="solid"/>
                <a:round/>
                <a:headEnd type="none" w="med" len="med"/>
                <a:tailEnd type="none" w="med" len="med"/>
              </a:ln>
              <a:effectLst/>
            </p:spPr>
            <p:txBody>
              <a:bodyPr vert="horz" wrap="square" lIns="59385" tIns="29692" rIns="59385" bIns="29692" numCol="1" rtlCol="0" anchor="ctr" anchorCtr="0" compatLnSpc="1">
                <a:noAutofit/>
              </a:bodyPr>
              <a:lstStyle/>
              <a:p>
                <a:pPr algn="ctr" defTabSz="801370" fontAlgn="auto">
                  <a:spcBef>
                    <a:spcPts val="0"/>
                  </a:spcBef>
                  <a:spcAft>
                    <a:spcPts val="0"/>
                  </a:spcAft>
                  <a:defRPr/>
                </a:pPr>
                <a:r>
                  <a:rPr lang="en-US" altLang="zh-CN" sz="1200" dirty="0" err="1">
                    <a:latin typeface="Huawei Sans" panose="020C0503030203020204" pitchFamily="34" charset="0"/>
                    <a:ea typeface="方正兰亭黑简体" panose="02000000000000000000" pitchFamily="2" charset="-122"/>
                    <a:cs typeface="+mn-ea"/>
                    <a:sym typeface="Huawei Sans" panose="020C0503030203020204" pitchFamily="34" charset="0"/>
                  </a:rPr>
                  <a:t>SaaS</a:t>
                </a:r>
                <a:endPar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38" name="圆角矩形 37"/>
            <p:cNvSpPr/>
            <p:nvPr/>
          </p:nvSpPr>
          <p:spPr>
            <a:xfrm>
              <a:off x="1469680" y="2884303"/>
              <a:ext cx="6363215" cy="2186916"/>
            </a:xfrm>
            <a:prstGeom prst="roundRect">
              <a:avLst/>
            </a:prstGeom>
            <a:noFill/>
            <a:ln w="28575">
              <a:solidFill>
                <a:srgbClr val="00B0F0"/>
              </a:solidFill>
              <a:prstDash val="dash"/>
            </a:ln>
          </p:spPr>
          <p:txBody>
            <a:bodyPr lIns="91349" tIns="45678" rIns="91349" bIns="45678" rtlCol="0" anchor="ctr"/>
            <a:lstStyle/>
            <a:p>
              <a:pPr algn="ctr">
                <a:lnSpc>
                  <a:spcPct val="120000"/>
                </a:lnSpc>
                <a:spcBef>
                  <a:spcPts val="0"/>
                </a:spcBef>
              </a:pPr>
              <a:endPar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9" name="矩形 38"/>
            <p:cNvSpPr/>
            <p:nvPr/>
          </p:nvSpPr>
          <p:spPr>
            <a:xfrm>
              <a:off x="1487556" y="4032162"/>
              <a:ext cx="740037" cy="237819"/>
            </a:xfrm>
            <a:prstGeom prst="rect">
              <a:avLst/>
            </a:prstGeom>
          </p:spPr>
          <p:txBody>
            <a:bodyPr wrap="none">
              <a:spAutoFit/>
            </a:bodyPr>
            <a:lstStyle/>
            <a:p>
              <a:pPr defTabSz="801370">
                <a:defRPr/>
              </a:pPr>
              <a:r>
                <a:rPr lang="zh-CN" altLang="en-US" sz="1200" b="1"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系统软件</a:t>
              </a:r>
              <a:endParaRPr lang="en-US" altLang="zh-CN" sz="1200" b="1"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Tree>
    <p:extLst>
      <p:ext uri="{BB962C8B-B14F-4D97-AF65-F5344CB8AC3E}">
        <p14:creationId xmlns:p14="http://schemas.microsoft.com/office/powerpoint/2010/main" val="1756010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b="1" dirty="0">
                <a:cs typeface="+mn-ea"/>
                <a:sym typeface="Huawei Sans" panose="020C0503030203020204" pitchFamily="34" charset="0"/>
              </a:rPr>
              <a:t>IT</a:t>
            </a:r>
            <a:r>
              <a:rPr lang="zh-CN" altLang="en-US" b="1" dirty="0">
                <a:cs typeface="+mn-ea"/>
                <a:sym typeface="Huawei Sans" panose="020C0503030203020204" pitchFamily="34" charset="0"/>
              </a:rPr>
              <a:t>发展趋势</a:t>
            </a:r>
            <a:endParaRPr lang="en-US" altLang="zh-CN" b="1" dirty="0">
              <a:cs typeface="+mn-ea"/>
              <a:sym typeface="Huawei Sans" panose="020C0503030203020204" pitchFamily="34" charset="0"/>
            </a:endParaRPr>
          </a:p>
          <a:p>
            <a:pPr lvl="1">
              <a:buSzPct val="60000"/>
              <a:buFont typeface="Wingdings" panose="05000000000000000000" pitchFamily="2" charset="2"/>
              <a:buChar char="p"/>
            </a:pPr>
            <a:r>
              <a:rPr lang="zh-CN" altLang="en-US" dirty="0">
                <a:solidFill>
                  <a:schemeClr val="bg1">
                    <a:lumMod val="50000"/>
                  </a:schemeClr>
                </a:solidFill>
                <a:cs typeface="+mn-ea"/>
                <a:sym typeface="Huawei Sans" panose="020C0503030203020204" pitchFamily="34" charset="0"/>
              </a:rPr>
              <a:t>什么是</a:t>
            </a:r>
            <a:r>
              <a:rPr lang="en-US" altLang="zh-CN" dirty="0">
                <a:solidFill>
                  <a:schemeClr val="bg1">
                    <a:lumMod val="50000"/>
                  </a:schemeClr>
                </a:solidFill>
                <a:cs typeface="+mn-ea"/>
                <a:sym typeface="Huawei Sans" panose="020C0503030203020204" pitchFamily="34" charset="0"/>
              </a:rPr>
              <a:t>IT</a:t>
            </a:r>
          </a:p>
          <a:p>
            <a:pPr lvl="1">
              <a:buSzPct val="60000"/>
              <a:buFont typeface="Wingdings" panose="05000000000000000000" pitchFamily="2" charset="2"/>
              <a:buChar char="n"/>
            </a:pPr>
            <a:r>
              <a:rPr lang="zh-CN" altLang="en-US" dirty="0">
                <a:cs typeface="+mn-ea"/>
                <a:sym typeface="Huawei Sans" panose="020C0503030203020204" pitchFamily="34" charset="0"/>
              </a:rPr>
              <a:t>传统</a:t>
            </a:r>
            <a:r>
              <a:rPr lang="en-US" altLang="zh-CN" dirty="0">
                <a:cs typeface="+mn-ea"/>
                <a:sym typeface="Huawei Sans" panose="020C0503030203020204" pitchFamily="34" charset="0"/>
              </a:rPr>
              <a:t>IT</a:t>
            </a:r>
            <a:r>
              <a:rPr lang="zh-CN" altLang="en-US" dirty="0">
                <a:cs typeface="+mn-ea"/>
                <a:sym typeface="Huawei Sans" panose="020C0503030203020204" pitchFamily="34" charset="0"/>
              </a:rPr>
              <a:t>面临的挑战</a:t>
            </a:r>
            <a:endParaRPr lang="en-US" altLang="zh-CN" dirty="0">
              <a:cs typeface="+mn-ea"/>
              <a:sym typeface="Huawei Sans" panose="020C0503030203020204" pitchFamily="34" charset="0"/>
            </a:endParaRPr>
          </a:p>
          <a:p>
            <a:pPr lvl="1">
              <a:buSzPct val="60000"/>
              <a:buFont typeface="Wingdings" panose="05000000000000000000" pitchFamily="2" charset="2"/>
              <a:buChar char="p"/>
            </a:pPr>
            <a:r>
              <a:rPr lang="en-US" altLang="zh-CN" dirty="0">
                <a:solidFill>
                  <a:schemeClr val="bg1">
                    <a:lumMod val="50000"/>
                  </a:schemeClr>
                </a:solidFill>
                <a:cs typeface="+mn-ea"/>
                <a:sym typeface="Huawei Sans" panose="020C0503030203020204" pitchFamily="34" charset="0"/>
              </a:rPr>
              <a:t>IT</a:t>
            </a:r>
            <a:r>
              <a:rPr lang="zh-CN" altLang="en-US" dirty="0">
                <a:solidFill>
                  <a:schemeClr val="bg1">
                    <a:lumMod val="50000"/>
                  </a:schemeClr>
                </a:solidFill>
                <a:cs typeface="+mn-ea"/>
                <a:sym typeface="Huawei Sans" panose="020C0503030203020204" pitchFamily="34" charset="0"/>
              </a:rPr>
              <a:t>的发展趋势</a:t>
            </a:r>
            <a:endParaRPr lang="en-US" altLang="zh-CN" dirty="0">
              <a:solidFill>
                <a:schemeClr val="bg1">
                  <a:lumMod val="50000"/>
                </a:schemeClr>
              </a:solidFill>
              <a:cs typeface="+mn-ea"/>
              <a:sym typeface="Huawei Sans" panose="020C0503030203020204" pitchFamily="34" charset="0"/>
            </a:endParaRPr>
          </a:p>
          <a:p>
            <a:r>
              <a:rPr lang="zh-CN" altLang="en-US" dirty="0">
                <a:solidFill>
                  <a:schemeClr val="bg1">
                    <a:lumMod val="50000"/>
                  </a:schemeClr>
                </a:solidFill>
                <a:cs typeface="+mn-ea"/>
                <a:sym typeface="Huawei Sans" panose="020C0503030203020204" pitchFamily="34" charset="0"/>
              </a:rPr>
              <a:t>云计算简介</a:t>
            </a:r>
            <a:endParaRPr lang="en-US" altLang="zh-CN" dirty="0">
              <a:solidFill>
                <a:schemeClr val="bg1">
                  <a:lumMod val="50000"/>
                </a:schemeClr>
              </a:solidFill>
              <a:cs typeface="+mn-ea"/>
              <a:sym typeface="Huawei Sans" panose="020C0503030203020204" pitchFamily="34" charset="0"/>
            </a:endParaRPr>
          </a:p>
          <a:p>
            <a:r>
              <a:rPr lang="zh-CN" altLang="en-US" dirty="0">
                <a:solidFill>
                  <a:schemeClr val="bg1">
                    <a:lumMod val="50000"/>
                  </a:schemeClr>
                </a:solidFill>
                <a:cs typeface="+mn-ea"/>
                <a:sym typeface="Huawei Sans" panose="020C0503030203020204" pitchFamily="34" charset="0"/>
              </a:rPr>
              <a:t>主流云计算厂家及代表技术</a:t>
            </a:r>
            <a:endParaRPr lang="en-US" altLang="zh-CN" dirty="0">
              <a:solidFill>
                <a:schemeClr val="bg1">
                  <a:lumMod val="50000"/>
                </a:schemeClr>
              </a:solidFill>
              <a:cs typeface="+mn-ea"/>
              <a:sym typeface="Huawei Sans" panose="020C0503030203020204" pitchFamily="34" charset="0"/>
            </a:endParaRP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3229722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cs typeface="+mn-ea"/>
                <a:sym typeface="Huawei Sans" panose="020C0503030203020204" pitchFamily="34" charset="0"/>
              </a:rPr>
              <a:t>信息大爆炸已经加速到来</a:t>
            </a:r>
            <a:endParaRPr lang="zh-CN" altLang="en-US" dirty="0">
              <a:sym typeface="Huawei Sans" panose="020C0503030203020204" pitchFamily="34" charset="0"/>
            </a:endParaRPr>
          </a:p>
        </p:txBody>
      </p:sp>
      <p:sp>
        <p:nvSpPr>
          <p:cNvPr id="2" name="文本占位符 1"/>
          <p:cNvSpPr>
            <a:spLocks noGrp="1"/>
          </p:cNvSpPr>
          <p:nvPr>
            <p:ph type="body" sz="quarter" idx="10"/>
          </p:nvPr>
        </p:nvSpPr>
        <p:spPr/>
        <p:txBody>
          <a:bodyPr/>
          <a:lstStyle/>
          <a:p>
            <a:r>
              <a:rPr lang="zh-CN" altLang="en-US" dirty="0">
                <a:solidFill>
                  <a:prstClr val="black"/>
                </a:solidFill>
                <a:cs typeface="+mn-ea"/>
                <a:sym typeface="Huawei Sans" panose="020C0503030203020204" pitchFamily="34" charset="0"/>
              </a:rPr>
              <a:t>随着移动互联网、全联接时代的到来，越来越多的终端设备被投入使用，每天都会有大量的数据产生，传统的</a:t>
            </a:r>
            <a:r>
              <a:rPr lang="en-US" altLang="zh-CN" dirty="0">
                <a:solidFill>
                  <a:prstClr val="black"/>
                </a:solidFill>
                <a:cs typeface="+mn-ea"/>
                <a:sym typeface="Huawei Sans" panose="020C0503030203020204" pitchFamily="34" charset="0"/>
              </a:rPr>
              <a:t>IT</a:t>
            </a:r>
            <a:r>
              <a:rPr lang="zh-CN" altLang="en-US" dirty="0">
                <a:solidFill>
                  <a:prstClr val="black"/>
                </a:solidFill>
                <a:cs typeface="+mn-ea"/>
                <a:sym typeface="Huawei Sans" panose="020C0503030203020204" pitchFamily="34" charset="0"/>
              </a:rPr>
              <a:t>基础设施也在面临着前所未有的挑战</a:t>
            </a:r>
          </a:p>
          <a:p>
            <a:pPr algn="ctr"/>
            <a:endParaRPr lang="zh-CN" altLang="en-US" dirty="0">
              <a:sym typeface="Huawei Sans" panose="020C0503030203020204" pitchFamily="34" charset="0"/>
            </a:endParaRPr>
          </a:p>
        </p:txBody>
      </p:sp>
      <p:sp>
        <p:nvSpPr>
          <p:cNvPr id="4" name="文本占位符 5"/>
          <p:cNvSpPr txBox="1">
            <a:spLocks/>
          </p:cNvSpPr>
          <p:nvPr/>
        </p:nvSpPr>
        <p:spPr>
          <a:xfrm>
            <a:off x="455612" y="1047750"/>
            <a:ext cx="11293475" cy="4879805"/>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endParaRPr lang="zh-CN" altLang="en-US" dirty="0">
              <a:cs typeface="+mn-ea"/>
              <a:sym typeface="Huawei Sans" panose="020C0503030203020204" pitchFamily="34" charset="0"/>
            </a:endParaRPr>
          </a:p>
        </p:txBody>
      </p:sp>
      <p:sp>
        <p:nvSpPr>
          <p:cNvPr id="5" name="文本框 4"/>
          <p:cNvSpPr txBox="1"/>
          <p:nvPr/>
        </p:nvSpPr>
        <p:spPr>
          <a:xfrm>
            <a:off x="1311681" y="4888504"/>
            <a:ext cx="2028781" cy="1107996"/>
          </a:xfrm>
          <a:prstGeom prst="rect">
            <a:avLst/>
          </a:prstGeom>
          <a:noFill/>
        </p:spPr>
        <p:txBody>
          <a:bodyPr wrap="square" rtlCol="0">
            <a:spAutoFit/>
          </a:bodyPr>
          <a:lstStyle/>
          <a:p>
            <a:pPr algn="ctr" defTabSz="914400" fontAlgn="auto">
              <a:spcBef>
                <a:spcPts val="0"/>
              </a:spcBef>
              <a:spcAft>
                <a:spcPts val="0"/>
              </a:spcAft>
            </a:pPr>
            <a:r>
              <a:rPr lang="en-US" altLang="zh-CN" sz="16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PC</a:t>
            </a:r>
            <a:r>
              <a:rPr lang="zh-CN" altLang="en-US" sz="16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时代</a:t>
            </a:r>
            <a:endParaRPr lang="en-US" altLang="zh-CN" sz="16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defTabSz="914400" fontAlgn="auto">
              <a:spcBef>
                <a:spcPts val="0"/>
              </a:spcBef>
              <a:spcAft>
                <a:spcPts val="0"/>
              </a:spcAft>
            </a:pPr>
            <a:r>
              <a:rPr lang="en-US" altLang="zh-CN" sz="16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x86</a:t>
            </a:r>
            <a:r>
              <a:rPr lang="zh-CN" altLang="en-US" sz="16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架构电脑</a:t>
            </a:r>
            <a:endParaRPr lang="en-US" altLang="zh-CN" sz="16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defTabSz="914400" fontAlgn="auto">
              <a:spcBef>
                <a:spcPts val="0"/>
              </a:spcBef>
              <a:spcAft>
                <a:spcPts val="0"/>
              </a:spcAft>
            </a:pPr>
            <a:endParaRPr lang="en-US" altLang="zh-CN" sz="16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defTabSz="914400" fontAlgn="auto">
              <a:spcBef>
                <a:spcPts val="0"/>
              </a:spcBef>
              <a:spcAft>
                <a:spcPts val="0"/>
              </a:spcAft>
            </a:pPr>
            <a:r>
              <a:rPr lang="en-US" altLang="zh-CN" sz="1800" b="1"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Windows/Linux</a:t>
            </a:r>
            <a:endParaRPr lang="zh-CN" altLang="en-US" sz="1800" b="1"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 name="文本框 5"/>
          <p:cNvSpPr txBox="1"/>
          <p:nvPr/>
        </p:nvSpPr>
        <p:spPr>
          <a:xfrm>
            <a:off x="4783616" y="4875827"/>
            <a:ext cx="1747747" cy="1107996"/>
          </a:xfrm>
          <a:prstGeom prst="rect">
            <a:avLst/>
          </a:prstGeom>
          <a:noFill/>
        </p:spPr>
        <p:txBody>
          <a:bodyPr wrap="square" rtlCol="0">
            <a:spAutoFit/>
          </a:bodyPr>
          <a:lstStyle/>
          <a:p>
            <a:pPr algn="ctr" defTabSz="914400" fontAlgn="auto">
              <a:spcBef>
                <a:spcPts val="0"/>
              </a:spcBef>
              <a:spcAft>
                <a:spcPts val="0"/>
              </a:spcAft>
            </a:pPr>
            <a:r>
              <a:rPr lang="zh-CN" altLang="en-US" sz="16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移动互联网时代</a:t>
            </a:r>
            <a:endParaRPr lang="en-US" altLang="zh-CN" sz="16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defTabSz="914400" fontAlgn="auto">
              <a:spcBef>
                <a:spcPts val="0"/>
              </a:spcBef>
              <a:spcAft>
                <a:spcPts val="0"/>
              </a:spcAft>
            </a:pPr>
            <a:r>
              <a:rPr lang="en-US" altLang="zh-CN" sz="16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ARM</a:t>
            </a:r>
            <a:r>
              <a:rPr lang="zh-CN" altLang="en-US" sz="16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架构手机</a:t>
            </a:r>
            <a:endParaRPr lang="en-US" altLang="zh-CN" sz="16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defTabSz="914400" fontAlgn="auto">
              <a:spcBef>
                <a:spcPts val="0"/>
              </a:spcBef>
              <a:spcAft>
                <a:spcPts val="0"/>
              </a:spcAft>
            </a:pPr>
            <a:endParaRPr lang="en-US" altLang="zh-CN" sz="16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defTabSz="914400" fontAlgn="auto">
              <a:spcBef>
                <a:spcPts val="0"/>
              </a:spcBef>
              <a:spcAft>
                <a:spcPts val="0"/>
              </a:spcAft>
            </a:pPr>
            <a:r>
              <a:rPr lang="en-US" altLang="zh-CN" sz="1800" b="1"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Android/</a:t>
            </a:r>
            <a:r>
              <a:rPr lang="en-US" altLang="zh-CN" sz="1800" b="1" dirty="0" err="1">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iOS</a:t>
            </a:r>
            <a:endParaRPr lang="en-US" altLang="zh-CN" sz="1800" b="1"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7" name="组合 6"/>
          <p:cNvGrpSpPr/>
          <p:nvPr/>
        </p:nvGrpSpPr>
        <p:grpSpPr>
          <a:xfrm>
            <a:off x="1336108" y="2654563"/>
            <a:ext cx="2022732" cy="1796951"/>
            <a:chOff x="1329004" y="2297588"/>
            <a:chExt cx="2171477" cy="1998362"/>
          </a:xfrm>
          <a:solidFill>
            <a:schemeClr val="accent1"/>
          </a:solidFill>
        </p:grpSpPr>
        <p:sp>
          <p:nvSpPr>
            <p:cNvPr id="8" name="Freeform 14"/>
            <p:cNvSpPr>
              <a:spLocks noChangeAspect="1" noEditPoints="1" noChangeArrowheads="1"/>
            </p:cNvSpPr>
            <p:nvPr/>
          </p:nvSpPr>
          <p:spPr bwMode="auto">
            <a:xfrm>
              <a:off x="2028671" y="2297588"/>
              <a:ext cx="295433" cy="216000"/>
            </a:xfrm>
            <a:custGeom>
              <a:avLst/>
              <a:gdLst>
                <a:gd name="T0" fmla="*/ 852 w 1012"/>
                <a:gd name="T1" fmla="*/ 0 h 738"/>
                <a:gd name="T2" fmla="*/ 892 w 1012"/>
                <a:gd name="T3" fmla="*/ 14 h 738"/>
                <a:gd name="T4" fmla="*/ 921 w 1012"/>
                <a:gd name="T5" fmla="*/ 46 h 738"/>
                <a:gd name="T6" fmla="*/ 927 w 1012"/>
                <a:gd name="T7" fmla="*/ 494 h 738"/>
                <a:gd name="T8" fmla="*/ 921 w 1012"/>
                <a:gd name="T9" fmla="*/ 520 h 738"/>
                <a:gd name="T10" fmla="*/ 900 w 1012"/>
                <a:gd name="T11" fmla="*/ 551 h 738"/>
                <a:gd name="T12" fmla="*/ 868 w 1012"/>
                <a:gd name="T13" fmla="*/ 567 h 738"/>
                <a:gd name="T14" fmla="*/ 0 w 1012"/>
                <a:gd name="T15" fmla="*/ 738 h 738"/>
                <a:gd name="T16" fmla="*/ 134 w 1012"/>
                <a:gd name="T17" fmla="*/ 567 h 738"/>
                <a:gd name="T18" fmla="*/ 112 w 1012"/>
                <a:gd name="T19" fmla="*/ 557 h 738"/>
                <a:gd name="T20" fmla="*/ 89 w 1012"/>
                <a:gd name="T21" fmla="*/ 530 h 738"/>
                <a:gd name="T22" fmla="*/ 79 w 1012"/>
                <a:gd name="T23" fmla="*/ 494 h 738"/>
                <a:gd name="T24" fmla="*/ 81 w 1012"/>
                <a:gd name="T25" fmla="*/ 61 h 738"/>
                <a:gd name="T26" fmla="*/ 101 w 1012"/>
                <a:gd name="T27" fmla="*/ 22 h 738"/>
                <a:gd name="T28" fmla="*/ 140 w 1012"/>
                <a:gd name="T29" fmla="*/ 2 h 738"/>
                <a:gd name="T30" fmla="*/ 583 w 1012"/>
                <a:gd name="T31" fmla="*/ 152 h 738"/>
                <a:gd name="T32" fmla="*/ 583 w 1012"/>
                <a:gd name="T33" fmla="*/ 185 h 738"/>
                <a:gd name="T34" fmla="*/ 583 w 1012"/>
                <a:gd name="T35" fmla="*/ 233 h 738"/>
                <a:gd name="T36" fmla="*/ 602 w 1012"/>
                <a:gd name="T37" fmla="*/ 233 h 738"/>
                <a:gd name="T38" fmla="*/ 602 w 1012"/>
                <a:gd name="T39" fmla="*/ 185 h 738"/>
                <a:gd name="T40" fmla="*/ 602 w 1012"/>
                <a:gd name="T41" fmla="*/ 152 h 738"/>
                <a:gd name="T42" fmla="*/ 634 w 1012"/>
                <a:gd name="T43" fmla="*/ 168 h 738"/>
                <a:gd name="T44" fmla="*/ 634 w 1012"/>
                <a:gd name="T45" fmla="*/ 201 h 738"/>
                <a:gd name="T46" fmla="*/ 650 w 1012"/>
                <a:gd name="T47" fmla="*/ 256 h 738"/>
                <a:gd name="T48" fmla="*/ 667 w 1012"/>
                <a:gd name="T49" fmla="*/ 201 h 738"/>
                <a:gd name="T50" fmla="*/ 683 w 1012"/>
                <a:gd name="T51" fmla="*/ 233 h 738"/>
                <a:gd name="T52" fmla="*/ 699 w 1012"/>
                <a:gd name="T53" fmla="*/ 233 h 738"/>
                <a:gd name="T54" fmla="*/ 732 w 1012"/>
                <a:gd name="T55" fmla="*/ 217 h 738"/>
                <a:gd name="T56" fmla="*/ 732 w 1012"/>
                <a:gd name="T57" fmla="*/ 274 h 738"/>
                <a:gd name="T58" fmla="*/ 748 w 1012"/>
                <a:gd name="T59" fmla="*/ 233 h 738"/>
                <a:gd name="T60" fmla="*/ 780 w 1012"/>
                <a:gd name="T61" fmla="*/ 250 h 738"/>
                <a:gd name="T62" fmla="*/ 764 w 1012"/>
                <a:gd name="T63" fmla="*/ 217 h 738"/>
                <a:gd name="T64" fmla="*/ 732 w 1012"/>
                <a:gd name="T65" fmla="*/ 201 h 738"/>
                <a:gd name="T66" fmla="*/ 683 w 1012"/>
                <a:gd name="T67" fmla="*/ 201 h 738"/>
                <a:gd name="T68" fmla="*/ 650 w 1012"/>
                <a:gd name="T69" fmla="*/ 185 h 738"/>
                <a:gd name="T70" fmla="*/ 650 w 1012"/>
                <a:gd name="T71" fmla="*/ 152 h 738"/>
                <a:gd name="T72" fmla="*/ 618 w 1012"/>
                <a:gd name="T73" fmla="*/ 136 h 738"/>
                <a:gd name="T74" fmla="*/ 583 w 1012"/>
                <a:gd name="T75" fmla="*/ 152 h 738"/>
                <a:gd name="T76" fmla="*/ 764 w 1012"/>
                <a:gd name="T77" fmla="*/ 435 h 738"/>
                <a:gd name="T78" fmla="*/ 780 w 1012"/>
                <a:gd name="T79" fmla="*/ 341 h 738"/>
                <a:gd name="T80" fmla="*/ 780 w 1012"/>
                <a:gd name="T81" fmla="*/ 250 h 738"/>
                <a:gd name="T82" fmla="*/ 764 w 1012"/>
                <a:gd name="T83" fmla="*/ 384 h 738"/>
                <a:gd name="T84" fmla="*/ 624 w 1012"/>
                <a:gd name="T85" fmla="*/ 435 h 738"/>
                <a:gd name="T86" fmla="*/ 608 w 1012"/>
                <a:gd name="T87" fmla="*/ 368 h 738"/>
                <a:gd name="T88" fmla="*/ 575 w 1012"/>
                <a:gd name="T89" fmla="*/ 333 h 738"/>
                <a:gd name="T90" fmla="*/ 559 w 1012"/>
                <a:gd name="T91" fmla="*/ 301 h 738"/>
                <a:gd name="T92" fmla="*/ 567 w 1012"/>
                <a:gd name="T93" fmla="*/ 264 h 738"/>
                <a:gd name="T94" fmla="*/ 526 w 1012"/>
                <a:gd name="T95" fmla="*/ 264 h 738"/>
                <a:gd name="T96" fmla="*/ 543 w 1012"/>
                <a:gd name="T97" fmla="*/ 317 h 738"/>
                <a:gd name="T98" fmla="*/ 575 w 1012"/>
                <a:gd name="T99" fmla="*/ 333 h 738"/>
                <a:gd name="T100" fmla="*/ 591 w 1012"/>
                <a:gd name="T101" fmla="*/ 402 h 738"/>
                <a:gd name="T102" fmla="*/ 624 w 1012"/>
                <a:gd name="T103" fmla="*/ 435 h 738"/>
                <a:gd name="T104" fmla="*/ 748 w 1012"/>
                <a:gd name="T105" fmla="*/ 435 h 738"/>
                <a:gd name="T106" fmla="*/ 567 w 1012"/>
                <a:gd name="T107" fmla="*/ 280 h 738"/>
                <a:gd name="T108" fmla="*/ 602 w 1012"/>
                <a:gd name="T109" fmla="*/ 303 h 738"/>
                <a:gd name="T110" fmla="*/ 583 w 1012"/>
                <a:gd name="T111" fmla="*/ 264 h 738"/>
                <a:gd name="T112" fmla="*/ 449 w 1012"/>
                <a:gd name="T113" fmla="*/ 620 h 738"/>
                <a:gd name="T114" fmla="*/ 557 w 1012"/>
                <a:gd name="T115" fmla="*/ 620 h 738"/>
                <a:gd name="T116" fmla="*/ 150 w 1012"/>
                <a:gd name="T117" fmla="*/ 79 h 738"/>
                <a:gd name="T118" fmla="*/ 856 w 1012"/>
                <a:gd name="T119" fmla="*/ 79 h 7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12"/>
                <a:gd name="T181" fmla="*/ 0 h 738"/>
                <a:gd name="T182" fmla="*/ 1012 w 1012"/>
                <a:gd name="T183" fmla="*/ 738 h 73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12" h="738">
                  <a:moveTo>
                    <a:pt x="154" y="0"/>
                  </a:moveTo>
                  <a:lnTo>
                    <a:pt x="852" y="0"/>
                  </a:lnTo>
                  <a:lnTo>
                    <a:pt x="852" y="0"/>
                  </a:lnTo>
                  <a:lnTo>
                    <a:pt x="866" y="2"/>
                  </a:lnTo>
                  <a:lnTo>
                    <a:pt x="880" y="6"/>
                  </a:lnTo>
                  <a:lnTo>
                    <a:pt x="892" y="14"/>
                  </a:lnTo>
                  <a:lnTo>
                    <a:pt x="904" y="22"/>
                  </a:lnTo>
                  <a:lnTo>
                    <a:pt x="913" y="34"/>
                  </a:lnTo>
                  <a:lnTo>
                    <a:pt x="921" y="46"/>
                  </a:lnTo>
                  <a:lnTo>
                    <a:pt x="925" y="61"/>
                  </a:lnTo>
                  <a:lnTo>
                    <a:pt x="927" y="75"/>
                  </a:lnTo>
                  <a:lnTo>
                    <a:pt x="927" y="494"/>
                  </a:lnTo>
                  <a:lnTo>
                    <a:pt x="927" y="494"/>
                  </a:lnTo>
                  <a:lnTo>
                    <a:pt x="925" y="508"/>
                  </a:lnTo>
                  <a:lnTo>
                    <a:pt x="921" y="520"/>
                  </a:lnTo>
                  <a:lnTo>
                    <a:pt x="917" y="532"/>
                  </a:lnTo>
                  <a:lnTo>
                    <a:pt x="908" y="543"/>
                  </a:lnTo>
                  <a:lnTo>
                    <a:pt x="900" y="551"/>
                  </a:lnTo>
                  <a:lnTo>
                    <a:pt x="890" y="559"/>
                  </a:lnTo>
                  <a:lnTo>
                    <a:pt x="880" y="565"/>
                  </a:lnTo>
                  <a:lnTo>
                    <a:pt x="868" y="567"/>
                  </a:lnTo>
                  <a:lnTo>
                    <a:pt x="1012" y="673"/>
                  </a:lnTo>
                  <a:lnTo>
                    <a:pt x="1012" y="738"/>
                  </a:lnTo>
                  <a:lnTo>
                    <a:pt x="0" y="738"/>
                  </a:lnTo>
                  <a:lnTo>
                    <a:pt x="0" y="673"/>
                  </a:lnTo>
                  <a:lnTo>
                    <a:pt x="134" y="567"/>
                  </a:lnTo>
                  <a:lnTo>
                    <a:pt x="134" y="567"/>
                  </a:lnTo>
                  <a:lnTo>
                    <a:pt x="134" y="567"/>
                  </a:lnTo>
                  <a:lnTo>
                    <a:pt x="124" y="563"/>
                  </a:lnTo>
                  <a:lnTo>
                    <a:pt x="112" y="557"/>
                  </a:lnTo>
                  <a:lnTo>
                    <a:pt x="103" y="549"/>
                  </a:lnTo>
                  <a:lnTo>
                    <a:pt x="95" y="540"/>
                  </a:lnTo>
                  <a:lnTo>
                    <a:pt x="89" y="530"/>
                  </a:lnTo>
                  <a:lnTo>
                    <a:pt x="83" y="518"/>
                  </a:lnTo>
                  <a:lnTo>
                    <a:pt x="81" y="508"/>
                  </a:lnTo>
                  <a:lnTo>
                    <a:pt x="79" y="494"/>
                  </a:lnTo>
                  <a:lnTo>
                    <a:pt x="79" y="75"/>
                  </a:lnTo>
                  <a:lnTo>
                    <a:pt x="79" y="75"/>
                  </a:lnTo>
                  <a:lnTo>
                    <a:pt x="81" y="61"/>
                  </a:lnTo>
                  <a:lnTo>
                    <a:pt x="85" y="46"/>
                  </a:lnTo>
                  <a:lnTo>
                    <a:pt x="93" y="34"/>
                  </a:lnTo>
                  <a:lnTo>
                    <a:pt x="101" y="22"/>
                  </a:lnTo>
                  <a:lnTo>
                    <a:pt x="114" y="14"/>
                  </a:lnTo>
                  <a:lnTo>
                    <a:pt x="126" y="6"/>
                  </a:lnTo>
                  <a:lnTo>
                    <a:pt x="140" y="2"/>
                  </a:lnTo>
                  <a:lnTo>
                    <a:pt x="154" y="0"/>
                  </a:lnTo>
                  <a:lnTo>
                    <a:pt x="154" y="0"/>
                  </a:lnTo>
                  <a:close/>
                  <a:moveTo>
                    <a:pt x="583" y="152"/>
                  </a:moveTo>
                  <a:lnTo>
                    <a:pt x="583" y="168"/>
                  </a:lnTo>
                  <a:lnTo>
                    <a:pt x="583" y="168"/>
                  </a:lnTo>
                  <a:lnTo>
                    <a:pt x="583" y="185"/>
                  </a:lnTo>
                  <a:lnTo>
                    <a:pt x="583" y="201"/>
                  </a:lnTo>
                  <a:lnTo>
                    <a:pt x="583" y="217"/>
                  </a:lnTo>
                  <a:lnTo>
                    <a:pt x="583" y="233"/>
                  </a:lnTo>
                  <a:lnTo>
                    <a:pt x="583" y="250"/>
                  </a:lnTo>
                  <a:lnTo>
                    <a:pt x="602" y="250"/>
                  </a:lnTo>
                  <a:lnTo>
                    <a:pt x="602" y="233"/>
                  </a:lnTo>
                  <a:lnTo>
                    <a:pt x="602" y="217"/>
                  </a:lnTo>
                  <a:lnTo>
                    <a:pt x="602" y="201"/>
                  </a:lnTo>
                  <a:lnTo>
                    <a:pt x="602" y="185"/>
                  </a:lnTo>
                  <a:lnTo>
                    <a:pt x="602" y="168"/>
                  </a:lnTo>
                  <a:lnTo>
                    <a:pt x="602" y="168"/>
                  </a:lnTo>
                  <a:lnTo>
                    <a:pt x="602" y="152"/>
                  </a:lnTo>
                  <a:lnTo>
                    <a:pt x="618" y="152"/>
                  </a:lnTo>
                  <a:lnTo>
                    <a:pt x="634" y="152"/>
                  </a:lnTo>
                  <a:lnTo>
                    <a:pt x="634" y="168"/>
                  </a:lnTo>
                  <a:lnTo>
                    <a:pt x="634" y="168"/>
                  </a:lnTo>
                  <a:lnTo>
                    <a:pt x="634" y="185"/>
                  </a:lnTo>
                  <a:lnTo>
                    <a:pt x="634" y="201"/>
                  </a:lnTo>
                  <a:lnTo>
                    <a:pt x="634" y="217"/>
                  </a:lnTo>
                  <a:lnTo>
                    <a:pt x="634" y="256"/>
                  </a:lnTo>
                  <a:lnTo>
                    <a:pt x="650" y="256"/>
                  </a:lnTo>
                  <a:lnTo>
                    <a:pt x="650" y="217"/>
                  </a:lnTo>
                  <a:lnTo>
                    <a:pt x="650" y="201"/>
                  </a:lnTo>
                  <a:lnTo>
                    <a:pt x="667" y="201"/>
                  </a:lnTo>
                  <a:lnTo>
                    <a:pt x="683" y="201"/>
                  </a:lnTo>
                  <a:lnTo>
                    <a:pt x="683" y="217"/>
                  </a:lnTo>
                  <a:lnTo>
                    <a:pt x="683" y="233"/>
                  </a:lnTo>
                  <a:lnTo>
                    <a:pt x="683" y="262"/>
                  </a:lnTo>
                  <a:lnTo>
                    <a:pt x="699" y="262"/>
                  </a:lnTo>
                  <a:lnTo>
                    <a:pt x="699" y="233"/>
                  </a:lnTo>
                  <a:lnTo>
                    <a:pt x="699" y="217"/>
                  </a:lnTo>
                  <a:lnTo>
                    <a:pt x="715" y="217"/>
                  </a:lnTo>
                  <a:lnTo>
                    <a:pt x="732" y="217"/>
                  </a:lnTo>
                  <a:lnTo>
                    <a:pt x="732" y="233"/>
                  </a:lnTo>
                  <a:lnTo>
                    <a:pt x="732" y="250"/>
                  </a:lnTo>
                  <a:lnTo>
                    <a:pt x="732" y="274"/>
                  </a:lnTo>
                  <a:lnTo>
                    <a:pt x="748" y="274"/>
                  </a:lnTo>
                  <a:lnTo>
                    <a:pt x="748" y="250"/>
                  </a:lnTo>
                  <a:lnTo>
                    <a:pt x="748" y="233"/>
                  </a:lnTo>
                  <a:lnTo>
                    <a:pt x="764" y="233"/>
                  </a:lnTo>
                  <a:lnTo>
                    <a:pt x="764" y="250"/>
                  </a:lnTo>
                  <a:lnTo>
                    <a:pt x="780" y="250"/>
                  </a:lnTo>
                  <a:lnTo>
                    <a:pt x="780" y="233"/>
                  </a:lnTo>
                  <a:lnTo>
                    <a:pt x="764" y="233"/>
                  </a:lnTo>
                  <a:lnTo>
                    <a:pt x="764" y="217"/>
                  </a:lnTo>
                  <a:lnTo>
                    <a:pt x="748" y="217"/>
                  </a:lnTo>
                  <a:lnTo>
                    <a:pt x="732" y="217"/>
                  </a:lnTo>
                  <a:lnTo>
                    <a:pt x="732" y="201"/>
                  </a:lnTo>
                  <a:lnTo>
                    <a:pt x="715" y="201"/>
                  </a:lnTo>
                  <a:lnTo>
                    <a:pt x="699" y="201"/>
                  </a:lnTo>
                  <a:lnTo>
                    <a:pt x="683" y="201"/>
                  </a:lnTo>
                  <a:lnTo>
                    <a:pt x="683" y="185"/>
                  </a:lnTo>
                  <a:lnTo>
                    <a:pt x="667" y="185"/>
                  </a:lnTo>
                  <a:lnTo>
                    <a:pt x="650" y="185"/>
                  </a:lnTo>
                  <a:lnTo>
                    <a:pt x="650" y="168"/>
                  </a:lnTo>
                  <a:lnTo>
                    <a:pt x="650" y="168"/>
                  </a:lnTo>
                  <a:lnTo>
                    <a:pt x="650" y="152"/>
                  </a:lnTo>
                  <a:lnTo>
                    <a:pt x="634" y="152"/>
                  </a:lnTo>
                  <a:lnTo>
                    <a:pt x="634" y="136"/>
                  </a:lnTo>
                  <a:lnTo>
                    <a:pt x="618" y="136"/>
                  </a:lnTo>
                  <a:lnTo>
                    <a:pt x="602" y="136"/>
                  </a:lnTo>
                  <a:lnTo>
                    <a:pt x="602" y="152"/>
                  </a:lnTo>
                  <a:lnTo>
                    <a:pt x="583" y="152"/>
                  </a:lnTo>
                  <a:lnTo>
                    <a:pt x="583" y="152"/>
                  </a:lnTo>
                  <a:close/>
                  <a:moveTo>
                    <a:pt x="748" y="435"/>
                  </a:moveTo>
                  <a:lnTo>
                    <a:pt x="764" y="435"/>
                  </a:lnTo>
                  <a:lnTo>
                    <a:pt x="764" y="384"/>
                  </a:lnTo>
                  <a:lnTo>
                    <a:pt x="780" y="384"/>
                  </a:lnTo>
                  <a:lnTo>
                    <a:pt x="780" y="341"/>
                  </a:lnTo>
                  <a:lnTo>
                    <a:pt x="797" y="341"/>
                  </a:lnTo>
                  <a:lnTo>
                    <a:pt x="797" y="250"/>
                  </a:lnTo>
                  <a:lnTo>
                    <a:pt x="780" y="250"/>
                  </a:lnTo>
                  <a:lnTo>
                    <a:pt x="780" y="341"/>
                  </a:lnTo>
                  <a:lnTo>
                    <a:pt x="764" y="341"/>
                  </a:lnTo>
                  <a:lnTo>
                    <a:pt x="764" y="384"/>
                  </a:lnTo>
                  <a:lnTo>
                    <a:pt x="748" y="384"/>
                  </a:lnTo>
                  <a:lnTo>
                    <a:pt x="748" y="435"/>
                  </a:lnTo>
                  <a:lnTo>
                    <a:pt x="624" y="435"/>
                  </a:lnTo>
                  <a:lnTo>
                    <a:pt x="624" y="402"/>
                  </a:lnTo>
                  <a:lnTo>
                    <a:pt x="608" y="402"/>
                  </a:lnTo>
                  <a:lnTo>
                    <a:pt x="608" y="368"/>
                  </a:lnTo>
                  <a:lnTo>
                    <a:pt x="591" y="368"/>
                  </a:lnTo>
                  <a:lnTo>
                    <a:pt x="591" y="333"/>
                  </a:lnTo>
                  <a:lnTo>
                    <a:pt x="575" y="333"/>
                  </a:lnTo>
                  <a:lnTo>
                    <a:pt x="575" y="317"/>
                  </a:lnTo>
                  <a:lnTo>
                    <a:pt x="559" y="317"/>
                  </a:lnTo>
                  <a:lnTo>
                    <a:pt x="559" y="301"/>
                  </a:lnTo>
                  <a:lnTo>
                    <a:pt x="543" y="301"/>
                  </a:lnTo>
                  <a:lnTo>
                    <a:pt x="543" y="264"/>
                  </a:lnTo>
                  <a:lnTo>
                    <a:pt x="567" y="264"/>
                  </a:lnTo>
                  <a:lnTo>
                    <a:pt x="567" y="248"/>
                  </a:lnTo>
                  <a:lnTo>
                    <a:pt x="526" y="248"/>
                  </a:lnTo>
                  <a:lnTo>
                    <a:pt x="526" y="264"/>
                  </a:lnTo>
                  <a:lnTo>
                    <a:pt x="526" y="301"/>
                  </a:lnTo>
                  <a:lnTo>
                    <a:pt x="543" y="301"/>
                  </a:lnTo>
                  <a:lnTo>
                    <a:pt x="543" y="317"/>
                  </a:lnTo>
                  <a:lnTo>
                    <a:pt x="559" y="317"/>
                  </a:lnTo>
                  <a:lnTo>
                    <a:pt x="559" y="333"/>
                  </a:lnTo>
                  <a:lnTo>
                    <a:pt x="575" y="333"/>
                  </a:lnTo>
                  <a:lnTo>
                    <a:pt x="575" y="368"/>
                  </a:lnTo>
                  <a:lnTo>
                    <a:pt x="591" y="368"/>
                  </a:lnTo>
                  <a:lnTo>
                    <a:pt x="591" y="402"/>
                  </a:lnTo>
                  <a:lnTo>
                    <a:pt x="608" y="402"/>
                  </a:lnTo>
                  <a:lnTo>
                    <a:pt x="608" y="435"/>
                  </a:lnTo>
                  <a:lnTo>
                    <a:pt x="624" y="435"/>
                  </a:lnTo>
                  <a:lnTo>
                    <a:pt x="624" y="451"/>
                  </a:lnTo>
                  <a:lnTo>
                    <a:pt x="748" y="451"/>
                  </a:lnTo>
                  <a:lnTo>
                    <a:pt x="748" y="435"/>
                  </a:lnTo>
                  <a:lnTo>
                    <a:pt x="748" y="435"/>
                  </a:lnTo>
                  <a:close/>
                  <a:moveTo>
                    <a:pt x="567" y="264"/>
                  </a:moveTo>
                  <a:lnTo>
                    <a:pt x="567" y="280"/>
                  </a:lnTo>
                  <a:lnTo>
                    <a:pt x="583" y="280"/>
                  </a:lnTo>
                  <a:lnTo>
                    <a:pt x="583" y="303"/>
                  </a:lnTo>
                  <a:lnTo>
                    <a:pt x="602" y="303"/>
                  </a:lnTo>
                  <a:lnTo>
                    <a:pt x="602" y="250"/>
                  </a:lnTo>
                  <a:lnTo>
                    <a:pt x="583" y="250"/>
                  </a:lnTo>
                  <a:lnTo>
                    <a:pt x="583" y="264"/>
                  </a:lnTo>
                  <a:lnTo>
                    <a:pt x="567" y="264"/>
                  </a:lnTo>
                  <a:lnTo>
                    <a:pt x="567" y="264"/>
                  </a:lnTo>
                  <a:close/>
                  <a:moveTo>
                    <a:pt x="449" y="620"/>
                  </a:moveTo>
                  <a:lnTo>
                    <a:pt x="416" y="683"/>
                  </a:lnTo>
                  <a:lnTo>
                    <a:pt x="593" y="683"/>
                  </a:lnTo>
                  <a:lnTo>
                    <a:pt x="557" y="620"/>
                  </a:lnTo>
                  <a:lnTo>
                    <a:pt x="449" y="620"/>
                  </a:lnTo>
                  <a:lnTo>
                    <a:pt x="449" y="620"/>
                  </a:lnTo>
                  <a:close/>
                  <a:moveTo>
                    <a:pt x="150" y="79"/>
                  </a:moveTo>
                  <a:lnTo>
                    <a:pt x="150" y="506"/>
                  </a:lnTo>
                  <a:lnTo>
                    <a:pt x="856" y="506"/>
                  </a:lnTo>
                  <a:lnTo>
                    <a:pt x="856" y="79"/>
                  </a:lnTo>
                  <a:lnTo>
                    <a:pt x="150" y="79"/>
                  </a:lnTo>
                  <a:close/>
                </a:path>
              </a:pathLst>
            </a:custGeom>
            <a:solidFill>
              <a:srgbClr val="30B5C5"/>
            </a:solidFill>
            <a:ln w="9525">
              <a:noFill/>
              <a:miter lim="800000"/>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defTabSz="914400" fontAlgn="auto">
                <a:spcBef>
                  <a:spcPts val="0"/>
                </a:spcBef>
                <a:spcAft>
                  <a:spcPts val="0"/>
                </a:spcAft>
              </a:pPr>
              <a:endParaRPr lang="zh-CN" altLang="zh-CN" sz="1795">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 name="Freeform 14"/>
            <p:cNvSpPr>
              <a:spLocks noChangeAspect="1" noEditPoints="1" noChangeArrowheads="1"/>
            </p:cNvSpPr>
            <p:nvPr/>
          </p:nvSpPr>
          <p:spPr bwMode="auto">
            <a:xfrm>
              <a:off x="2512843" y="2302653"/>
              <a:ext cx="295433" cy="216000"/>
            </a:xfrm>
            <a:custGeom>
              <a:avLst/>
              <a:gdLst>
                <a:gd name="T0" fmla="*/ 852 w 1012"/>
                <a:gd name="T1" fmla="*/ 0 h 738"/>
                <a:gd name="T2" fmla="*/ 892 w 1012"/>
                <a:gd name="T3" fmla="*/ 14 h 738"/>
                <a:gd name="T4" fmla="*/ 921 w 1012"/>
                <a:gd name="T5" fmla="*/ 46 h 738"/>
                <a:gd name="T6" fmla="*/ 927 w 1012"/>
                <a:gd name="T7" fmla="*/ 494 h 738"/>
                <a:gd name="T8" fmla="*/ 921 w 1012"/>
                <a:gd name="T9" fmla="*/ 520 h 738"/>
                <a:gd name="T10" fmla="*/ 900 w 1012"/>
                <a:gd name="T11" fmla="*/ 551 h 738"/>
                <a:gd name="T12" fmla="*/ 868 w 1012"/>
                <a:gd name="T13" fmla="*/ 567 h 738"/>
                <a:gd name="T14" fmla="*/ 0 w 1012"/>
                <a:gd name="T15" fmla="*/ 738 h 738"/>
                <a:gd name="T16" fmla="*/ 134 w 1012"/>
                <a:gd name="T17" fmla="*/ 567 h 738"/>
                <a:gd name="T18" fmla="*/ 112 w 1012"/>
                <a:gd name="T19" fmla="*/ 557 h 738"/>
                <a:gd name="T20" fmla="*/ 89 w 1012"/>
                <a:gd name="T21" fmla="*/ 530 h 738"/>
                <a:gd name="T22" fmla="*/ 79 w 1012"/>
                <a:gd name="T23" fmla="*/ 494 h 738"/>
                <a:gd name="T24" fmla="*/ 81 w 1012"/>
                <a:gd name="T25" fmla="*/ 61 h 738"/>
                <a:gd name="T26" fmla="*/ 101 w 1012"/>
                <a:gd name="T27" fmla="*/ 22 h 738"/>
                <a:gd name="T28" fmla="*/ 140 w 1012"/>
                <a:gd name="T29" fmla="*/ 2 h 738"/>
                <a:gd name="T30" fmla="*/ 583 w 1012"/>
                <a:gd name="T31" fmla="*/ 152 h 738"/>
                <a:gd name="T32" fmla="*/ 583 w 1012"/>
                <a:gd name="T33" fmla="*/ 185 h 738"/>
                <a:gd name="T34" fmla="*/ 583 w 1012"/>
                <a:gd name="T35" fmla="*/ 233 h 738"/>
                <a:gd name="T36" fmla="*/ 602 w 1012"/>
                <a:gd name="T37" fmla="*/ 233 h 738"/>
                <a:gd name="T38" fmla="*/ 602 w 1012"/>
                <a:gd name="T39" fmla="*/ 185 h 738"/>
                <a:gd name="T40" fmla="*/ 602 w 1012"/>
                <a:gd name="T41" fmla="*/ 152 h 738"/>
                <a:gd name="T42" fmla="*/ 634 w 1012"/>
                <a:gd name="T43" fmla="*/ 168 h 738"/>
                <a:gd name="T44" fmla="*/ 634 w 1012"/>
                <a:gd name="T45" fmla="*/ 201 h 738"/>
                <a:gd name="T46" fmla="*/ 650 w 1012"/>
                <a:gd name="T47" fmla="*/ 256 h 738"/>
                <a:gd name="T48" fmla="*/ 667 w 1012"/>
                <a:gd name="T49" fmla="*/ 201 h 738"/>
                <a:gd name="T50" fmla="*/ 683 w 1012"/>
                <a:gd name="T51" fmla="*/ 233 h 738"/>
                <a:gd name="T52" fmla="*/ 699 w 1012"/>
                <a:gd name="T53" fmla="*/ 233 h 738"/>
                <a:gd name="T54" fmla="*/ 732 w 1012"/>
                <a:gd name="T55" fmla="*/ 217 h 738"/>
                <a:gd name="T56" fmla="*/ 732 w 1012"/>
                <a:gd name="T57" fmla="*/ 274 h 738"/>
                <a:gd name="T58" fmla="*/ 748 w 1012"/>
                <a:gd name="T59" fmla="*/ 233 h 738"/>
                <a:gd name="T60" fmla="*/ 780 w 1012"/>
                <a:gd name="T61" fmla="*/ 250 h 738"/>
                <a:gd name="T62" fmla="*/ 764 w 1012"/>
                <a:gd name="T63" fmla="*/ 217 h 738"/>
                <a:gd name="T64" fmla="*/ 732 w 1012"/>
                <a:gd name="T65" fmla="*/ 201 h 738"/>
                <a:gd name="T66" fmla="*/ 683 w 1012"/>
                <a:gd name="T67" fmla="*/ 201 h 738"/>
                <a:gd name="T68" fmla="*/ 650 w 1012"/>
                <a:gd name="T69" fmla="*/ 185 h 738"/>
                <a:gd name="T70" fmla="*/ 650 w 1012"/>
                <a:gd name="T71" fmla="*/ 152 h 738"/>
                <a:gd name="T72" fmla="*/ 618 w 1012"/>
                <a:gd name="T73" fmla="*/ 136 h 738"/>
                <a:gd name="T74" fmla="*/ 583 w 1012"/>
                <a:gd name="T75" fmla="*/ 152 h 738"/>
                <a:gd name="T76" fmla="*/ 764 w 1012"/>
                <a:gd name="T77" fmla="*/ 435 h 738"/>
                <a:gd name="T78" fmla="*/ 780 w 1012"/>
                <a:gd name="T79" fmla="*/ 341 h 738"/>
                <a:gd name="T80" fmla="*/ 780 w 1012"/>
                <a:gd name="T81" fmla="*/ 250 h 738"/>
                <a:gd name="T82" fmla="*/ 764 w 1012"/>
                <a:gd name="T83" fmla="*/ 384 h 738"/>
                <a:gd name="T84" fmla="*/ 624 w 1012"/>
                <a:gd name="T85" fmla="*/ 435 h 738"/>
                <a:gd name="T86" fmla="*/ 608 w 1012"/>
                <a:gd name="T87" fmla="*/ 368 h 738"/>
                <a:gd name="T88" fmla="*/ 575 w 1012"/>
                <a:gd name="T89" fmla="*/ 333 h 738"/>
                <a:gd name="T90" fmla="*/ 559 w 1012"/>
                <a:gd name="T91" fmla="*/ 301 h 738"/>
                <a:gd name="T92" fmla="*/ 567 w 1012"/>
                <a:gd name="T93" fmla="*/ 264 h 738"/>
                <a:gd name="T94" fmla="*/ 526 w 1012"/>
                <a:gd name="T95" fmla="*/ 264 h 738"/>
                <a:gd name="T96" fmla="*/ 543 w 1012"/>
                <a:gd name="T97" fmla="*/ 317 h 738"/>
                <a:gd name="T98" fmla="*/ 575 w 1012"/>
                <a:gd name="T99" fmla="*/ 333 h 738"/>
                <a:gd name="T100" fmla="*/ 591 w 1012"/>
                <a:gd name="T101" fmla="*/ 402 h 738"/>
                <a:gd name="T102" fmla="*/ 624 w 1012"/>
                <a:gd name="T103" fmla="*/ 435 h 738"/>
                <a:gd name="T104" fmla="*/ 748 w 1012"/>
                <a:gd name="T105" fmla="*/ 435 h 738"/>
                <a:gd name="T106" fmla="*/ 567 w 1012"/>
                <a:gd name="T107" fmla="*/ 280 h 738"/>
                <a:gd name="T108" fmla="*/ 602 w 1012"/>
                <a:gd name="T109" fmla="*/ 303 h 738"/>
                <a:gd name="T110" fmla="*/ 583 w 1012"/>
                <a:gd name="T111" fmla="*/ 264 h 738"/>
                <a:gd name="T112" fmla="*/ 449 w 1012"/>
                <a:gd name="T113" fmla="*/ 620 h 738"/>
                <a:gd name="T114" fmla="*/ 557 w 1012"/>
                <a:gd name="T115" fmla="*/ 620 h 738"/>
                <a:gd name="T116" fmla="*/ 150 w 1012"/>
                <a:gd name="T117" fmla="*/ 79 h 738"/>
                <a:gd name="T118" fmla="*/ 856 w 1012"/>
                <a:gd name="T119" fmla="*/ 79 h 7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12"/>
                <a:gd name="T181" fmla="*/ 0 h 738"/>
                <a:gd name="T182" fmla="*/ 1012 w 1012"/>
                <a:gd name="T183" fmla="*/ 738 h 73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12" h="738">
                  <a:moveTo>
                    <a:pt x="154" y="0"/>
                  </a:moveTo>
                  <a:lnTo>
                    <a:pt x="852" y="0"/>
                  </a:lnTo>
                  <a:lnTo>
                    <a:pt x="852" y="0"/>
                  </a:lnTo>
                  <a:lnTo>
                    <a:pt x="866" y="2"/>
                  </a:lnTo>
                  <a:lnTo>
                    <a:pt x="880" y="6"/>
                  </a:lnTo>
                  <a:lnTo>
                    <a:pt x="892" y="14"/>
                  </a:lnTo>
                  <a:lnTo>
                    <a:pt x="904" y="22"/>
                  </a:lnTo>
                  <a:lnTo>
                    <a:pt x="913" y="34"/>
                  </a:lnTo>
                  <a:lnTo>
                    <a:pt x="921" y="46"/>
                  </a:lnTo>
                  <a:lnTo>
                    <a:pt x="925" y="61"/>
                  </a:lnTo>
                  <a:lnTo>
                    <a:pt x="927" y="75"/>
                  </a:lnTo>
                  <a:lnTo>
                    <a:pt x="927" y="494"/>
                  </a:lnTo>
                  <a:lnTo>
                    <a:pt x="927" y="494"/>
                  </a:lnTo>
                  <a:lnTo>
                    <a:pt x="925" y="508"/>
                  </a:lnTo>
                  <a:lnTo>
                    <a:pt x="921" y="520"/>
                  </a:lnTo>
                  <a:lnTo>
                    <a:pt x="917" y="532"/>
                  </a:lnTo>
                  <a:lnTo>
                    <a:pt x="908" y="543"/>
                  </a:lnTo>
                  <a:lnTo>
                    <a:pt x="900" y="551"/>
                  </a:lnTo>
                  <a:lnTo>
                    <a:pt x="890" y="559"/>
                  </a:lnTo>
                  <a:lnTo>
                    <a:pt x="880" y="565"/>
                  </a:lnTo>
                  <a:lnTo>
                    <a:pt x="868" y="567"/>
                  </a:lnTo>
                  <a:lnTo>
                    <a:pt x="1012" y="673"/>
                  </a:lnTo>
                  <a:lnTo>
                    <a:pt x="1012" y="738"/>
                  </a:lnTo>
                  <a:lnTo>
                    <a:pt x="0" y="738"/>
                  </a:lnTo>
                  <a:lnTo>
                    <a:pt x="0" y="673"/>
                  </a:lnTo>
                  <a:lnTo>
                    <a:pt x="134" y="567"/>
                  </a:lnTo>
                  <a:lnTo>
                    <a:pt x="134" y="567"/>
                  </a:lnTo>
                  <a:lnTo>
                    <a:pt x="134" y="567"/>
                  </a:lnTo>
                  <a:lnTo>
                    <a:pt x="124" y="563"/>
                  </a:lnTo>
                  <a:lnTo>
                    <a:pt x="112" y="557"/>
                  </a:lnTo>
                  <a:lnTo>
                    <a:pt x="103" y="549"/>
                  </a:lnTo>
                  <a:lnTo>
                    <a:pt x="95" y="540"/>
                  </a:lnTo>
                  <a:lnTo>
                    <a:pt x="89" y="530"/>
                  </a:lnTo>
                  <a:lnTo>
                    <a:pt x="83" y="518"/>
                  </a:lnTo>
                  <a:lnTo>
                    <a:pt x="81" y="508"/>
                  </a:lnTo>
                  <a:lnTo>
                    <a:pt x="79" y="494"/>
                  </a:lnTo>
                  <a:lnTo>
                    <a:pt x="79" y="75"/>
                  </a:lnTo>
                  <a:lnTo>
                    <a:pt x="79" y="75"/>
                  </a:lnTo>
                  <a:lnTo>
                    <a:pt x="81" y="61"/>
                  </a:lnTo>
                  <a:lnTo>
                    <a:pt x="85" y="46"/>
                  </a:lnTo>
                  <a:lnTo>
                    <a:pt x="93" y="34"/>
                  </a:lnTo>
                  <a:lnTo>
                    <a:pt x="101" y="22"/>
                  </a:lnTo>
                  <a:lnTo>
                    <a:pt x="114" y="14"/>
                  </a:lnTo>
                  <a:lnTo>
                    <a:pt x="126" y="6"/>
                  </a:lnTo>
                  <a:lnTo>
                    <a:pt x="140" y="2"/>
                  </a:lnTo>
                  <a:lnTo>
                    <a:pt x="154" y="0"/>
                  </a:lnTo>
                  <a:lnTo>
                    <a:pt x="154" y="0"/>
                  </a:lnTo>
                  <a:close/>
                  <a:moveTo>
                    <a:pt x="583" y="152"/>
                  </a:moveTo>
                  <a:lnTo>
                    <a:pt x="583" y="168"/>
                  </a:lnTo>
                  <a:lnTo>
                    <a:pt x="583" y="168"/>
                  </a:lnTo>
                  <a:lnTo>
                    <a:pt x="583" y="185"/>
                  </a:lnTo>
                  <a:lnTo>
                    <a:pt x="583" y="201"/>
                  </a:lnTo>
                  <a:lnTo>
                    <a:pt x="583" y="217"/>
                  </a:lnTo>
                  <a:lnTo>
                    <a:pt x="583" y="233"/>
                  </a:lnTo>
                  <a:lnTo>
                    <a:pt x="583" y="250"/>
                  </a:lnTo>
                  <a:lnTo>
                    <a:pt x="602" y="250"/>
                  </a:lnTo>
                  <a:lnTo>
                    <a:pt x="602" y="233"/>
                  </a:lnTo>
                  <a:lnTo>
                    <a:pt x="602" y="217"/>
                  </a:lnTo>
                  <a:lnTo>
                    <a:pt x="602" y="201"/>
                  </a:lnTo>
                  <a:lnTo>
                    <a:pt x="602" y="185"/>
                  </a:lnTo>
                  <a:lnTo>
                    <a:pt x="602" y="168"/>
                  </a:lnTo>
                  <a:lnTo>
                    <a:pt x="602" y="168"/>
                  </a:lnTo>
                  <a:lnTo>
                    <a:pt x="602" y="152"/>
                  </a:lnTo>
                  <a:lnTo>
                    <a:pt x="618" y="152"/>
                  </a:lnTo>
                  <a:lnTo>
                    <a:pt x="634" y="152"/>
                  </a:lnTo>
                  <a:lnTo>
                    <a:pt x="634" y="168"/>
                  </a:lnTo>
                  <a:lnTo>
                    <a:pt x="634" y="168"/>
                  </a:lnTo>
                  <a:lnTo>
                    <a:pt x="634" y="185"/>
                  </a:lnTo>
                  <a:lnTo>
                    <a:pt x="634" y="201"/>
                  </a:lnTo>
                  <a:lnTo>
                    <a:pt x="634" y="217"/>
                  </a:lnTo>
                  <a:lnTo>
                    <a:pt x="634" y="256"/>
                  </a:lnTo>
                  <a:lnTo>
                    <a:pt x="650" y="256"/>
                  </a:lnTo>
                  <a:lnTo>
                    <a:pt x="650" y="217"/>
                  </a:lnTo>
                  <a:lnTo>
                    <a:pt x="650" y="201"/>
                  </a:lnTo>
                  <a:lnTo>
                    <a:pt x="667" y="201"/>
                  </a:lnTo>
                  <a:lnTo>
                    <a:pt x="683" y="201"/>
                  </a:lnTo>
                  <a:lnTo>
                    <a:pt x="683" y="217"/>
                  </a:lnTo>
                  <a:lnTo>
                    <a:pt x="683" y="233"/>
                  </a:lnTo>
                  <a:lnTo>
                    <a:pt x="683" y="262"/>
                  </a:lnTo>
                  <a:lnTo>
                    <a:pt x="699" y="262"/>
                  </a:lnTo>
                  <a:lnTo>
                    <a:pt x="699" y="233"/>
                  </a:lnTo>
                  <a:lnTo>
                    <a:pt x="699" y="217"/>
                  </a:lnTo>
                  <a:lnTo>
                    <a:pt x="715" y="217"/>
                  </a:lnTo>
                  <a:lnTo>
                    <a:pt x="732" y="217"/>
                  </a:lnTo>
                  <a:lnTo>
                    <a:pt x="732" y="233"/>
                  </a:lnTo>
                  <a:lnTo>
                    <a:pt x="732" y="250"/>
                  </a:lnTo>
                  <a:lnTo>
                    <a:pt x="732" y="274"/>
                  </a:lnTo>
                  <a:lnTo>
                    <a:pt x="748" y="274"/>
                  </a:lnTo>
                  <a:lnTo>
                    <a:pt x="748" y="250"/>
                  </a:lnTo>
                  <a:lnTo>
                    <a:pt x="748" y="233"/>
                  </a:lnTo>
                  <a:lnTo>
                    <a:pt x="764" y="233"/>
                  </a:lnTo>
                  <a:lnTo>
                    <a:pt x="764" y="250"/>
                  </a:lnTo>
                  <a:lnTo>
                    <a:pt x="780" y="250"/>
                  </a:lnTo>
                  <a:lnTo>
                    <a:pt x="780" y="233"/>
                  </a:lnTo>
                  <a:lnTo>
                    <a:pt x="764" y="233"/>
                  </a:lnTo>
                  <a:lnTo>
                    <a:pt x="764" y="217"/>
                  </a:lnTo>
                  <a:lnTo>
                    <a:pt x="748" y="217"/>
                  </a:lnTo>
                  <a:lnTo>
                    <a:pt x="732" y="217"/>
                  </a:lnTo>
                  <a:lnTo>
                    <a:pt x="732" y="201"/>
                  </a:lnTo>
                  <a:lnTo>
                    <a:pt x="715" y="201"/>
                  </a:lnTo>
                  <a:lnTo>
                    <a:pt x="699" y="201"/>
                  </a:lnTo>
                  <a:lnTo>
                    <a:pt x="683" y="201"/>
                  </a:lnTo>
                  <a:lnTo>
                    <a:pt x="683" y="185"/>
                  </a:lnTo>
                  <a:lnTo>
                    <a:pt x="667" y="185"/>
                  </a:lnTo>
                  <a:lnTo>
                    <a:pt x="650" y="185"/>
                  </a:lnTo>
                  <a:lnTo>
                    <a:pt x="650" y="168"/>
                  </a:lnTo>
                  <a:lnTo>
                    <a:pt x="650" y="168"/>
                  </a:lnTo>
                  <a:lnTo>
                    <a:pt x="650" y="152"/>
                  </a:lnTo>
                  <a:lnTo>
                    <a:pt x="634" y="152"/>
                  </a:lnTo>
                  <a:lnTo>
                    <a:pt x="634" y="136"/>
                  </a:lnTo>
                  <a:lnTo>
                    <a:pt x="618" y="136"/>
                  </a:lnTo>
                  <a:lnTo>
                    <a:pt x="602" y="136"/>
                  </a:lnTo>
                  <a:lnTo>
                    <a:pt x="602" y="152"/>
                  </a:lnTo>
                  <a:lnTo>
                    <a:pt x="583" y="152"/>
                  </a:lnTo>
                  <a:lnTo>
                    <a:pt x="583" y="152"/>
                  </a:lnTo>
                  <a:close/>
                  <a:moveTo>
                    <a:pt x="748" y="435"/>
                  </a:moveTo>
                  <a:lnTo>
                    <a:pt x="764" y="435"/>
                  </a:lnTo>
                  <a:lnTo>
                    <a:pt x="764" y="384"/>
                  </a:lnTo>
                  <a:lnTo>
                    <a:pt x="780" y="384"/>
                  </a:lnTo>
                  <a:lnTo>
                    <a:pt x="780" y="341"/>
                  </a:lnTo>
                  <a:lnTo>
                    <a:pt x="797" y="341"/>
                  </a:lnTo>
                  <a:lnTo>
                    <a:pt x="797" y="250"/>
                  </a:lnTo>
                  <a:lnTo>
                    <a:pt x="780" y="250"/>
                  </a:lnTo>
                  <a:lnTo>
                    <a:pt x="780" y="341"/>
                  </a:lnTo>
                  <a:lnTo>
                    <a:pt x="764" y="341"/>
                  </a:lnTo>
                  <a:lnTo>
                    <a:pt x="764" y="384"/>
                  </a:lnTo>
                  <a:lnTo>
                    <a:pt x="748" y="384"/>
                  </a:lnTo>
                  <a:lnTo>
                    <a:pt x="748" y="435"/>
                  </a:lnTo>
                  <a:lnTo>
                    <a:pt x="624" y="435"/>
                  </a:lnTo>
                  <a:lnTo>
                    <a:pt x="624" y="402"/>
                  </a:lnTo>
                  <a:lnTo>
                    <a:pt x="608" y="402"/>
                  </a:lnTo>
                  <a:lnTo>
                    <a:pt x="608" y="368"/>
                  </a:lnTo>
                  <a:lnTo>
                    <a:pt x="591" y="368"/>
                  </a:lnTo>
                  <a:lnTo>
                    <a:pt x="591" y="333"/>
                  </a:lnTo>
                  <a:lnTo>
                    <a:pt x="575" y="333"/>
                  </a:lnTo>
                  <a:lnTo>
                    <a:pt x="575" y="317"/>
                  </a:lnTo>
                  <a:lnTo>
                    <a:pt x="559" y="317"/>
                  </a:lnTo>
                  <a:lnTo>
                    <a:pt x="559" y="301"/>
                  </a:lnTo>
                  <a:lnTo>
                    <a:pt x="543" y="301"/>
                  </a:lnTo>
                  <a:lnTo>
                    <a:pt x="543" y="264"/>
                  </a:lnTo>
                  <a:lnTo>
                    <a:pt x="567" y="264"/>
                  </a:lnTo>
                  <a:lnTo>
                    <a:pt x="567" y="248"/>
                  </a:lnTo>
                  <a:lnTo>
                    <a:pt x="526" y="248"/>
                  </a:lnTo>
                  <a:lnTo>
                    <a:pt x="526" y="264"/>
                  </a:lnTo>
                  <a:lnTo>
                    <a:pt x="526" y="301"/>
                  </a:lnTo>
                  <a:lnTo>
                    <a:pt x="543" y="301"/>
                  </a:lnTo>
                  <a:lnTo>
                    <a:pt x="543" y="317"/>
                  </a:lnTo>
                  <a:lnTo>
                    <a:pt x="559" y="317"/>
                  </a:lnTo>
                  <a:lnTo>
                    <a:pt x="559" y="333"/>
                  </a:lnTo>
                  <a:lnTo>
                    <a:pt x="575" y="333"/>
                  </a:lnTo>
                  <a:lnTo>
                    <a:pt x="575" y="368"/>
                  </a:lnTo>
                  <a:lnTo>
                    <a:pt x="591" y="368"/>
                  </a:lnTo>
                  <a:lnTo>
                    <a:pt x="591" y="402"/>
                  </a:lnTo>
                  <a:lnTo>
                    <a:pt x="608" y="402"/>
                  </a:lnTo>
                  <a:lnTo>
                    <a:pt x="608" y="435"/>
                  </a:lnTo>
                  <a:lnTo>
                    <a:pt x="624" y="435"/>
                  </a:lnTo>
                  <a:lnTo>
                    <a:pt x="624" y="451"/>
                  </a:lnTo>
                  <a:lnTo>
                    <a:pt x="748" y="451"/>
                  </a:lnTo>
                  <a:lnTo>
                    <a:pt x="748" y="435"/>
                  </a:lnTo>
                  <a:lnTo>
                    <a:pt x="748" y="435"/>
                  </a:lnTo>
                  <a:close/>
                  <a:moveTo>
                    <a:pt x="567" y="264"/>
                  </a:moveTo>
                  <a:lnTo>
                    <a:pt x="567" y="280"/>
                  </a:lnTo>
                  <a:lnTo>
                    <a:pt x="583" y="280"/>
                  </a:lnTo>
                  <a:lnTo>
                    <a:pt x="583" y="303"/>
                  </a:lnTo>
                  <a:lnTo>
                    <a:pt x="602" y="303"/>
                  </a:lnTo>
                  <a:lnTo>
                    <a:pt x="602" y="250"/>
                  </a:lnTo>
                  <a:lnTo>
                    <a:pt x="583" y="250"/>
                  </a:lnTo>
                  <a:lnTo>
                    <a:pt x="583" y="264"/>
                  </a:lnTo>
                  <a:lnTo>
                    <a:pt x="567" y="264"/>
                  </a:lnTo>
                  <a:lnTo>
                    <a:pt x="567" y="264"/>
                  </a:lnTo>
                  <a:close/>
                  <a:moveTo>
                    <a:pt x="449" y="620"/>
                  </a:moveTo>
                  <a:lnTo>
                    <a:pt x="416" y="683"/>
                  </a:lnTo>
                  <a:lnTo>
                    <a:pt x="593" y="683"/>
                  </a:lnTo>
                  <a:lnTo>
                    <a:pt x="557" y="620"/>
                  </a:lnTo>
                  <a:lnTo>
                    <a:pt x="449" y="620"/>
                  </a:lnTo>
                  <a:lnTo>
                    <a:pt x="449" y="620"/>
                  </a:lnTo>
                  <a:close/>
                  <a:moveTo>
                    <a:pt x="150" y="79"/>
                  </a:moveTo>
                  <a:lnTo>
                    <a:pt x="150" y="506"/>
                  </a:lnTo>
                  <a:lnTo>
                    <a:pt x="856" y="506"/>
                  </a:lnTo>
                  <a:lnTo>
                    <a:pt x="856" y="79"/>
                  </a:lnTo>
                  <a:lnTo>
                    <a:pt x="150" y="79"/>
                  </a:lnTo>
                  <a:close/>
                </a:path>
              </a:pathLst>
            </a:custGeom>
            <a:solidFill>
              <a:srgbClr val="30B5C5"/>
            </a:solidFill>
            <a:ln w="9525">
              <a:noFill/>
              <a:miter lim="800000"/>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defTabSz="914400" fontAlgn="auto">
                <a:spcBef>
                  <a:spcPts val="0"/>
                </a:spcBef>
                <a:spcAft>
                  <a:spcPts val="0"/>
                </a:spcAft>
              </a:pPr>
              <a:endParaRPr lang="zh-CN" altLang="zh-CN" sz="1795">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 name="Freeform 14"/>
            <p:cNvSpPr>
              <a:spLocks noChangeAspect="1" noEditPoints="1" noChangeArrowheads="1"/>
            </p:cNvSpPr>
            <p:nvPr/>
          </p:nvSpPr>
          <p:spPr bwMode="auto">
            <a:xfrm>
              <a:off x="2060608" y="4079949"/>
              <a:ext cx="295433" cy="216001"/>
            </a:xfrm>
            <a:custGeom>
              <a:avLst/>
              <a:gdLst>
                <a:gd name="T0" fmla="*/ 852 w 1012"/>
                <a:gd name="T1" fmla="*/ 0 h 738"/>
                <a:gd name="T2" fmla="*/ 892 w 1012"/>
                <a:gd name="T3" fmla="*/ 14 h 738"/>
                <a:gd name="T4" fmla="*/ 921 w 1012"/>
                <a:gd name="T5" fmla="*/ 46 h 738"/>
                <a:gd name="T6" fmla="*/ 927 w 1012"/>
                <a:gd name="T7" fmla="*/ 494 h 738"/>
                <a:gd name="T8" fmla="*/ 921 w 1012"/>
                <a:gd name="T9" fmla="*/ 520 h 738"/>
                <a:gd name="T10" fmla="*/ 900 w 1012"/>
                <a:gd name="T11" fmla="*/ 551 h 738"/>
                <a:gd name="T12" fmla="*/ 868 w 1012"/>
                <a:gd name="T13" fmla="*/ 567 h 738"/>
                <a:gd name="T14" fmla="*/ 0 w 1012"/>
                <a:gd name="T15" fmla="*/ 738 h 738"/>
                <a:gd name="T16" fmla="*/ 134 w 1012"/>
                <a:gd name="T17" fmla="*/ 567 h 738"/>
                <a:gd name="T18" fmla="*/ 112 w 1012"/>
                <a:gd name="T19" fmla="*/ 557 h 738"/>
                <a:gd name="T20" fmla="*/ 89 w 1012"/>
                <a:gd name="T21" fmla="*/ 530 h 738"/>
                <a:gd name="T22" fmla="*/ 79 w 1012"/>
                <a:gd name="T23" fmla="*/ 494 h 738"/>
                <a:gd name="T24" fmla="*/ 81 w 1012"/>
                <a:gd name="T25" fmla="*/ 61 h 738"/>
                <a:gd name="T26" fmla="*/ 101 w 1012"/>
                <a:gd name="T27" fmla="*/ 22 h 738"/>
                <a:gd name="T28" fmla="*/ 140 w 1012"/>
                <a:gd name="T29" fmla="*/ 2 h 738"/>
                <a:gd name="T30" fmla="*/ 583 w 1012"/>
                <a:gd name="T31" fmla="*/ 152 h 738"/>
                <a:gd name="T32" fmla="*/ 583 w 1012"/>
                <a:gd name="T33" fmla="*/ 185 h 738"/>
                <a:gd name="T34" fmla="*/ 583 w 1012"/>
                <a:gd name="T35" fmla="*/ 233 h 738"/>
                <a:gd name="T36" fmla="*/ 602 w 1012"/>
                <a:gd name="T37" fmla="*/ 233 h 738"/>
                <a:gd name="T38" fmla="*/ 602 w 1012"/>
                <a:gd name="T39" fmla="*/ 185 h 738"/>
                <a:gd name="T40" fmla="*/ 602 w 1012"/>
                <a:gd name="T41" fmla="*/ 152 h 738"/>
                <a:gd name="T42" fmla="*/ 634 w 1012"/>
                <a:gd name="T43" fmla="*/ 168 h 738"/>
                <a:gd name="T44" fmla="*/ 634 w 1012"/>
                <a:gd name="T45" fmla="*/ 201 h 738"/>
                <a:gd name="T46" fmla="*/ 650 w 1012"/>
                <a:gd name="T47" fmla="*/ 256 h 738"/>
                <a:gd name="T48" fmla="*/ 667 w 1012"/>
                <a:gd name="T49" fmla="*/ 201 h 738"/>
                <a:gd name="T50" fmla="*/ 683 w 1012"/>
                <a:gd name="T51" fmla="*/ 233 h 738"/>
                <a:gd name="T52" fmla="*/ 699 w 1012"/>
                <a:gd name="T53" fmla="*/ 233 h 738"/>
                <a:gd name="T54" fmla="*/ 732 w 1012"/>
                <a:gd name="T55" fmla="*/ 217 h 738"/>
                <a:gd name="T56" fmla="*/ 732 w 1012"/>
                <a:gd name="T57" fmla="*/ 274 h 738"/>
                <a:gd name="T58" fmla="*/ 748 w 1012"/>
                <a:gd name="T59" fmla="*/ 233 h 738"/>
                <a:gd name="T60" fmla="*/ 780 w 1012"/>
                <a:gd name="T61" fmla="*/ 250 h 738"/>
                <a:gd name="T62" fmla="*/ 764 w 1012"/>
                <a:gd name="T63" fmla="*/ 217 h 738"/>
                <a:gd name="T64" fmla="*/ 732 w 1012"/>
                <a:gd name="T65" fmla="*/ 201 h 738"/>
                <a:gd name="T66" fmla="*/ 683 w 1012"/>
                <a:gd name="T67" fmla="*/ 201 h 738"/>
                <a:gd name="T68" fmla="*/ 650 w 1012"/>
                <a:gd name="T69" fmla="*/ 185 h 738"/>
                <a:gd name="T70" fmla="*/ 650 w 1012"/>
                <a:gd name="T71" fmla="*/ 152 h 738"/>
                <a:gd name="T72" fmla="*/ 618 w 1012"/>
                <a:gd name="T73" fmla="*/ 136 h 738"/>
                <a:gd name="T74" fmla="*/ 583 w 1012"/>
                <a:gd name="T75" fmla="*/ 152 h 738"/>
                <a:gd name="T76" fmla="*/ 764 w 1012"/>
                <a:gd name="T77" fmla="*/ 435 h 738"/>
                <a:gd name="T78" fmla="*/ 780 w 1012"/>
                <a:gd name="T79" fmla="*/ 341 h 738"/>
                <a:gd name="T80" fmla="*/ 780 w 1012"/>
                <a:gd name="T81" fmla="*/ 250 h 738"/>
                <a:gd name="T82" fmla="*/ 764 w 1012"/>
                <a:gd name="T83" fmla="*/ 384 h 738"/>
                <a:gd name="T84" fmla="*/ 624 w 1012"/>
                <a:gd name="T85" fmla="*/ 435 h 738"/>
                <a:gd name="T86" fmla="*/ 608 w 1012"/>
                <a:gd name="T87" fmla="*/ 368 h 738"/>
                <a:gd name="T88" fmla="*/ 575 w 1012"/>
                <a:gd name="T89" fmla="*/ 333 h 738"/>
                <a:gd name="T90" fmla="*/ 559 w 1012"/>
                <a:gd name="T91" fmla="*/ 301 h 738"/>
                <a:gd name="T92" fmla="*/ 567 w 1012"/>
                <a:gd name="T93" fmla="*/ 264 h 738"/>
                <a:gd name="T94" fmla="*/ 526 w 1012"/>
                <a:gd name="T95" fmla="*/ 264 h 738"/>
                <a:gd name="T96" fmla="*/ 543 w 1012"/>
                <a:gd name="T97" fmla="*/ 317 h 738"/>
                <a:gd name="T98" fmla="*/ 575 w 1012"/>
                <a:gd name="T99" fmla="*/ 333 h 738"/>
                <a:gd name="T100" fmla="*/ 591 w 1012"/>
                <a:gd name="T101" fmla="*/ 402 h 738"/>
                <a:gd name="T102" fmla="*/ 624 w 1012"/>
                <a:gd name="T103" fmla="*/ 435 h 738"/>
                <a:gd name="T104" fmla="*/ 748 w 1012"/>
                <a:gd name="T105" fmla="*/ 435 h 738"/>
                <a:gd name="T106" fmla="*/ 567 w 1012"/>
                <a:gd name="T107" fmla="*/ 280 h 738"/>
                <a:gd name="T108" fmla="*/ 602 w 1012"/>
                <a:gd name="T109" fmla="*/ 303 h 738"/>
                <a:gd name="T110" fmla="*/ 583 w 1012"/>
                <a:gd name="T111" fmla="*/ 264 h 738"/>
                <a:gd name="T112" fmla="*/ 449 w 1012"/>
                <a:gd name="T113" fmla="*/ 620 h 738"/>
                <a:gd name="T114" fmla="*/ 557 w 1012"/>
                <a:gd name="T115" fmla="*/ 620 h 738"/>
                <a:gd name="T116" fmla="*/ 150 w 1012"/>
                <a:gd name="T117" fmla="*/ 79 h 738"/>
                <a:gd name="T118" fmla="*/ 856 w 1012"/>
                <a:gd name="T119" fmla="*/ 79 h 7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12"/>
                <a:gd name="T181" fmla="*/ 0 h 738"/>
                <a:gd name="T182" fmla="*/ 1012 w 1012"/>
                <a:gd name="T183" fmla="*/ 738 h 73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12" h="738">
                  <a:moveTo>
                    <a:pt x="154" y="0"/>
                  </a:moveTo>
                  <a:lnTo>
                    <a:pt x="852" y="0"/>
                  </a:lnTo>
                  <a:lnTo>
                    <a:pt x="852" y="0"/>
                  </a:lnTo>
                  <a:lnTo>
                    <a:pt x="866" y="2"/>
                  </a:lnTo>
                  <a:lnTo>
                    <a:pt x="880" y="6"/>
                  </a:lnTo>
                  <a:lnTo>
                    <a:pt x="892" y="14"/>
                  </a:lnTo>
                  <a:lnTo>
                    <a:pt x="904" y="22"/>
                  </a:lnTo>
                  <a:lnTo>
                    <a:pt x="913" y="34"/>
                  </a:lnTo>
                  <a:lnTo>
                    <a:pt x="921" y="46"/>
                  </a:lnTo>
                  <a:lnTo>
                    <a:pt x="925" y="61"/>
                  </a:lnTo>
                  <a:lnTo>
                    <a:pt x="927" y="75"/>
                  </a:lnTo>
                  <a:lnTo>
                    <a:pt x="927" y="494"/>
                  </a:lnTo>
                  <a:lnTo>
                    <a:pt x="927" y="494"/>
                  </a:lnTo>
                  <a:lnTo>
                    <a:pt x="925" y="508"/>
                  </a:lnTo>
                  <a:lnTo>
                    <a:pt x="921" y="520"/>
                  </a:lnTo>
                  <a:lnTo>
                    <a:pt x="917" y="532"/>
                  </a:lnTo>
                  <a:lnTo>
                    <a:pt x="908" y="543"/>
                  </a:lnTo>
                  <a:lnTo>
                    <a:pt x="900" y="551"/>
                  </a:lnTo>
                  <a:lnTo>
                    <a:pt x="890" y="559"/>
                  </a:lnTo>
                  <a:lnTo>
                    <a:pt x="880" y="565"/>
                  </a:lnTo>
                  <a:lnTo>
                    <a:pt x="868" y="567"/>
                  </a:lnTo>
                  <a:lnTo>
                    <a:pt x="1012" y="673"/>
                  </a:lnTo>
                  <a:lnTo>
                    <a:pt x="1012" y="738"/>
                  </a:lnTo>
                  <a:lnTo>
                    <a:pt x="0" y="738"/>
                  </a:lnTo>
                  <a:lnTo>
                    <a:pt x="0" y="673"/>
                  </a:lnTo>
                  <a:lnTo>
                    <a:pt x="134" y="567"/>
                  </a:lnTo>
                  <a:lnTo>
                    <a:pt x="134" y="567"/>
                  </a:lnTo>
                  <a:lnTo>
                    <a:pt x="134" y="567"/>
                  </a:lnTo>
                  <a:lnTo>
                    <a:pt x="124" y="563"/>
                  </a:lnTo>
                  <a:lnTo>
                    <a:pt x="112" y="557"/>
                  </a:lnTo>
                  <a:lnTo>
                    <a:pt x="103" y="549"/>
                  </a:lnTo>
                  <a:lnTo>
                    <a:pt x="95" y="540"/>
                  </a:lnTo>
                  <a:lnTo>
                    <a:pt x="89" y="530"/>
                  </a:lnTo>
                  <a:lnTo>
                    <a:pt x="83" y="518"/>
                  </a:lnTo>
                  <a:lnTo>
                    <a:pt x="81" y="508"/>
                  </a:lnTo>
                  <a:lnTo>
                    <a:pt x="79" y="494"/>
                  </a:lnTo>
                  <a:lnTo>
                    <a:pt x="79" y="75"/>
                  </a:lnTo>
                  <a:lnTo>
                    <a:pt x="79" y="75"/>
                  </a:lnTo>
                  <a:lnTo>
                    <a:pt x="81" y="61"/>
                  </a:lnTo>
                  <a:lnTo>
                    <a:pt x="85" y="46"/>
                  </a:lnTo>
                  <a:lnTo>
                    <a:pt x="93" y="34"/>
                  </a:lnTo>
                  <a:lnTo>
                    <a:pt x="101" y="22"/>
                  </a:lnTo>
                  <a:lnTo>
                    <a:pt x="114" y="14"/>
                  </a:lnTo>
                  <a:lnTo>
                    <a:pt x="126" y="6"/>
                  </a:lnTo>
                  <a:lnTo>
                    <a:pt x="140" y="2"/>
                  </a:lnTo>
                  <a:lnTo>
                    <a:pt x="154" y="0"/>
                  </a:lnTo>
                  <a:lnTo>
                    <a:pt x="154" y="0"/>
                  </a:lnTo>
                  <a:close/>
                  <a:moveTo>
                    <a:pt x="583" y="152"/>
                  </a:moveTo>
                  <a:lnTo>
                    <a:pt x="583" y="168"/>
                  </a:lnTo>
                  <a:lnTo>
                    <a:pt x="583" y="168"/>
                  </a:lnTo>
                  <a:lnTo>
                    <a:pt x="583" y="185"/>
                  </a:lnTo>
                  <a:lnTo>
                    <a:pt x="583" y="201"/>
                  </a:lnTo>
                  <a:lnTo>
                    <a:pt x="583" y="217"/>
                  </a:lnTo>
                  <a:lnTo>
                    <a:pt x="583" y="233"/>
                  </a:lnTo>
                  <a:lnTo>
                    <a:pt x="583" y="250"/>
                  </a:lnTo>
                  <a:lnTo>
                    <a:pt x="602" y="250"/>
                  </a:lnTo>
                  <a:lnTo>
                    <a:pt x="602" y="233"/>
                  </a:lnTo>
                  <a:lnTo>
                    <a:pt x="602" y="217"/>
                  </a:lnTo>
                  <a:lnTo>
                    <a:pt x="602" y="201"/>
                  </a:lnTo>
                  <a:lnTo>
                    <a:pt x="602" y="185"/>
                  </a:lnTo>
                  <a:lnTo>
                    <a:pt x="602" y="168"/>
                  </a:lnTo>
                  <a:lnTo>
                    <a:pt x="602" y="168"/>
                  </a:lnTo>
                  <a:lnTo>
                    <a:pt x="602" y="152"/>
                  </a:lnTo>
                  <a:lnTo>
                    <a:pt x="618" y="152"/>
                  </a:lnTo>
                  <a:lnTo>
                    <a:pt x="634" y="152"/>
                  </a:lnTo>
                  <a:lnTo>
                    <a:pt x="634" y="168"/>
                  </a:lnTo>
                  <a:lnTo>
                    <a:pt x="634" y="168"/>
                  </a:lnTo>
                  <a:lnTo>
                    <a:pt x="634" y="185"/>
                  </a:lnTo>
                  <a:lnTo>
                    <a:pt x="634" y="201"/>
                  </a:lnTo>
                  <a:lnTo>
                    <a:pt x="634" y="217"/>
                  </a:lnTo>
                  <a:lnTo>
                    <a:pt x="634" y="256"/>
                  </a:lnTo>
                  <a:lnTo>
                    <a:pt x="650" y="256"/>
                  </a:lnTo>
                  <a:lnTo>
                    <a:pt x="650" y="217"/>
                  </a:lnTo>
                  <a:lnTo>
                    <a:pt x="650" y="201"/>
                  </a:lnTo>
                  <a:lnTo>
                    <a:pt x="667" y="201"/>
                  </a:lnTo>
                  <a:lnTo>
                    <a:pt x="683" y="201"/>
                  </a:lnTo>
                  <a:lnTo>
                    <a:pt x="683" y="217"/>
                  </a:lnTo>
                  <a:lnTo>
                    <a:pt x="683" y="233"/>
                  </a:lnTo>
                  <a:lnTo>
                    <a:pt x="683" y="262"/>
                  </a:lnTo>
                  <a:lnTo>
                    <a:pt x="699" y="262"/>
                  </a:lnTo>
                  <a:lnTo>
                    <a:pt x="699" y="233"/>
                  </a:lnTo>
                  <a:lnTo>
                    <a:pt x="699" y="217"/>
                  </a:lnTo>
                  <a:lnTo>
                    <a:pt x="715" y="217"/>
                  </a:lnTo>
                  <a:lnTo>
                    <a:pt x="732" y="217"/>
                  </a:lnTo>
                  <a:lnTo>
                    <a:pt x="732" y="233"/>
                  </a:lnTo>
                  <a:lnTo>
                    <a:pt x="732" y="250"/>
                  </a:lnTo>
                  <a:lnTo>
                    <a:pt x="732" y="274"/>
                  </a:lnTo>
                  <a:lnTo>
                    <a:pt x="748" y="274"/>
                  </a:lnTo>
                  <a:lnTo>
                    <a:pt x="748" y="250"/>
                  </a:lnTo>
                  <a:lnTo>
                    <a:pt x="748" y="233"/>
                  </a:lnTo>
                  <a:lnTo>
                    <a:pt x="764" y="233"/>
                  </a:lnTo>
                  <a:lnTo>
                    <a:pt x="764" y="250"/>
                  </a:lnTo>
                  <a:lnTo>
                    <a:pt x="780" y="250"/>
                  </a:lnTo>
                  <a:lnTo>
                    <a:pt x="780" y="233"/>
                  </a:lnTo>
                  <a:lnTo>
                    <a:pt x="764" y="233"/>
                  </a:lnTo>
                  <a:lnTo>
                    <a:pt x="764" y="217"/>
                  </a:lnTo>
                  <a:lnTo>
                    <a:pt x="748" y="217"/>
                  </a:lnTo>
                  <a:lnTo>
                    <a:pt x="732" y="217"/>
                  </a:lnTo>
                  <a:lnTo>
                    <a:pt x="732" y="201"/>
                  </a:lnTo>
                  <a:lnTo>
                    <a:pt x="715" y="201"/>
                  </a:lnTo>
                  <a:lnTo>
                    <a:pt x="699" y="201"/>
                  </a:lnTo>
                  <a:lnTo>
                    <a:pt x="683" y="201"/>
                  </a:lnTo>
                  <a:lnTo>
                    <a:pt x="683" y="185"/>
                  </a:lnTo>
                  <a:lnTo>
                    <a:pt x="667" y="185"/>
                  </a:lnTo>
                  <a:lnTo>
                    <a:pt x="650" y="185"/>
                  </a:lnTo>
                  <a:lnTo>
                    <a:pt x="650" y="168"/>
                  </a:lnTo>
                  <a:lnTo>
                    <a:pt x="650" y="168"/>
                  </a:lnTo>
                  <a:lnTo>
                    <a:pt x="650" y="152"/>
                  </a:lnTo>
                  <a:lnTo>
                    <a:pt x="634" y="152"/>
                  </a:lnTo>
                  <a:lnTo>
                    <a:pt x="634" y="136"/>
                  </a:lnTo>
                  <a:lnTo>
                    <a:pt x="618" y="136"/>
                  </a:lnTo>
                  <a:lnTo>
                    <a:pt x="602" y="136"/>
                  </a:lnTo>
                  <a:lnTo>
                    <a:pt x="602" y="152"/>
                  </a:lnTo>
                  <a:lnTo>
                    <a:pt x="583" y="152"/>
                  </a:lnTo>
                  <a:lnTo>
                    <a:pt x="583" y="152"/>
                  </a:lnTo>
                  <a:close/>
                  <a:moveTo>
                    <a:pt x="748" y="435"/>
                  </a:moveTo>
                  <a:lnTo>
                    <a:pt x="764" y="435"/>
                  </a:lnTo>
                  <a:lnTo>
                    <a:pt x="764" y="384"/>
                  </a:lnTo>
                  <a:lnTo>
                    <a:pt x="780" y="384"/>
                  </a:lnTo>
                  <a:lnTo>
                    <a:pt x="780" y="341"/>
                  </a:lnTo>
                  <a:lnTo>
                    <a:pt x="797" y="341"/>
                  </a:lnTo>
                  <a:lnTo>
                    <a:pt x="797" y="250"/>
                  </a:lnTo>
                  <a:lnTo>
                    <a:pt x="780" y="250"/>
                  </a:lnTo>
                  <a:lnTo>
                    <a:pt x="780" y="341"/>
                  </a:lnTo>
                  <a:lnTo>
                    <a:pt x="764" y="341"/>
                  </a:lnTo>
                  <a:lnTo>
                    <a:pt x="764" y="384"/>
                  </a:lnTo>
                  <a:lnTo>
                    <a:pt x="748" y="384"/>
                  </a:lnTo>
                  <a:lnTo>
                    <a:pt x="748" y="435"/>
                  </a:lnTo>
                  <a:lnTo>
                    <a:pt x="624" y="435"/>
                  </a:lnTo>
                  <a:lnTo>
                    <a:pt x="624" y="402"/>
                  </a:lnTo>
                  <a:lnTo>
                    <a:pt x="608" y="402"/>
                  </a:lnTo>
                  <a:lnTo>
                    <a:pt x="608" y="368"/>
                  </a:lnTo>
                  <a:lnTo>
                    <a:pt x="591" y="368"/>
                  </a:lnTo>
                  <a:lnTo>
                    <a:pt x="591" y="333"/>
                  </a:lnTo>
                  <a:lnTo>
                    <a:pt x="575" y="333"/>
                  </a:lnTo>
                  <a:lnTo>
                    <a:pt x="575" y="317"/>
                  </a:lnTo>
                  <a:lnTo>
                    <a:pt x="559" y="317"/>
                  </a:lnTo>
                  <a:lnTo>
                    <a:pt x="559" y="301"/>
                  </a:lnTo>
                  <a:lnTo>
                    <a:pt x="543" y="301"/>
                  </a:lnTo>
                  <a:lnTo>
                    <a:pt x="543" y="264"/>
                  </a:lnTo>
                  <a:lnTo>
                    <a:pt x="567" y="264"/>
                  </a:lnTo>
                  <a:lnTo>
                    <a:pt x="567" y="248"/>
                  </a:lnTo>
                  <a:lnTo>
                    <a:pt x="526" y="248"/>
                  </a:lnTo>
                  <a:lnTo>
                    <a:pt x="526" y="264"/>
                  </a:lnTo>
                  <a:lnTo>
                    <a:pt x="526" y="301"/>
                  </a:lnTo>
                  <a:lnTo>
                    <a:pt x="543" y="301"/>
                  </a:lnTo>
                  <a:lnTo>
                    <a:pt x="543" y="317"/>
                  </a:lnTo>
                  <a:lnTo>
                    <a:pt x="559" y="317"/>
                  </a:lnTo>
                  <a:lnTo>
                    <a:pt x="559" y="333"/>
                  </a:lnTo>
                  <a:lnTo>
                    <a:pt x="575" y="333"/>
                  </a:lnTo>
                  <a:lnTo>
                    <a:pt x="575" y="368"/>
                  </a:lnTo>
                  <a:lnTo>
                    <a:pt x="591" y="368"/>
                  </a:lnTo>
                  <a:lnTo>
                    <a:pt x="591" y="402"/>
                  </a:lnTo>
                  <a:lnTo>
                    <a:pt x="608" y="402"/>
                  </a:lnTo>
                  <a:lnTo>
                    <a:pt x="608" y="435"/>
                  </a:lnTo>
                  <a:lnTo>
                    <a:pt x="624" y="435"/>
                  </a:lnTo>
                  <a:lnTo>
                    <a:pt x="624" y="451"/>
                  </a:lnTo>
                  <a:lnTo>
                    <a:pt x="748" y="451"/>
                  </a:lnTo>
                  <a:lnTo>
                    <a:pt x="748" y="435"/>
                  </a:lnTo>
                  <a:lnTo>
                    <a:pt x="748" y="435"/>
                  </a:lnTo>
                  <a:close/>
                  <a:moveTo>
                    <a:pt x="567" y="264"/>
                  </a:moveTo>
                  <a:lnTo>
                    <a:pt x="567" y="280"/>
                  </a:lnTo>
                  <a:lnTo>
                    <a:pt x="583" y="280"/>
                  </a:lnTo>
                  <a:lnTo>
                    <a:pt x="583" y="303"/>
                  </a:lnTo>
                  <a:lnTo>
                    <a:pt x="602" y="303"/>
                  </a:lnTo>
                  <a:lnTo>
                    <a:pt x="602" y="250"/>
                  </a:lnTo>
                  <a:lnTo>
                    <a:pt x="583" y="250"/>
                  </a:lnTo>
                  <a:lnTo>
                    <a:pt x="583" y="264"/>
                  </a:lnTo>
                  <a:lnTo>
                    <a:pt x="567" y="264"/>
                  </a:lnTo>
                  <a:lnTo>
                    <a:pt x="567" y="264"/>
                  </a:lnTo>
                  <a:close/>
                  <a:moveTo>
                    <a:pt x="449" y="620"/>
                  </a:moveTo>
                  <a:lnTo>
                    <a:pt x="416" y="683"/>
                  </a:lnTo>
                  <a:lnTo>
                    <a:pt x="593" y="683"/>
                  </a:lnTo>
                  <a:lnTo>
                    <a:pt x="557" y="620"/>
                  </a:lnTo>
                  <a:lnTo>
                    <a:pt x="449" y="620"/>
                  </a:lnTo>
                  <a:lnTo>
                    <a:pt x="449" y="620"/>
                  </a:lnTo>
                  <a:close/>
                  <a:moveTo>
                    <a:pt x="150" y="79"/>
                  </a:moveTo>
                  <a:lnTo>
                    <a:pt x="150" y="506"/>
                  </a:lnTo>
                  <a:lnTo>
                    <a:pt x="856" y="506"/>
                  </a:lnTo>
                  <a:lnTo>
                    <a:pt x="856" y="79"/>
                  </a:lnTo>
                  <a:lnTo>
                    <a:pt x="150" y="79"/>
                  </a:lnTo>
                  <a:close/>
                </a:path>
              </a:pathLst>
            </a:custGeom>
            <a:solidFill>
              <a:srgbClr val="30B5C5"/>
            </a:solidFill>
            <a:ln w="9525">
              <a:noFill/>
              <a:miter lim="800000"/>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defTabSz="914400" fontAlgn="auto">
                <a:spcBef>
                  <a:spcPts val="0"/>
                </a:spcBef>
                <a:spcAft>
                  <a:spcPts val="0"/>
                </a:spcAft>
              </a:pPr>
              <a:endParaRPr lang="zh-CN" altLang="zh-CN" sz="1795">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Freeform 14"/>
            <p:cNvSpPr>
              <a:spLocks noChangeAspect="1" noEditPoints="1" noChangeArrowheads="1"/>
            </p:cNvSpPr>
            <p:nvPr/>
          </p:nvSpPr>
          <p:spPr bwMode="auto">
            <a:xfrm>
              <a:off x="2531780" y="4079949"/>
              <a:ext cx="295433" cy="216001"/>
            </a:xfrm>
            <a:custGeom>
              <a:avLst/>
              <a:gdLst>
                <a:gd name="T0" fmla="*/ 852 w 1012"/>
                <a:gd name="T1" fmla="*/ 0 h 738"/>
                <a:gd name="T2" fmla="*/ 892 w 1012"/>
                <a:gd name="T3" fmla="*/ 14 h 738"/>
                <a:gd name="T4" fmla="*/ 921 w 1012"/>
                <a:gd name="T5" fmla="*/ 46 h 738"/>
                <a:gd name="T6" fmla="*/ 927 w 1012"/>
                <a:gd name="T7" fmla="*/ 494 h 738"/>
                <a:gd name="T8" fmla="*/ 921 w 1012"/>
                <a:gd name="T9" fmla="*/ 520 h 738"/>
                <a:gd name="T10" fmla="*/ 900 w 1012"/>
                <a:gd name="T11" fmla="*/ 551 h 738"/>
                <a:gd name="T12" fmla="*/ 868 w 1012"/>
                <a:gd name="T13" fmla="*/ 567 h 738"/>
                <a:gd name="T14" fmla="*/ 0 w 1012"/>
                <a:gd name="T15" fmla="*/ 738 h 738"/>
                <a:gd name="T16" fmla="*/ 134 w 1012"/>
                <a:gd name="T17" fmla="*/ 567 h 738"/>
                <a:gd name="T18" fmla="*/ 112 w 1012"/>
                <a:gd name="T19" fmla="*/ 557 h 738"/>
                <a:gd name="T20" fmla="*/ 89 w 1012"/>
                <a:gd name="T21" fmla="*/ 530 h 738"/>
                <a:gd name="T22" fmla="*/ 79 w 1012"/>
                <a:gd name="T23" fmla="*/ 494 h 738"/>
                <a:gd name="T24" fmla="*/ 81 w 1012"/>
                <a:gd name="T25" fmla="*/ 61 h 738"/>
                <a:gd name="T26" fmla="*/ 101 w 1012"/>
                <a:gd name="T27" fmla="*/ 22 h 738"/>
                <a:gd name="T28" fmla="*/ 140 w 1012"/>
                <a:gd name="T29" fmla="*/ 2 h 738"/>
                <a:gd name="T30" fmla="*/ 583 w 1012"/>
                <a:gd name="T31" fmla="*/ 152 h 738"/>
                <a:gd name="T32" fmla="*/ 583 w 1012"/>
                <a:gd name="T33" fmla="*/ 185 h 738"/>
                <a:gd name="T34" fmla="*/ 583 w 1012"/>
                <a:gd name="T35" fmla="*/ 233 h 738"/>
                <a:gd name="T36" fmla="*/ 602 w 1012"/>
                <a:gd name="T37" fmla="*/ 233 h 738"/>
                <a:gd name="T38" fmla="*/ 602 w 1012"/>
                <a:gd name="T39" fmla="*/ 185 h 738"/>
                <a:gd name="T40" fmla="*/ 602 w 1012"/>
                <a:gd name="T41" fmla="*/ 152 h 738"/>
                <a:gd name="T42" fmla="*/ 634 w 1012"/>
                <a:gd name="T43" fmla="*/ 168 h 738"/>
                <a:gd name="T44" fmla="*/ 634 w 1012"/>
                <a:gd name="T45" fmla="*/ 201 h 738"/>
                <a:gd name="T46" fmla="*/ 650 w 1012"/>
                <a:gd name="T47" fmla="*/ 256 h 738"/>
                <a:gd name="T48" fmla="*/ 667 w 1012"/>
                <a:gd name="T49" fmla="*/ 201 h 738"/>
                <a:gd name="T50" fmla="*/ 683 w 1012"/>
                <a:gd name="T51" fmla="*/ 233 h 738"/>
                <a:gd name="T52" fmla="*/ 699 w 1012"/>
                <a:gd name="T53" fmla="*/ 233 h 738"/>
                <a:gd name="T54" fmla="*/ 732 w 1012"/>
                <a:gd name="T55" fmla="*/ 217 h 738"/>
                <a:gd name="T56" fmla="*/ 732 w 1012"/>
                <a:gd name="T57" fmla="*/ 274 h 738"/>
                <a:gd name="T58" fmla="*/ 748 w 1012"/>
                <a:gd name="T59" fmla="*/ 233 h 738"/>
                <a:gd name="T60" fmla="*/ 780 w 1012"/>
                <a:gd name="T61" fmla="*/ 250 h 738"/>
                <a:gd name="T62" fmla="*/ 764 w 1012"/>
                <a:gd name="T63" fmla="*/ 217 h 738"/>
                <a:gd name="T64" fmla="*/ 732 w 1012"/>
                <a:gd name="T65" fmla="*/ 201 h 738"/>
                <a:gd name="T66" fmla="*/ 683 w 1012"/>
                <a:gd name="T67" fmla="*/ 201 h 738"/>
                <a:gd name="T68" fmla="*/ 650 w 1012"/>
                <a:gd name="T69" fmla="*/ 185 h 738"/>
                <a:gd name="T70" fmla="*/ 650 w 1012"/>
                <a:gd name="T71" fmla="*/ 152 h 738"/>
                <a:gd name="T72" fmla="*/ 618 w 1012"/>
                <a:gd name="T73" fmla="*/ 136 h 738"/>
                <a:gd name="T74" fmla="*/ 583 w 1012"/>
                <a:gd name="T75" fmla="*/ 152 h 738"/>
                <a:gd name="T76" fmla="*/ 764 w 1012"/>
                <a:gd name="T77" fmla="*/ 435 h 738"/>
                <a:gd name="T78" fmla="*/ 780 w 1012"/>
                <a:gd name="T79" fmla="*/ 341 h 738"/>
                <a:gd name="T80" fmla="*/ 780 w 1012"/>
                <a:gd name="T81" fmla="*/ 250 h 738"/>
                <a:gd name="T82" fmla="*/ 764 w 1012"/>
                <a:gd name="T83" fmla="*/ 384 h 738"/>
                <a:gd name="T84" fmla="*/ 624 w 1012"/>
                <a:gd name="T85" fmla="*/ 435 h 738"/>
                <a:gd name="T86" fmla="*/ 608 w 1012"/>
                <a:gd name="T87" fmla="*/ 368 h 738"/>
                <a:gd name="T88" fmla="*/ 575 w 1012"/>
                <a:gd name="T89" fmla="*/ 333 h 738"/>
                <a:gd name="T90" fmla="*/ 559 w 1012"/>
                <a:gd name="T91" fmla="*/ 301 h 738"/>
                <a:gd name="T92" fmla="*/ 567 w 1012"/>
                <a:gd name="T93" fmla="*/ 264 h 738"/>
                <a:gd name="T94" fmla="*/ 526 w 1012"/>
                <a:gd name="T95" fmla="*/ 264 h 738"/>
                <a:gd name="T96" fmla="*/ 543 w 1012"/>
                <a:gd name="T97" fmla="*/ 317 h 738"/>
                <a:gd name="T98" fmla="*/ 575 w 1012"/>
                <a:gd name="T99" fmla="*/ 333 h 738"/>
                <a:gd name="T100" fmla="*/ 591 w 1012"/>
                <a:gd name="T101" fmla="*/ 402 h 738"/>
                <a:gd name="T102" fmla="*/ 624 w 1012"/>
                <a:gd name="T103" fmla="*/ 435 h 738"/>
                <a:gd name="T104" fmla="*/ 748 w 1012"/>
                <a:gd name="T105" fmla="*/ 435 h 738"/>
                <a:gd name="T106" fmla="*/ 567 w 1012"/>
                <a:gd name="T107" fmla="*/ 280 h 738"/>
                <a:gd name="T108" fmla="*/ 602 w 1012"/>
                <a:gd name="T109" fmla="*/ 303 h 738"/>
                <a:gd name="T110" fmla="*/ 583 w 1012"/>
                <a:gd name="T111" fmla="*/ 264 h 738"/>
                <a:gd name="T112" fmla="*/ 449 w 1012"/>
                <a:gd name="T113" fmla="*/ 620 h 738"/>
                <a:gd name="T114" fmla="*/ 557 w 1012"/>
                <a:gd name="T115" fmla="*/ 620 h 738"/>
                <a:gd name="T116" fmla="*/ 150 w 1012"/>
                <a:gd name="T117" fmla="*/ 79 h 738"/>
                <a:gd name="T118" fmla="*/ 856 w 1012"/>
                <a:gd name="T119" fmla="*/ 79 h 7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12"/>
                <a:gd name="T181" fmla="*/ 0 h 738"/>
                <a:gd name="T182" fmla="*/ 1012 w 1012"/>
                <a:gd name="T183" fmla="*/ 738 h 73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12" h="738">
                  <a:moveTo>
                    <a:pt x="154" y="0"/>
                  </a:moveTo>
                  <a:lnTo>
                    <a:pt x="852" y="0"/>
                  </a:lnTo>
                  <a:lnTo>
                    <a:pt x="852" y="0"/>
                  </a:lnTo>
                  <a:lnTo>
                    <a:pt x="866" y="2"/>
                  </a:lnTo>
                  <a:lnTo>
                    <a:pt x="880" y="6"/>
                  </a:lnTo>
                  <a:lnTo>
                    <a:pt x="892" y="14"/>
                  </a:lnTo>
                  <a:lnTo>
                    <a:pt x="904" y="22"/>
                  </a:lnTo>
                  <a:lnTo>
                    <a:pt x="913" y="34"/>
                  </a:lnTo>
                  <a:lnTo>
                    <a:pt x="921" y="46"/>
                  </a:lnTo>
                  <a:lnTo>
                    <a:pt x="925" y="61"/>
                  </a:lnTo>
                  <a:lnTo>
                    <a:pt x="927" y="75"/>
                  </a:lnTo>
                  <a:lnTo>
                    <a:pt x="927" y="494"/>
                  </a:lnTo>
                  <a:lnTo>
                    <a:pt x="927" y="494"/>
                  </a:lnTo>
                  <a:lnTo>
                    <a:pt x="925" y="508"/>
                  </a:lnTo>
                  <a:lnTo>
                    <a:pt x="921" y="520"/>
                  </a:lnTo>
                  <a:lnTo>
                    <a:pt x="917" y="532"/>
                  </a:lnTo>
                  <a:lnTo>
                    <a:pt x="908" y="543"/>
                  </a:lnTo>
                  <a:lnTo>
                    <a:pt x="900" y="551"/>
                  </a:lnTo>
                  <a:lnTo>
                    <a:pt x="890" y="559"/>
                  </a:lnTo>
                  <a:lnTo>
                    <a:pt x="880" y="565"/>
                  </a:lnTo>
                  <a:lnTo>
                    <a:pt x="868" y="567"/>
                  </a:lnTo>
                  <a:lnTo>
                    <a:pt x="1012" y="673"/>
                  </a:lnTo>
                  <a:lnTo>
                    <a:pt x="1012" y="738"/>
                  </a:lnTo>
                  <a:lnTo>
                    <a:pt x="0" y="738"/>
                  </a:lnTo>
                  <a:lnTo>
                    <a:pt x="0" y="673"/>
                  </a:lnTo>
                  <a:lnTo>
                    <a:pt x="134" y="567"/>
                  </a:lnTo>
                  <a:lnTo>
                    <a:pt x="134" y="567"/>
                  </a:lnTo>
                  <a:lnTo>
                    <a:pt x="134" y="567"/>
                  </a:lnTo>
                  <a:lnTo>
                    <a:pt x="124" y="563"/>
                  </a:lnTo>
                  <a:lnTo>
                    <a:pt x="112" y="557"/>
                  </a:lnTo>
                  <a:lnTo>
                    <a:pt x="103" y="549"/>
                  </a:lnTo>
                  <a:lnTo>
                    <a:pt x="95" y="540"/>
                  </a:lnTo>
                  <a:lnTo>
                    <a:pt x="89" y="530"/>
                  </a:lnTo>
                  <a:lnTo>
                    <a:pt x="83" y="518"/>
                  </a:lnTo>
                  <a:lnTo>
                    <a:pt x="81" y="508"/>
                  </a:lnTo>
                  <a:lnTo>
                    <a:pt x="79" y="494"/>
                  </a:lnTo>
                  <a:lnTo>
                    <a:pt x="79" y="75"/>
                  </a:lnTo>
                  <a:lnTo>
                    <a:pt x="79" y="75"/>
                  </a:lnTo>
                  <a:lnTo>
                    <a:pt x="81" y="61"/>
                  </a:lnTo>
                  <a:lnTo>
                    <a:pt x="85" y="46"/>
                  </a:lnTo>
                  <a:lnTo>
                    <a:pt x="93" y="34"/>
                  </a:lnTo>
                  <a:lnTo>
                    <a:pt x="101" y="22"/>
                  </a:lnTo>
                  <a:lnTo>
                    <a:pt x="114" y="14"/>
                  </a:lnTo>
                  <a:lnTo>
                    <a:pt x="126" y="6"/>
                  </a:lnTo>
                  <a:lnTo>
                    <a:pt x="140" y="2"/>
                  </a:lnTo>
                  <a:lnTo>
                    <a:pt x="154" y="0"/>
                  </a:lnTo>
                  <a:lnTo>
                    <a:pt x="154" y="0"/>
                  </a:lnTo>
                  <a:close/>
                  <a:moveTo>
                    <a:pt x="583" y="152"/>
                  </a:moveTo>
                  <a:lnTo>
                    <a:pt x="583" y="168"/>
                  </a:lnTo>
                  <a:lnTo>
                    <a:pt x="583" y="168"/>
                  </a:lnTo>
                  <a:lnTo>
                    <a:pt x="583" y="185"/>
                  </a:lnTo>
                  <a:lnTo>
                    <a:pt x="583" y="201"/>
                  </a:lnTo>
                  <a:lnTo>
                    <a:pt x="583" y="217"/>
                  </a:lnTo>
                  <a:lnTo>
                    <a:pt x="583" y="233"/>
                  </a:lnTo>
                  <a:lnTo>
                    <a:pt x="583" y="250"/>
                  </a:lnTo>
                  <a:lnTo>
                    <a:pt x="602" y="250"/>
                  </a:lnTo>
                  <a:lnTo>
                    <a:pt x="602" y="233"/>
                  </a:lnTo>
                  <a:lnTo>
                    <a:pt x="602" y="217"/>
                  </a:lnTo>
                  <a:lnTo>
                    <a:pt x="602" y="201"/>
                  </a:lnTo>
                  <a:lnTo>
                    <a:pt x="602" y="185"/>
                  </a:lnTo>
                  <a:lnTo>
                    <a:pt x="602" y="168"/>
                  </a:lnTo>
                  <a:lnTo>
                    <a:pt x="602" y="168"/>
                  </a:lnTo>
                  <a:lnTo>
                    <a:pt x="602" y="152"/>
                  </a:lnTo>
                  <a:lnTo>
                    <a:pt x="618" y="152"/>
                  </a:lnTo>
                  <a:lnTo>
                    <a:pt x="634" y="152"/>
                  </a:lnTo>
                  <a:lnTo>
                    <a:pt x="634" y="168"/>
                  </a:lnTo>
                  <a:lnTo>
                    <a:pt x="634" y="168"/>
                  </a:lnTo>
                  <a:lnTo>
                    <a:pt x="634" y="185"/>
                  </a:lnTo>
                  <a:lnTo>
                    <a:pt x="634" y="201"/>
                  </a:lnTo>
                  <a:lnTo>
                    <a:pt x="634" y="217"/>
                  </a:lnTo>
                  <a:lnTo>
                    <a:pt x="634" y="256"/>
                  </a:lnTo>
                  <a:lnTo>
                    <a:pt x="650" y="256"/>
                  </a:lnTo>
                  <a:lnTo>
                    <a:pt x="650" y="217"/>
                  </a:lnTo>
                  <a:lnTo>
                    <a:pt x="650" y="201"/>
                  </a:lnTo>
                  <a:lnTo>
                    <a:pt x="667" y="201"/>
                  </a:lnTo>
                  <a:lnTo>
                    <a:pt x="683" y="201"/>
                  </a:lnTo>
                  <a:lnTo>
                    <a:pt x="683" y="217"/>
                  </a:lnTo>
                  <a:lnTo>
                    <a:pt x="683" y="233"/>
                  </a:lnTo>
                  <a:lnTo>
                    <a:pt x="683" y="262"/>
                  </a:lnTo>
                  <a:lnTo>
                    <a:pt x="699" y="262"/>
                  </a:lnTo>
                  <a:lnTo>
                    <a:pt x="699" y="233"/>
                  </a:lnTo>
                  <a:lnTo>
                    <a:pt x="699" y="217"/>
                  </a:lnTo>
                  <a:lnTo>
                    <a:pt x="715" y="217"/>
                  </a:lnTo>
                  <a:lnTo>
                    <a:pt x="732" y="217"/>
                  </a:lnTo>
                  <a:lnTo>
                    <a:pt x="732" y="233"/>
                  </a:lnTo>
                  <a:lnTo>
                    <a:pt x="732" y="250"/>
                  </a:lnTo>
                  <a:lnTo>
                    <a:pt x="732" y="274"/>
                  </a:lnTo>
                  <a:lnTo>
                    <a:pt x="748" y="274"/>
                  </a:lnTo>
                  <a:lnTo>
                    <a:pt x="748" y="250"/>
                  </a:lnTo>
                  <a:lnTo>
                    <a:pt x="748" y="233"/>
                  </a:lnTo>
                  <a:lnTo>
                    <a:pt x="764" y="233"/>
                  </a:lnTo>
                  <a:lnTo>
                    <a:pt x="764" y="250"/>
                  </a:lnTo>
                  <a:lnTo>
                    <a:pt x="780" y="250"/>
                  </a:lnTo>
                  <a:lnTo>
                    <a:pt x="780" y="233"/>
                  </a:lnTo>
                  <a:lnTo>
                    <a:pt x="764" y="233"/>
                  </a:lnTo>
                  <a:lnTo>
                    <a:pt x="764" y="217"/>
                  </a:lnTo>
                  <a:lnTo>
                    <a:pt x="748" y="217"/>
                  </a:lnTo>
                  <a:lnTo>
                    <a:pt x="732" y="217"/>
                  </a:lnTo>
                  <a:lnTo>
                    <a:pt x="732" y="201"/>
                  </a:lnTo>
                  <a:lnTo>
                    <a:pt x="715" y="201"/>
                  </a:lnTo>
                  <a:lnTo>
                    <a:pt x="699" y="201"/>
                  </a:lnTo>
                  <a:lnTo>
                    <a:pt x="683" y="201"/>
                  </a:lnTo>
                  <a:lnTo>
                    <a:pt x="683" y="185"/>
                  </a:lnTo>
                  <a:lnTo>
                    <a:pt x="667" y="185"/>
                  </a:lnTo>
                  <a:lnTo>
                    <a:pt x="650" y="185"/>
                  </a:lnTo>
                  <a:lnTo>
                    <a:pt x="650" y="168"/>
                  </a:lnTo>
                  <a:lnTo>
                    <a:pt x="650" y="168"/>
                  </a:lnTo>
                  <a:lnTo>
                    <a:pt x="650" y="152"/>
                  </a:lnTo>
                  <a:lnTo>
                    <a:pt x="634" y="152"/>
                  </a:lnTo>
                  <a:lnTo>
                    <a:pt x="634" y="136"/>
                  </a:lnTo>
                  <a:lnTo>
                    <a:pt x="618" y="136"/>
                  </a:lnTo>
                  <a:lnTo>
                    <a:pt x="602" y="136"/>
                  </a:lnTo>
                  <a:lnTo>
                    <a:pt x="602" y="152"/>
                  </a:lnTo>
                  <a:lnTo>
                    <a:pt x="583" y="152"/>
                  </a:lnTo>
                  <a:lnTo>
                    <a:pt x="583" y="152"/>
                  </a:lnTo>
                  <a:close/>
                  <a:moveTo>
                    <a:pt x="748" y="435"/>
                  </a:moveTo>
                  <a:lnTo>
                    <a:pt x="764" y="435"/>
                  </a:lnTo>
                  <a:lnTo>
                    <a:pt x="764" y="384"/>
                  </a:lnTo>
                  <a:lnTo>
                    <a:pt x="780" y="384"/>
                  </a:lnTo>
                  <a:lnTo>
                    <a:pt x="780" y="341"/>
                  </a:lnTo>
                  <a:lnTo>
                    <a:pt x="797" y="341"/>
                  </a:lnTo>
                  <a:lnTo>
                    <a:pt x="797" y="250"/>
                  </a:lnTo>
                  <a:lnTo>
                    <a:pt x="780" y="250"/>
                  </a:lnTo>
                  <a:lnTo>
                    <a:pt x="780" y="341"/>
                  </a:lnTo>
                  <a:lnTo>
                    <a:pt x="764" y="341"/>
                  </a:lnTo>
                  <a:lnTo>
                    <a:pt x="764" y="384"/>
                  </a:lnTo>
                  <a:lnTo>
                    <a:pt x="748" y="384"/>
                  </a:lnTo>
                  <a:lnTo>
                    <a:pt x="748" y="435"/>
                  </a:lnTo>
                  <a:lnTo>
                    <a:pt x="624" y="435"/>
                  </a:lnTo>
                  <a:lnTo>
                    <a:pt x="624" y="402"/>
                  </a:lnTo>
                  <a:lnTo>
                    <a:pt x="608" y="402"/>
                  </a:lnTo>
                  <a:lnTo>
                    <a:pt x="608" y="368"/>
                  </a:lnTo>
                  <a:lnTo>
                    <a:pt x="591" y="368"/>
                  </a:lnTo>
                  <a:lnTo>
                    <a:pt x="591" y="333"/>
                  </a:lnTo>
                  <a:lnTo>
                    <a:pt x="575" y="333"/>
                  </a:lnTo>
                  <a:lnTo>
                    <a:pt x="575" y="317"/>
                  </a:lnTo>
                  <a:lnTo>
                    <a:pt x="559" y="317"/>
                  </a:lnTo>
                  <a:lnTo>
                    <a:pt x="559" y="301"/>
                  </a:lnTo>
                  <a:lnTo>
                    <a:pt x="543" y="301"/>
                  </a:lnTo>
                  <a:lnTo>
                    <a:pt x="543" y="264"/>
                  </a:lnTo>
                  <a:lnTo>
                    <a:pt x="567" y="264"/>
                  </a:lnTo>
                  <a:lnTo>
                    <a:pt x="567" y="248"/>
                  </a:lnTo>
                  <a:lnTo>
                    <a:pt x="526" y="248"/>
                  </a:lnTo>
                  <a:lnTo>
                    <a:pt x="526" y="264"/>
                  </a:lnTo>
                  <a:lnTo>
                    <a:pt x="526" y="301"/>
                  </a:lnTo>
                  <a:lnTo>
                    <a:pt x="543" y="301"/>
                  </a:lnTo>
                  <a:lnTo>
                    <a:pt x="543" y="317"/>
                  </a:lnTo>
                  <a:lnTo>
                    <a:pt x="559" y="317"/>
                  </a:lnTo>
                  <a:lnTo>
                    <a:pt x="559" y="333"/>
                  </a:lnTo>
                  <a:lnTo>
                    <a:pt x="575" y="333"/>
                  </a:lnTo>
                  <a:lnTo>
                    <a:pt x="575" y="368"/>
                  </a:lnTo>
                  <a:lnTo>
                    <a:pt x="591" y="368"/>
                  </a:lnTo>
                  <a:lnTo>
                    <a:pt x="591" y="402"/>
                  </a:lnTo>
                  <a:lnTo>
                    <a:pt x="608" y="402"/>
                  </a:lnTo>
                  <a:lnTo>
                    <a:pt x="608" y="435"/>
                  </a:lnTo>
                  <a:lnTo>
                    <a:pt x="624" y="435"/>
                  </a:lnTo>
                  <a:lnTo>
                    <a:pt x="624" y="451"/>
                  </a:lnTo>
                  <a:lnTo>
                    <a:pt x="748" y="451"/>
                  </a:lnTo>
                  <a:lnTo>
                    <a:pt x="748" y="435"/>
                  </a:lnTo>
                  <a:lnTo>
                    <a:pt x="748" y="435"/>
                  </a:lnTo>
                  <a:close/>
                  <a:moveTo>
                    <a:pt x="567" y="264"/>
                  </a:moveTo>
                  <a:lnTo>
                    <a:pt x="567" y="280"/>
                  </a:lnTo>
                  <a:lnTo>
                    <a:pt x="583" y="280"/>
                  </a:lnTo>
                  <a:lnTo>
                    <a:pt x="583" y="303"/>
                  </a:lnTo>
                  <a:lnTo>
                    <a:pt x="602" y="303"/>
                  </a:lnTo>
                  <a:lnTo>
                    <a:pt x="602" y="250"/>
                  </a:lnTo>
                  <a:lnTo>
                    <a:pt x="583" y="250"/>
                  </a:lnTo>
                  <a:lnTo>
                    <a:pt x="583" y="264"/>
                  </a:lnTo>
                  <a:lnTo>
                    <a:pt x="567" y="264"/>
                  </a:lnTo>
                  <a:lnTo>
                    <a:pt x="567" y="264"/>
                  </a:lnTo>
                  <a:close/>
                  <a:moveTo>
                    <a:pt x="449" y="620"/>
                  </a:moveTo>
                  <a:lnTo>
                    <a:pt x="416" y="683"/>
                  </a:lnTo>
                  <a:lnTo>
                    <a:pt x="593" y="683"/>
                  </a:lnTo>
                  <a:lnTo>
                    <a:pt x="557" y="620"/>
                  </a:lnTo>
                  <a:lnTo>
                    <a:pt x="449" y="620"/>
                  </a:lnTo>
                  <a:lnTo>
                    <a:pt x="449" y="620"/>
                  </a:lnTo>
                  <a:close/>
                  <a:moveTo>
                    <a:pt x="150" y="79"/>
                  </a:moveTo>
                  <a:lnTo>
                    <a:pt x="150" y="506"/>
                  </a:lnTo>
                  <a:lnTo>
                    <a:pt x="856" y="506"/>
                  </a:lnTo>
                  <a:lnTo>
                    <a:pt x="856" y="79"/>
                  </a:lnTo>
                  <a:lnTo>
                    <a:pt x="150" y="79"/>
                  </a:lnTo>
                  <a:close/>
                </a:path>
              </a:pathLst>
            </a:custGeom>
            <a:solidFill>
              <a:srgbClr val="30B5C5"/>
            </a:solidFill>
            <a:ln w="9525">
              <a:noFill/>
              <a:miter lim="800000"/>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defTabSz="914400" fontAlgn="auto">
                <a:spcBef>
                  <a:spcPts val="0"/>
                </a:spcBef>
                <a:spcAft>
                  <a:spcPts val="0"/>
                </a:spcAft>
              </a:pPr>
              <a:endParaRPr lang="zh-CN" altLang="zh-CN" sz="1795">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Freeform 14"/>
            <p:cNvSpPr>
              <a:spLocks noChangeAspect="1" noEditPoints="1" noChangeArrowheads="1"/>
            </p:cNvSpPr>
            <p:nvPr/>
          </p:nvSpPr>
          <p:spPr bwMode="auto">
            <a:xfrm>
              <a:off x="2969251" y="3835283"/>
              <a:ext cx="295433" cy="216000"/>
            </a:xfrm>
            <a:custGeom>
              <a:avLst/>
              <a:gdLst>
                <a:gd name="T0" fmla="*/ 852 w 1012"/>
                <a:gd name="T1" fmla="*/ 0 h 738"/>
                <a:gd name="T2" fmla="*/ 892 w 1012"/>
                <a:gd name="T3" fmla="*/ 14 h 738"/>
                <a:gd name="T4" fmla="*/ 921 w 1012"/>
                <a:gd name="T5" fmla="*/ 46 h 738"/>
                <a:gd name="T6" fmla="*/ 927 w 1012"/>
                <a:gd name="T7" fmla="*/ 494 h 738"/>
                <a:gd name="T8" fmla="*/ 921 w 1012"/>
                <a:gd name="T9" fmla="*/ 520 h 738"/>
                <a:gd name="T10" fmla="*/ 900 w 1012"/>
                <a:gd name="T11" fmla="*/ 551 h 738"/>
                <a:gd name="T12" fmla="*/ 868 w 1012"/>
                <a:gd name="T13" fmla="*/ 567 h 738"/>
                <a:gd name="T14" fmla="*/ 0 w 1012"/>
                <a:gd name="T15" fmla="*/ 738 h 738"/>
                <a:gd name="T16" fmla="*/ 134 w 1012"/>
                <a:gd name="T17" fmla="*/ 567 h 738"/>
                <a:gd name="T18" fmla="*/ 112 w 1012"/>
                <a:gd name="T19" fmla="*/ 557 h 738"/>
                <a:gd name="T20" fmla="*/ 89 w 1012"/>
                <a:gd name="T21" fmla="*/ 530 h 738"/>
                <a:gd name="T22" fmla="*/ 79 w 1012"/>
                <a:gd name="T23" fmla="*/ 494 h 738"/>
                <a:gd name="T24" fmla="*/ 81 w 1012"/>
                <a:gd name="T25" fmla="*/ 61 h 738"/>
                <a:gd name="T26" fmla="*/ 101 w 1012"/>
                <a:gd name="T27" fmla="*/ 22 h 738"/>
                <a:gd name="T28" fmla="*/ 140 w 1012"/>
                <a:gd name="T29" fmla="*/ 2 h 738"/>
                <a:gd name="T30" fmla="*/ 583 w 1012"/>
                <a:gd name="T31" fmla="*/ 152 h 738"/>
                <a:gd name="T32" fmla="*/ 583 w 1012"/>
                <a:gd name="T33" fmla="*/ 185 h 738"/>
                <a:gd name="T34" fmla="*/ 583 w 1012"/>
                <a:gd name="T35" fmla="*/ 233 h 738"/>
                <a:gd name="T36" fmla="*/ 602 w 1012"/>
                <a:gd name="T37" fmla="*/ 233 h 738"/>
                <a:gd name="T38" fmla="*/ 602 w 1012"/>
                <a:gd name="T39" fmla="*/ 185 h 738"/>
                <a:gd name="T40" fmla="*/ 602 w 1012"/>
                <a:gd name="T41" fmla="*/ 152 h 738"/>
                <a:gd name="T42" fmla="*/ 634 w 1012"/>
                <a:gd name="T43" fmla="*/ 168 h 738"/>
                <a:gd name="T44" fmla="*/ 634 w 1012"/>
                <a:gd name="T45" fmla="*/ 201 h 738"/>
                <a:gd name="T46" fmla="*/ 650 w 1012"/>
                <a:gd name="T47" fmla="*/ 256 h 738"/>
                <a:gd name="T48" fmla="*/ 667 w 1012"/>
                <a:gd name="T49" fmla="*/ 201 h 738"/>
                <a:gd name="T50" fmla="*/ 683 w 1012"/>
                <a:gd name="T51" fmla="*/ 233 h 738"/>
                <a:gd name="T52" fmla="*/ 699 w 1012"/>
                <a:gd name="T53" fmla="*/ 233 h 738"/>
                <a:gd name="T54" fmla="*/ 732 w 1012"/>
                <a:gd name="T55" fmla="*/ 217 h 738"/>
                <a:gd name="T56" fmla="*/ 732 w 1012"/>
                <a:gd name="T57" fmla="*/ 274 h 738"/>
                <a:gd name="T58" fmla="*/ 748 w 1012"/>
                <a:gd name="T59" fmla="*/ 233 h 738"/>
                <a:gd name="T60" fmla="*/ 780 w 1012"/>
                <a:gd name="T61" fmla="*/ 250 h 738"/>
                <a:gd name="T62" fmla="*/ 764 w 1012"/>
                <a:gd name="T63" fmla="*/ 217 h 738"/>
                <a:gd name="T64" fmla="*/ 732 w 1012"/>
                <a:gd name="T65" fmla="*/ 201 h 738"/>
                <a:gd name="T66" fmla="*/ 683 w 1012"/>
                <a:gd name="T67" fmla="*/ 201 h 738"/>
                <a:gd name="T68" fmla="*/ 650 w 1012"/>
                <a:gd name="T69" fmla="*/ 185 h 738"/>
                <a:gd name="T70" fmla="*/ 650 w 1012"/>
                <a:gd name="T71" fmla="*/ 152 h 738"/>
                <a:gd name="T72" fmla="*/ 618 w 1012"/>
                <a:gd name="T73" fmla="*/ 136 h 738"/>
                <a:gd name="T74" fmla="*/ 583 w 1012"/>
                <a:gd name="T75" fmla="*/ 152 h 738"/>
                <a:gd name="T76" fmla="*/ 764 w 1012"/>
                <a:gd name="T77" fmla="*/ 435 h 738"/>
                <a:gd name="T78" fmla="*/ 780 w 1012"/>
                <a:gd name="T79" fmla="*/ 341 h 738"/>
                <a:gd name="T80" fmla="*/ 780 w 1012"/>
                <a:gd name="T81" fmla="*/ 250 h 738"/>
                <a:gd name="T82" fmla="*/ 764 w 1012"/>
                <a:gd name="T83" fmla="*/ 384 h 738"/>
                <a:gd name="T84" fmla="*/ 624 w 1012"/>
                <a:gd name="T85" fmla="*/ 435 h 738"/>
                <a:gd name="T86" fmla="*/ 608 w 1012"/>
                <a:gd name="T87" fmla="*/ 368 h 738"/>
                <a:gd name="T88" fmla="*/ 575 w 1012"/>
                <a:gd name="T89" fmla="*/ 333 h 738"/>
                <a:gd name="T90" fmla="*/ 559 w 1012"/>
                <a:gd name="T91" fmla="*/ 301 h 738"/>
                <a:gd name="T92" fmla="*/ 567 w 1012"/>
                <a:gd name="T93" fmla="*/ 264 h 738"/>
                <a:gd name="T94" fmla="*/ 526 w 1012"/>
                <a:gd name="T95" fmla="*/ 264 h 738"/>
                <a:gd name="T96" fmla="*/ 543 w 1012"/>
                <a:gd name="T97" fmla="*/ 317 h 738"/>
                <a:gd name="T98" fmla="*/ 575 w 1012"/>
                <a:gd name="T99" fmla="*/ 333 h 738"/>
                <a:gd name="T100" fmla="*/ 591 w 1012"/>
                <a:gd name="T101" fmla="*/ 402 h 738"/>
                <a:gd name="T102" fmla="*/ 624 w 1012"/>
                <a:gd name="T103" fmla="*/ 435 h 738"/>
                <a:gd name="T104" fmla="*/ 748 w 1012"/>
                <a:gd name="T105" fmla="*/ 435 h 738"/>
                <a:gd name="T106" fmla="*/ 567 w 1012"/>
                <a:gd name="T107" fmla="*/ 280 h 738"/>
                <a:gd name="T108" fmla="*/ 602 w 1012"/>
                <a:gd name="T109" fmla="*/ 303 h 738"/>
                <a:gd name="T110" fmla="*/ 583 w 1012"/>
                <a:gd name="T111" fmla="*/ 264 h 738"/>
                <a:gd name="T112" fmla="*/ 449 w 1012"/>
                <a:gd name="T113" fmla="*/ 620 h 738"/>
                <a:gd name="T114" fmla="*/ 557 w 1012"/>
                <a:gd name="T115" fmla="*/ 620 h 738"/>
                <a:gd name="T116" fmla="*/ 150 w 1012"/>
                <a:gd name="T117" fmla="*/ 79 h 738"/>
                <a:gd name="T118" fmla="*/ 856 w 1012"/>
                <a:gd name="T119" fmla="*/ 79 h 7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12"/>
                <a:gd name="T181" fmla="*/ 0 h 738"/>
                <a:gd name="T182" fmla="*/ 1012 w 1012"/>
                <a:gd name="T183" fmla="*/ 738 h 73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12" h="738">
                  <a:moveTo>
                    <a:pt x="154" y="0"/>
                  </a:moveTo>
                  <a:lnTo>
                    <a:pt x="852" y="0"/>
                  </a:lnTo>
                  <a:lnTo>
                    <a:pt x="852" y="0"/>
                  </a:lnTo>
                  <a:lnTo>
                    <a:pt x="866" y="2"/>
                  </a:lnTo>
                  <a:lnTo>
                    <a:pt x="880" y="6"/>
                  </a:lnTo>
                  <a:lnTo>
                    <a:pt x="892" y="14"/>
                  </a:lnTo>
                  <a:lnTo>
                    <a:pt x="904" y="22"/>
                  </a:lnTo>
                  <a:lnTo>
                    <a:pt x="913" y="34"/>
                  </a:lnTo>
                  <a:lnTo>
                    <a:pt x="921" y="46"/>
                  </a:lnTo>
                  <a:lnTo>
                    <a:pt x="925" y="61"/>
                  </a:lnTo>
                  <a:lnTo>
                    <a:pt x="927" y="75"/>
                  </a:lnTo>
                  <a:lnTo>
                    <a:pt x="927" y="494"/>
                  </a:lnTo>
                  <a:lnTo>
                    <a:pt x="927" y="494"/>
                  </a:lnTo>
                  <a:lnTo>
                    <a:pt x="925" y="508"/>
                  </a:lnTo>
                  <a:lnTo>
                    <a:pt x="921" y="520"/>
                  </a:lnTo>
                  <a:lnTo>
                    <a:pt x="917" y="532"/>
                  </a:lnTo>
                  <a:lnTo>
                    <a:pt x="908" y="543"/>
                  </a:lnTo>
                  <a:lnTo>
                    <a:pt x="900" y="551"/>
                  </a:lnTo>
                  <a:lnTo>
                    <a:pt x="890" y="559"/>
                  </a:lnTo>
                  <a:lnTo>
                    <a:pt x="880" y="565"/>
                  </a:lnTo>
                  <a:lnTo>
                    <a:pt x="868" y="567"/>
                  </a:lnTo>
                  <a:lnTo>
                    <a:pt x="1012" y="673"/>
                  </a:lnTo>
                  <a:lnTo>
                    <a:pt x="1012" y="738"/>
                  </a:lnTo>
                  <a:lnTo>
                    <a:pt x="0" y="738"/>
                  </a:lnTo>
                  <a:lnTo>
                    <a:pt x="0" y="673"/>
                  </a:lnTo>
                  <a:lnTo>
                    <a:pt x="134" y="567"/>
                  </a:lnTo>
                  <a:lnTo>
                    <a:pt x="134" y="567"/>
                  </a:lnTo>
                  <a:lnTo>
                    <a:pt x="134" y="567"/>
                  </a:lnTo>
                  <a:lnTo>
                    <a:pt x="124" y="563"/>
                  </a:lnTo>
                  <a:lnTo>
                    <a:pt x="112" y="557"/>
                  </a:lnTo>
                  <a:lnTo>
                    <a:pt x="103" y="549"/>
                  </a:lnTo>
                  <a:lnTo>
                    <a:pt x="95" y="540"/>
                  </a:lnTo>
                  <a:lnTo>
                    <a:pt x="89" y="530"/>
                  </a:lnTo>
                  <a:lnTo>
                    <a:pt x="83" y="518"/>
                  </a:lnTo>
                  <a:lnTo>
                    <a:pt x="81" y="508"/>
                  </a:lnTo>
                  <a:lnTo>
                    <a:pt x="79" y="494"/>
                  </a:lnTo>
                  <a:lnTo>
                    <a:pt x="79" y="75"/>
                  </a:lnTo>
                  <a:lnTo>
                    <a:pt x="79" y="75"/>
                  </a:lnTo>
                  <a:lnTo>
                    <a:pt x="81" y="61"/>
                  </a:lnTo>
                  <a:lnTo>
                    <a:pt x="85" y="46"/>
                  </a:lnTo>
                  <a:lnTo>
                    <a:pt x="93" y="34"/>
                  </a:lnTo>
                  <a:lnTo>
                    <a:pt x="101" y="22"/>
                  </a:lnTo>
                  <a:lnTo>
                    <a:pt x="114" y="14"/>
                  </a:lnTo>
                  <a:lnTo>
                    <a:pt x="126" y="6"/>
                  </a:lnTo>
                  <a:lnTo>
                    <a:pt x="140" y="2"/>
                  </a:lnTo>
                  <a:lnTo>
                    <a:pt x="154" y="0"/>
                  </a:lnTo>
                  <a:lnTo>
                    <a:pt x="154" y="0"/>
                  </a:lnTo>
                  <a:close/>
                  <a:moveTo>
                    <a:pt x="583" y="152"/>
                  </a:moveTo>
                  <a:lnTo>
                    <a:pt x="583" y="168"/>
                  </a:lnTo>
                  <a:lnTo>
                    <a:pt x="583" y="168"/>
                  </a:lnTo>
                  <a:lnTo>
                    <a:pt x="583" y="185"/>
                  </a:lnTo>
                  <a:lnTo>
                    <a:pt x="583" y="201"/>
                  </a:lnTo>
                  <a:lnTo>
                    <a:pt x="583" y="217"/>
                  </a:lnTo>
                  <a:lnTo>
                    <a:pt x="583" y="233"/>
                  </a:lnTo>
                  <a:lnTo>
                    <a:pt x="583" y="250"/>
                  </a:lnTo>
                  <a:lnTo>
                    <a:pt x="602" y="250"/>
                  </a:lnTo>
                  <a:lnTo>
                    <a:pt x="602" y="233"/>
                  </a:lnTo>
                  <a:lnTo>
                    <a:pt x="602" y="217"/>
                  </a:lnTo>
                  <a:lnTo>
                    <a:pt x="602" y="201"/>
                  </a:lnTo>
                  <a:lnTo>
                    <a:pt x="602" y="185"/>
                  </a:lnTo>
                  <a:lnTo>
                    <a:pt x="602" y="168"/>
                  </a:lnTo>
                  <a:lnTo>
                    <a:pt x="602" y="168"/>
                  </a:lnTo>
                  <a:lnTo>
                    <a:pt x="602" y="152"/>
                  </a:lnTo>
                  <a:lnTo>
                    <a:pt x="618" y="152"/>
                  </a:lnTo>
                  <a:lnTo>
                    <a:pt x="634" y="152"/>
                  </a:lnTo>
                  <a:lnTo>
                    <a:pt x="634" y="168"/>
                  </a:lnTo>
                  <a:lnTo>
                    <a:pt x="634" y="168"/>
                  </a:lnTo>
                  <a:lnTo>
                    <a:pt x="634" y="185"/>
                  </a:lnTo>
                  <a:lnTo>
                    <a:pt x="634" y="201"/>
                  </a:lnTo>
                  <a:lnTo>
                    <a:pt x="634" y="217"/>
                  </a:lnTo>
                  <a:lnTo>
                    <a:pt x="634" y="256"/>
                  </a:lnTo>
                  <a:lnTo>
                    <a:pt x="650" y="256"/>
                  </a:lnTo>
                  <a:lnTo>
                    <a:pt x="650" y="217"/>
                  </a:lnTo>
                  <a:lnTo>
                    <a:pt x="650" y="201"/>
                  </a:lnTo>
                  <a:lnTo>
                    <a:pt x="667" y="201"/>
                  </a:lnTo>
                  <a:lnTo>
                    <a:pt x="683" y="201"/>
                  </a:lnTo>
                  <a:lnTo>
                    <a:pt x="683" y="217"/>
                  </a:lnTo>
                  <a:lnTo>
                    <a:pt x="683" y="233"/>
                  </a:lnTo>
                  <a:lnTo>
                    <a:pt x="683" y="262"/>
                  </a:lnTo>
                  <a:lnTo>
                    <a:pt x="699" y="262"/>
                  </a:lnTo>
                  <a:lnTo>
                    <a:pt x="699" y="233"/>
                  </a:lnTo>
                  <a:lnTo>
                    <a:pt x="699" y="217"/>
                  </a:lnTo>
                  <a:lnTo>
                    <a:pt x="715" y="217"/>
                  </a:lnTo>
                  <a:lnTo>
                    <a:pt x="732" y="217"/>
                  </a:lnTo>
                  <a:lnTo>
                    <a:pt x="732" y="233"/>
                  </a:lnTo>
                  <a:lnTo>
                    <a:pt x="732" y="250"/>
                  </a:lnTo>
                  <a:lnTo>
                    <a:pt x="732" y="274"/>
                  </a:lnTo>
                  <a:lnTo>
                    <a:pt x="748" y="274"/>
                  </a:lnTo>
                  <a:lnTo>
                    <a:pt x="748" y="250"/>
                  </a:lnTo>
                  <a:lnTo>
                    <a:pt x="748" y="233"/>
                  </a:lnTo>
                  <a:lnTo>
                    <a:pt x="764" y="233"/>
                  </a:lnTo>
                  <a:lnTo>
                    <a:pt x="764" y="250"/>
                  </a:lnTo>
                  <a:lnTo>
                    <a:pt x="780" y="250"/>
                  </a:lnTo>
                  <a:lnTo>
                    <a:pt x="780" y="233"/>
                  </a:lnTo>
                  <a:lnTo>
                    <a:pt x="764" y="233"/>
                  </a:lnTo>
                  <a:lnTo>
                    <a:pt x="764" y="217"/>
                  </a:lnTo>
                  <a:lnTo>
                    <a:pt x="748" y="217"/>
                  </a:lnTo>
                  <a:lnTo>
                    <a:pt x="732" y="217"/>
                  </a:lnTo>
                  <a:lnTo>
                    <a:pt x="732" y="201"/>
                  </a:lnTo>
                  <a:lnTo>
                    <a:pt x="715" y="201"/>
                  </a:lnTo>
                  <a:lnTo>
                    <a:pt x="699" y="201"/>
                  </a:lnTo>
                  <a:lnTo>
                    <a:pt x="683" y="201"/>
                  </a:lnTo>
                  <a:lnTo>
                    <a:pt x="683" y="185"/>
                  </a:lnTo>
                  <a:lnTo>
                    <a:pt x="667" y="185"/>
                  </a:lnTo>
                  <a:lnTo>
                    <a:pt x="650" y="185"/>
                  </a:lnTo>
                  <a:lnTo>
                    <a:pt x="650" y="168"/>
                  </a:lnTo>
                  <a:lnTo>
                    <a:pt x="650" y="168"/>
                  </a:lnTo>
                  <a:lnTo>
                    <a:pt x="650" y="152"/>
                  </a:lnTo>
                  <a:lnTo>
                    <a:pt x="634" y="152"/>
                  </a:lnTo>
                  <a:lnTo>
                    <a:pt x="634" y="136"/>
                  </a:lnTo>
                  <a:lnTo>
                    <a:pt x="618" y="136"/>
                  </a:lnTo>
                  <a:lnTo>
                    <a:pt x="602" y="136"/>
                  </a:lnTo>
                  <a:lnTo>
                    <a:pt x="602" y="152"/>
                  </a:lnTo>
                  <a:lnTo>
                    <a:pt x="583" y="152"/>
                  </a:lnTo>
                  <a:lnTo>
                    <a:pt x="583" y="152"/>
                  </a:lnTo>
                  <a:close/>
                  <a:moveTo>
                    <a:pt x="748" y="435"/>
                  </a:moveTo>
                  <a:lnTo>
                    <a:pt x="764" y="435"/>
                  </a:lnTo>
                  <a:lnTo>
                    <a:pt x="764" y="384"/>
                  </a:lnTo>
                  <a:lnTo>
                    <a:pt x="780" y="384"/>
                  </a:lnTo>
                  <a:lnTo>
                    <a:pt x="780" y="341"/>
                  </a:lnTo>
                  <a:lnTo>
                    <a:pt x="797" y="341"/>
                  </a:lnTo>
                  <a:lnTo>
                    <a:pt x="797" y="250"/>
                  </a:lnTo>
                  <a:lnTo>
                    <a:pt x="780" y="250"/>
                  </a:lnTo>
                  <a:lnTo>
                    <a:pt x="780" y="341"/>
                  </a:lnTo>
                  <a:lnTo>
                    <a:pt x="764" y="341"/>
                  </a:lnTo>
                  <a:lnTo>
                    <a:pt x="764" y="384"/>
                  </a:lnTo>
                  <a:lnTo>
                    <a:pt x="748" y="384"/>
                  </a:lnTo>
                  <a:lnTo>
                    <a:pt x="748" y="435"/>
                  </a:lnTo>
                  <a:lnTo>
                    <a:pt x="624" y="435"/>
                  </a:lnTo>
                  <a:lnTo>
                    <a:pt x="624" y="402"/>
                  </a:lnTo>
                  <a:lnTo>
                    <a:pt x="608" y="402"/>
                  </a:lnTo>
                  <a:lnTo>
                    <a:pt x="608" y="368"/>
                  </a:lnTo>
                  <a:lnTo>
                    <a:pt x="591" y="368"/>
                  </a:lnTo>
                  <a:lnTo>
                    <a:pt x="591" y="333"/>
                  </a:lnTo>
                  <a:lnTo>
                    <a:pt x="575" y="333"/>
                  </a:lnTo>
                  <a:lnTo>
                    <a:pt x="575" y="317"/>
                  </a:lnTo>
                  <a:lnTo>
                    <a:pt x="559" y="317"/>
                  </a:lnTo>
                  <a:lnTo>
                    <a:pt x="559" y="301"/>
                  </a:lnTo>
                  <a:lnTo>
                    <a:pt x="543" y="301"/>
                  </a:lnTo>
                  <a:lnTo>
                    <a:pt x="543" y="264"/>
                  </a:lnTo>
                  <a:lnTo>
                    <a:pt x="567" y="264"/>
                  </a:lnTo>
                  <a:lnTo>
                    <a:pt x="567" y="248"/>
                  </a:lnTo>
                  <a:lnTo>
                    <a:pt x="526" y="248"/>
                  </a:lnTo>
                  <a:lnTo>
                    <a:pt x="526" y="264"/>
                  </a:lnTo>
                  <a:lnTo>
                    <a:pt x="526" y="301"/>
                  </a:lnTo>
                  <a:lnTo>
                    <a:pt x="543" y="301"/>
                  </a:lnTo>
                  <a:lnTo>
                    <a:pt x="543" y="317"/>
                  </a:lnTo>
                  <a:lnTo>
                    <a:pt x="559" y="317"/>
                  </a:lnTo>
                  <a:lnTo>
                    <a:pt x="559" y="333"/>
                  </a:lnTo>
                  <a:lnTo>
                    <a:pt x="575" y="333"/>
                  </a:lnTo>
                  <a:lnTo>
                    <a:pt x="575" y="368"/>
                  </a:lnTo>
                  <a:lnTo>
                    <a:pt x="591" y="368"/>
                  </a:lnTo>
                  <a:lnTo>
                    <a:pt x="591" y="402"/>
                  </a:lnTo>
                  <a:lnTo>
                    <a:pt x="608" y="402"/>
                  </a:lnTo>
                  <a:lnTo>
                    <a:pt x="608" y="435"/>
                  </a:lnTo>
                  <a:lnTo>
                    <a:pt x="624" y="435"/>
                  </a:lnTo>
                  <a:lnTo>
                    <a:pt x="624" y="451"/>
                  </a:lnTo>
                  <a:lnTo>
                    <a:pt x="748" y="451"/>
                  </a:lnTo>
                  <a:lnTo>
                    <a:pt x="748" y="435"/>
                  </a:lnTo>
                  <a:lnTo>
                    <a:pt x="748" y="435"/>
                  </a:lnTo>
                  <a:close/>
                  <a:moveTo>
                    <a:pt x="567" y="264"/>
                  </a:moveTo>
                  <a:lnTo>
                    <a:pt x="567" y="280"/>
                  </a:lnTo>
                  <a:lnTo>
                    <a:pt x="583" y="280"/>
                  </a:lnTo>
                  <a:lnTo>
                    <a:pt x="583" y="303"/>
                  </a:lnTo>
                  <a:lnTo>
                    <a:pt x="602" y="303"/>
                  </a:lnTo>
                  <a:lnTo>
                    <a:pt x="602" y="250"/>
                  </a:lnTo>
                  <a:lnTo>
                    <a:pt x="583" y="250"/>
                  </a:lnTo>
                  <a:lnTo>
                    <a:pt x="583" y="264"/>
                  </a:lnTo>
                  <a:lnTo>
                    <a:pt x="567" y="264"/>
                  </a:lnTo>
                  <a:lnTo>
                    <a:pt x="567" y="264"/>
                  </a:lnTo>
                  <a:close/>
                  <a:moveTo>
                    <a:pt x="449" y="620"/>
                  </a:moveTo>
                  <a:lnTo>
                    <a:pt x="416" y="683"/>
                  </a:lnTo>
                  <a:lnTo>
                    <a:pt x="593" y="683"/>
                  </a:lnTo>
                  <a:lnTo>
                    <a:pt x="557" y="620"/>
                  </a:lnTo>
                  <a:lnTo>
                    <a:pt x="449" y="620"/>
                  </a:lnTo>
                  <a:lnTo>
                    <a:pt x="449" y="620"/>
                  </a:lnTo>
                  <a:close/>
                  <a:moveTo>
                    <a:pt x="150" y="79"/>
                  </a:moveTo>
                  <a:lnTo>
                    <a:pt x="150" y="506"/>
                  </a:lnTo>
                  <a:lnTo>
                    <a:pt x="856" y="506"/>
                  </a:lnTo>
                  <a:lnTo>
                    <a:pt x="856" y="79"/>
                  </a:lnTo>
                  <a:lnTo>
                    <a:pt x="150" y="79"/>
                  </a:lnTo>
                  <a:close/>
                </a:path>
              </a:pathLst>
            </a:custGeom>
            <a:solidFill>
              <a:srgbClr val="30B5C5"/>
            </a:solidFill>
            <a:ln w="9525">
              <a:noFill/>
              <a:miter lim="800000"/>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defTabSz="914400" fontAlgn="auto">
                <a:spcBef>
                  <a:spcPts val="0"/>
                </a:spcBef>
                <a:spcAft>
                  <a:spcPts val="0"/>
                </a:spcAft>
              </a:pPr>
              <a:endParaRPr lang="zh-CN" altLang="zh-CN" sz="1795">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 name="Freeform 14"/>
            <p:cNvSpPr>
              <a:spLocks noChangeAspect="1" noEditPoints="1" noChangeArrowheads="1"/>
            </p:cNvSpPr>
            <p:nvPr/>
          </p:nvSpPr>
          <p:spPr bwMode="auto">
            <a:xfrm>
              <a:off x="3196820" y="3457835"/>
              <a:ext cx="295433" cy="216000"/>
            </a:xfrm>
            <a:custGeom>
              <a:avLst/>
              <a:gdLst>
                <a:gd name="T0" fmla="*/ 852 w 1012"/>
                <a:gd name="T1" fmla="*/ 0 h 738"/>
                <a:gd name="T2" fmla="*/ 892 w 1012"/>
                <a:gd name="T3" fmla="*/ 14 h 738"/>
                <a:gd name="T4" fmla="*/ 921 w 1012"/>
                <a:gd name="T5" fmla="*/ 46 h 738"/>
                <a:gd name="T6" fmla="*/ 927 w 1012"/>
                <a:gd name="T7" fmla="*/ 494 h 738"/>
                <a:gd name="T8" fmla="*/ 921 w 1012"/>
                <a:gd name="T9" fmla="*/ 520 h 738"/>
                <a:gd name="T10" fmla="*/ 900 w 1012"/>
                <a:gd name="T11" fmla="*/ 551 h 738"/>
                <a:gd name="T12" fmla="*/ 868 w 1012"/>
                <a:gd name="T13" fmla="*/ 567 h 738"/>
                <a:gd name="T14" fmla="*/ 0 w 1012"/>
                <a:gd name="T15" fmla="*/ 738 h 738"/>
                <a:gd name="T16" fmla="*/ 134 w 1012"/>
                <a:gd name="T17" fmla="*/ 567 h 738"/>
                <a:gd name="T18" fmla="*/ 112 w 1012"/>
                <a:gd name="T19" fmla="*/ 557 h 738"/>
                <a:gd name="T20" fmla="*/ 89 w 1012"/>
                <a:gd name="T21" fmla="*/ 530 h 738"/>
                <a:gd name="T22" fmla="*/ 79 w 1012"/>
                <a:gd name="T23" fmla="*/ 494 h 738"/>
                <a:gd name="T24" fmla="*/ 81 w 1012"/>
                <a:gd name="T25" fmla="*/ 61 h 738"/>
                <a:gd name="T26" fmla="*/ 101 w 1012"/>
                <a:gd name="T27" fmla="*/ 22 h 738"/>
                <a:gd name="T28" fmla="*/ 140 w 1012"/>
                <a:gd name="T29" fmla="*/ 2 h 738"/>
                <a:gd name="T30" fmla="*/ 583 w 1012"/>
                <a:gd name="T31" fmla="*/ 152 h 738"/>
                <a:gd name="T32" fmla="*/ 583 w 1012"/>
                <a:gd name="T33" fmla="*/ 185 h 738"/>
                <a:gd name="T34" fmla="*/ 583 w 1012"/>
                <a:gd name="T35" fmla="*/ 233 h 738"/>
                <a:gd name="T36" fmla="*/ 602 w 1012"/>
                <a:gd name="T37" fmla="*/ 233 h 738"/>
                <a:gd name="T38" fmla="*/ 602 w 1012"/>
                <a:gd name="T39" fmla="*/ 185 h 738"/>
                <a:gd name="T40" fmla="*/ 602 w 1012"/>
                <a:gd name="T41" fmla="*/ 152 h 738"/>
                <a:gd name="T42" fmla="*/ 634 w 1012"/>
                <a:gd name="T43" fmla="*/ 168 h 738"/>
                <a:gd name="T44" fmla="*/ 634 w 1012"/>
                <a:gd name="T45" fmla="*/ 201 h 738"/>
                <a:gd name="T46" fmla="*/ 650 w 1012"/>
                <a:gd name="T47" fmla="*/ 256 h 738"/>
                <a:gd name="T48" fmla="*/ 667 w 1012"/>
                <a:gd name="T49" fmla="*/ 201 h 738"/>
                <a:gd name="T50" fmla="*/ 683 w 1012"/>
                <a:gd name="T51" fmla="*/ 233 h 738"/>
                <a:gd name="T52" fmla="*/ 699 w 1012"/>
                <a:gd name="T53" fmla="*/ 233 h 738"/>
                <a:gd name="T54" fmla="*/ 732 w 1012"/>
                <a:gd name="T55" fmla="*/ 217 h 738"/>
                <a:gd name="T56" fmla="*/ 732 w 1012"/>
                <a:gd name="T57" fmla="*/ 274 h 738"/>
                <a:gd name="T58" fmla="*/ 748 w 1012"/>
                <a:gd name="T59" fmla="*/ 233 h 738"/>
                <a:gd name="T60" fmla="*/ 780 w 1012"/>
                <a:gd name="T61" fmla="*/ 250 h 738"/>
                <a:gd name="T62" fmla="*/ 764 w 1012"/>
                <a:gd name="T63" fmla="*/ 217 h 738"/>
                <a:gd name="T64" fmla="*/ 732 w 1012"/>
                <a:gd name="T65" fmla="*/ 201 h 738"/>
                <a:gd name="T66" fmla="*/ 683 w 1012"/>
                <a:gd name="T67" fmla="*/ 201 h 738"/>
                <a:gd name="T68" fmla="*/ 650 w 1012"/>
                <a:gd name="T69" fmla="*/ 185 h 738"/>
                <a:gd name="T70" fmla="*/ 650 w 1012"/>
                <a:gd name="T71" fmla="*/ 152 h 738"/>
                <a:gd name="T72" fmla="*/ 618 w 1012"/>
                <a:gd name="T73" fmla="*/ 136 h 738"/>
                <a:gd name="T74" fmla="*/ 583 w 1012"/>
                <a:gd name="T75" fmla="*/ 152 h 738"/>
                <a:gd name="T76" fmla="*/ 764 w 1012"/>
                <a:gd name="T77" fmla="*/ 435 h 738"/>
                <a:gd name="T78" fmla="*/ 780 w 1012"/>
                <a:gd name="T79" fmla="*/ 341 h 738"/>
                <a:gd name="T80" fmla="*/ 780 w 1012"/>
                <a:gd name="T81" fmla="*/ 250 h 738"/>
                <a:gd name="T82" fmla="*/ 764 w 1012"/>
                <a:gd name="T83" fmla="*/ 384 h 738"/>
                <a:gd name="T84" fmla="*/ 624 w 1012"/>
                <a:gd name="T85" fmla="*/ 435 h 738"/>
                <a:gd name="T86" fmla="*/ 608 w 1012"/>
                <a:gd name="T87" fmla="*/ 368 h 738"/>
                <a:gd name="T88" fmla="*/ 575 w 1012"/>
                <a:gd name="T89" fmla="*/ 333 h 738"/>
                <a:gd name="T90" fmla="*/ 559 w 1012"/>
                <a:gd name="T91" fmla="*/ 301 h 738"/>
                <a:gd name="T92" fmla="*/ 567 w 1012"/>
                <a:gd name="T93" fmla="*/ 264 h 738"/>
                <a:gd name="T94" fmla="*/ 526 w 1012"/>
                <a:gd name="T95" fmla="*/ 264 h 738"/>
                <a:gd name="T96" fmla="*/ 543 w 1012"/>
                <a:gd name="T97" fmla="*/ 317 h 738"/>
                <a:gd name="T98" fmla="*/ 575 w 1012"/>
                <a:gd name="T99" fmla="*/ 333 h 738"/>
                <a:gd name="T100" fmla="*/ 591 w 1012"/>
                <a:gd name="T101" fmla="*/ 402 h 738"/>
                <a:gd name="T102" fmla="*/ 624 w 1012"/>
                <a:gd name="T103" fmla="*/ 435 h 738"/>
                <a:gd name="T104" fmla="*/ 748 w 1012"/>
                <a:gd name="T105" fmla="*/ 435 h 738"/>
                <a:gd name="T106" fmla="*/ 567 w 1012"/>
                <a:gd name="T107" fmla="*/ 280 h 738"/>
                <a:gd name="T108" fmla="*/ 602 w 1012"/>
                <a:gd name="T109" fmla="*/ 303 h 738"/>
                <a:gd name="T110" fmla="*/ 583 w 1012"/>
                <a:gd name="T111" fmla="*/ 264 h 738"/>
                <a:gd name="T112" fmla="*/ 449 w 1012"/>
                <a:gd name="T113" fmla="*/ 620 h 738"/>
                <a:gd name="T114" fmla="*/ 557 w 1012"/>
                <a:gd name="T115" fmla="*/ 620 h 738"/>
                <a:gd name="T116" fmla="*/ 150 w 1012"/>
                <a:gd name="T117" fmla="*/ 79 h 738"/>
                <a:gd name="T118" fmla="*/ 856 w 1012"/>
                <a:gd name="T119" fmla="*/ 79 h 7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12"/>
                <a:gd name="T181" fmla="*/ 0 h 738"/>
                <a:gd name="T182" fmla="*/ 1012 w 1012"/>
                <a:gd name="T183" fmla="*/ 738 h 73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12" h="738">
                  <a:moveTo>
                    <a:pt x="154" y="0"/>
                  </a:moveTo>
                  <a:lnTo>
                    <a:pt x="852" y="0"/>
                  </a:lnTo>
                  <a:lnTo>
                    <a:pt x="852" y="0"/>
                  </a:lnTo>
                  <a:lnTo>
                    <a:pt x="866" y="2"/>
                  </a:lnTo>
                  <a:lnTo>
                    <a:pt x="880" y="6"/>
                  </a:lnTo>
                  <a:lnTo>
                    <a:pt x="892" y="14"/>
                  </a:lnTo>
                  <a:lnTo>
                    <a:pt x="904" y="22"/>
                  </a:lnTo>
                  <a:lnTo>
                    <a:pt x="913" y="34"/>
                  </a:lnTo>
                  <a:lnTo>
                    <a:pt x="921" y="46"/>
                  </a:lnTo>
                  <a:lnTo>
                    <a:pt x="925" y="61"/>
                  </a:lnTo>
                  <a:lnTo>
                    <a:pt x="927" y="75"/>
                  </a:lnTo>
                  <a:lnTo>
                    <a:pt x="927" y="494"/>
                  </a:lnTo>
                  <a:lnTo>
                    <a:pt x="927" y="494"/>
                  </a:lnTo>
                  <a:lnTo>
                    <a:pt x="925" y="508"/>
                  </a:lnTo>
                  <a:lnTo>
                    <a:pt x="921" y="520"/>
                  </a:lnTo>
                  <a:lnTo>
                    <a:pt x="917" y="532"/>
                  </a:lnTo>
                  <a:lnTo>
                    <a:pt x="908" y="543"/>
                  </a:lnTo>
                  <a:lnTo>
                    <a:pt x="900" y="551"/>
                  </a:lnTo>
                  <a:lnTo>
                    <a:pt x="890" y="559"/>
                  </a:lnTo>
                  <a:lnTo>
                    <a:pt x="880" y="565"/>
                  </a:lnTo>
                  <a:lnTo>
                    <a:pt x="868" y="567"/>
                  </a:lnTo>
                  <a:lnTo>
                    <a:pt x="1012" y="673"/>
                  </a:lnTo>
                  <a:lnTo>
                    <a:pt x="1012" y="738"/>
                  </a:lnTo>
                  <a:lnTo>
                    <a:pt x="0" y="738"/>
                  </a:lnTo>
                  <a:lnTo>
                    <a:pt x="0" y="673"/>
                  </a:lnTo>
                  <a:lnTo>
                    <a:pt x="134" y="567"/>
                  </a:lnTo>
                  <a:lnTo>
                    <a:pt x="134" y="567"/>
                  </a:lnTo>
                  <a:lnTo>
                    <a:pt x="134" y="567"/>
                  </a:lnTo>
                  <a:lnTo>
                    <a:pt x="124" y="563"/>
                  </a:lnTo>
                  <a:lnTo>
                    <a:pt x="112" y="557"/>
                  </a:lnTo>
                  <a:lnTo>
                    <a:pt x="103" y="549"/>
                  </a:lnTo>
                  <a:lnTo>
                    <a:pt x="95" y="540"/>
                  </a:lnTo>
                  <a:lnTo>
                    <a:pt x="89" y="530"/>
                  </a:lnTo>
                  <a:lnTo>
                    <a:pt x="83" y="518"/>
                  </a:lnTo>
                  <a:lnTo>
                    <a:pt x="81" y="508"/>
                  </a:lnTo>
                  <a:lnTo>
                    <a:pt x="79" y="494"/>
                  </a:lnTo>
                  <a:lnTo>
                    <a:pt x="79" y="75"/>
                  </a:lnTo>
                  <a:lnTo>
                    <a:pt x="79" y="75"/>
                  </a:lnTo>
                  <a:lnTo>
                    <a:pt x="81" y="61"/>
                  </a:lnTo>
                  <a:lnTo>
                    <a:pt x="85" y="46"/>
                  </a:lnTo>
                  <a:lnTo>
                    <a:pt x="93" y="34"/>
                  </a:lnTo>
                  <a:lnTo>
                    <a:pt x="101" y="22"/>
                  </a:lnTo>
                  <a:lnTo>
                    <a:pt x="114" y="14"/>
                  </a:lnTo>
                  <a:lnTo>
                    <a:pt x="126" y="6"/>
                  </a:lnTo>
                  <a:lnTo>
                    <a:pt x="140" y="2"/>
                  </a:lnTo>
                  <a:lnTo>
                    <a:pt x="154" y="0"/>
                  </a:lnTo>
                  <a:lnTo>
                    <a:pt x="154" y="0"/>
                  </a:lnTo>
                  <a:close/>
                  <a:moveTo>
                    <a:pt x="583" y="152"/>
                  </a:moveTo>
                  <a:lnTo>
                    <a:pt x="583" y="168"/>
                  </a:lnTo>
                  <a:lnTo>
                    <a:pt x="583" y="168"/>
                  </a:lnTo>
                  <a:lnTo>
                    <a:pt x="583" y="185"/>
                  </a:lnTo>
                  <a:lnTo>
                    <a:pt x="583" y="201"/>
                  </a:lnTo>
                  <a:lnTo>
                    <a:pt x="583" y="217"/>
                  </a:lnTo>
                  <a:lnTo>
                    <a:pt x="583" y="233"/>
                  </a:lnTo>
                  <a:lnTo>
                    <a:pt x="583" y="250"/>
                  </a:lnTo>
                  <a:lnTo>
                    <a:pt x="602" y="250"/>
                  </a:lnTo>
                  <a:lnTo>
                    <a:pt x="602" y="233"/>
                  </a:lnTo>
                  <a:lnTo>
                    <a:pt x="602" y="217"/>
                  </a:lnTo>
                  <a:lnTo>
                    <a:pt x="602" y="201"/>
                  </a:lnTo>
                  <a:lnTo>
                    <a:pt x="602" y="185"/>
                  </a:lnTo>
                  <a:lnTo>
                    <a:pt x="602" y="168"/>
                  </a:lnTo>
                  <a:lnTo>
                    <a:pt x="602" y="168"/>
                  </a:lnTo>
                  <a:lnTo>
                    <a:pt x="602" y="152"/>
                  </a:lnTo>
                  <a:lnTo>
                    <a:pt x="618" y="152"/>
                  </a:lnTo>
                  <a:lnTo>
                    <a:pt x="634" y="152"/>
                  </a:lnTo>
                  <a:lnTo>
                    <a:pt x="634" y="168"/>
                  </a:lnTo>
                  <a:lnTo>
                    <a:pt x="634" y="168"/>
                  </a:lnTo>
                  <a:lnTo>
                    <a:pt x="634" y="185"/>
                  </a:lnTo>
                  <a:lnTo>
                    <a:pt x="634" y="201"/>
                  </a:lnTo>
                  <a:lnTo>
                    <a:pt x="634" y="217"/>
                  </a:lnTo>
                  <a:lnTo>
                    <a:pt x="634" y="256"/>
                  </a:lnTo>
                  <a:lnTo>
                    <a:pt x="650" y="256"/>
                  </a:lnTo>
                  <a:lnTo>
                    <a:pt x="650" y="217"/>
                  </a:lnTo>
                  <a:lnTo>
                    <a:pt x="650" y="201"/>
                  </a:lnTo>
                  <a:lnTo>
                    <a:pt x="667" y="201"/>
                  </a:lnTo>
                  <a:lnTo>
                    <a:pt x="683" y="201"/>
                  </a:lnTo>
                  <a:lnTo>
                    <a:pt x="683" y="217"/>
                  </a:lnTo>
                  <a:lnTo>
                    <a:pt x="683" y="233"/>
                  </a:lnTo>
                  <a:lnTo>
                    <a:pt x="683" y="262"/>
                  </a:lnTo>
                  <a:lnTo>
                    <a:pt x="699" y="262"/>
                  </a:lnTo>
                  <a:lnTo>
                    <a:pt x="699" y="233"/>
                  </a:lnTo>
                  <a:lnTo>
                    <a:pt x="699" y="217"/>
                  </a:lnTo>
                  <a:lnTo>
                    <a:pt x="715" y="217"/>
                  </a:lnTo>
                  <a:lnTo>
                    <a:pt x="732" y="217"/>
                  </a:lnTo>
                  <a:lnTo>
                    <a:pt x="732" y="233"/>
                  </a:lnTo>
                  <a:lnTo>
                    <a:pt x="732" y="250"/>
                  </a:lnTo>
                  <a:lnTo>
                    <a:pt x="732" y="274"/>
                  </a:lnTo>
                  <a:lnTo>
                    <a:pt x="748" y="274"/>
                  </a:lnTo>
                  <a:lnTo>
                    <a:pt x="748" y="250"/>
                  </a:lnTo>
                  <a:lnTo>
                    <a:pt x="748" y="233"/>
                  </a:lnTo>
                  <a:lnTo>
                    <a:pt x="764" y="233"/>
                  </a:lnTo>
                  <a:lnTo>
                    <a:pt x="764" y="250"/>
                  </a:lnTo>
                  <a:lnTo>
                    <a:pt x="780" y="250"/>
                  </a:lnTo>
                  <a:lnTo>
                    <a:pt x="780" y="233"/>
                  </a:lnTo>
                  <a:lnTo>
                    <a:pt x="764" y="233"/>
                  </a:lnTo>
                  <a:lnTo>
                    <a:pt x="764" y="217"/>
                  </a:lnTo>
                  <a:lnTo>
                    <a:pt x="748" y="217"/>
                  </a:lnTo>
                  <a:lnTo>
                    <a:pt x="732" y="217"/>
                  </a:lnTo>
                  <a:lnTo>
                    <a:pt x="732" y="201"/>
                  </a:lnTo>
                  <a:lnTo>
                    <a:pt x="715" y="201"/>
                  </a:lnTo>
                  <a:lnTo>
                    <a:pt x="699" y="201"/>
                  </a:lnTo>
                  <a:lnTo>
                    <a:pt x="683" y="201"/>
                  </a:lnTo>
                  <a:lnTo>
                    <a:pt x="683" y="185"/>
                  </a:lnTo>
                  <a:lnTo>
                    <a:pt x="667" y="185"/>
                  </a:lnTo>
                  <a:lnTo>
                    <a:pt x="650" y="185"/>
                  </a:lnTo>
                  <a:lnTo>
                    <a:pt x="650" y="168"/>
                  </a:lnTo>
                  <a:lnTo>
                    <a:pt x="650" y="168"/>
                  </a:lnTo>
                  <a:lnTo>
                    <a:pt x="650" y="152"/>
                  </a:lnTo>
                  <a:lnTo>
                    <a:pt x="634" y="152"/>
                  </a:lnTo>
                  <a:lnTo>
                    <a:pt x="634" y="136"/>
                  </a:lnTo>
                  <a:lnTo>
                    <a:pt x="618" y="136"/>
                  </a:lnTo>
                  <a:lnTo>
                    <a:pt x="602" y="136"/>
                  </a:lnTo>
                  <a:lnTo>
                    <a:pt x="602" y="152"/>
                  </a:lnTo>
                  <a:lnTo>
                    <a:pt x="583" y="152"/>
                  </a:lnTo>
                  <a:lnTo>
                    <a:pt x="583" y="152"/>
                  </a:lnTo>
                  <a:close/>
                  <a:moveTo>
                    <a:pt x="748" y="435"/>
                  </a:moveTo>
                  <a:lnTo>
                    <a:pt x="764" y="435"/>
                  </a:lnTo>
                  <a:lnTo>
                    <a:pt x="764" y="384"/>
                  </a:lnTo>
                  <a:lnTo>
                    <a:pt x="780" y="384"/>
                  </a:lnTo>
                  <a:lnTo>
                    <a:pt x="780" y="341"/>
                  </a:lnTo>
                  <a:lnTo>
                    <a:pt x="797" y="341"/>
                  </a:lnTo>
                  <a:lnTo>
                    <a:pt x="797" y="250"/>
                  </a:lnTo>
                  <a:lnTo>
                    <a:pt x="780" y="250"/>
                  </a:lnTo>
                  <a:lnTo>
                    <a:pt x="780" y="341"/>
                  </a:lnTo>
                  <a:lnTo>
                    <a:pt x="764" y="341"/>
                  </a:lnTo>
                  <a:lnTo>
                    <a:pt x="764" y="384"/>
                  </a:lnTo>
                  <a:lnTo>
                    <a:pt x="748" y="384"/>
                  </a:lnTo>
                  <a:lnTo>
                    <a:pt x="748" y="435"/>
                  </a:lnTo>
                  <a:lnTo>
                    <a:pt x="624" y="435"/>
                  </a:lnTo>
                  <a:lnTo>
                    <a:pt x="624" y="402"/>
                  </a:lnTo>
                  <a:lnTo>
                    <a:pt x="608" y="402"/>
                  </a:lnTo>
                  <a:lnTo>
                    <a:pt x="608" y="368"/>
                  </a:lnTo>
                  <a:lnTo>
                    <a:pt x="591" y="368"/>
                  </a:lnTo>
                  <a:lnTo>
                    <a:pt x="591" y="333"/>
                  </a:lnTo>
                  <a:lnTo>
                    <a:pt x="575" y="333"/>
                  </a:lnTo>
                  <a:lnTo>
                    <a:pt x="575" y="317"/>
                  </a:lnTo>
                  <a:lnTo>
                    <a:pt x="559" y="317"/>
                  </a:lnTo>
                  <a:lnTo>
                    <a:pt x="559" y="301"/>
                  </a:lnTo>
                  <a:lnTo>
                    <a:pt x="543" y="301"/>
                  </a:lnTo>
                  <a:lnTo>
                    <a:pt x="543" y="264"/>
                  </a:lnTo>
                  <a:lnTo>
                    <a:pt x="567" y="264"/>
                  </a:lnTo>
                  <a:lnTo>
                    <a:pt x="567" y="248"/>
                  </a:lnTo>
                  <a:lnTo>
                    <a:pt x="526" y="248"/>
                  </a:lnTo>
                  <a:lnTo>
                    <a:pt x="526" y="264"/>
                  </a:lnTo>
                  <a:lnTo>
                    <a:pt x="526" y="301"/>
                  </a:lnTo>
                  <a:lnTo>
                    <a:pt x="543" y="301"/>
                  </a:lnTo>
                  <a:lnTo>
                    <a:pt x="543" y="317"/>
                  </a:lnTo>
                  <a:lnTo>
                    <a:pt x="559" y="317"/>
                  </a:lnTo>
                  <a:lnTo>
                    <a:pt x="559" y="333"/>
                  </a:lnTo>
                  <a:lnTo>
                    <a:pt x="575" y="333"/>
                  </a:lnTo>
                  <a:lnTo>
                    <a:pt x="575" y="368"/>
                  </a:lnTo>
                  <a:lnTo>
                    <a:pt x="591" y="368"/>
                  </a:lnTo>
                  <a:lnTo>
                    <a:pt x="591" y="402"/>
                  </a:lnTo>
                  <a:lnTo>
                    <a:pt x="608" y="402"/>
                  </a:lnTo>
                  <a:lnTo>
                    <a:pt x="608" y="435"/>
                  </a:lnTo>
                  <a:lnTo>
                    <a:pt x="624" y="435"/>
                  </a:lnTo>
                  <a:lnTo>
                    <a:pt x="624" y="451"/>
                  </a:lnTo>
                  <a:lnTo>
                    <a:pt x="748" y="451"/>
                  </a:lnTo>
                  <a:lnTo>
                    <a:pt x="748" y="435"/>
                  </a:lnTo>
                  <a:lnTo>
                    <a:pt x="748" y="435"/>
                  </a:lnTo>
                  <a:close/>
                  <a:moveTo>
                    <a:pt x="567" y="264"/>
                  </a:moveTo>
                  <a:lnTo>
                    <a:pt x="567" y="280"/>
                  </a:lnTo>
                  <a:lnTo>
                    <a:pt x="583" y="280"/>
                  </a:lnTo>
                  <a:lnTo>
                    <a:pt x="583" y="303"/>
                  </a:lnTo>
                  <a:lnTo>
                    <a:pt x="602" y="303"/>
                  </a:lnTo>
                  <a:lnTo>
                    <a:pt x="602" y="250"/>
                  </a:lnTo>
                  <a:lnTo>
                    <a:pt x="583" y="250"/>
                  </a:lnTo>
                  <a:lnTo>
                    <a:pt x="583" y="264"/>
                  </a:lnTo>
                  <a:lnTo>
                    <a:pt x="567" y="264"/>
                  </a:lnTo>
                  <a:lnTo>
                    <a:pt x="567" y="264"/>
                  </a:lnTo>
                  <a:close/>
                  <a:moveTo>
                    <a:pt x="449" y="620"/>
                  </a:moveTo>
                  <a:lnTo>
                    <a:pt x="416" y="683"/>
                  </a:lnTo>
                  <a:lnTo>
                    <a:pt x="593" y="683"/>
                  </a:lnTo>
                  <a:lnTo>
                    <a:pt x="557" y="620"/>
                  </a:lnTo>
                  <a:lnTo>
                    <a:pt x="449" y="620"/>
                  </a:lnTo>
                  <a:lnTo>
                    <a:pt x="449" y="620"/>
                  </a:lnTo>
                  <a:close/>
                  <a:moveTo>
                    <a:pt x="150" y="79"/>
                  </a:moveTo>
                  <a:lnTo>
                    <a:pt x="150" y="506"/>
                  </a:lnTo>
                  <a:lnTo>
                    <a:pt x="856" y="506"/>
                  </a:lnTo>
                  <a:lnTo>
                    <a:pt x="856" y="79"/>
                  </a:lnTo>
                  <a:lnTo>
                    <a:pt x="150" y="79"/>
                  </a:lnTo>
                  <a:close/>
                </a:path>
              </a:pathLst>
            </a:custGeom>
            <a:solidFill>
              <a:srgbClr val="30B5C5"/>
            </a:solidFill>
            <a:ln w="9525">
              <a:noFill/>
              <a:miter lim="800000"/>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defTabSz="914400" fontAlgn="auto">
                <a:spcBef>
                  <a:spcPts val="0"/>
                </a:spcBef>
                <a:spcAft>
                  <a:spcPts val="0"/>
                </a:spcAft>
              </a:pPr>
              <a:endParaRPr lang="zh-CN" altLang="zh-CN" sz="1795">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 name="Freeform 14"/>
            <p:cNvSpPr>
              <a:spLocks noChangeAspect="1" noEditPoints="1" noChangeArrowheads="1"/>
            </p:cNvSpPr>
            <p:nvPr/>
          </p:nvSpPr>
          <p:spPr bwMode="auto">
            <a:xfrm>
              <a:off x="3205048" y="2897651"/>
              <a:ext cx="295433" cy="216000"/>
            </a:xfrm>
            <a:custGeom>
              <a:avLst/>
              <a:gdLst>
                <a:gd name="T0" fmla="*/ 852 w 1012"/>
                <a:gd name="T1" fmla="*/ 0 h 738"/>
                <a:gd name="T2" fmla="*/ 892 w 1012"/>
                <a:gd name="T3" fmla="*/ 14 h 738"/>
                <a:gd name="T4" fmla="*/ 921 w 1012"/>
                <a:gd name="T5" fmla="*/ 46 h 738"/>
                <a:gd name="T6" fmla="*/ 927 w 1012"/>
                <a:gd name="T7" fmla="*/ 494 h 738"/>
                <a:gd name="T8" fmla="*/ 921 w 1012"/>
                <a:gd name="T9" fmla="*/ 520 h 738"/>
                <a:gd name="T10" fmla="*/ 900 w 1012"/>
                <a:gd name="T11" fmla="*/ 551 h 738"/>
                <a:gd name="T12" fmla="*/ 868 w 1012"/>
                <a:gd name="T13" fmla="*/ 567 h 738"/>
                <a:gd name="T14" fmla="*/ 0 w 1012"/>
                <a:gd name="T15" fmla="*/ 738 h 738"/>
                <a:gd name="T16" fmla="*/ 134 w 1012"/>
                <a:gd name="T17" fmla="*/ 567 h 738"/>
                <a:gd name="T18" fmla="*/ 112 w 1012"/>
                <a:gd name="T19" fmla="*/ 557 h 738"/>
                <a:gd name="T20" fmla="*/ 89 w 1012"/>
                <a:gd name="T21" fmla="*/ 530 h 738"/>
                <a:gd name="T22" fmla="*/ 79 w 1012"/>
                <a:gd name="T23" fmla="*/ 494 h 738"/>
                <a:gd name="T24" fmla="*/ 81 w 1012"/>
                <a:gd name="T25" fmla="*/ 61 h 738"/>
                <a:gd name="T26" fmla="*/ 101 w 1012"/>
                <a:gd name="T27" fmla="*/ 22 h 738"/>
                <a:gd name="T28" fmla="*/ 140 w 1012"/>
                <a:gd name="T29" fmla="*/ 2 h 738"/>
                <a:gd name="T30" fmla="*/ 583 w 1012"/>
                <a:gd name="T31" fmla="*/ 152 h 738"/>
                <a:gd name="T32" fmla="*/ 583 w 1012"/>
                <a:gd name="T33" fmla="*/ 185 h 738"/>
                <a:gd name="T34" fmla="*/ 583 w 1012"/>
                <a:gd name="T35" fmla="*/ 233 h 738"/>
                <a:gd name="T36" fmla="*/ 602 w 1012"/>
                <a:gd name="T37" fmla="*/ 233 h 738"/>
                <a:gd name="T38" fmla="*/ 602 w 1012"/>
                <a:gd name="T39" fmla="*/ 185 h 738"/>
                <a:gd name="T40" fmla="*/ 602 w 1012"/>
                <a:gd name="T41" fmla="*/ 152 h 738"/>
                <a:gd name="T42" fmla="*/ 634 w 1012"/>
                <a:gd name="T43" fmla="*/ 168 h 738"/>
                <a:gd name="T44" fmla="*/ 634 w 1012"/>
                <a:gd name="T45" fmla="*/ 201 h 738"/>
                <a:gd name="T46" fmla="*/ 650 w 1012"/>
                <a:gd name="T47" fmla="*/ 256 h 738"/>
                <a:gd name="T48" fmla="*/ 667 w 1012"/>
                <a:gd name="T49" fmla="*/ 201 h 738"/>
                <a:gd name="T50" fmla="*/ 683 w 1012"/>
                <a:gd name="T51" fmla="*/ 233 h 738"/>
                <a:gd name="T52" fmla="*/ 699 w 1012"/>
                <a:gd name="T53" fmla="*/ 233 h 738"/>
                <a:gd name="T54" fmla="*/ 732 w 1012"/>
                <a:gd name="T55" fmla="*/ 217 h 738"/>
                <a:gd name="T56" fmla="*/ 732 w 1012"/>
                <a:gd name="T57" fmla="*/ 274 h 738"/>
                <a:gd name="T58" fmla="*/ 748 w 1012"/>
                <a:gd name="T59" fmla="*/ 233 h 738"/>
                <a:gd name="T60" fmla="*/ 780 w 1012"/>
                <a:gd name="T61" fmla="*/ 250 h 738"/>
                <a:gd name="T62" fmla="*/ 764 w 1012"/>
                <a:gd name="T63" fmla="*/ 217 h 738"/>
                <a:gd name="T64" fmla="*/ 732 w 1012"/>
                <a:gd name="T65" fmla="*/ 201 h 738"/>
                <a:gd name="T66" fmla="*/ 683 w 1012"/>
                <a:gd name="T67" fmla="*/ 201 h 738"/>
                <a:gd name="T68" fmla="*/ 650 w 1012"/>
                <a:gd name="T69" fmla="*/ 185 h 738"/>
                <a:gd name="T70" fmla="*/ 650 w 1012"/>
                <a:gd name="T71" fmla="*/ 152 h 738"/>
                <a:gd name="T72" fmla="*/ 618 w 1012"/>
                <a:gd name="T73" fmla="*/ 136 h 738"/>
                <a:gd name="T74" fmla="*/ 583 w 1012"/>
                <a:gd name="T75" fmla="*/ 152 h 738"/>
                <a:gd name="T76" fmla="*/ 764 w 1012"/>
                <a:gd name="T77" fmla="*/ 435 h 738"/>
                <a:gd name="T78" fmla="*/ 780 w 1012"/>
                <a:gd name="T79" fmla="*/ 341 h 738"/>
                <a:gd name="T80" fmla="*/ 780 w 1012"/>
                <a:gd name="T81" fmla="*/ 250 h 738"/>
                <a:gd name="T82" fmla="*/ 764 w 1012"/>
                <a:gd name="T83" fmla="*/ 384 h 738"/>
                <a:gd name="T84" fmla="*/ 624 w 1012"/>
                <a:gd name="T85" fmla="*/ 435 h 738"/>
                <a:gd name="T86" fmla="*/ 608 w 1012"/>
                <a:gd name="T87" fmla="*/ 368 h 738"/>
                <a:gd name="T88" fmla="*/ 575 w 1012"/>
                <a:gd name="T89" fmla="*/ 333 h 738"/>
                <a:gd name="T90" fmla="*/ 559 w 1012"/>
                <a:gd name="T91" fmla="*/ 301 h 738"/>
                <a:gd name="T92" fmla="*/ 567 w 1012"/>
                <a:gd name="T93" fmla="*/ 264 h 738"/>
                <a:gd name="T94" fmla="*/ 526 w 1012"/>
                <a:gd name="T95" fmla="*/ 264 h 738"/>
                <a:gd name="T96" fmla="*/ 543 w 1012"/>
                <a:gd name="T97" fmla="*/ 317 h 738"/>
                <a:gd name="T98" fmla="*/ 575 w 1012"/>
                <a:gd name="T99" fmla="*/ 333 h 738"/>
                <a:gd name="T100" fmla="*/ 591 w 1012"/>
                <a:gd name="T101" fmla="*/ 402 h 738"/>
                <a:gd name="T102" fmla="*/ 624 w 1012"/>
                <a:gd name="T103" fmla="*/ 435 h 738"/>
                <a:gd name="T104" fmla="*/ 748 w 1012"/>
                <a:gd name="T105" fmla="*/ 435 h 738"/>
                <a:gd name="T106" fmla="*/ 567 w 1012"/>
                <a:gd name="T107" fmla="*/ 280 h 738"/>
                <a:gd name="T108" fmla="*/ 602 w 1012"/>
                <a:gd name="T109" fmla="*/ 303 h 738"/>
                <a:gd name="T110" fmla="*/ 583 w 1012"/>
                <a:gd name="T111" fmla="*/ 264 h 738"/>
                <a:gd name="T112" fmla="*/ 449 w 1012"/>
                <a:gd name="T113" fmla="*/ 620 h 738"/>
                <a:gd name="T114" fmla="*/ 557 w 1012"/>
                <a:gd name="T115" fmla="*/ 620 h 738"/>
                <a:gd name="T116" fmla="*/ 150 w 1012"/>
                <a:gd name="T117" fmla="*/ 79 h 738"/>
                <a:gd name="T118" fmla="*/ 856 w 1012"/>
                <a:gd name="T119" fmla="*/ 79 h 7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12"/>
                <a:gd name="T181" fmla="*/ 0 h 738"/>
                <a:gd name="T182" fmla="*/ 1012 w 1012"/>
                <a:gd name="T183" fmla="*/ 738 h 73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12" h="738">
                  <a:moveTo>
                    <a:pt x="154" y="0"/>
                  </a:moveTo>
                  <a:lnTo>
                    <a:pt x="852" y="0"/>
                  </a:lnTo>
                  <a:lnTo>
                    <a:pt x="852" y="0"/>
                  </a:lnTo>
                  <a:lnTo>
                    <a:pt x="866" y="2"/>
                  </a:lnTo>
                  <a:lnTo>
                    <a:pt x="880" y="6"/>
                  </a:lnTo>
                  <a:lnTo>
                    <a:pt x="892" y="14"/>
                  </a:lnTo>
                  <a:lnTo>
                    <a:pt x="904" y="22"/>
                  </a:lnTo>
                  <a:lnTo>
                    <a:pt x="913" y="34"/>
                  </a:lnTo>
                  <a:lnTo>
                    <a:pt x="921" y="46"/>
                  </a:lnTo>
                  <a:lnTo>
                    <a:pt x="925" y="61"/>
                  </a:lnTo>
                  <a:lnTo>
                    <a:pt x="927" y="75"/>
                  </a:lnTo>
                  <a:lnTo>
                    <a:pt x="927" y="494"/>
                  </a:lnTo>
                  <a:lnTo>
                    <a:pt x="927" y="494"/>
                  </a:lnTo>
                  <a:lnTo>
                    <a:pt x="925" y="508"/>
                  </a:lnTo>
                  <a:lnTo>
                    <a:pt x="921" y="520"/>
                  </a:lnTo>
                  <a:lnTo>
                    <a:pt x="917" y="532"/>
                  </a:lnTo>
                  <a:lnTo>
                    <a:pt x="908" y="543"/>
                  </a:lnTo>
                  <a:lnTo>
                    <a:pt x="900" y="551"/>
                  </a:lnTo>
                  <a:lnTo>
                    <a:pt x="890" y="559"/>
                  </a:lnTo>
                  <a:lnTo>
                    <a:pt x="880" y="565"/>
                  </a:lnTo>
                  <a:lnTo>
                    <a:pt x="868" y="567"/>
                  </a:lnTo>
                  <a:lnTo>
                    <a:pt x="1012" y="673"/>
                  </a:lnTo>
                  <a:lnTo>
                    <a:pt x="1012" y="738"/>
                  </a:lnTo>
                  <a:lnTo>
                    <a:pt x="0" y="738"/>
                  </a:lnTo>
                  <a:lnTo>
                    <a:pt x="0" y="673"/>
                  </a:lnTo>
                  <a:lnTo>
                    <a:pt x="134" y="567"/>
                  </a:lnTo>
                  <a:lnTo>
                    <a:pt x="134" y="567"/>
                  </a:lnTo>
                  <a:lnTo>
                    <a:pt x="134" y="567"/>
                  </a:lnTo>
                  <a:lnTo>
                    <a:pt x="124" y="563"/>
                  </a:lnTo>
                  <a:lnTo>
                    <a:pt x="112" y="557"/>
                  </a:lnTo>
                  <a:lnTo>
                    <a:pt x="103" y="549"/>
                  </a:lnTo>
                  <a:lnTo>
                    <a:pt x="95" y="540"/>
                  </a:lnTo>
                  <a:lnTo>
                    <a:pt x="89" y="530"/>
                  </a:lnTo>
                  <a:lnTo>
                    <a:pt x="83" y="518"/>
                  </a:lnTo>
                  <a:lnTo>
                    <a:pt x="81" y="508"/>
                  </a:lnTo>
                  <a:lnTo>
                    <a:pt x="79" y="494"/>
                  </a:lnTo>
                  <a:lnTo>
                    <a:pt x="79" y="75"/>
                  </a:lnTo>
                  <a:lnTo>
                    <a:pt x="79" y="75"/>
                  </a:lnTo>
                  <a:lnTo>
                    <a:pt x="81" y="61"/>
                  </a:lnTo>
                  <a:lnTo>
                    <a:pt x="85" y="46"/>
                  </a:lnTo>
                  <a:lnTo>
                    <a:pt x="93" y="34"/>
                  </a:lnTo>
                  <a:lnTo>
                    <a:pt x="101" y="22"/>
                  </a:lnTo>
                  <a:lnTo>
                    <a:pt x="114" y="14"/>
                  </a:lnTo>
                  <a:lnTo>
                    <a:pt x="126" y="6"/>
                  </a:lnTo>
                  <a:lnTo>
                    <a:pt x="140" y="2"/>
                  </a:lnTo>
                  <a:lnTo>
                    <a:pt x="154" y="0"/>
                  </a:lnTo>
                  <a:lnTo>
                    <a:pt x="154" y="0"/>
                  </a:lnTo>
                  <a:close/>
                  <a:moveTo>
                    <a:pt x="583" y="152"/>
                  </a:moveTo>
                  <a:lnTo>
                    <a:pt x="583" y="168"/>
                  </a:lnTo>
                  <a:lnTo>
                    <a:pt x="583" y="168"/>
                  </a:lnTo>
                  <a:lnTo>
                    <a:pt x="583" y="185"/>
                  </a:lnTo>
                  <a:lnTo>
                    <a:pt x="583" y="201"/>
                  </a:lnTo>
                  <a:lnTo>
                    <a:pt x="583" y="217"/>
                  </a:lnTo>
                  <a:lnTo>
                    <a:pt x="583" y="233"/>
                  </a:lnTo>
                  <a:lnTo>
                    <a:pt x="583" y="250"/>
                  </a:lnTo>
                  <a:lnTo>
                    <a:pt x="602" y="250"/>
                  </a:lnTo>
                  <a:lnTo>
                    <a:pt x="602" y="233"/>
                  </a:lnTo>
                  <a:lnTo>
                    <a:pt x="602" y="217"/>
                  </a:lnTo>
                  <a:lnTo>
                    <a:pt x="602" y="201"/>
                  </a:lnTo>
                  <a:lnTo>
                    <a:pt x="602" y="185"/>
                  </a:lnTo>
                  <a:lnTo>
                    <a:pt x="602" y="168"/>
                  </a:lnTo>
                  <a:lnTo>
                    <a:pt x="602" y="168"/>
                  </a:lnTo>
                  <a:lnTo>
                    <a:pt x="602" y="152"/>
                  </a:lnTo>
                  <a:lnTo>
                    <a:pt x="618" y="152"/>
                  </a:lnTo>
                  <a:lnTo>
                    <a:pt x="634" y="152"/>
                  </a:lnTo>
                  <a:lnTo>
                    <a:pt x="634" y="168"/>
                  </a:lnTo>
                  <a:lnTo>
                    <a:pt x="634" y="168"/>
                  </a:lnTo>
                  <a:lnTo>
                    <a:pt x="634" y="185"/>
                  </a:lnTo>
                  <a:lnTo>
                    <a:pt x="634" y="201"/>
                  </a:lnTo>
                  <a:lnTo>
                    <a:pt x="634" y="217"/>
                  </a:lnTo>
                  <a:lnTo>
                    <a:pt x="634" y="256"/>
                  </a:lnTo>
                  <a:lnTo>
                    <a:pt x="650" y="256"/>
                  </a:lnTo>
                  <a:lnTo>
                    <a:pt x="650" y="217"/>
                  </a:lnTo>
                  <a:lnTo>
                    <a:pt x="650" y="201"/>
                  </a:lnTo>
                  <a:lnTo>
                    <a:pt x="667" y="201"/>
                  </a:lnTo>
                  <a:lnTo>
                    <a:pt x="683" y="201"/>
                  </a:lnTo>
                  <a:lnTo>
                    <a:pt x="683" y="217"/>
                  </a:lnTo>
                  <a:lnTo>
                    <a:pt x="683" y="233"/>
                  </a:lnTo>
                  <a:lnTo>
                    <a:pt x="683" y="262"/>
                  </a:lnTo>
                  <a:lnTo>
                    <a:pt x="699" y="262"/>
                  </a:lnTo>
                  <a:lnTo>
                    <a:pt x="699" y="233"/>
                  </a:lnTo>
                  <a:lnTo>
                    <a:pt x="699" y="217"/>
                  </a:lnTo>
                  <a:lnTo>
                    <a:pt x="715" y="217"/>
                  </a:lnTo>
                  <a:lnTo>
                    <a:pt x="732" y="217"/>
                  </a:lnTo>
                  <a:lnTo>
                    <a:pt x="732" y="233"/>
                  </a:lnTo>
                  <a:lnTo>
                    <a:pt x="732" y="250"/>
                  </a:lnTo>
                  <a:lnTo>
                    <a:pt x="732" y="274"/>
                  </a:lnTo>
                  <a:lnTo>
                    <a:pt x="748" y="274"/>
                  </a:lnTo>
                  <a:lnTo>
                    <a:pt x="748" y="250"/>
                  </a:lnTo>
                  <a:lnTo>
                    <a:pt x="748" y="233"/>
                  </a:lnTo>
                  <a:lnTo>
                    <a:pt x="764" y="233"/>
                  </a:lnTo>
                  <a:lnTo>
                    <a:pt x="764" y="250"/>
                  </a:lnTo>
                  <a:lnTo>
                    <a:pt x="780" y="250"/>
                  </a:lnTo>
                  <a:lnTo>
                    <a:pt x="780" y="233"/>
                  </a:lnTo>
                  <a:lnTo>
                    <a:pt x="764" y="233"/>
                  </a:lnTo>
                  <a:lnTo>
                    <a:pt x="764" y="217"/>
                  </a:lnTo>
                  <a:lnTo>
                    <a:pt x="748" y="217"/>
                  </a:lnTo>
                  <a:lnTo>
                    <a:pt x="732" y="217"/>
                  </a:lnTo>
                  <a:lnTo>
                    <a:pt x="732" y="201"/>
                  </a:lnTo>
                  <a:lnTo>
                    <a:pt x="715" y="201"/>
                  </a:lnTo>
                  <a:lnTo>
                    <a:pt x="699" y="201"/>
                  </a:lnTo>
                  <a:lnTo>
                    <a:pt x="683" y="201"/>
                  </a:lnTo>
                  <a:lnTo>
                    <a:pt x="683" y="185"/>
                  </a:lnTo>
                  <a:lnTo>
                    <a:pt x="667" y="185"/>
                  </a:lnTo>
                  <a:lnTo>
                    <a:pt x="650" y="185"/>
                  </a:lnTo>
                  <a:lnTo>
                    <a:pt x="650" y="168"/>
                  </a:lnTo>
                  <a:lnTo>
                    <a:pt x="650" y="168"/>
                  </a:lnTo>
                  <a:lnTo>
                    <a:pt x="650" y="152"/>
                  </a:lnTo>
                  <a:lnTo>
                    <a:pt x="634" y="152"/>
                  </a:lnTo>
                  <a:lnTo>
                    <a:pt x="634" y="136"/>
                  </a:lnTo>
                  <a:lnTo>
                    <a:pt x="618" y="136"/>
                  </a:lnTo>
                  <a:lnTo>
                    <a:pt x="602" y="136"/>
                  </a:lnTo>
                  <a:lnTo>
                    <a:pt x="602" y="152"/>
                  </a:lnTo>
                  <a:lnTo>
                    <a:pt x="583" y="152"/>
                  </a:lnTo>
                  <a:lnTo>
                    <a:pt x="583" y="152"/>
                  </a:lnTo>
                  <a:close/>
                  <a:moveTo>
                    <a:pt x="748" y="435"/>
                  </a:moveTo>
                  <a:lnTo>
                    <a:pt x="764" y="435"/>
                  </a:lnTo>
                  <a:lnTo>
                    <a:pt x="764" y="384"/>
                  </a:lnTo>
                  <a:lnTo>
                    <a:pt x="780" y="384"/>
                  </a:lnTo>
                  <a:lnTo>
                    <a:pt x="780" y="341"/>
                  </a:lnTo>
                  <a:lnTo>
                    <a:pt x="797" y="341"/>
                  </a:lnTo>
                  <a:lnTo>
                    <a:pt x="797" y="250"/>
                  </a:lnTo>
                  <a:lnTo>
                    <a:pt x="780" y="250"/>
                  </a:lnTo>
                  <a:lnTo>
                    <a:pt x="780" y="341"/>
                  </a:lnTo>
                  <a:lnTo>
                    <a:pt x="764" y="341"/>
                  </a:lnTo>
                  <a:lnTo>
                    <a:pt x="764" y="384"/>
                  </a:lnTo>
                  <a:lnTo>
                    <a:pt x="748" y="384"/>
                  </a:lnTo>
                  <a:lnTo>
                    <a:pt x="748" y="435"/>
                  </a:lnTo>
                  <a:lnTo>
                    <a:pt x="624" y="435"/>
                  </a:lnTo>
                  <a:lnTo>
                    <a:pt x="624" y="402"/>
                  </a:lnTo>
                  <a:lnTo>
                    <a:pt x="608" y="402"/>
                  </a:lnTo>
                  <a:lnTo>
                    <a:pt x="608" y="368"/>
                  </a:lnTo>
                  <a:lnTo>
                    <a:pt x="591" y="368"/>
                  </a:lnTo>
                  <a:lnTo>
                    <a:pt x="591" y="333"/>
                  </a:lnTo>
                  <a:lnTo>
                    <a:pt x="575" y="333"/>
                  </a:lnTo>
                  <a:lnTo>
                    <a:pt x="575" y="317"/>
                  </a:lnTo>
                  <a:lnTo>
                    <a:pt x="559" y="317"/>
                  </a:lnTo>
                  <a:lnTo>
                    <a:pt x="559" y="301"/>
                  </a:lnTo>
                  <a:lnTo>
                    <a:pt x="543" y="301"/>
                  </a:lnTo>
                  <a:lnTo>
                    <a:pt x="543" y="264"/>
                  </a:lnTo>
                  <a:lnTo>
                    <a:pt x="567" y="264"/>
                  </a:lnTo>
                  <a:lnTo>
                    <a:pt x="567" y="248"/>
                  </a:lnTo>
                  <a:lnTo>
                    <a:pt x="526" y="248"/>
                  </a:lnTo>
                  <a:lnTo>
                    <a:pt x="526" y="264"/>
                  </a:lnTo>
                  <a:lnTo>
                    <a:pt x="526" y="301"/>
                  </a:lnTo>
                  <a:lnTo>
                    <a:pt x="543" y="301"/>
                  </a:lnTo>
                  <a:lnTo>
                    <a:pt x="543" y="317"/>
                  </a:lnTo>
                  <a:lnTo>
                    <a:pt x="559" y="317"/>
                  </a:lnTo>
                  <a:lnTo>
                    <a:pt x="559" y="333"/>
                  </a:lnTo>
                  <a:lnTo>
                    <a:pt x="575" y="333"/>
                  </a:lnTo>
                  <a:lnTo>
                    <a:pt x="575" y="368"/>
                  </a:lnTo>
                  <a:lnTo>
                    <a:pt x="591" y="368"/>
                  </a:lnTo>
                  <a:lnTo>
                    <a:pt x="591" y="402"/>
                  </a:lnTo>
                  <a:lnTo>
                    <a:pt x="608" y="402"/>
                  </a:lnTo>
                  <a:lnTo>
                    <a:pt x="608" y="435"/>
                  </a:lnTo>
                  <a:lnTo>
                    <a:pt x="624" y="435"/>
                  </a:lnTo>
                  <a:lnTo>
                    <a:pt x="624" y="451"/>
                  </a:lnTo>
                  <a:lnTo>
                    <a:pt x="748" y="451"/>
                  </a:lnTo>
                  <a:lnTo>
                    <a:pt x="748" y="435"/>
                  </a:lnTo>
                  <a:lnTo>
                    <a:pt x="748" y="435"/>
                  </a:lnTo>
                  <a:close/>
                  <a:moveTo>
                    <a:pt x="567" y="264"/>
                  </a:moveTo>
                  <a:lnTo>
                    <a:pt x="567" y="280"/>
                  </a:lnTo>
                  <a:lnTo>
                    <a:pt x="583" y="280"/>
                  </a:lnTo>
                  <a:lnTo>
                    <a:pt x="583" y="303"/>
                  </a:lnTo>
                  <a:lnTo>
                    <a:pt x="602" y="303"/>
                  </a:lnTo>
                  <a:lnTo>
                    <a:pt x="602" y="250"/>
                  </a:lnTo>
                  <a:lnTo>
                    <a:pt x="583" y="250"/>
                  </a:lnTo>
                  <a:lnTo>
                    <a:pt x="583" y="264"/>
                  </a:lnTo>
                  <a:lnTo>
                    <a:pt x="567" y="264"/>
                  </a:lnTo>
                  <a:lnTo>
                    <a:pt x="567" y="264"/>
                  </a:lnTo>
                  <a:close/>
                  <a:moveTo>
                    <a:pt x="449" y="620"/>
                  </a:moveTo>
                  <a:lnTo>
                    <a:pt x="416" y="683"/>
                  </a:lnTo>
                  <a:lnTo>
                    <a:pt x="593" y="683"/>
                  </a:lnTo>
                  <a:lnTo>
                    <a:pt x="557" y="620"/>
                  </a:lnTo>
                  <a:lnTo>
                    <a:pt x="449" y="620"/>
                  </a:lnTo>
                  <a:lnTo>
                    <a:pt x="449" y="620"/>
                  </a:lnTo>
                  <a:close/>
                  <a:moveTo>
                    <a:pt x="150" y="79"/>
                  </a:moveTo>
                  <a:lnTo>
                    <a:pt x="150" y="506"/>
                  </a:lnTo>
                  <a:lnTo>
                    <a:pt x="856" y="506"/>
                  </a:lnTo>
                  <a:lnTo>
                    <a:pt x="856" y="79"/>
                  </a:lnTo>
                  <a:lnTo>
                    <a:pt x="150" y="79"/>
                  </a:lnTo>
                  <a:close/>
                </a:path>
              </a:pathLst>
            </a:custGeom>
            <a:solidFill>
              <a:srgbClr val="30B5C5"/>
            </a:solidFill>
            <a:ln w="9525">
              <a:noFill/>
              <a:miter lim="800000"/>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defTabSz="914400" fontAlgn="auto">
                <a:spcBef>
                  <a:spcPts val="0"/>
                </a:spcBef>
                <a:spcAft>
                  <a:spcPts val="0"/>
                </a:spcAft>
              </a:pPr>
              <a:endParaRPr lang="zh-CN" altLang="zh-CN" sz="1795">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 name="Freeform 14"/>
            <p:cNvSpPr>
              <a:spLocks noChangeAspect="1" noEditPoints="1" noChangeArrowheads="1"/>
            </p:cNvSpPr>
            <p:nvPr/>
          </p:nvSpPr>
          <p:spPr bwMode="auto">
            <a:xfrm>
              <a:off x="3005828" y="2519735"/>
              <a:ext cx="295433" cy="216000"/>
            </a:xfrm>
            <a:custGeom>
              <a:avLst/>
              <a:gdLst>
                <a:gd name="T0" fmla="*/ 852 w 1012"/>
                <a:gd name="T1" fmla="*/ 0 h 738"/>
                <a:gd name="T2" fmla="*/ 892 w 1012"/>
                <a:gd name="T3" fmla="*/ 14 h 738"/>
                <a:gd name="T4" fmla="*/ 921 w 1012"/>
                <a:gd name="T5" fmla="*/ 46 h 738"/>
                <a:gd name="T6" fmla="*/ 927 w 1012"/>
                <a:gd name="T7" fmla="*/ 494 h 738"/>
                <a:gd name="T8" fmla="*/ 921 w 1012"/>
                <a:gd name="T9" fmla="*/ 520 h 738"/>
                <a:gd name="T10" fmla="*/ 900 w 1012"/>
                <a:gd name="T11" fmla="*/ 551 h 738"/>
                <a:gd name="T12" fmla="*/ 868 w 1012"/>
                <a:gd name="T13" fmla="*/ 567 h 738"/>
                <a:gd name="T14" fmla="*/ 0 w 1012"/>
                <a:gd name="T15" fmla="*/ 738 h 738"/>
                <a:gd name="T16" fmla="*/ 134 w 1012"/>
                <a:gd name="T17" fmla="*/ 567 h 738"/>
                <a:gd name="T18" fmla="*/ 112 w 1012"/>
                <a:gd name="T19" fmla="*/ 557 h 738"/>
                <a:gd name="T20" fmla="*/ 89 w 1012"/>
                <a:gd name="T21" fmla="*/ 530 h 738"/>
                <a:gd name="T22" fmla="*/ 79 w 1012"/>
                <a:gd name="T23" fmla="*/ 494 h 738"/>
                <a:gd name="T24" fmla="*/ 81 w 1012"/>
                <a:gd name="T25" fmla="*/ 61 h 738"/>
                <a:gd name="T26" fmla="*/ 101 w 1012"/>
                <a:gd name="T27" fmla="*/ 22 h 738"/>
                <a:gd name="T28" fmla="*/ 140 w 1012"/>
                <a:gd name="T29" fmla="*/ 2 h 738"/>
                <a:gd name="T30" fmla="*/ 583 w 1012"/>
                <a:gd name="T31" fmla="*/ 152 h 738"/>
                <a:gd name="T32" fmla="*/ 583 w 1012"/>
                <a:gd name="T33" fmla="*/ 185 h 738"/>
                <a:gd name="T34" fmla="*/ 583 w 1012"/>
                <a:gd name="T35" fmla="*/ 233 h 738"/>
                <a:gd name="T36" fmla="*/ 602 w 1012"/>
                <a:gd name="T37" fmla="*/ 233 h 738"/>
                <a:gd name="T38" fmla="*/ 602 w 1012"/>
                <a:gd name="T39" fmla="*/ 185 h 738"/>
                <a:gd name="T40" fmla="*/ 602 w 1012"/>
                <a:gd name="T41" fmla="*/ 152 h 738"/>
                <a:gd name="T42" fmla="*/ 634 w 1012"/>
                <a:gd name="T43" fmla="*/ 168 h 738"/>
                <a:gd name="T44" fmla="*/ 634 w 1012"/>
                <a:gd name="T45" fmla="*/ 201 h 738"/>
                <a:gd name="T46" fmla="*/ 650 w 1012"/>
                <a:gd name="T47" fmla="*/ 256 h 738"/>
                <a:gd name="T48" fmla="*/ 667 w 1012"/>
                <a:gd name="T49" fmla="*/ 201 h 738"/>
                <a:gd name="T50" fmla="*/ 683 w 1012"/>
                <a:gd name="T51" fmla="*/ 233 h 738"/>
                <a:gd name="T52" fmla="*/ 699 w 1012"/>
                <a:gd name="T53" fmla="*/ 233 h 738"/>
                <a:gd name="T54" fmla="*/ 732 w 1012"/>
                <a:gd name="T55" fmla="*/ 217 h 738"/>
                <a:gd name="T56" fmla="*/ 732 w 1012"/>
                <a:gd name="T57" fmla="*/ 274 h 738"/>
                <a:gd name="T58" fmla="*/ 748 w 1012"/>
                <a:gd name="T59" fmla="*/ 233 h 738"/>
                <a:gd name="T60" fmla="*/ 780 w 1012"/>
                <a:gd name="T61" fmla="*/ 250 h 738"/>
                <a:gd name="T62" fmla="*/ 764 w 1012"/>
                <a:gd name="T63" fmla="*/ 217 h 738"/>
                <a:gd name="T64" fmla="*/ 732 w 1012"/>
                <a:gd name="T65" fmla="*/ 201 h 738"/>
                <a:gd name="T66" fmla="*/ 683 w 1012"/>
                <a:gd name="T67" fmla="*/ 201 h 738"/>
                <a:gd name="T68" fmla="*/ 650 w 1012"/>
                <a:gd name="T69" fmla="*/ 185 h 738"/>
                <a:gd name="T70" fmla="*/ 650 w 1012"/>
                <a:gd name="T71" fmla="*/ 152 h 738"/>
                <a:gd name="T72" fmla="*/ 618 w 1012"/>
                <a:gd name="T73" fmla="*/ 136 h 738"/>
                <a:gd name="T74" fmla="*/ 583 w 1012"/>
                <a:gd name="T75" fmla="*/ 152 h 738"/>
                <a:gd name="T76" fmla="*/ 764 w 1012"/>
                <a:gd name="T77" fmla="*/ 435 h 738"/>
                <a:gd name="T78" fmla="*/ 780 w 1012"/>
                <a:gd name="T79" fmla="*/ 341 h 738"/>
                <a:gd name="T80" fmla="*/ 780 w 1012"/>
                <a:gd name="T81" fmla="*/ 250 h 738"/>
                <a:gd name="T82" fmla="*/ 764 w 1012"/>
                <a:gd name="T83" fmla="*/ 384 h 738"/>
                <a:gd name="T84" fmla="*/ 624 w 1012"/>
                <a:gd name="T85" fmla="*/ 435 h 738"/>
                <a:gd name="T86" fmla="*/ 608 w 1012"/>
                <a:gd name="T87" fmla="*/ 368 h 738"/>
                <a:gd name="T88" fmla="*/ 575 w 1012"/>
                <a:gd name="T89" fmla="*/ 333 h 738"/>
                <a:gd name="T90" fmla="*/ 559 w 1012"/>
                <a:gd name="T91" fmla="*/ 301 h 738"/>
                <a:gd name="T92" fmla="*/ 567 w 1012"/>
                <a:gd name="T93" fmla="*/ 264 h 738"/>
                <a:gd name="T94" fmla="*/ 526 w 1012"/>
                <a:gd name="T95" fmla="*/ 264 h 738"/>
                <a:gd name="T96" fmla="*/ 543 w 1012"/>
                <a:gd name="T97" fmla="*/ 317 h 738"/>
                <a:gd name="T98" fmla="*/ 575 w 1012"/>
                <a:gd name="T99" fmla="*/ 333 h 738"/>
                <a:gd name="T100" fmla="*/ 591 w 1012"/>
                <a:gd name="T101" fmla="*/ 402 h 738"/>
                <a:gd name="T102" fmla="*/ 624 w 1012"/>
                <a:gd name="T103" fmla="*/ 435 h 738"/>
                <a:gd name="T104" fmla="*/ 748 w 1012"/>
                <a:gd name="T105" fmla="*/ 435 h 738"/>
                <a:gd name="T106" fmla="*/ 567 w 1012"/>
                <a:gd name="T107" fmla="*/ 280 h 738"/>
                <a:gd name="T108" fmla="*/ 602 w 1012"/>
                <a:gd name="T109" fmla="*/ 303 h 738"/>
                <a:gd name="T110" fmla="*/ 583 w 1012"/>
                <a:gd name="T111" fmla="*/ 264 h 738"/>
                <a:gd name="T112" fmla="*/ 449 w 1012"/>
                <a:gd name="T113" fmla="*/ 620 h 738"/>
                <a:gd name="T114" fmla="*/ 557 w 1012"/>
                <a:gd name="T115" fmla="*/ 620 h 738"/>
                <a:gd name="T116" fmla="*/ 150 w 1012"/>
                <a:gd name="T117" fmla="*/ 79 h 738"/>
                <a:gd name="T118" fmla="*/ 856 w 1012"/>
                <a:gd name="T119" fmla="*/ 79 h 7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12"/>
                <a:gd name="T181" fmla="*/ 0 h 738"/>
                <a:gd name="T182" fmla="*/ 1012 w 1012"/>
                <a:gd name="T183" fmla="*/ 738 h 73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12" h="738">
                  <a:moveTo>
                    <a:pt x="154" y="0"/>
                  </a:moveTo>
                  <a:lnTo>
                    <a:pt x="852" y="0"/>
                  </a:lnTo>
                  <a:lnTo>
                    <a:pt x="852" y="0"/>
                  </a:lnTo>
                  <a:lnTo>
                    <a:pt x="866" y="2"/>
                  </a:lnTo>
                  <a:lnTo>
                    <a:pt x="880" y="6"/>
                  </a:lnTo>
                  <a:lnTo>
                    <a:pt x="892" y="14"/>
                  </a:lnTo>
                  <a:lnTo>
                    <a:pt x="904" y="22"/>
                  </a:lnTo>
                  <a:lnTo>
                    <a:pt x="913" y="34"/>
                  </a:lnTo>
                  <a:lnTo>
                    <a:pt x="921" y="46"/>
                  </a:lnTo>
                  <a:lnTo>
                    <a:pt x="925" y="61"/>
                  </a:lnTo>
                  <a:lnTo>
                    <a:pt x="927" y="75"/>
                  </a:lnTo>
                  <a:lnTo>
                    <a:pt x="927" y="494"/>
                  </a:lnTo>
                  <a:lnTo>
                    <a:pt x="927" y="494"/>
                  </a:lnTo>
                  <a:lnTo>
                    <a:pt x="925" y="508"/>
                  </a:lnTo>
                  <a:lnTo>
                    <a:pt x="921" y="520"/>
                  </a:lnTo>
                  <a:lnTo>
                    <a:pt x="917" y="532"/>
                  </a:lnTo>
                  <a:lnTo>
                    <a:pt x="908" y="543"/>
                  </a:lnTo>
                  <a:lnTo>
                    <a:pt x="900" y="551"/>
                  </a:lnTo>
                  <a:lnTo>
                    <a:pt x="890" y="559"/>
                  </a:lnTo>
                  <a:lnTo>
                    <a:pt x="880" y="565"/>
                  </a:lnTo>
                  <a:lnTo>
                    <a:pt x="868" y="567"/>
                  </a:lnTo>
                  <a:lnTo>
                    <a:pt x="1012" y="673"/>
                  </a:lnTo>
                  <a:lnTo>
                    <a:pt x="1012" y="738"/>
                  </a:lnTo>
                  <a:lnTo>
                    <a:pt x="0" y="738"/>
                  </a:lnTo>
                  <a:lnTo>
                    <a:pt x="0" y="673"/>
                  </a:lnTo>
                  <a:lnTo>
                    <a:pt x="134" y="567"/>
                  </a:lnTo>
                  <a:lnTo>
                    <a:pt x="134" y="567"/>
                  </a:lnTo>
                  <a:lnTo>
                    <a:pt x="134" y="567"/>
                  </a:lnTo>
                  <a:lnTo>
                    <a:pt x="124" y="563"/>
                  </a:lnTo>
                  <a:lnTo>
                    <a:pt x="112" y="557"/>
                  </a:lnTo>
                  <a:lnTo>
                    <a:pt x="103" y="549"/>
                  </a:lnTo>
                  <a:lnTo>
                    <a:pt x="95" y="540"/>
                  </a:lnTo>
                  <a:lnTo>
                    <a:pt x="89" y="530"/>
                  </a:lnTo>
                  <a:lnTo>
                    <a:pt x="83" y="518"/>
                  </a:lnTo>
                  <a:lnTo>
                    <a:pt x="81" y="508"/>
                  </a:lnTo>
                  <a:lnTo>
                    <a:pt x="79" y="494"/>
                  </a:lnTo>
                  <a:lnTo>
                    <a:pt x="79" y="75"/>
                  </a:lnTo>
                  <a:lnTo>
                    <a:pt x="79" y="75"/>
                  </a:lnTo>
                  <a:lnTo>
                    <a:pt x="81" y="61"/>
                  </a:lnTo>
                  <a:lnTo>
                    <a:pt x="85" y="46"/>
                  </a:lnTo>
                  <a:lnTo>
                    <a:pt x="93" y="34"/>
                  </a:lnTo>
                  <a:lnTo>
                    <a:pt x="101" y="22"/>
                  </a:lnTo>
                  <a:lnTo>
                    <a:pt x="114" y="14"/>
                  </a:lnTo>
                  <a:lnTo>
                    <a:pt x="126" y="6"/>
                  </a:lnTo>
                  <a:lnTo>
                    <a:pt x="140" y="2"/>
                  </a:lnTo>
                  <a:lnTo>
                    <a:pt x="154" y="0"/>
                  </a:lnTo>
                  <a:lnTo>
                    <a:pt x="154" y="0"/>
                  </a:lnTo>
                  <a:close/>
                  <a:moveTo>
                    <a:pt x="583" y="152"/>
                  </a:moveTo>
                  <a:lnTo>
                    <a:pt x="583" y="168"/>
                  </a:lnTo>
                  <a:lnTo>
                    <a:pt x="583" y="168"/>
                  </a:lnTo>
                  <a:lnTo>
                    <a:pt x="583" y="185"/>
                  </a:lnTo>
                  <a:lnTo>
                    <a:pt x="583" y="201"/>
                  </a:lnTo>
                  <a:lnTo>
                    <a:pt x="583" y="217"/>
                  </a:lnTo>
                  <a:lnTo>
                    <a:pt x="583" y="233"/>
                  </a:lnTo>
                  <a:lnTo>
                    <a:pt x="583" y="250"/>
                  </a:lnTo>
                  <a:lnTo>
                    <a:pt x="602" y="250"/>
                  </a:lnTo>
                  <a:lnTo>
                    <a:pt x="602" y="233"/>
                  </a:lnTo>
                  <a:lnTo>
                    <a:pt x="602" y="217"/>
                  </a:lnTo>
                  <a:lnTo>
                    <a:pt x="602" y="201"/>
                  </a:lnTo>
                  <a:lnTo>
                    <a:pt x="602" y="185"/>
                  </a:lnTo>
                  <a:lnTo>
                    <a:pt x="602" y="168"/>
                  </a:lnTo>
                  <a:lnTo>
                    <a:pt x="602" y="168"/>
                  </a:lnTo>
                  <a:lnTo>
                    <a:pt x="602" y="152"/>
                  </a:lnTo>
                  <a:lnTo>
                    <a:pt x="618" y="152"/>
                  </a:lnTo>
                  <a:lnTo>
                    <a:pt x="634" y="152"/>
                  </a:lnTo>
                  <a:lnTo>
                    <a:pt x="634" y="168"/>
                  </a:lnTo>
                  <a:lnTo>
                    <a:pt x="634" y="168"/>
                  </a:lnTo>
                  <a:lnTo>
                    <a:pt x="634" y="185"/>
                  </a:lnTo>
                  <a:lnTo>
                    <a:pt x="634" y="201"/>
                  </a:lnTo>
                  <a:lnTo>
                    <a:pt x="634" y="217"/>
                  </a:lnTo>
                  <a:lnTo>
                    <a:pt x="634" y="256"/>
                  </a:lnTo>
                  <a:lnTo>
                    <a:pt x="650" y="256"/>
                  </a:lnTo>
                  <a:lnTo>
                    <a:pt x="650" y="217"/>
                  </a:lnTo>
                  <a:lnTo>
                    <a:pt x="650" y="201"/>
                  </a:lnTo>
                  <a:lnTo>
                    <a:pt x="667" y="201"/>
                  </a:lnTo>
                  <a:lnTo>
                    <a:pt x="683" y="201"/>
                  </a:lnTo>
                  <a:lnTo>
                    <a:pt x="683" y="217"/>
                  </a:lnTo>
                  <a:lnTo>
                    <a:pt x="683" y="233"/>
                  </a:lnTo>
                  <a:lnTo>
                    <a:pt x="683" y="262"/>
                  </a:lnTo>
                  <a:lnTo>
                    <a:pt x="699" y="262"/>
                  </a:lnTo>
                  <a:lnTo>
                    <a:pt x="699" y="233"/>
                  </a:lnTo>
                  <a:lnTo>
                    <a:pt x="699" y="217"/>
                  </a:lnTo>
                  <a:lnTo>
                    <a:pt x="715" y="217"/>
                  </a:lnTo>
                  <a:lnTo>
                    <a:pt x="732" y="217"/>
                  </a:lnTo>
                  <a:lnTo>
                    <a:pt x="732" y="233"/>
                  </a:lnTo>
                  <a:lnTo>
                    <a:pt x="732" y="250"/>
                  </a:lnTo>
                  <a:lnTo>
                    <a:pt x="732" y="274"/>
                  </a:lnTo>
                  <a:lnTo>
                    <a:pt x="748" y="274"/>
                  </a:lnTo>
                  <a:lnTo>
                    <a:pt x="748" y="250"/>
                  </a:lnTo>
                  <a:lnTo>
                    <a:pt x="748" y="233"/>
                  </a:lnTo>
                  <a:lnTo>
                    <a:pt x="764" y="233"/>
                  </a:lnTo>
                  <a:lnTo>
                    <a:pt x="764" y="250"/>
                  </a:lnTo>
                  <a:lnTo>
                    <a:pt x="780" y="250"/>
                  </a:lnTo>
                  <a:lnTo>
                    <a:pt x="780" y="233"/>
                  </a:lnTo>
                  <a:lnTo>
                    <a:pt x="764" y="233"/>
                  </a:lnTo>
                  <a:lnTo>
                    <a:pt x="764" y="217"/>
                  </a:lnTo>
                  <a:lnTo>
                    <a:pt x="748" y="217"/>
                  </a:lnTo>
                  <a:lnTo>
                    <a:pt x="732" y="217"/>
                  </a:lnTo>
                  <a:lnTo>
                    <a:pt x="732" y="201"/>
                  </a:lnTo>
                  <a:lnTo>
                    <a:pt x="715" y="201"/>
                  </a:lnTo>
                  <a:lnTo>
                    <a:pt x="699" y="201"/>
                  </a:lnTo>
                  <a:lnTo>
                    <a:pt x="683" y="201"/>
                  </a:lnTo>
                  <a:lnTo>
                    <a:pt x="683" y="185"/>
                  </a:lnTo>
                  <a:lnTo>
                    <a:pt x="667" y="185"/>
                  </a:lnTo>
                  <a:lnTo>
                    <a:pt x="650" y="185"/>
                  </a:lnTo>
                  <a:lnTo>
                    <a:pt x="650" y="168"/>
                  </a:lnTo>
                  <a:lnTo>
                    <a:pt x="650" y="168"/>
                  </a:lnTo>
                  <a:lnTo>
                    <a:pt x="650" y="152"/>
                  </a:lnTo>
                  <a:lnTo>
                    <a:pt x="634" y="152"/>
                  </a:lnTo>
                  <a:lnTo>
                    <a:pt x="634" y="136"/>
                  </a:lnTo>
                  <a:lnTo>
                    <a:pt x="618" y="136"/>
                  </a:lnTo>
                  <a:lnTo>
                    <a:pt x="602" y="136"/>
                  </a:lnTo>
                  <a:lnTo>
                    <a:pt x="602" y="152"/>
                  </a:lnTo>
                  <a:lnTo>
                    <a:pt x="583" y="152"/>
                  </a:lnTo>
                  <a:lnTo>
                    <a:pt x="583" y="152"/>
                  </a:lnTo>
                  <a:close/>
                  <a:moveTo>
                    <a:pt x="748" y="435"/>
                  </a:moveTo>
                  <a:lnTo>
                    <a:pt x="764" y="435"/>
                  </a:lnTo>
                  <a:lnTo>
                    <a:pt x="764" y="384"/>
                  </a:lnTo>
                  <a:lnTo>
                    <a:pt x="780" y="384"/>
                  </a:lnTo>
                  <a:lnTo>
                    <a:pt x="780" y="341"/>
                  </a:lnTo>
                  <a:lnTo>
                    <a:pt x="797" y="341"/>
                  </a:lnTo>
                  <a:lnTo>
                    <a:pt x="797" y="250"/>
                  </a:lnTo>
                  <a:lnTo>
                    <a:pt x="780" y="250"/>
                  </a:lnTo>
                  <a:lnTo>
                    <a:pt x="780" y="341"/>
                  </a:lnTo>
                  <a:lnTo>
                    <a:pt x="764" y="341"/>
                  </a:lnTo>
                  <a:lnTo>
                    <a:pt x="764" y="384"/>
                  </a:lnTo>
                  <a:lnTo>
                    <a:pt x="748" y="384"/>
                  </a:lnTo>
                  <a:lnTo>
                    <a:pt x="748" y="435"/>
                  </a:lnTo>
                  <a:lnTo>
                    <a:pt x="624" y="435"/>
                  </a:lnTo>
                  <a:lnTo>
                    <a:pt x="624" y="402"/>
                  </a:lnTo>
                  <a:lnTo>
                    <a:pt x="608" y="402"/>
                  </a:lnTo>
                  <a:lnTo>
                    <a:pt x="608" y="368"/>
                  </a:lnTo>
                  <a:lnTo>
                    <a:pt x="591" y="368"/>
                  </a:lnTo>
                  <a:lnTo>
                    <a:pt x="591" y="333"/>
                  </a:lnTo>
                  <a:lnTo>
                    <a:pt x="575" y="333"/>
                  </a:lnTo>
                  <a:lnTo>
                    <a:pt x="575" y="317"/>
                  </a:lnTo>
                  <a:lnTo>
                    <a:pt x="559" y="317"/>
                  </a:lnTo>
                  <a:lnTo>
                    <a:pt x="559" y="301"/>
                  </a:lnTo>
                  <a:lnTo>
                    <a:pt x="543" y="301"/>
                  </a:lnTo>
                  <a:lnTo>
                    <a:pt x="543" y="264"/>
                  </a:lnTo>
                  <a:lnTo>
                    <a:pt x="567" y="264"/>
                  </a:lnTo>
                  <a:lnTo>
                    <a:pt x="567" y="248"/>
                  </a:lnTo>
                  <a:lnTo>
                    <a:pt x="526" y="248"/>
                  </a:lnTo>
                  <a:lnTo>
                    <a:pt x="526" y="264"/>
                  </a:lnTo>
                  <a:lnTo>
                    <a:pt x="526" y="301"/>
                  </a:lnTo>
                  <a:lnTo>
                    <a:pt x="543" y="301"/>
                  </a:lnTo>
                  <a:lnTo>
                    <a:pt x="543" y="317"/>
                  </a:lnTo>
                  <a:lnTo>
                    <a:pt x="559" y="317"/>
                  </a:lnTo>
                  <a:lnTo>
                    <a:pt x="559" y="333"/>
                  </a:lnTo>
                  <a:lnTo>
                    <a:pt x="575" y="333"/>
                  </a:lnTo>
                  <a:lnTo>
                    <a:pt x="575" y="368"/>
                  </a:lnTo>
                  <a:lnTo>
                    <a:pt x="591" y="368"/>
                  </a:lnTo>
                  <a:lnTo>
                    <a:pt x="591" y="402"/>
                  </a:lnTo>
                  <a:lnTo>
                    <a:pt x="608" y="402"/>
                  </a:lnTo>
                  <a:lnTo>
                    <a:pt x="608" y="435"/>
                  </a:lnTo>
                  <a:lnTo>
                    <a:pt x="624" y="435"/>
                  </a:lnTo>
                  <a:lnTo>
                    <a:pt x="624" y="451"/>
                  </a:lnTo>
                  <a:lnTo>
                    <a:pt x="748" y="451"/>
                  </a:lnTo>
                  <a:lnTo>
                    <a:pt x="748" y="435"/>
                  </a:lnTo>
                  <a:lnTo>
                    <a:pt x="748" y="435"/>
                  </a:lnTo>
                  <a:close/>
                  <a:moveTo>
                    <a:pt x="567" y="264"/>
                  </a:moveTo>
                  <a:lnTo>
                    <a:pt x="567" y="280"/>
                  </a:lnTo>
                  <a:lnTo>
                    <a:pt x="583" y="280"/>
                  </a:lnTo>
                  <a:lnTo>
                    <a:pt x="583" y="303"/>
                  </a:lnTo>
                  <a:lnTo>
                    <a:pt x="602" y="303"/>
                  </a:lnTo>
                  <a:lnTo>
                    <a:pt x="602" y="250"/>
                  </a:lnTo>
                  <a:lnTo>
                    <a:pt x="583" y="250"/>
                  </a:lnTo>
                  <a:lnTo>
                    <a:pt x="583" y="264"/>
                  </a:lnTo>
                  <a:lnTo>
                    <a:pt x="567" y="264"/>
                  </a:lnTo>
                  <a:lnTo>
                    <a:pt x="567" y="264"/>
                  </a:lnTo>
                  <a:close/>
                  <a:moveTo>
                    <a:pt x="449" y="620"/>
                  </a:moveTo>
                  <a:lnTo>
                    <a:pt x="416" y="683"/>
                  </a:lnTo>
                  <a:lnTo>
                    <a:pt x="593" y="683"/>
                  </a:lnTo>
                  <a:lnTo>
                    <a:pt x="557" y="620"/>
                  </a:lnTo>
                  <a:lnTo>
                    <a:pt x="449" y="620"/>
                  </a:lnTo>
                  <a:lnTo>
                    <a:pt x="449" y="620"/>
                  </a:lnTo>
                  <a:close/>
                  <a:moveTo>
                    <a:pt x="150" y="79"/>
                  </a:moveTo>
                  <a:lnTo>
                    <a:pt x="150" y="506"/>
                  </a:lnTo>
                  <a:lnTo>
                    <a:pt x="856" y="506"/>
                  </a:lnTo>
                  <a:lnTo>
                    <a:pt x="856" y="79"/>
                  </a:lnTo>
                  <a:lnTo>
                    <a:pt x="150" y="79"/>
                  </a:lnTo>
                  <a:close/>
                </a:path>
              </a:pathLst>
            </a:custGeom>
            <a:solidFill>
              <a:srgbClr val="30B5C5"/>
            </a:solidFill>
            <a:ln w="9525">
              <a:noFill/>
              <a:miter lim="800000"/>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defTabSz="914400" fontAlgn="auto">
                <a:spcBef>
                  <a:spcPts val="0"/>
                </a:spcBef>
                <a:spcAft>
                  <a:spcPts val="0"/>
                </a:spcAft>
              </a:pPr>
              <a:endParaRPr lang="zh-CN" altLang="zh-CN" sz="1795">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 name="Freeform 14"/>
            <p:cNvSpPr>
              <a:spLocks noChangeAspect="1" noEditPoints="1" noChangeArrowheads="1"/>
            </p:cNvSpPr>
            <p:nvPr/>
          </p:nvSpPr>
          <p:spPr bwMode="auto">
            <a:xfrm>
              <a:off x="1587469" y="3821903"/>
              <a:ext cx="295433" cy="216000"/>
            </a:xfrm>
            <a:custGeom>
              <a:avLst/>
              <a:gdLst>
                <a:gd name="T0" fmla="*/ 852 w 1012"/>
                <a:gd name="T1" fmla="*/ 0 h 738"/>
                <a:gd name="T2" fmla="*/ 892 w 1012"/>
                <a:gd name="T3" fmla="*/ 14 h 738"/>
                <a:gd name="T4" fmla="*/ 921 w 1012"/>
                <a:gd name="T5" fmla="*/ 46 h 738"/>
                <a:gd name="T6" fmla="*/ 927 w 1012"/>
                <a:gd name="T7" fmla="*/ 494 h 738"/>
                <a:gd name="T8" fmla="*/ 921 w 1012"/>
                <a:gd name="T9" fmla="*/ 520 h 738"/>
                <a:gd name="T10" fmla="*/ 900 w 1012"/>
                <a:gd name="T11" fmla="*/ 551 h 738"/>
                <a:gd name="T12" fmla="*/ 868 w 1012"/>
                <a:gd name="T13" fmla="*/ 567 h 738"/>
                <a:gd name="T14" fmla="*/ 0 w 1012"/>
                <a:gd name="T15" fmla="*/ 738 h 738"/>
                <a:gd name="T16" fmla="*/ 134 w 1012"/>
                <a:gd name="T17" fmla="*/ 567 h 738"/>
                <a:gd name="T18" fmla="*/ 112 w 1012"/>
                <a:gd name="T19" fmla="*/ 557 h 738"/>
                <a:gd name="T20" fmla="*/ 89 w 1012"/>
                <a:gd name="T21" fmla="*/ 530 h 738"/>
                <a:gd name="T22" fmla="*/ 79 w 1012"/>
                <a:gd name="T23" fmla="*/ 494 h 738"/>
                <a:gd name="T24" fmla="*/ 81 w 1012"/>
                <a:gd name="T25" fmla="*/ 61 h 738"/>
                <a:gd name="T26" fmla="*/ 101 w 1012"/>
                <a:gd name="T27" fmla="*/ 22 h 738"/>
                <a:gd name="T28" fmla="*/ 140 w 1012"/>
                <a:gd name="T29" fmla="*/ 2 h 738"/>
                <a:gd name="T30" fmla="*/ 583 w 1012"/>
                <a:gd name="T31" fmla="*/ 152 h 738"/>
                <a:gd name="T32" fmla="*/ 583 w 1012"/>
                <a:gd name="T33" fmla="*/ 185 h 738"/>
                <a:gd name="T34" fmla="*/ 583 w 1012"/>
                <a:gd name="T35" fmla="*/ 233 h 738"/>
                <a:gd name="T36" fmla="*/ 602 w 1012"/>
                <a:gd name="T37" fmla="*/ 233 h 738"/>
                <a:gd name="T38" fmla="*/ 602 w 1012"/>
                <a:gd name="T39" fmla="*/ 185 h 738"/>
                <a:gd name="T40" fmla="*/ 602 w 1012"/>
                <a:gd name="T41" fmla="*/ 152 h 738"/>
                <a:gd name="T42" fmla="*/ 634 w 1012"/>
                <a:gd name="T43" fmla="*/ 168 h 738"/>
                <a:gd name="T44" fmla="*/ 634 w 1012"/>
                <a:gd name="T45" fmla="*/ 201 h 738"/>
                <a:gd name="T46" fmla="*/ 650 w 1012"/>
                <a:gd name="T47" fmla="*/ 256 h 738"/>
                <a:gd name="T48" fmla="*/ 667 w 1012"/>
                <a:gd name="T49" fmla="*/ 201 h 738"/>
                <a:gd name="T50" fmla="*/ 683 w 1012"/>
                <a:gd name="T51" fmla="*/ 233 h 738"/>
                <a:gd name="T52" fmla="*/ 699 w 1012"/>
                <a:gd name="T53" fmla="*/ 233 h 738"/>
                <a:gd name="T54" fmla="*/ 732 w 1012"/>
                <a:gd name="T55" fmla="*/ 217 h 738"/>
                <a:gd name="T56" fmla="*/ 732 w 1012"/>
                <a:gd name="T57" fmla="*/ 274 h 738"/>
                <a:gd name="T58" fmla="*/ 748 w 1012"/>
                <a:gd name="T59" fmla="*/ 233 h 738"/>
                <a:gd name="T60" fmla="*/ 780 w 1012"/>
                <a:gd name="T61" fmla="*/ 250 h 738"/>
                <a:gd name="T62" fmla="*/ 764 w 1012"/>
                <a:gd name="T63" fmla="*/ 217 h 738"/>
                <a:gd name="T64" fmla="*/ 732 w 1012"/>
                <a:gd name="T65" fmla="*/ 201 h 738"/>
                <a:gd name="T66" fmla="*/ 683 w 1012"/>
                <a:gd name="T67" fmla="*/ 201 h 738"/>
                <a:gd name="T68" fmla="*/ 650 w 1012"/>
                <a:gd name="T69" fmla="*/ 185 h 738"/>
                <a:gd name="T70" fmla="*/ 650 w 1012"/>
                <a:gd name="T71" fmla="*/ 152 h 738"/>
                <a:gd name="T72" fmla="*/ 618 w 1012"/>
                <a:gd name="T73" fmla="*/ 136 h 738"/>
                <a:gd name="T74" fmla="*/ 583 w 1012"/>
                <a:gd name="T75" fmla="*/ 152 h 738"/>
                <a:gd name="T76" fmla="*/ 764 w 1012"/>
                <a:gd name="T77" fmla="*/ 435 h 738"/>
                <a:gd name="T78" fmla="*/ 780 w 1012"/>
                <a:gd name="T79" fmla="*/ 341 h 738"/>
                <a:gd name="T80" fmla="*/ 780 w 1012"/>
                <a:gd name="T81" fmla="*/ 250 h 738"/>
                <a:gd name="T82" fmla="*/ 764 w 1012"/>
                <a:gd name="T83" fmla="*/ 384 h 738"/>
                <a:gd name="T84" fmla="*/ 624 w 1012"/>
                <a:gd name="T85" fmla="*/ 435 h 738"/>
                <a:gd name="T86" fmla="*/ 608 w 1012"/>
                <a:gd name="T87" fmla="*/ 368 h 738"/>
                <a:gd name="T88" fmla="*/ 575 w 1012"/>
                <a:gd name="T89" fmla="*/ 333 h 738"/>
                <a:gd name="T90" fmla="*/ 559 w 1012"/>
                <a:gd name="T91" fmla="*/ 301 h 738"/>
                <a:gd name="T92" fmla="*/ 567 w 1012"/>
                <a:gd name="T93" fmla="*/ 264 h 738"/>
                <a:gd name="T94" fmla="*/ 526 w 1012"/>
                <a:gd name="T95" fmla="*/ 264 h 738"/>
                <a:gd name="T96" fmla="*/ 543 w 1012"/>
                <a:gd name="T97" fmla="*/ 317 h 738"/>
                <a:gd name="T98" fmla="*/ 575 w 1012"/>
                <a:gd name="T99" fmla="*/ 333 h 738"/>
                <a:gd name="T100" fmla="*/ 591 w 1012"/>
                <a:gd name="T101" fmla="*/ 402 h 738"/>
                <a:gd name="T102" fmla="*/ 624 w 1012"/>
                <a:gd name="T103" fmla="*/ 435 h 738"/>
                <a:gd name="T104" fmla="*/ 748 w 1012"/>
                <a:gd name="T105" fmla="*/ 435 h 738"/>
                <a:gd name="T106" fmla="*/ 567 w 1012"/>
                <a:gd name="T107" fmla="*/ 280 h 738"/>
                <a:gd name="T108" fmla="*/ 602 w 1012"/>
                <a:gd name="T109" fmla="*/ 303 h 738"/>
                <a:gd name="T110" fmla="*/ 583 w 1012"/>
                <a:gd name="T111" fmla="*/ 264 h 738"/>
                <a:gd name="T112" fmla="*/ 449 w 1012"/>
                <a:gd name="T113" fmla="*/ 620 h 738"/>
                <a:gd name="T114" fmla="*/ 557 w 1012"/>
                <a:gd name="T115" fmla="*/ 620 h 738"/>
                <a:gd name="T116" fmla="*/ 150 w 1012"/>
                <a:gd name="T117" fmla="*/ 79 h 738"/>
                <a:gd name="T118" fmla="*/ 856 w 1012"/>
                <a:gd name="T119" fmla="*/ 79 h 7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12"/>
                <a:gd name="T181" fmla="*/ 0 h 738"/>
                <a:gd name="T182" fmla="*/ 1012 w 1012"/>
                <a:gd name="T183" fmla="*/ 738 h 73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12" h="738">
                  <a:moveTo>
                    <a:pt x="154" y="0"/>
                  </a:moveTo>
                  <a:lnTo>
                    <a:pt x="852" y="0"/>
                  </a:lnTo>
                  <a:lnTo>
                    <a:pt x="852" y="0"/>
                  </a:lnTo>
                  <a:lnTo>
                    <a:pt x="866" y="2"/>
                  </a:lnTo>
                  <a:lnTo>
                    <a:pt x="880" y="6"/>
                  </a:lnTo>
                  <a:lnTo>
                    <a:pt x="892" y="14"/>
                  </a:lnTo>
                  <a:lnTo>
                    <a:pt x="904" y="22"/>
                  </a:lnTo>
                  <a:lnTo>
                    <a:pt x="913" y="34"/>
                  </a:lnTo>
                  <a:lnTo>
                    <a:pt x="921" y="46"/>
                  </a:lnTo>
                  <a:lnTo>
                    <a:pt x="925" y="61"/>
                  </a:lnTo>
                  <a:lnTo>
                    <a:pt x="927" y="75"/>
                  </a:lnTo>
                  <a:lnTo>
                    <a:pt x="927" y="494"/>
                  </a:lnTo>
                  <a:lnTo>
                    <a:pt x="927" y="494"/>
                  </a:lnTo>
                  <a:lnTo>
                    <a:pt x="925" y="508"/>
                  </a:lnTo>
                  <a:lnTo>
                    <a:pt x="921" y="520"/>
                  </a:lnTo>
                  <a:lnTo>
                    <a:pt x="917" y="532"/>
                  </a:lnTo>
                  <a:lnTo>
                    <a:pt x="908" y="543"/>
                  </a:lnTo>
                  <a:lnTo>
                    <a:pt x="900" y="551"/>
                  </a:lnTo>
                  <a:lnTo>
                    <a:pt x="890" y="559"/>
                  </a:lnTo>
                  <a:lnTo>
                    <a:pt x="880" y="565"/>
                  </a:lnTo>
                  <a:lnTo>
                    <a:pt x="868" y="567"/>
                  </a:lnTo>
                  <a:lnTo>
                    <a:pt x="1012" y="673"/>
                  </a:lnTo>
                  <a:lnTo>
                    <a:pt x="1012" y="738"/>
                  </a:lnTo>
                  <a:lnTo>
                    <a:pt x="0" y="738"/>
                  </a:lnTo>
                  <a:lnTo>
                    <a:pt x="0" y="673"/>
                  </a:lnTo>
                  <a:lnTo>
                    <a:pt x="134" y="567"/>
                  </a:lnTo>
                  <a:lnTo>
                    <a:pt x="134" y="567"/>
                  </a:lnTo>
                  <a:lnTo>
                    <a:pt x="134" y="567"/>
                  </a:lnTo>
                  <a:lnTo>
                    <a:pt x="124" y="563"/>
                  </a:lnTo>
                  <a:lnTo>
                    <a:pt x="112" y="557"/>
                  </a:lnTo>
                  <a:lnTo>
                    <a:pt x="103" y="549"/>
                  </a:lnTo>
                  <a:lnTo>
                    <a:pt x="95" y="540"/>
                  </a:lnTo>
                  <a:lnTo>
                    <a:pt x="89" y="530"/>
                  </a:lnTo>
                  <a:lnTo>
                    <a:pt x="83" y="518"/>
                  </a:lnTo>
                  <a:lnTo>
                    <a:pt x="81" y="508"/>
                  </a:lnTo>
                  <a:lnTo>
                    <a:pt x="79" y="494"/>
                  </a:lnTo>
                  <a:lnTo>
                    <a:pt x="79" y="75"/>
                  </a:lnTo>
                  <a:lnTo>
                    <a:pt x="79" y="75"/>
                  </a:lnTo>
                  <a:lnTo>
                    <a:pt x="81" y="61"/>
                  </a:lnTo>
                  <a:lnTo>
                    <a:pt x="85" y="46"/>
                  </a:lnTo>
                  <a:lnTo>
                    <a:pt x="93" y="34"/>
                  </a:lnTo>
                  <a:lnTo>
                    <a:pt x="101" y="22"/>
                  </a:lnTo>
                  <a:lnTo>
                    <a:pt x="114" y="14"/>
                  </a:lnTo>
                  <a:lnTo>
                    <a:pt x="126" y="6"/>
                  </a:lnTo>
                  <a:lnTo>
                    <a:pt x="140" y="2"/>
                  </a:lnTo>
                  <a:lnTo>
                    <a:pt x="154" y="0"/>
                  </a:lnTo>
                  <a:lnTo>
                    <a:pt x="154" y="0"/>
                  </a:lnTo>
                  <a:close/>
                  <a:moveTo>
                    <a:pt x="583" y="152"/>
                  </a:moveTo>
                  <a:lnTo>
                    <a:pt x="583" y="168"/>
                  </a:lnTo>
                  <a:lnTo>
                    <a:pt x="583" y="168"/>
                  </a:lnTo>
                  <a:lnTo>
                    <a:pt x="583" y="185"/>
                  </a:lnTo>
                  <a:lnTo>
                    <a:pt x="583" y="201"/>
                  </a:lnTo>
                  <a:lnTo>
                    <a:pt x="583" y="217"/>
                  </a:lnTo>
                  <a:lnTo>
                    <a:pt x="583" y="233"/>
                  </a:lnTo>
                  <a:lnTo>
                    <a:pt x="583" y="250"/>
                  </a:lnTo>
                  <a:lnTo>
                    <a:pt x="602" y="250"/>
                  </a:lnTo>
                  <a:lnTo>
                    <a:pt x="602" y="233"/>
                  </a:lnTo>
                  <a:lnTo>
                    <a:pt x="602" y="217"/>
                  </a:lnTo>
                  <a:lnTo>
                    <a:pt x="602" y="201"/>
                  </a:lnTo>
                  <a:lnTo>
                    <a:pt x="602" y="185"/>
                  </a:lnTo>
                  <a:lnTo>
                    <a:pt x="602" y="168"/>
                  </a:lnTo>
                  <a:lnTo>
                    <a:pt x="602" y="168"/>
                  </a:lnTo>
                  <a:lnTo>
                    <a:pt x="602" y="152"/>
                  </a:lnTo>
                  <a:lnTo>
                    <a:pt x="618" y="152"/>
                  </a:lnTo>
                  <a:lnTo>
                    <a:pt x="634" y="152"/>
                  </a:lnTo>
                  <a:lnTo>
                    <a:pt x="634" y="168"/>
                  </a:lnTo>
                  <a:lnTo>
                    <a:pt x="634" y="168"/>
                  </a:lnTo>
                  <a:lnTo>
                    <a:pt x="634" y="185"/>
                  </a:lnTo>
                  <a:lnTo>
                    <a:pt x="634" y="201"/>
                  </a:lnTo>
                  <a:lnTo>
                    <a:pt x="634" y="217"/>
                  </a:lnTo>
                  <a:lnTo>
                    <a:pt x="634" y="256"/>
                  </a:lnTo>
                  <a:lnTo>
                    <a:pt x="650" y="256"/>
                  </a:lnTo>
                  <a:lnTo>
                    <a:pt x="650" y="217"/>
                  </a:lnTo>
                  <a:lnTo>
                    <a:pt x="650" y="201"/>
                  </a:lnTo>
                  <a:lnTo>
                    <a:pt x="667" y="201"/>
                  </a:lnTo>
                  <a:lnTo>
                    <a:pt x="683" y="201"/>
                  </a:lnTo>
                  <a:lnTo>
                    <a:pt x="683" y="217"/>
                  </a:lnTo>
                  <a:lnTo>
                    <a:pt x="683" y="233"/>
                  </a:lnTo>
                  <a:lnTo>
                    <a:pt x="683" y="262"/>
                  </a:lnTo>
                  <a:lnTo>
                    <a:pt x="699" y="262"/>
                  </a:lnTo>
                  <a:lnTo>
                    <a:pt x="699" y="233"/>
                  </a:lnTo>
                  <a:lnTo>
                    <a:pt x="699" y="217"/>
                  </a:lnTo>
                  <a:lnTo>
                    <a:pt x="715" y="217"/>
                  </a:lnTo>
                  <a:lnTo>
                    <a:pt x="732" y="217"/>
                  </a:lnTo>
                  <a:lnTo>
                    <a:pt x="732" y="233"/>
                  </a:lnTo>
                  <a:lnTo>
                    <a:pt x="732" y="250"/>
                  </a:lnTo>
                  <a:lnTo>
                    <a:pt x="732" y="274"/>
                  </a:lnTo>
                  <a:lnTo>
                    <a:pt x="748" y="274"/>
                  </a:lnTo>
                  <a:lnTo>
                    <a:pt x="748" y="250"/>
                  </a:lnTo>
                  <a:lnTo>
                    <a:pt x="748" y="233"/>
                  </a:lnTo>
                  <a:lnTo>
                    <a:pt x="764" y="233"/>
                  </a:lnTo>
                  <a:lnTo>
                    <a:pt x="764" y="250"/>
                  </a:lnTo>
                  <a:lnTo>
                    <a:pt x="780" y="250"/>
                  </a:lnTo>
                  <a:lnTo>
                    <a:pt x="780" y="233"/>
                  </a:lnTo>
                  <a:lnTo>
                    <a:pt x="764" y="233"/>
                  </a:lnTo>
                  <a:lnTo>
                    <a:pt x="764" y="217"/>
                  </a:lnTo>
                  <a:lnTo>
                    <a:pt x="748" y="217"/>
                  </a:lnTo>
                  <a:lnTo>
                    <a:pt x="732" y="217"/>
                  </a:lnTo>
                  <a:lnTo>
                    <a:pt x="732" y="201"/>
                  </a:lnTo>
                  <a:lnTo>
                    <a:pt x="715" y="201"/>
                  </a:lnTo>
                  <a:lnTo>
                    <a:pt x="699" y="201"/>
                  </a:lnTo>
                  <a:lnTo>
                    <a:pt x="683" y="201"/>
                  </a:lnTo>
                  <a:lnTo>
                    <a:pt x="683" y="185"/>
                  </a:lnTo>
                  <a:lnTo>
                    <a:pt x="667" y="185"/>
                  </a:lnTo>
                  <a:lnTo>
                    <a:pt x="650" y="185"/>
                  </a:lnTo>
                  <a:lnTo>
                    <a:pt x="650" y="168"/>
                  </a:lnTo>
                  <a:lnTo>
                    <a:pt x="650" y="168"/>
                  </a:lnTo>
                  <a:lnTo>
                    <a:pt x="650" y="152"/>
                  </a:lnTo>
                  <a:lnTo>
                    <a:pt x="634" y="152"/>
                  </a:lnTo>
                  <a:lnTo>
                    <a:pt x="634" y="136"/>
                  </a:lnTo>
                  <a:lnTo>
                    <a:pt x="618" y="136"/>
                  </a:lnTo>
                  <a:lnTo>
                    <a:pt x="602" y="136"/>
                  </a:lnTo>
                  <a:lnTo>
                    <a:pt x="602" y="152"/>
                  </a:lnTo>
                  <a:lnTo>
                    <a:pt x="583" y="152"/>
                  </a:lnTo>
                  <a:lnTo>
                    <a:pt x="583" y="152"/>
                  </a:lnTo>
                  <a:close/>
                  <a:moveTo>
                    <a:pt x="748" y="435"/>
                  </a:moveTo>
                  <a:lnTo>
                    <a:pt x="764" y="435"/>
                  </a:lnTo>
                  <a:lnTo>
                    <a:pt x="764" y="384"/>
                  </a:lnTo>
                  <a:lnTo>
                    <a:pt x="780" y="384"/>
                  </a:lnTo>
                  <a:lnTo>
                    <a:pt x="780" y="341"/>
                  </a:lnTo>
                  <a:lnTo>
                    <a:pt x="797" y="341"/>
                  </a:lnTo>
                  <a:lnTo>
                    <a:pt x="797" y="250"/>
                  </a:lnTo>
                  <a:lnTo>
                    <a:pt x="780" y="250"/>
                  </a:lnTo>
                  <a:lnTo>
                    <a:pt x="780" y="341"/>
                  </a:lnTo>
                  <a:lnTo>
                    <a:pt x="764" y="341"/>
                  </a:lnTo>
                  <a:lnTo>
                    <a:pt x="764" y="384"/>
                  </a:lnTo>
                  <a:lnTo>
                    <a:pt x="748" y="384"/>
                  </a:lnTo>
                  <a:lnTo>
                    <a:pt x="748" y="435"/>
                  </a:lnTo>
                  <a:lnTo>
                    <a:pt x="624" y="435"/>
                  </a:lnTo>
                  <a:lnTo>
                    <a:pt x="624" y="402"/>
                  </a:lnTo>
                  <a:lnTo>
                    <a:pt x="608" y="402"/>
                  </a:lnTo>
                  <a:lnTo>
                    <a:pt x="608" y="368"/>
                  </a:lnTo>
                  <a:lnTo>
                    <a:pt x="591" y="368"/>
                  </a:lnTo>
                  <a:lnTo>
                    <a:pt x="591" y="333"/>
                  </a:lnTo>
                  <a:lnTo>
                    <a:pt x="575" y="333"/>
                  </a:lnTo>
                  <a:lnTo>
                    <a:pt x="575" y="317"/>
                  </a:lnTo>
                  <a:lnTo>
                    <a:pt x="559" y="317"/>
                  </a:lnTo>
                  <a:lnTo>
                    <a:pt x="559" y="301"/>
                  </a:lnTo>
                  <a:lnTo>
                    <a:pt x="543" y="301"/>
                  </a:lnTo>
                  <a:lnTo>
                    <a:pt x="543" y="264"/>
                  </a:lnTo>
                  <a:lnTo>
                    <a:pt x="567" y="264"/>
                  </a:lnTo>
                  <a:lnTo>
                    <a:pt x="567" y="248"/>
                  </a:lnTo>
                  <a:lnTo>
                    <a:pt x="526" y="248"/>
                  </a:lnTo>
                  <a:lnTo>
                    <a:pt x="526" y="264"/>
                  </a:lnTo>
                  <a:lnTo>
                    <a:pt x="526" y="301"/>
                  </a:lnTo>
                  <a:lnTo>
                    <a:pt x="543" y="301"/>
                  </a:lnTo>
                  <a:lnTo>
                    <a:pt x="543" y="317"/>
                  </a:lnTo>
                  <a:lnTo>
                    <a:pt x="559" y="317"/>
                  </a:lnTo>
                  <a:lnTo>
                    <a:pt x="559" y="333"/>
                  </a:lnTo>
                  <a:lnTo>
                    <a:pt x="575" y="333"/>
                  </a:lnTo>
                  <a:lnTo>
                    <a:pt x="575" y="368"/>
                  </a:lnTo>
                  <a:lnTo>
                    <a:pt x="591" y="368"/>
                  </a:lnTo>
                  <a:lnTo>
                    <a:pt x="591" y="402"/>
                  </a:lnTo>
                  <a:lnTo>
                    <a:pt x="608" y="402"/>
                  </a:lnTo>
                  <a:lnTo>
                    <a:pt x="608" y="435"/>
                  </a:lnTo>
                  <a:lnTo>
                    <a:pt x="624" y="435"/>
                  </a:lnTo>
                  <a:lnTo>
                    <a:pt x="624" y="451"/>
                  </a:lnTo>
                  <a:lnTo>
                    <a:pt x="748" y="451"/>
                  </a:lnTo>
                  <a:lnTo>
                    <a:pt x="748" y="435"/>
                  </a:lnTo>
                  <a:lnTo>
                    <a:pt x="748" y="435"/>
                  </a:lnTo>
                  <a:close/>
                  <a:moveTo>
                    <a:pt x="567" y="264"/>
                  </a:moveTo>
                  <a:lnTo>
                    <a:pt x="567" y="280"/>
                  </a:lnTo>
                  <a:lnTo>
                    <a:pt x="583" y="280"/>
                  </a:lnTo>
                  <a:lnTo>
                    <a:pt x="583" y="303"/>
                  </a:lnTo>
                  <a:lnTo>
                    <a:pt x="602" y="303"/>
                  </a:lnTo>
                  <a:lnTo>
                    <a:pt x="602" y="250"/>
                  </a:lnTo>
                  <a:lnTo>
                    <a:pt x="583" y="250"/>
                  </a:lnTo>
                  <a:lnTo>
                    <a:pt x="583" y="264"/>
                  </a:lnTo>
                  <a:lnTo>
                    <a:pt x="567" y="264"/>
                  </a:lnTo>
                  <a:lnTo>
                    <a:pt x="567" y="264"/>
                  </a:lnTo>
                  <a:close/>
                  <a:moveTo>
                    <a:pt x="449" y="620"/>
                  </a:moveTo>
                  <a:lnTo>
                    <a:pt x="416" y="683"/>
                  </a:lnTo>
                  <a:lnTo>
                    <a:pt x="593" y="683"/>
                  </a:lnTo>
                  <a:lnTo>
                    <a:pt x="557" y="620"/>
                  </a:lnTo>
                  <a:lnTo>
                    <a:pt x="449" y="620"/>
                  </a:lnTo>
                  <a:lnTo>
                    <a:pt x="449" y="620"/>
                  </a:lnTo>
                  <a:close/>
                  <a:moveTo>
                    <a:pt x="150" y="79"/>
                  </a:moveTo>
                  <a:lnTo>
                    <a:pt x="150" y="506"/>
                  </a:lnTo>
                  <a:lnTo>
                    <a:pt x="856" y="506"/>
                  </a:lnTo>
                  <a:lnTo>
                    <a:pt x="856" y="79"/>
                  </a:lnTo>
                  <a:lnTo>
                    <a:pt x="150" y="79"/>
                  </a:lnTo>
                  <a:close/>
                </a:path>
              </a:pathLst>
            </a:custGeom>
            <a:solidFill>
              <a:srgbClr val="30B5C5"/>
            </a:solidFill>
            <a:ln w="9525">
              <a:noFill/>
              <a:miter lim="800000"/>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defTabSz="914400" fontAlgn="auto">
                <a:spcBef>
                  <a:spcPts val="0"/>
                </a:spcBef>
                <a:spcAft>
                  <a:spcPts val="0"/>
                </a:spcAft>
              </a:pPr>
              <a:endParaRPr lang="zh-CN" altLang="zh-CN" sz="1795">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 name="Freeform 14"/>
            <p:cNvSpPr>
              <a:spLocks noChangeAspect="1" noEditPoints="1" noChangeArrowheads="1"/>
            </p:cNvSpPr>
            <p:nvPr/>
          </p:nvSpPr>
          <p:spPr bwMode="auto">
            <a:xfrm>
              <a:off x="1345716" y="3477709"/>
              <a:ext cx="295433" cy="216000"/>
            </a:xfrm>
            <a:custGeom>
              <a:avLst/>
              <a:gdLst>
                <a:gd name="T0" fmla="*/ 852 w 1012"/>
                <a:gd name="T1" fmla="*/ 0 h 738"/>
                <a:gd name="T2" fmla="*/ 892 w 1012"/>
                <a:gd name="T3" fmla="*/ 14 h 738"/>
                <a:gd name="T4" fmla="*/ 921 w 1012"/>
                <a:gd name="T5" fmla="*/ 46 h 738"/>
                <a:gd name="T6" fmla="*/ 927 w 1012"/>
                <a:gd name="T7" fmla="*/ 494 h 738"/>
                <a:gd name="T8" fmla="*/ 921 w 1012"/>
                <a:gd name="T9" fmla="*/ 520 h 738"/>
                <a:gd name="T10" fmla="*/ 900 w 1012"/>
                <a:gd name="T11" fmla="*/ 551 h 738"/>
                <a:gd name="T12" fmla="*/ 868 w 1012"/>
                <a:gd name="T13" fmla="*/ 567 h 738"/>
                <a:gd name="T14" fmla="*/ 0 w 1012"/>
                <a:gd name="T15" fmla="*/ 738 h 738"/>
                <a:gd name="T16" fmla="*/ 134 w 1012"/>
                <a:gd name="T17" fmla="*/ 567 h 738"/>
                <a:gd name="T18" fmla="*/ 112 w 1012"/>
                <a:gd name="T19" fmla="*/ 557 h 738"/>
                <a:gd name="T20" fmla="*/ 89 w 1012"/>
                <a:gd name="T21" fmla="*/ 530 h 738"/>
                <a:gd name="T22" fmla="*/ 79 w 1012"/>
                <a:gd name="T23" fmla="*/ 494 h 738"/>
                <a:gd name="T24" fmla="*/ 81 w 1012"/>
                <a:gd name="T25" fmla="*/ 61 h 738"/>
                <a:gd name="T26" fmla="*/ 101 w 1012"/>
                <a:gd name="T27" fmla="*/ 22 h 738"/>
                <a:gd name="T28" fmla="*/ 140 w 1012"/>
                <a:gd name="T29" fmla="*/ 2 h 738"/>
                <a:gd name="T30" fmla="*/ 583 w 1012"/>
                <a:gd name="T31" fmla="*/ 152 h 738"/>
                <a:gd name="T32" fmla="*/ 583 w 1012"/>
                <a:gd name="T33" fmla="*/ 185 h 738"/>
                <a:gd name="T34" fmla="*/ 583 w 1012"/>
                <a:gd name="T35" fmla="*/ 233 h 738"/>
                <a:gd name="T36" fmla="*/ 602 w 1012"/>
                <a:gd name="T37" fmla="*/ 233 h 738"/>
                <a:gd name="T38" fmla="*/ 602 w 1012"/>
                <a:gd name="T39" fmla="*/ 185 h 738"/>
                <a:gd name="T40" fmla="*/ 602 w 1012"/>
                <a:gd name="T41" fmla="*/ 152 h 738"/>
                <a:gd name="T42" fmla="*/ 634 w 1012"/>
                <a:gd name="T43" fmla="*/ 168 h 738"/>
                <a:gd name="T44" fmla="*/ 634 w 1012"/>
                <a:gd name="T45" fmla="*/ 201 h 738"/>
                <a:gd name="T46" fmla="*/ 650 w 1012"/>
                <a:gd name="T47" fmla="*/ 256 h 738"/>
                <a:gd name="T48" fmla="*/ 667 w 1012"/>
                <a:gd name="T49" fmla="*/ 201 h 738"/>
                <a:gd name="T50" fmla="*/ 683 w 1012"/>
                <a:gd name="T51" fmla="*/ 233 h 738"/>
                <a:gd name="T52" fmla="*/ 699 w 1012"/>
                <a:gd name="T53" fmla="*/ 233 h 738"/>
                <a:gd name="T54" fmla="*/ 732 w 1012"/>
                <a:gd name="T55" fmla="*/ 217 h 738"/>
                <a:gd name="T56" fmla="*/ 732 w 1012"/>
                <a:gd name="T57" fmla="*/ 274 h 738"/>
                <a:gd name="T58" fmla="*/ 748 w 1012"/>
                <a:gd name="T59" fmla="*/ 233 h 738"/>
                <a:gd name="T60" fmla="*/ 780 w 1012"/>
                <a:gd name="T61" fmla="*/ 250 h 738"/>
                <a:gd name="T62" fmla="*/ 764 w 1012"/>
                <a:gd name="T63" fmla="*/ 217 h 738"/>
                <a:gd name="T64" fmla="*/ 732 w 1012"/>
                <a:gd name="T65" fmla="*/ 201 h 738"/>
                <a:gd name="T66" fmla="*/ 683 w 1012"/>
                <a:gd name="T67" fmla="*/ 201 h 738"/>
                <a:gd name="T68" fmla="*/ 650 w 1012"/>
                <a:gd name="T69" fmla="*/ 185 h 738"/>
                <a:gd name="T70" fmla="*/ 650 w 1012"/>
                <a:gd name="T71" fmla="*/ 152 h 738"/>
                <a:gd name="T72" fmla="*/ 618 w 1012"/>
                <a:gd name="T73" fmla="*/ 136 h 738"/>
                <a:gd name="T74" fmla="*/ 583 w 1012"/>
                <a:gd name="T75" fmla="*/ 152 h 738"/>
                <a:gd name="T76" fmla="*/ 764 w 1012"/>
                <a:gd name="T77" fmla="*/ 435 h 738"/>
                <a:gd name="T78" fmla="*/ 780 w 1012"/>
                <a:gd name="T79" fmla="*/ 341 h 738"/>
                <a:gd name="T80" fmla="*/ 780 w 1012"/>
                <a:gd name="T81" fmla="*/ 250 h 738"/>
                <a:gd name="T82" fmla="*/ 764 w 1012"/>
                <a:gd name="T83" fmla="*/ 384 h 738"/>
                <a:gd name="T84" fmla="*/ 624 w 1012"/>
                <a:gd name="T85" fmla="*/ 435 h 738"/>
                <a:gd name="T86" fmla="*/ 608 w 1012"/>
                <a:gd name="T87" fmla="*/ 368 h 738"/>
                <a:gd name="T88" fmla="*/ 575 w 1012"/>
                <a:gd name="T89" fmla="*/ 333 h 738"/>
                <a:gd name="T90" fmla="*/ 559 w 1012"/>
                <a:gd name="T91" fmla="*/ 301 h 738"/>
                <a:gd name="T92" fmla="*/ 567 w 1012"/>
                <a:gd name="T93" fmla="*/ 264 h 738"/>
                <a:gd name="T94" fmla="*/ 526 w 1012"/>
                <a:gd name="T95" fmla="*/ 264 h 738"/>
                <a:gd name="T96" fmla="*/ 543 w 1012"/>
                <a:gd name="T97" fmla="*/ 317 h 738"/>
                <a:gd name="T98" fmla="*/ 575 w 1012"/>
                <a:gd name="T99" fmla="*/ 333 h 738"/>
                <a:gd name="T100" fmla="*/ 591 w 1012"/>
                <a:gd name="T101" fmla="*/ 402 h 738"/>
                <a:gd name="T102" fmla="*/ 624 w 1012"/>
                <a:gd name="T103" fmla="*/ 435 h 738"/>
                <a:gd name="T104" fmla="*/ 748 w 1012"/>
                <a:gd name="T105" fmla="*/ 435 h 738"/>
                <a:gd name="T106" fmla="*/ 567 w 1012"/>
                <a:gd name="T107" fmla="*/ 280 h 738"/>
                <a:gd name="T108" fmla="*/ 602 w 1012"/>
                <a:gd name="T109" fmla="*/ 303 h 738"/>
                <a:gd name="T110" fmla="*/ 583 w 1012"/>
                <a:gd name="T111" fmla="*/ 264 h 738"/>
                <a:gd name="T112" fmla="*/ 449 w 1012"/>
                <a:gd name="T113" fmla="*/ 620 h 738"/>
                <a:gd name="T114" fmla="*/ 557 w 1012"/>
                <a:gd name="T115" fmla="*/ 620 h 738"/>
                <a:gd name="T116" fmla="*/ 150 w 1012"/>
                <a:gd name="T117" fmla="*/ 79 h 738"/>
                <a:gd name="T118" fmla="*/ 856 w 1012"/>
                <a:gd name="T119" fmla="*/ 79 h 7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12"/>
                <a:gd name="T181" fmla="*/ 0 h 738"/>
                <a:gd name="T182" fmla="*/ 1012 w 1012"/>
                <a:gd name="T183" fmla="*/ 738 h 73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12" h="738">
                  <a:moveTo>
                    <a:pt x="154" y="0"/>
                  </a:moveTo>
                  <a:lnTo>
                    <a:pt x="852" y="0"/>
                  </a:lnTo>
                  <a:lnTo>
                    <a:pt x="852" y="0"/>
                  </a:lnTo>
                  <a:lnTo>
                    <a:pt x="866" y="2"/>
                  </a:lnTo>
                  <a:lnTo>
                    <a:pt x="880" y="6"/>
                  </a:lnTo>
                  <a:lnTo>
                    <a:pt x="892" y="14"/>
                  </a:lnTo>
                  <a:lnTo>
                    <a:pt x="904" y="22"/>
                  </a:lnTo>
                  <a:lnTo>
                    <a:pt x="913" y="34"/>
                  </a:lnTo>
                  <a:lnTo>
                    <a:pt x="921" y="46"/>
                  </a:lnTo>
                  <a:lnTo>
                    <a:pt x="925" y="61"/>
                  </a:lnTo>
                  <a:lnTo>
                    <a:pt x="927" y="75"/>
                  </a:lnTo>
                  <a:lnTo>
                    <a:pt x="927" y="494"/>
                  </a:lnTo>
                  <a:lnTo>
                    <a:pt x="927" y="494"/>
                  </a:lnTo>
                  <a:lnTo>
                    <a:pt x="925" y="508"/>
                  </a:lnTo>
                  <a:lnTo>
                    <a:pt x="921" y="520"/>
                  </a:lnTo>
                  <a:lnTo>
                    <a:pt x="917" y="532"/>
                  </a:lnTo>
                  <a:lnTo>
                    <a:pt x="908" y="543"/>
                  </a:lnTo>
                  <a:lnTo>
                    <a:pt x="900" y="551"/>
                  </a:lnTo>
                  <a:lnTo>
                    <a:pt x="890" y="559"/>
                  </a:lnTo>
                  <a:lnTo>
                    <a:pt x="880" y="565"/>
                  </a:lnTo>
                  <a:lnTo>
                    <a:pt x="868" y="567"/>
                  </a:lnTo>
                  <a:lnTo>
                    <a:pt x="1012" y="673"/>
                  </a:lnTo>
                  <a:lnTo>
                    <a:pt x="1012" y="738"/>
                  </a:lnTo>
                  <a:lnTo>
                    <a:pt x="0" y="738"/>
                  </a:lnTo>
                  <a:lnTo>
                    <a:pt x="0" y="673"/>
                  </a:lnTo>
                  <a:lnTo>
                    <a:pt x="134" y="567"/>
                  </a:lnTo>
                  <a:lnTo>
                    <a:pt x="134" y="567"/>
                  </a:lnTo>
                  <a:lnTo>
                    <a:pt x="134" y="567"/>
                  </a:lnTo>
                  <a:lnTo>
                    <a:pt x="124" y="563"/>
                  </a:lnTo>
                  <a:lnTo>
                    <a:pt x="112" y="557"/>
                  </a:lnTo>
                  <a:lnTo>
                    <a:pt x="103" y="549"/>
                  </a:lnTo>
                  <a:lnTo>
                    <a:pt x="95" y="540"/>
                  </a:lnTo>
                  <a:lnTo>
                    <a:pt x="89" y="530"/>
                  </a:lnTo>
                  <a:lnTo>
                    <a:pt x="83" y="518"/>
                  </a:lnTo>
                  <a:lnTo>
                    <a:pt x="81" y="508"/>
                  </a:lnTo>
                  <a:lnTo>
                    <a:pt x="79" y="494"/>
                  </a:lnTo>
                  <a:lnTo>
                    <a:pt x="79" y="75"/>
                  </a:lnTo>
                  <a:lnTo>
                    <a:pt x="79" y="75"/>
                  </a:lnTo>
                  <a:lnTo>
                    <a:pt x="81" y="61"/>
                  </a:lnTo>
                  <a:lnTo>
                    <a:pt x="85" y="46"/>
                  </a:lnTo>
                  <a:lnTo>
                    <a:pt x="93" y="34"/>
                  </a:lnTo>
                  <a:lnTo>
                    <a:pt x="101" y="22"/>
                  </a:lnTo>
                  <a:lnTo>
                    <a:pt x="114" y="14"/>
                  </a:lnTo>
                  <a:lnTo>
                    <a:pt x="126" y="6"/>
                  </a:lnTo>
                  <a:lnTo>
                    <a:pt x="140" y="2"/>
                  </a:lnTo>
                  <a:lnTo>
                    <a:pt x="154" y="0"/>
                  </a:lnTo>
                  <a:lnTo>
                    <a:pt x="154" y="0"/>
                  </a:lnTo>
                  <a:close/>
                  <a:moveTo>
                    <a:pt x="583" y="152"/>
                  </a:moveTo>
                  <a:lnTo>
                    <a:pt x="583" y="168"/>
                  </a:lnTo>
                  <a:lnTo>
                    <a:pt x="583" y="168"/>
                  </a:lnTo>
                  <a:lnTo>
                    <a:pt x="583" y="185"/>
                  </a:lnTo>
                  <a:lnTo>
                    <a:pt x="583" y="201"/>
                  </a:lnTo>
                  <a:lnTo>
                    <a:pt x="583" y="217"/>
                  </a:lnTo>
                  <a:lnTo>
                    <a:pt x="583" y="233"/>
                  </a:lnTo>
                  <a:lnTo>
                    <a:pt x="583" y="250"/>
                  </a:lnTo>
                  <a:lnTo>
                    <a:pt x="602" y="250"/>
                  </a:lnTo>
                  <a:lnTo>
                    <a:pt x="602" y="233"/>
                  </a:lnTo>
                  <a:lnTo>
                    <a:pt x="602" y="217"/>
                  </a:lnTo>
                  <a:lnTo>
                    <a:pt x="602" y="201"/>
                  </a:lnTo>
                  <a:lnTo>
                    <a:pt x="602" y="185"/>
                  </a:lnTo>
                  <a:lnTo>
                    <a:pt x="602" y="168"/>
                  </a:lnTo>
                  <a:lnTo>
                    <a:pt x="602" y="168"/>
                  </a:lnTo>
                  <a:lnTo>
                    <a:pt x="602" y="152"/>
                  </a:lnTo>
                  <a:lnTo>
                    <a:pt x="618" y="152"/>
                  </a:lnTo>
                  <a:lnTo>
                    <a:pt x="634" y="152"/>
                  </a:lnTo>
                  <a:lnTo>
                    <a:pt x="634" y="168"/>
                  </a:lnTo>
                  <a:lnTo>
                    <a:pt x="634" y="168"/>
                  </a:lnTo>
                  <a:lnTo>
                    <a:pt x="634" y="185"/>
                  </a:lnTo>
                  <a:lnTo>
                    <a:pt x="634" y="201"/>
                  </a:lnTo>
                  <a:lnTo>
                    <a:pt x="634" y="217"/>
                  </a:lnTo>
                  <a:lnTo>
                    <a:pt x="634" y="256"/>
                  </a:lnTo>
                  <a:lnTo>
                    <a:pt x="650" y="256"/>
                  </a:lnTo>
                  <a:lnTo>
                    <a:pt x="650" y="217"/>
                  </a:lnTo>
                  <a:lnTo>
                    <a:pt x="650" y="201"/>
                  </a:lnTo>
                  <a:lnTo>
                    <a:pt x="667" y="201"/>
                  </a:lnTo>
                  <a:lnTo>
                    <a:pt x="683" y="201"/>
                  </a:lnTo>
                  <a:lnTo>
                    <a:pt x="683" y="217"/>
                  </a:lnTo>
                  <a:lnTo>
                    <a:pt x="683" y="233"/>
                  </a:lnTo>
                  <a:lnTo>
                    <a:pt x="683" y="262"/>
                  </a:lnTo>
                  <a:lnTo>
                    <a:pt x="699" y="262"/>
                  </a:lnTo>
                  <a:lnTo>
                    <a:pt x="699" y="233"/>
                  </a:lnTo>
                  <a:lnTo>
                    <a:pt x="699" y="217"/>
                  </a:lnTo>
                  <a:lnTo>
                    <a:pt x="715" y="217"/>
                  </a:lnTo>
                  <a:lnTo>
                    <a:pt x="732" y="217"/>
                  </a:lnTo>
                  <a:lnTo>
                    <a:pt x="732" y="233"/>
                  </a:lnTo>
                  <a:lnTo>
                    <a:pt x="732" y="250"/>
                  </a:lnTo>
                  <a:lnTo>
                    <a:pt x="732" y="274"/>
                  </a:lnTo>
                  <a:lnTo>
                    <a:pt x="748" y="274"/>
                  </a:lnTo>
                  <a:lnTo>
                    <a:pt x="748" y="250"/>
                  </a:lnTo>
                  <a:lnTo>
                    <a:pt x="748" y="233"/>
                  </a:lnTo>
                  <a:lnTo>
                    <a:pt x="764" y="233"/>
                  </a:lnTo>
                  <a:lnTo>
                    <a:pt x="764" y="250"/>
                  </a:lnTo>
                  <a:lnTo>
                    <a:pt x="780" y="250"/>
                  </a:lnTo>
                  <a:lnTo>
                    <a:pt x="780" y="233"/>
                  </a:lnTo>
                  <a:lnTo>
                    <a:pt x="764" y="233"/>
                  </a:lnTo>
                  <a:lnTo>
                    <a:pt x="764" y="217"/>
                  </a:lnTo>
                  <a:lnTo>
                    <a:pt x="748" y="217"/>
                  </a:lnTo>
                  <a:lnTo>
                    <a:pt x="732" y="217"/>
                  </a:lnTo>
                  <a:lnTo>
                    <a:pt x="732" y="201"/>
                  </a:lnTo>
                  <a:lnTo>
                    <a:pt x="715" y="201"/>
                  </a:lnTo>
                  <a:lnTo>
                    <a:pt x="699" y="201"/>
                  </a:lnTo>
                  <a:lnTo>
                    <a:pt x="683" y="201"/>
                  </a:lnTo>
                  <a:lnTo>
                    <a:pt x="683" y="185"/>
                  </a:lnTo>
                  <a:lnTo>
                    <a:pt x="667" y="185"/>
                  </a:lnTo>
                  <a:lnTo>
                    <a:pt x="650" y="185"/>
                  </a:lnTo>
                  <a:lnTo>
                    <a:pt x="650" y="168"/>
                  </a:lnTo>
                  <a:lnTo>
                    <a:pt x="650" y="168"/>
                  </a:lnTo>
                  <a:lnTo>
                    <a:pt x="650" y="152"/>
                  </a:lnTo>
                  <a:lnTo>
                    <a:pt x="634" y="152"/>
                  </a:lnTo>
                  <a:lnTo>
                    <a:pt x="634" y="136"/>
                  </a:lnTo>
                  <a:lnTo>
                    <a:pt x="618" y="136"/>
                  </a:lnTo>
                  <a:lnTo>
                    <a:pt x="602" y="136"/>
                  </a:lnTo>
                  <a:lnTo>
                    <a:pt x="602" y="152"/>
                  </a:lnTo>
                  <a:lnTo>
                    <a:pt x="583" y="152"/>
                  </a:lnTo>
                  <a:lnTo>
                    <a:pt x="583" y="152"/>
                  </a:lnTo>
                  <a:close/>
                  <a:moveTo>
                    <a:pt x="748" y="435"/>
                  </a:moveTo>
                  <a:lnTo>
                    <a:pt x="764" y="435"/>
                  </a:lnTo>
                  <a:lnTo>
                    <a:pt x="764" y="384"/>
                  </a:lnTo>
                  <a:lnTo>
                    <a:pt x="780" y="384"/>
                  </a:lnTo>
                  <a:lnTo>
                    <a:pt x="780" y="341"/>
                  </a:lnTo>
                  <a:lnTo>
                    <a:pt x="797" y="341"/>
                  </a:lnTo>
                  <a:lnTo>
                    <a:pt x="797" y="250"/>
                  </a:lnTo>
                  <a:lnTo>
                    <a:pt x="780" y="250"/>
                  </a:lnTo>
                  <a:lnTo>
                    <a:pt x="780" y="341"/>
                  </a:lnTo>
                  <a:lnTo>
                    <a:pt x="764" y="341"/>
                  </a:lnTo>
                  <a:lnTo>
                    <a:pt x="764" y="384"/>
                  </a:lnTo>
                  <a:lnTo>
                    <a:pt x="748" y="384"/>
                  </a:lnTo>
                  <a:lnTo>
                    <a:pt x="748" y="435"/>
                  </a:lnTo>
                  <a:lnTo>
                    <a:pt x="624" y="435"/>
                  </a:lnTo>
                  <a:lnTo>
                    <a:pt x="624" y="402"/>
                  </a:lnTo>
                  <a:lnTo>
                    <a:pt x="608" y="402"/>
                  </a:lnTo>
                  <a:lnTo>
                    <a:pt x="608" y="368"/>
                  </a:lnTo>
                  <a:lnTo>
                    <a:pt x="591" y="368"/>
                  </a:lnTo>
                  <a:lnTo>
                    <a:pt x="591" y="333"/>
                  </a:lnTo>
                  <a:lnTo>
                    <a:pt x="575" y="333"/>
                  </a:lnTo>
                  <a:lnTo>
                    <a:pt x="575" y="317"/>
                  </a:lnTo>
                  <a:lnTo>
                    <a:pt x="559" y="317"/>
                  </a:lnTo>
                  <a:lnTo>
                    <a:pt x="559" y="301"/>
                  </a:lnTo>
                  <a:lnTo>
                    <a:pt x="543" y="301"/>
                  </a:lnTo>
                  <a:lnTo>
                    <a:pt x="543" y="264"/>
                  </a:lnTo>
                  <a:lnTo>
                    <a:pt x="567" y="264"/>
                  </a:lnTo>
                  <a:lnTo>
                    <a:pt x="567" y="248"/>
                  </a:lnTo>
                  <a:lnTo>
                    <a:pt x="526" y="248"/>
                  </a:lnTo>
                  <a:lnTo>
                    <a:pt x="526" y="264"/>
                  </a:lnTo>
                  <a:lnTo>
                    <a:pt x="526" y="301"/>
                  </a:lnTo>
                  <a:lnTo>
                    <a:pt x="543" y="301"/>
                  </a:lnTo>
                  <a:lnTo>
                    <a:pt x="543" y="317"/>
                  </a:lnTo>
                  <a:lnTo>
                    <a:pt x="559" y="317"/>
                  </a:lnTo>
                  <a:lnTo>
                    <a:pt x="559" y="333"/>
                  </a:lnTo>
                  <a:lnTo>
                    <a:pt x="575" y="333"/>
                  </a:lnTo>
                  <a:lnTo>
                    <a:pt x="575" y="368"/>
                  </a:lnTo>
                  <a:lnTo>
                    <a:pt x="591" y="368"/>
                  </a:lnTo>
                  <a:lnTo>
                    <a:pt x="591" y="402"/>
                  </a:lnTo>
                  <a:lnTo>
                    <a:pt x="608" y="402"/>
                  </a:lnTo>
                  <a:lnTo>
                    <a:pt x="608" y="435"/>
                  </a:lnTo>
                  <a:lnTo>
                    <a:pt x="624" y="435"/>
                  </a:lnTo>
                  <a:lnTo>
                    <a:pt x="624" y="451"/>
                  </a:lnTo>
                  <a:lnTo>
                    <a:pt x="748" y="451"/>
                  </a:lnTo>
                  <a:lnTo>
                    <a:pt x="748" y="435"/>
                  </a:lnTo>
                  <a:lnTo>
                    <a:pt x="748" y="435"/>
                  </a:lnTo>
                  <a:close/>
                  <a:moveTo>
                    <a:pt x="567" y="264"/>
                  </a:moveTo>
                  <a:lnTo>
                    <a:pt x="567" y="280"/>
                  </a:lnTo>
                  <a:lnTo>
                    <a:pt x="583" y="280"/>
                  </a:lnTo>
                  <a:lnTo>
                    <a:pt x="583" y="303"/>
                  </a:lnTo>
                  <a:lnTo>
                    <a:pt x="602" y="303"/>
                  </a:lnTo>
                  <a:lnTo>
                    <a:pt x="602" y="250"/>
                  </a:lnTo>
                  <a:lnTo>
                    <a:pt x="583" y="250"/>
                  </a:lnTo>
                  <a:lnTo>
                    <a:pt x="583" y="264"/>
                  </a:lnTo>
                  <a:lnTo>
                    <a:pt x="567" y="264"/>
                  </a:lnTo>
                  <a:lnTo>
                    <a:pt x="567" y="264"/>
                  </a:lnTo>
                  <a:close/>
                  <a:moveTo>
                    <a:pt x="449" y="620"/>
                  </a:moveTo>
                  <a:lnTo>
                    <a:pt x="416" y="683"/>
                  </a:lnTo>
                  <a:lnTo>
                    <a:pt x="593" y="683"/>
                  </a:lnTo>
                  <a:lnTo>
                    <a:pt x="557" y="620"/>
                  </a:lnTo>
                  <a:lnTo>
                    <a:pt x="449" y="620"/>
                  </a:lnTo>
                  <a:lnTo>
                    <a:pt x="449" y="620"/>
                  </a:lnTo>
                  <a:close/>
                  <a:moveTo>
                    <a:pt x="150" y="79"/>
                  </a:moveTo>
                  <a:lnTo>
                    <a:pt x="150" y="506"/>
                  </a:lnTo>
                  <a:lnTo>
                    <a:pt x="856" y="506"/>
                  </a:lnTo>
                  <a:lnTo>
                    <a:pt x="856" y="79"/>
                  </a:lnTo>
                  <a:lnTo>
                    <a:pt x="150" y="79"/>
                  </a:lnTo>
                  <a:close/>
                </a:path>
              </a:pathLst>
            </a:custGeom>
            <a:solidFill>
              <a:srgbClr val="30B5C5"/>
            </a:solidFill>
            <a:ln w="9525">
              <a:noFill/>
              <a:miter lim="800000"/>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defTabSz="914400" fontAlgn="auto">
                <a:spcBef>
                  <a:spcPts val="0"/>
                </a:spcBef>
                <a:spcAft>
                  <a:spcPts val="0"/>
                </a:spcAft>
              </a:pPr>
              <a:endParaRPr lang="zh-CN" altLang="zh-CN" sz="1795">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 name="Freeform 14"/>
            <p:cNvSpPr>
              <a:spLocks noChangeAspect="1" noEditPoints="1" noChangeArrowheads="1"/>
            </p:cNvSpPr>
            <p:nvPr/>
          </p:nvSpPr>
          <p:spPr bwMode="auto">
            <a:xfrm>
              <a:off x="1329004" y="2888457"/>
              <a:ext cx="295433" cy="216000"/>
            </a:xfrm>
            <a:custGeom>
              <a:avLst/>
              <a:gdLst>
                <a:gd name="T0" fmla="*/ 852 w 1012"/>
                <a:gd name="T1" fmla="*/ 0 h 738"/>
                <a:gd name="T2" fmla="*/ 892 w 1012"/>
                <a:gd name="T3" fmla="*/ 14 h 738"/>
                <a:gd name="T4" fmla="*/ 921 w 1012"/>
                <a:gd name="T5" fmla="*/ 46 h 738"/>
                <a:gd name="T6" fmla="*/ 927 w 1012"/>
                <a:gd name="T7" fmla="*/ 494 h 738"/>
                <a:gd name="T8" fmla="*/ 921 w 1012"/>
                <a:gd name="T9" fmla="*/ 520 h 738"/>
                <a:gd name="T10" fmla="*/ 900 w 1012"/>
                <a:gd name="T11" fmla="*/ 551 h 738"/>
                <a:gd name="T12" fmla="*/ 868 w 1012"/>
                <a:gd name="T13" fmla="*/ 567 h 738"/>
                <a:gd name="T14" fmla="*/ 0 w 1012"/>
                <a:gd name="T15" fmla="*/ 738 h 738"/>
                <a:gd name="T16" fmla="*/ 134 w 1012"/>
                <a:gd name="T17" fmla="*/ 567 h 738"/>
                <a:gd name="T18" fmla="*/ 112 w 1012"/>
                <a:gd name="T19" fmla="*/ 557 h 738"/>
                <a:gd name="T20" fmla="*/ 89 w 1012"/>
                <a:gd name="T21" fmla="*/ 530 h 738"/>
                <a:gd name="T22" fmla="*/ 79 w 1012"/>
                <a:gd name="T23" fmla="*/ 494 h 738"/>
                <a:gd name="T24" fmla="*/ 81 w 1012"/>
                <a:gd name="T25" fmla="*/ 61 h 738"/>
                <a:gd name="T26" fmla="*/ 101 w 1012"/>
                <a:gd name="T27" fmla="*/ 22 h 738"/>
                <a:gd name="T28" fmla="*/ 140 w 1012"/>
                <a:gd name="T29" fmla="*/ 2 h 738"/>
                <a:gd name="T30" fmla="*/ 583 w 1012"/>
                <a:gd name="T31" fmla="*/ 152 h 738"/>
                <a:gd name="T32" fmla="*/ 583 w 1012"/>
                <a:gd name="T33" fmla="*/ 185 h 738"/>
                <a:gd name="T34" fmla="*/ 583 w 1012"/>
                <a:gd name="T35" fmla="*/ 233 h 738"/>
                <a:gd name="T36" fmla="*/ 602 w 1012"/>
                <a:gd name="T37" fmla="*/ 233 h 738"/>
                <a:gd name="T38" fmla="*/ 602 w 1012"/>
                <a:gd name="T39" fmla="*/ 185 h 738"/>
                <a:gd name="T40" fmla="*/ 602 w 1012"/>
                <a:gd name="T41" fmla="*/ 152 h 738"/>
                <a:gd name="T42" fmla="*/ 634 w 1012"/>
                <a:gd name="T43" fmla="*/ 168 h 738"/>
                <a:gd name="T44" fmla="*/ 634 w 1012"/>
                <a:gd name="T45" fmla="*/ 201 h 738"/>
                <a:gd name="T46" fmla="*/ 650 w 1012"/>
                <a:gd name="T47" fmla="*/ 256 h 738"/>
                <a:gd name="T48" fmla="*/ 667 w 1012"/>
                <a:gd name="T49" fmla="*/ 201 h 738"/>
                <a:gd name="T50" fmla="*/ 683 w 1012"/>
                <a:gd name="T51" fmla="*/ 233 h 738"/>
                <a:gd name="T52" fmla="*/ 699 w 1012"/>
                <a:gd name="T53" fmla="*/ 233 h 738"/>
                <a:gd name="T54" fmla="*/ 732 w 1012"/>
                <a:gd name="T55" fmla="*/ 217 h 738"/>
                <a:gd name="T56" fmla="*/ 732 w 1012"/>
                <a:gd name="T57" fmla="*/ 274 h 738"/>
                <a:gd name="T58" fmla="*/ 748 w 1012"/>
                <a:gd name="T59" fmla="*/ 233 h 738"/>
                <a:gd name="T60" fmla="*/ 780 w 1012"/>
                <a:gd name="T61" fmla="*/ 250 h 738"/>
                <a:gd name="T62" fmla="*/ 764 w 1012"/>
                <a:gd name="T63" fmla="*/ 217 h 738"/>
                <a:gd name="T64" fmla="*/ 732 w 1012"/>
                <a:gd name="T65" fmla="*/ 201 h 738"/>
                <a:gd name="T66" fmla="*/ 683 w 1012"/>
                <a:gd name="T67" fmla="*/ 201 h 738"/>
                <a:gd name="T68" fmla="*/ 650 w 1012"/>
                <a:gd name="T69" fmla="*/ 185 h 738"/>
                <a:gd name="T70" fmla="*/ 650 w 1012"/>
                <a:gd name="T71" fmla="*/ 152 h 738"/>
                <a:gd name="T72" fmla="*/ 618 w 1012"/>
                <a:gd name="T73" fmla="*/ 136 h 738"/>
                <a:gd name="T74" fmla="*/ 583 w 1012"/>
                <a:gd name="T75" fmla="*/ 152 h 738"/>
                <a:gd name="T76" fmla="*/ 764 w 1012"/>
                <a:gd name="T77" fmla="*/ 435 h 738"/>
                <a:gd name="T78" fmla="*/ 780 w 1012"/>
                <a:gd name="T79" fmla="*/ 341 h 738"/>
                <a:gd name="T80" fmla="*/ 780 w 1012"/>
                <a:gd name="T81" fmla="*/ 250 h 738"/>
                <a:gd name="T82" fmla="*/ 764 w 1012"/>
                <a:gd name="T83" fmla="*/ 384 h 738"/>
                <a:gd name="T84" fmla="*/ 624 w 1012"/>
                <a:gd name="T85" fmla="*/ 435 h 738"/>
                <a:gd name="T86" fmla="*/ 608 w 1012"/>
                <a:gd name="T87" fmla="*/ 368 h 738"/>
                <a:gd name="T88" fmla="*/ 575 w 1012"/>
                <a:gd name="T89" fmla="*/ 333 h 738"/>
                <a:gd name="T90" fmla="*/ 559 w 1012"/>
                <a:gd name="T91" fmla="*/ 301 h 738"/>
                <a:gd name="T92" fmla="*/ 567 w 1012"/>
                <a:gd name="T93" fmla="*/ 264 h 738"/>
                <a:gd name="T94" fmla="*/ 526 w 1012"/>
                <a:gd name="T95" fmla="*/ 264 h 738"/>
                <a:gd name="T96" fmla="*/ 543 w 1012"/>
                <a:gd name="T97" fmla="*/ 317 h 738"/>
                <a:gd name="T98" fmla="*/ 575 w 1012"/>
                <a:gd name="T99" fmla="*/ 333 h 738"/>
                <a:gd name="T100" fmla="*/ 591 w 1012"/>
                <a:gd name="T101" fmla="*/ 402 h 738"/>
                <a:gd name="T102" fmla="*/ 624 w 1012"/>
                <a:gd name="T103" fmla="*/ 435 h 738"/>
                <a:gd name="T104" fmla="*/ 748 w 1012"/>
                <a:gd name="T105" fmla="*/ 435 h 738"/>
                <a:gd name="T106" fmla="*/ 567 w 1012"/>
                <a:gd name="T107" fmla="*/ 280 h 738"/>
                <a:gd name="T108" fmla="*/ 602 w 1012"/>
                <a:gd name="T109" fmla="*/ 303 h 738"/>
                <a:gd name="T110" fmla="*/ 583 w 1012"/>
                <a:gd name="T111" fmla="*/ 264 h 738"/>
                <a:gd name="T112" fmla="*/ 449 w 1012"/>
                <a:gd name="T113" fmla="*/ 620 h 738"/>
                <a:gd name="T114" fmla="*/ 557 w 1012"/>
                <a:gd name="T115" fmla="*/ 620 h 738"/>
                <a:gd name="T116" fmla="*/ 150 w 1012"/>
                <a:gd name="T117" fmla="*/ 79 h 738"/>
                <a:gd name="T118" fmla="*/ 856 w 1012"/>
                <a:gd name="T119" fmla="*/ 79 h 7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12"/>
                <a:gd name="T181" fmla="*/ 0 h 738"/>
                <a:gd name="T182" fmla="*/ 1012 w 1012"/>
                <a:gd name="T183" fmla="*/ 738 h 73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12" h="738">
                  <a:moveTo>
                    <a:pt x="154" y="0"/>
                  </a:moveTo>
                  <a:lnTo>
                    <a:pt x="852" y="0"/>
                  </a:lnTo>
                  <a:lnTo>
                    <a:pt x="852" y="0"/>
                  </a:lnTo>
                  <a:lnTo>
                    <a:pt x="866" y="2"/>
                  </a:lnTo>
                  <a:lnTo>
                    <a:pt x="880" y="6"/>
                  </a:lnTo>
                  <a:lnTo>
                    <a:pt x="892" y="14"/>
                  </a:lnTo>
                  <a:lnTo>
                    <a:pt x="904" y="22"/>
                  </a:lnTo>
                  <a:lnTo>
                    <a:pt x="913" y="34"/>
                  </a:lnTo>
                  <a:lnTo>
                    <a:pt x="921" y="46"/>
                  </a:lnTo>
                  <a:lnTo>
                    <a:pt x="925" y="61"/>
                  </a:lnTo>
                  <a:lnTo>
                    <a:pt x="927" y="75"/>
                  </a:lnTo>
                  <a:lnTo>
                    <a:pt x="927" y="494"/>
                  </a:lnTo>
                  <a:lnTo>
                    <a:pt x="927" y="494"/>
                  </a:lnTo>
                  <a:lnTo>
                    <a:pt x="925" y="508"/>
                  </a:lnTo>
                  <a:lnTo>
                    <a:pt x="921" y="520"/>
                  </a:lnTo>
                  <a:lnTo>
                    <a:pt x="917" y="532"/>
                  </a:lnTo>
                  <a:lnTo>
                    <a:pt x="908" y="543"/>
                  </a:lnTo>
                  <a:lnTo>
                    <a:pt x="900" y="551"/>
                  </a:lnTo>
                  <a:lnTo>
                    <a:pt x="890" y="559"/>
                  </a:lnTo>
                  <a:lnTo>
                    <a:pt x="880" y="565"/>
                  </a:lnTo>
                  <a:lnTo>
                    <a:pt x="868" y="567"/>
                  </a:lnTo>
                  <a:lnTo>
                    <a:pt x="1012" y="673"/>
                  </a:lnTo>
                  <a:lnTo>
                    <a:pt x="1012" y="738"/>
                  </a:lnTo>
                  <a:lnTo>
                    <a:pt x="0" y="738"/>
                  </a:lnTo>
                  <a:lnTo>
                    <a:pt x="0" y="673"/>
                  </a:lnTo>
                  <a:lnTo>
                    <a:pt x="134" y="567"/>
                  </a:lnTo>
                  <a:lnTo>
                    <a:pt x="134" y="567"/>
                  </a:lnTo>
                  <a:lnTo>
                    <a:pt x="134" y="567"/>
                  </a:lnTo>
                  <a:lnTo>
                    <a:pt x="124" y="563"/>
                  </a:lnTo>
                  <a:lnTo>
                    <a:pt x="112" y="557"/>
                  </a:lnTo>
                  <a:lnTo>
                    <a:pt x="103" y="549"/>
                  </a:lnTo>
                  <a:lnTo>
                    <a:pt x="95" y="540"/>
                  </a:lnTo>
                  <a:lnTo>
                    <a:pt x="89" y="530"/>
                  </a:lnTo>
                  <a:lnTo>
                    <a:pt x="83" y="518"/>
                  </a:lnTo>
                  <a:lnTo>
                    <a:pt x="81" y="508"/>
                  </a:lnTo>
                  <a:lnTo>
                    <a:pt x="79" y="494"/>
                  </a:lnTo>
                  <a:lnTo>
                    <a:pt x="79" y="75"/>
                  </a:lnTo>
                  <a:lnTo>
                    <a:pt x="79" y="75"/>
                  </a:lnTo>
                  <a:lnTo>
                    <a:pt x="81" y="61"/>
                  </a:lnTo>
                  <a:lnTo>
                    <a:pt x="85" y="46"/>
                  </a:lnTo>
                  <a:lnTo>
                    <a:pt x="93" y="34"/>
                  </a:lnTo>
                  <a:lnTo>
                    <a:pt x="101" y="22"/>
                  </a:lnTo>
                  <a:lnTo>
                    <a:pt x="114" y="14"/>
                  </a:lnTo>
                  <a:lnTo>
                    <a:pt x="126" y="6"/>
                  </a:lnTo>
                  <a:lnTo>
                    <a:pt x="140" y="2"/>
                  </a:lnTo>
                  <a:lnTo>
                    <a:pt x="154" y="0"/>
                  </a:lnTo>
                  <a:lnTo>
                    <a:pt x="154" y="0"/>
                  </a:lnTo>
                  <a:close/>
                  <a:moveTo>
                    <a:pt x="583" y="152"/>
                  </a:moveTo>
                  <a:lnTo>
                    <a:pt x="583" y="168"/>
                  </a:lnTo>
                  <a:lnTo>
                    <a:pt x="583" y="168"/>
                  </a:lnTo>
                  <a:lnTo>
                    <a:pt x="583" y="185"/>
                  </a:lnTo>
                  <a:lnTo>
                    <a:pt x="583" y="201"/>
                  </a:lnTo>
                  <a:lnTo>
                    <a:pt x="583" y="217"/>
                  </a:lnTo>
                  <a:lnTo>
                    <a:pt x="583" y="233"/>
                  </a:lnTo>
                  <a:lnTo>
                    <a:pt x="583" y="250"/>
                  </a:lnTo>
                  <a:lnTo>
                    <a:pt x="602" y="250"/>
                  </a:lnTo>
                  <a:lnTo>
                    <a:pt x="602" y="233"/>
                  </a:lnTo>
                  <a:lnTo>
                    <a:pt x="602" y="217"/>
                  </a:lnTo>
                  <a:lnTo>
                    <a:pt x="602" y="201"/>
                  </a:lnTo>
                  <a:lnTo>
                    <a:pt x="602" y="185"/>
                  </a:lnTo>
                  <a:lnTo>
                    <a:pt x="602" y="168"/>
                  </a:lnTo>
                  <a:lnTo>
                    <a:pt x="602" y="168"/>
                  </a:lnTo>
                  <a:lnTo>
                    <a:pt x="602" y="152"/>
                  </a:lnTo>
                  <a:lnTo>
                    <a:pt x="618" y="152"/>
                  </a:lnTo>
                  <a:lnTo>
                    <a:pt x="634" y="152"/>
                  </a:lnTo>
                  <a:lnTo>
                    <a:pt x="634" y="168"/>
                  </a:lnTo>
                  <a:lnTo>
                    <a:pt x="634" y="168"/>
                  </a:lnTo>
                  <a:lnTo>
                    <a:pt x="634" y="185"/>
                  </a:lnTo>
                  <a:lnTo>
                    <a:pt x="634" y="201"/>
                  </a:lnTo>
                  <a:lnTo>
                    <a:pt x="634" y="217"/>
                  </a:lnTo>
                  <a:lnTo>
                    <a:pt x="634" y="256"/>
                  </a:lnTo>
                  <a:lnTo>
                    <a:pt x="650" y="256"/>
                  </a:lnTo>
                  <a:lnTo>
                    <a:pt x="650" y="217"/>
                  </a:lnTo>
                  <a:lnTo>
                    <a:pt x="650" y="201"/>
                  </a:lnTo>
                  <a:lnTo>
                    <a:pt x="667" y="201"/>
                  </a:lnTo>
                  <a:lnTo>
                    <a:pt x="683" y="201"/>
                  </a:lnTo>
                  <a:lnTo>
                    <a:pt x="683" y="217"/>
                  </a:lnTo>
                  <a:lnTo>
                    <a:pt x="683" y="233"/>
                  </a:lnTo>
                  <a:lnTo>
                    <a:pt x="683" y="262"/>
                  </a:lnTo>
                  <a:lnTo>
                    <a:pt x="699" y="262"/>
                  </a:lnTo>
                  <a:lnTo>
                    <a:pt x="699" y="233"/>
                  </a:lnTo>
                  <a:lnTo>
                    <a:pt x="699" y="217"/>
                  </a:lnTo>
                  <a:lnTo>
                    <a:pt x="715" y="217"/>
                  </a:lnTo>
                  <a:lnTo>
                    <a:pt x="732" y="217"/>
                  </a:lnTo>
                  <a:lnTo>
                    <a:pt x="732" y="233"/>
                  </a:lnTo>
                  <a:lnTo>
                    <a:pt x="732" y="250"/>
                  </a:lnTo>
                  <a:lnTo>
                    <a:pt x="732" y="274"/>
                  </a:lnTo>
                  <a:lnTo>
                    <a:pt x="748" y="274"/>
                  </a:lnTo>
                  <a:lnTo>
                    <a:pt x="748" y="250"/>
                  </a:lnTo>
                  <a:lnTo>
                    <a:pt x="748" y="233"/>
                  </a:lnTo>
                  <a:lnTo>
                    <a:pt x="764" y="233"/>
                  </a:lnTo>
                  <a:lnTo>
                    <a:pt x="764" y="250"/>
                  </a:lnTo>
                  <a:lnTo>
                    <a:pt x="780" y="250"/>
                  </a:lnTo>
                  <a:lnTo>
                    <a:pt x="780" y="233"/>
                  </a:lnTo>
                  <a:lnTo>
                    <a:pt x="764" y="233"/>
                  </a:lnTo>
                  <a:lnTo>
                    <a:pt x="764" y="217"/>
                  </a:lnTo>
                  <a:lnTo>
                    <a:pt x="748" y="217"/>
                  </a:lnTo>
                  <a:lnTo>
                    <a:pt x="732" y="217"/>
                  </a:lnTo>
                  <a:lnTo>
                    <a:pt x="732" y="201"/>
                  </a:lnTo>
                  <a:lnTo>
                    <a:pt x="715" y="201"/>
                  </a:lnTo>
                  <a:lnTo>
                    <a:pt x="699" y="201"/>
                  </a:lnTo>
                  <a:lnTo>
                    <a:pt x="683" y="201"/>
                  </a:lnTo>
                  <a:lnTo>
                    <a:pt x="683" y="185"/>
                  </a:lnTo>
                  <a:lnTo>
                    <a:pt x="667" y="185"/>
                  </a:lnTo>
                  <a:lnTo>
                    <a:pt x="650" y="185"/>
                  </a:lnTo>
                  <a:lnTo>
                    <a:pt x="650" y="168"/>
                  </a:lnTo>
                  <a:lnTo>
                    <a:pt x="650" y="168"/>
                  </a:lnTo>
                  <a:lnTo>
                    <a:pt x="650" y="152"/>
                  </a:lnTo>
                  <a:lnTo>
                    <a:pt x="634" y="152"/>
                  </a:lnTo>
                  <a:lnTo>
                    <a:pt x="634" y="136"/>
                  </a:lnTo>
                  <a:lnTo>
                    <a:pt x="618" y="136"/>
                  </a:lnTo>
                  <a:lnTo>
                    <a:pt x="602" y="136"/>
                  </a:lnTo>
                  <a:lnTo>
                    <a:pt x="602" y="152"/>
                  </a:lnTo>
                  <a:lnTo>
                    <a:pt x="583" y="152"/>
                  </a:lnTo>
                  <a:lnTo>
                    <a:pt x="583" y="152"/>
                  </a:lnTo>
                  <a:close/>
                  <a:moveTo>
                    <a:pt x="748" y="435"/>
                  </a:moveTo>
                  <a:lnTo>
                    <a:pt x="764" y="435"/>
                  </a:lnTo>
                  <a:lnTo>
                    <a:pt x="764" y="384"/>
                  </a:lnTo>
                  <a:lnTo>
                    <a:pt x="780" y="384"/>
                  </a:lnTo>
                  <a:lnTo>
                    <a:pt x="780" y="341"/>
                  </a:lnTo>
                  <a:lnTo>
                    <a:pt x="797" y="341"/>
                  </a:lnTo>
                  <a:lnTo>
                    <a:pt x="797" y="250"/>
                  </a:lnTo>
                  <a:lnTo>
                    <a:pt x="780" y="250"/>
                  </a:lnTo>
                  <a:lnTo>
                    <a:pt x="780" y="341"/>
                  </a:lnTo>
                  <a:lnTo>
                    <a:pt x="764" y="341"/>
                  </a:lnTo>
                  <a:lnTo>
                    <a:pt x="764" y="384"/>
                  </a:lnTo>
                  <a:lnTo>
                    <a:pt x="748" y="384"/>
                  </a:lnTo>
                  <a:lnTo>
                    <a:pt x="748" y="435"/>
                  </a:lnTo>
                  <a:lnTo>
                    <a:pt x="624" y="435"/>
                  </a:lnTo>
                  <a:lnTo>
                    <a:pt x="624" y="402"/>
                  </a:lnTo>
                  <a:lnTo>
                    <a:pt x="608" y="402"/>
                  </a:lnTo>
                  <a:lnTo>
                    <a:pt x="608" y="368"/>
                  </a:lnTo>
                  <a:lnTo>
                    <a:pt x="591" y="368"/>
                  </a:lnTo>
                  <a:lnTo>
                    <a:pt x="591" y="333"/>
                  </a:lnTo>
                  <a:lnTo>
                    <a:pt x="575" y="333"/>
                  </a:lnTo>
                  <a:lnTo>
                    <a:pt x="575" y="317"/>
                  </a:lnTo>
                  <a:lnTo>
                    <a:pt x="559" y="317"/>
                  </a:lnTo>
                  <a:lnTo>
                    <a:pt x="559" y="301"/>
                  </a:lnTo>
                  <a:lnTo>
                    <a:pt x="543" y="301"/>
                  </a:lnTo>
                  <a:lnTo>
                    <a:pt x="543" y="264"/>
                  </a:lnTo>
                  <a:lnTo>
                    <a:pt x="567" y="264"/>
                  </a:lnTo>
                  <a:lnTo>
                    <a:pt x="567" y="248"/>
                  </a:lnTo>
                  <a:lnTo>
                    <a:pt x="526" y="248"/>
                  </a:lnTo>
                  <a:lnTo>
                    <a:pt x="526" y="264"/>
                  </a:lnTo>
                  <a:lnTo>
                    <a:pt x="526" y="301"/>
                  </a:lnTo>
                  <a:lnTo>
                    <a:pt x="543" y="301"/>
                  </a:lnTo>
                  <a:lnTo>
                    <a:pt x="543" y="317"/>
                  </a:lnTo>
                  <a:lnTo>
                    <a:pt x="559" y="317"/>
                  </a:lnTo>
                  <a:lnTo>
                    <a:pt x="559" y="333"/>
                  </a:lnTo>
                  <a:lnTo>
                    <a:pt x="575" y="333"/>
                  </a:lnTo>
                  <a:lnTo>
                    <a:pt x="575" y="368"/>
                  </a:lnTo>
                  <a:lnTo>
                    <a:pt x="591" y="368"/>
                  </a:lnTo>
                  <a:lnTo>
                    <a:pt x="591" y="402"/>
                  </a:lnTo>
                  <a:lnTo>
                    <a:pt x="608" y="402"/>
                  </a:lnTo>
                  <a:lnTo>
                    <a:pt x="608" y="435"/>
                  </a:lnTo>
                  <a:lnTo>
                    <a:pt x="624" y="435"/>
                  </a:lnTo>
                  <a:lnTo>
                    <a:pt x="624" y="451"/>
                  </a:lnTo>
                  <a:lnTo>
                    <a:pt x="748" y="451"/>
                  </a:lnTo>
                  <a:lnTo>
                    <a:pt x="748" y="435"/>
                  </a:lnTo>
                  <a:lnTo>
                    <a:pt x="748" y="435"/>
                  </a:lnTo>
                  <a:close/>
                  <a:moveTo>
                    <a:pt x="567" y="264"/>
                  </a:moveTo>
                  <a:lnTo>
                    <a:pt x="567" y="280"/>
                  </a:lnTo>
                  <a:lnTo>
                    <a:pt x="583" y="280"/>
                  </a:lnTo>
                  <a:lnTo>
                    <a:pt x="583" y="303"/>
                  </a:lnTo>
                  <a:lnTo>
                    <a:pt x="602" y="303"/>
                  </a:lnTo>
                  <a:lnTo>
                    <a:pt x="602" y="250"/>
                  </a:lnTo>
                  <a:lnTo>
                    <a:pt x="583" y="250"/>
                  </a:lnTo>
                  <a:lnTo>
                    <a:pt x="583" y="264"/>
                  </a:lnTo>
                  <a:lnTo>
                    <a:pt x="567" y="264"/>
                  </a:lnTo>
                  <a:lnTo>
                    <a:pt x="567" y="264"/>
                  </a:lnTo>
                  <a:close/>
                  <a:moveTo>
                    <a:pt x="449" y="620"/>
                  </a:moveTo>
                  <a:lnTo>
                    <a:pt x="416" y="683"/>
                  </a:lnTo>
                  <a:lnTo>
                    <a:pt x="593" y="683"/>
                  </a:lnTo>
                  <a:lnTo>
                    <a:pt x="557" y="620"/>
                  </a:lnTo>
                  <a:lnTo>
                    <a:pt x="449" y="620"/>
                  </a:lnTo>
                  <a:lnTo>
                    <a:pt x="449" y="620"/>
                  </a:lnTo>
                  <a:close/>
                  <a:moveTo>
                    <a:pt x="150" y="79"/>
                  </a:moveTo>
                  <a:lnTo>
                    <a:pt x="150" y="506"/>
                  </a:lnTo>
                  <a:lnTo>
                    <a:pt x="856" y="506"/>
                  </a:lnTo>
                  <a:lnTo>
                    <a:pt x="856" y="79"/>
                  </a:lnTo>
                  <a:lnTo>
                    <a:pt x="150" y="79"/>
                  </a:lnTo>
                  <a:close/>
                </a:path>
              </a:pathLst>
            </a:custGeom>
            <a:solidFill>
              <a:srgbClr val="30B5C5"/>
            </a:solidFill>
            <a:ln w="9525">
              <a:noFill/>
              <a:miter lim="800000"/>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defTabSz="914400" fontAlgn="auto">
                <a:spcBef>
                  <a:spcPts val="0"/>
                </a:spcBef>
                <a:spcAft>
                  <a:spcPts val="0"/>
                </a:spcAft>
              </a:pPr>
              <a:endParaRPr lang="zh-CN" altLang="zh-CN" sz="1795">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 name="Freeform 14"/>
            <p:cNvSpPr>
              <a:spLocks noChangeAspect="1" noEditPoints="1" noChangeArrowheads="1"/>
            </p:cNvSpPr>
            <p:nvPr/>
          </p:nvSpPr>
          <p:spPr bwMode="auto">
            <a:xfrm>
              <a:off x="1572309" y="2519735"/>
              <a:ext cx="295433" cy="216000"/>
            </a:xfrm>
            <a:custGeom>
              <a:avLst/>
              <a:gdLst>
                <a:gd name="T0" fmla="*/ 852 w 1012"/>
                <a:gd name="T1" fmla="*/ 0 h 738"/>
                <a:gd name="T2" fmla="*/ 892 w 1012"/>
                <a:gd name="T3" fmla="*/ 14 h 738"/>
                <a:gd name="T4" fmla="*/ 921 w 1012"/>
                <a:gd name="T5" fmla="*/ 46 h 738"/>
                <a:gd name="T6" fmla="*/ 927 w 1012"/>
                <a:gd name="T7" fmla="*/ 494 h 738"/>
                <a:gd name="T8" fmla="*/ 921 w 1012"/>
                <a:gd name="T9" fmla="*/ 520 h 738"/>
                <a:gd name="T10" fmla="*/ 900 w 1012"/>
                <a:gd name="T11" fmla="*/ 551 h 738"/>
                <a:gd name="T12" fmla="*/ 868 w 1012"/>
                <a:gd name="T13" fmla="*/ 567 h 738"/>
                <a:gd name="T14" fmla="*/ 0 w 1012"/>
                <a:gd name="T15" fmla="*/ 738 h 738"/>
                <a:gd name="T16" fmla="*/ 134 w 1012"/>
                <a:gd name="T17" fmla="*/ 567 h 738"/>
                <a:gd name="T18" fmla="*/ 112 w 1012"/>
                <a:gd name="T19" fmla="*/ 557 h 738"/>
                <a:gd name="T20" fmla="*/ 89 w 1012"/>
                <a:gd name="T21" fmla="*/ 530 h 738"/>
                <a:gd name="T22" fmla="*/ 79 w 1012"/>
                <a:gd name="T23" fmla="*/ 494 h 738"/>
                <a:gd name="T24" fmla="*/ 81 w 1012"/>
                <a:gd name="T25" fmla="*/ 61 h 738"/>
                <a:gd name="T26" fmla="*/ 101 w 1012"/>
                <a:gd name="T27" fmla="*/ 22 h 738"/>
                <a:gd name="T28" fmla="*/ 140 w 1012"/>
                <a:gd name="T29" fmla="*/ 2 h 738"/>
                <a:gd name="T30" fmla="*/ 583 w 1012"/>
                <a:gd name="T31" fmla="*/ 152 h 738"/>
                <a:gd name="T32" fmla="*/ 583 w 1012"/>
                <a:gd name="T33" fmla="*/ 185 h 738"/>
                <a:gd name="T34" fmla="*/ 583 w 1012"/>
                <a:gd name="T35" fmla="*/ 233 h 738"/>
                <a:gd name="T36" fmla="*/ 602 w 1012"/>
                <a:gd name="T37" fmla="*/ 233 h 738"/>
                <a:gd name="T38" fmla="*/ 602 w 1012"/>
                <a:gd name="T39" fmla="*/ 185 h 738"/>
                <a:gd name="T40" fmla="*/ 602 w 1012"/>
                <a:gd name="T41" fmla="*/ 152 h 738"/>
                <a:gd name="T42" fmla="*/ 634 w 1012"/>
                <a:gd name="T43" fmla="*/ 168 h 738"/>
                <a:gd name="T44" fmla="*/ 634 w 1012"/>
                <a:gd name="T45" fmla="*/ 201 h 738"/>
                <a:gd name="T46" fmla="*/ 650 w 1012"/>
                <a:gd name="T47" fmla="*/ 256 h 738"/>
                <a:gd name="T48" fmla="*/ 667 w 1012"/>
                <a:gd name="T49" fmla="*/ 201 h 738"/>
                <a:gd name="T50" fmla="*/ 683 w 1012"/>
                <a:gd name="T51" fmla="*/ 233 h 738"/>
                <a:gd name="T52" fmla="*/ 699 w 1012"/>
                <a:gd name="T53" fmla="*/ 233 h 738"/>
                <a:gd name="T54" fmla="*/ 732 w 1012"/>
                <a:gd name="T55" fmla="*/ 217 h 738"/>
                <a:gd name="T56" fmla="*/ 732 w 1012"/>
                <a:gd name="T57" fmla="*/ 274 h 738"/>
                <a:gd name="T58" fmla="*/ 748 w 1012"/>
                <a:gd name="T59" fmla="*/ 233 h 738"/>
                <a:gd name="T60" fmla="*/ 780 w 1012"/>
                <a:gd name="T61" fmla="*/ 250 h 738"/>
                <a:gd name="T62" fmla="*/ 764 w 1012"/>
                <a:gd name="T63" fmla="*/ 217 h 738"/>
                <a:gd name="T64" fmla="*/ 732 w 1012"/>
                <a:gd name="T65" fmla="*/ 201 h 738"/>
                <a:gd name="T66" fmla="*/ 683 w 1012"/>
                <a:gd name="T67" fmla="*/ 201 h 738"/>
                <a:gd name="T68" fmla="*/ 650 w 1012"/>
                <a:gd name="T69" fmla="*/ 185 h 738"/>
                <a:gd name="T70" fmla="*/ 650 w 1012"/>
                <a:gd name="T71" fmla="*/ 152 h 738"/>
                <a:gd name="T72" fmla="*/ 618 w 1012"/>
                <a:gd name="T73" fmla="*/ 136 h 738"/>
                <a:gd name="T74" fmla="*/ 583 w 1012"/>
                <a:gd name="T75" fmla="*/ 152 h 738"/>
                <a:gd name="T76" fmla="*/ 764 w 1012"/>
                <a:gd name="T77" fmla="*/ 435 h 738"/>
                <a:gd name="T78" fmla="*/ 780 w 1012"/>
                <a:gd name="T79" fmla="*/ 341 h 738"/>
                <a:gd name="T80" fmla="*/ 780 w 1012"/>
                <a:gd name="T81" fmla="*/ 250 h 738"/>
                <a:gd name="T82" fmla="*/ 764 w 1012"/>
                <a:gd name="T83" fmla="*/ 384 h 738"/>
                <a:gd name="T84" fmla="*/ 624 w 1012"/>
                <a:gd name="T85" fmla="*/ 435 h 738"/>
                <a:gd name="T86" fmla="*/ 608 w 1012"/>
                <a:gd name="T87" fmla="*/ 368 h 738"/>
                <a:gd name="T88" fmla="*/ 575 w 1012"/>
                <a:gd name="T89" fmla="*/ 333 h 738"/>
                <a:gd name="T90" fmla="*/ 559 w 1012"/>
                <a:gd name="T91" fmla="*/ 301 h 738"/>
                <a:gd name="T92" fmla="*/ 567 w 1012"/>
                <a:gd name="T93" fmla="*/ 264 h 738"/>
                <a:gd name="T94" fmla="*/ 526 w 1012"/>
                <a:gd name="T95" fmla="*/ 264 h 738"/>
                <a:gd name="T96" fmla="*/ 543 w 1012"/>
                <a:gd name="T97" fmla="*/ 317 h 738"/>
                <a:gd name="T98" fmla="*/ 575 w 1012"/>
                <a:gd name="T99" fmla="*/ 333 h 738"/>
                <a:gd name="T100" fmla="*/ 591 w 1012"/>
                <a:gd name="T101" fmla="*/ 402 h 738"/>
                <a:gd name="T102" fmla="*/ 624 w 1012"/>
                <a:gd name="T103" fmla="*/ 435 h 738"/>
                <a:gd name="T104" fmla="*/ 748 w 1012"/>
                <a:gd name="T105" fmla="*/ 435 h 738"/>
                <a:gd name="T106" fmla="*/ 567 w 1012"/>
                <a:gd name="T107" fmla="*/ 280 h 738"/>
                <a:gd name="T108" fmla="*/ 602 w 1012"/>
                <a:gd name="T109" fmla="*/ 303 h 738"/>
                <a:gd name="T110" fmla="*/ 583 w 1012"/>
                <a:gd name="T111" fmla="*/ 264 h 738"/>
                <a:gd name="T112" fmla="*/ 449 w 1012"/>
                <a:gd name="T113" fmla="*/ 620 h 738"/>
                <a:gd name="T114" fmla="*/ 557 w 1012"/>
                <a:gd name="T115" fmla="*/ 620 h 738"/>
                <a:gd name="T116" fmla="*/ 150 w 1012"/>
                <a:gd name="T117" fmla="*/ 79 h 738"/>
                <a:gd name="T118" fmla="*/ 856 w 1012"/>
                <a:gd name="T119" fmla="*/ 79 h 7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12"/>
                <a:gd name="T181" fmla="*/ 0 h 738"/>
                <a:gd name="T182" fmla="*/ 1012 w 1012"/>
                <a:gd name="T183" fmla="*/ 738 h 73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12" h="738">
                  <a:moveTo>
                    <a:pt x="154" y="0"/>
                  </a:moveTo>
                  <a:lnTo>
                    <a:pt x="852" y="0"/>
                  </a:lnTo>
                  <a:lnTo>
                    <a:pt x="852" y="0"/>
                  </a:lnTo>
                  <a:lnTo>
                    <a:pt x="866" y="2"/>
                  </a:lnTo>
                  <a:lnTo>
                    <a:pt x="880" y="6"/>
                  </a:lnTo>
                  <a:lnTo>
                    <a:pt x="892" y="14"/>
                  </a:lnTo>
                  <a:lnTo>
                    <a:pt x="904" y="22"/>
                  </a:lnTo>
                  <a:lnTo>
                    <a:pt x="913" y="34"/>
                  </a:lnTo>
                  <a:lnTo>
                    <a:pt x="921" y="46"/>
                  </a:lnTo>
                  <a:lnTo>
                    <a:pt x="925" y="61"/>
                  </a:lnTo>
                  <a:lnTo>
                    <a:pt x="927" y="75"/>
                  </a:lnTo>
                  <a:lnTo>
                    <a:pt x="927" y="494"/>
                  </a:lnTo>
                  <a:lnTo>
                    <a:pt x="927" y="494"/>
                  </a:lnTo>
                  <a:lnTo>
                    <a:pt x="925" y="508"/>
                  </a:lnTo>
                  <a:lnTo>
                    <a:pt x="921" y="520"/>
                  </a:lnTo>
                  <a:lnTo>
                    <a:pt x="917" y="532"/>
                  </a:lnTo>
                  <a:lnTo>
                    <a:pt x="908" y="543"/>
                  </a:lnTo>
                  <a:lnTo>
                    <a:pt x="900" y="551"/>
                  </a:lnTo>
                  <a:lnTo>
                    <a:pt x="890" y="559"/>
                  </a:lnTo>
                  <a:lnTo>
                    <a:pt x="880" y="565"/>
                  </a:lnTo>
                  <a:lnTo>
                    <a:pt x="868" y="567"/>
                  </a:lnTo>
                  <a:lnTo>
                    <a:pt x="1012" y="673"/>
                  </a:lnTo>
                  <a:lnTo>
                    <a:pt x="1012" y="738"/>
                  </a:lnTo>
                  <a:lnTo>
                    <a:pt x="0" y="738"/>
                  </a:lnTo>
                  <a:lnTo>
                    <a:pt x="0" y="673"/>
                  </a:lnTo>
                  <a:lnTo>
                    <a:pt x="134" y="567"/>
                  </a:lnTo>
                  <a:lnTo>
                    <a:pt x="134" y="567"/>
                  </a:lnTo>
                  <a:lnTo>
                    <a:pt x="134" y="567"/>
                  </a:lnTo>
                  <a:lnTo>
                    <a:pt x="124" y="563"/>
                  </a:lnTo>
                  <a:lnTo>
                    <a:pt x="112" y="557"/>
                  </a:lnTo>
                  <a:lnTo>
                    <a:pt x="103" y="549"/>
                  </a:lnTo>
                  <a:lnTo>
                    <a:pt x="95" y="540"/>
                  </a:lnTo>
                  <a:lnTo>
                    <a:pt x="89" y="530"/>
                  </a:lnTo>
                  <a:lnTo>
                    <a:pt x="83" y="518"/>
                  </a:lnTo>
                  <a:lnTo>
                    <a:pt x="81" y="508"/>
                  </a:lnTo>
                  <a:lnTo>
                    <a:pt x="79" y="494"/>
                  </a:lnTo>
                  <a:lnTo>
                    <a:pt x="79" y="75"/>
                  </a:lnTo>
                  <a:lnTo>
                    <a:pt x="79" y="75"/>
                  </a:lnTo>
                  <a:lnTo>
                    <a:pt x="81" y="61"/>
                  </a:lnTo>
                  <a:lnTo>
                    <a:pt x="85" y="46"/>
                  </a:lnTo>
                  <a:lnTo>
                    <a:pt x="93" y="34"/>
                  </a:lnTo>
                  <a:lnTo>
                    <a:pt x="101" y="22"/>
                  </a:lnTo>
                  <a:lnTo>
                    <a:pt x="114" y="14"/>
                  </a:lnTo>
                  <a:lnTo>
                    <a:pt x="126" y="6"/>
                  </a:lnTo>
                  <a:lnTo>
                    <a:pt x="140" y="2"/>
                  </a:lnTo>
                  <a:lnTo>
                    <a:pt x="154" y="0"/>
                  </a:lnTo>
                  <a:lnTo>
                    <a:pt x="154" y="0"/>
                  </a:lnTo>
                  <a:close/>
                  <a:moveTo>
                    <a:pt x="583" y="152"/>
                  </a:moveTo>
                  <a:lnTo>
                    <a:pt x="583" y="168"/>
                  </a:lnTo>
                  <a:lnTo>
                    <a:pt x="583" y="168"/>
                  </a:lnTo>
                  <a:lnTo>
                    <a:pt x="583" y="185"/>
                  </a:lnTo>
                  <a:lnTo>
                    <a:pt x="583" y="201"/>
                  </a:lnTo>
                  <a:lnTo>
                    <a:pt x="583" y="217"/>
                  </a:lnTo>
                  <a:lnTo>
                    <a:pt x="583" y="233"/>
                  </a:lnTo>
                  <a:lnTo>
                    <a:pt x="583" y="250"/>
                  </a:lnTo>
                  <a:lnTo>
                    <a:pt x="602" y="250"/>
                  </a:lnTo>
                  <a:lnTo>
                    <a:pt x="602" y="233"/>
                  </a:lnTo>
                  <a:lnTo>
                    <a:pt x="602" y="217"/>
                  </a:lnTo>
                  <a:lnTo>
                    <a:pt x="602" y="201"/>
                  </a:lnTo>
                  <a:lnTo>
                    <a:pt x="602" y="185"/>
                  </a:lnTo>
                  <a:lnTo>
                    <a:pt x="602" y="168"/>
                  </a:lnTo>
                  <a:lnTo>
                    <a:pt x="602" y="168"/>
                  </a:lnTo>
                  <a:lnTo>
                    <a:pt x="602" y="152"/>
                  </a:lnTo>
                  <a:lnTo>
                    <a:pt x="618" y="152"/>
                  </a:lnTo>
                  <a:lnTo>
                    <a:pt x="634" y="152"/>
                  </a:lnTo>
                  <a:lnTo>
                    <a:pt x="634" y="168"/>
                  </a:lnTo>
                  <a:lnTo>
                    <a:pt x="634" y="168"/>
                  </a:lnTo>
                  <a:lnTo>
                    <a:pt x="634" y="185"/>
                  </a:lnTo>
                  <a:lnTo>
                    <a:pt x="634" y="201"/>
                  </a:lnTo>
                  <a:lnTo>
                    <a:pt x="634" y="217"/>
                  </a:lnTo>
                  <a:lnTo>
                    <a:pt x="634" y="256"/>
                  </a:lnTo>
                  <a:lnTo>
                    <a:pt x="650" y="256"/>
                  </a:lnTo>
                  <a:lnTo>
                    <a:pt x="650" y="217"/>
                  </a:lnTo>
                  <a:lnTo>
                    <a:pt x="650" y="201"/>
                  </a:lnTo>
                  <a:lnTo>
                    <a:pt x="667" y="201"/>
                  </a:lnTo>
                  <a:lnTo>
                    <a:pt x="683" y="201"/>
                  </a:lnTo>
                  <a:lnTo>
                    <a:pt x="683" y="217"/>
                  </a:lnTo>
                  <a:lnTo>
                    <a:pt x="683" y="233"/>
                  </a:lnTo>
                  <a:lnTo>
                    <a:pt x="683" y="262"/>
                  </a:lnTo>
                  <a:lnTo>
                    <a:pt x="699" y="262"/>
                  </a:lnTo>
                  <a:lnTo>
                    <a:pt x="699" y="233"/>
                  </a:lnTo>
                  <a:lnTo>
                    <a:pt x="699" y="217"/>
                  </a:lnTo>
                  <a:lnTo>
                    <a:pt x="715" y="217"/>
                  </a:lnTo>
                  <a:lnTo>
                    <a:pt x="732" y="217"/>
                  </a:lnTo>
                  <a:lnTo>
                    <a:pt x="732" y="233"/>
                  </a:lnTo>
                  <a:lnTo>
                    <a:pt x="732" y="250"/>
                  </a:lnTo>
                  <a:lnTo>
                    <a:pt x="732" y="274"/>
                  </a:lnTo>
                  <a:lnTo>
                    <a:pt x="748" y="274"/>
                  </a:lnTo>
                  <a:lnTo>
                    <a:pt x="748" y="250"/>
                  </a:lnTo>
                  <a:lnTo>
                    <a:pt x="748" y="233"/>
                  </a:lnTo>
                  <a:lnTo>
                    <a:pt x="764" y="233"/>
                  </a:lnTo>
                  <a:lnTo>
                    <a:pt x="764" y="250"/>
                  </a:lnTo>
                  <a:lnTo>
                    <a:pt x="780" y="250"/>
                  </a:lnTo>
                  <a:lnTo>
                    <a:pt x="780" y="233"/>
                  </a:lnTo>
                  <a:lnTo>
                    <a:pt x="764" y="233"/>
                  </a:lnTo>
                  <a:lnTo>
                    <a:pt x="764" y="217"/>
                  </a:lnTo>
                  <a:lnTo>
                    <a:pt x="748" y="217"/>
                  </a:lnTo>
                  <a:lnTo>
                    <a:pt x="732" y="217"/>
                  </a:lnTo>
                  <a:lnTo>
                    <a:pt x="732" y="201"/>
                  </a:lnTo>
                  <a:lnTo>
                    <a:pt x="715" y="201"/>
                  </a:lnTo>
                  <a:lnTo>
                    <a:pt x="699" y="201"/>
                  </a:lnTo>
                  <a:lnTo>
                    <a:pt x="683" y="201"/>
                  </a:lnTo>
                  <a:lnTo>
                    <a:pt x="683" y="185"/>
                  </a:lnTo>
                  <a:lnTo>
                    <a:pt x="667" y="185"/>
                  </a:lnTo>
                  <a:lnTo>
                    <a:pt x="650" y="185"/>
                  </a:lnTo>
                  <a:lnTo>
                    <a:pt x="650" y="168"/>
                  </a:lnTo>
                  <a:lnTo>
                    <a:pt x="650" y="168"/>
                  </a:lnTo>
                  <a:lnTo>
                    <a:pt x="650" y="152"/>
                  </a:lnTo>
                  <a:lnTo>
                    <a:pt x="634" y="152"/>
                  </a:lnTo>
                  <a:lnTo>
                    <a:pt x="634" y="136"/>
                  </a:lnTo>
                  <a:lnTo>
                    <a:pt x="618" y="136"/>
                  </a:lnTo>
                  <a:lnTo>
                    <a:pt x="602" y="136"/>
                  </a:lnTo>
                  <a:lnTo>
                    <a:pt x="602" y="152"/>
                  </a:lnTo>
                  <a:lnTo>
                    <a:pt x="583" y="152"/>
                  </a:lnTo>
                  <a:lnTo>
                    <a:pt x="583" y="152"/>
                  </a:lnTo>
                  <a:close/>
                  <a:moveTo>
                    <a:pt x="748" y="435"/>
                  </a:moveTo>
                  <a:lnTo>
                    <a:pt x="764" y="435"/>
                  </a:lnTo>
                  <a:lnTo>
                    <a:pt x="764" y="384"/>
                  </a:lnTo>
                  <a:lnTo>
                    <a:pt x="780" y="384"/>
                  </a:lnTo>
                  <a:lnTo>
                    <a:pt x="780" y="341"/>
                  </a:lnTo>
                  <a:lnTo>
                    <a:pt x="797" y="341"/>
                  </a:lnTo>
                  <a:lnTo>
                    <a:pt x="797" y="250"/>
                  </a:lnTo>
                  <a:lnTo>
                    <a:pt x="780" y="250"/>
                  </a:lnTo>
                  <a:lnTo>
                    <a:pt x="780" y="341"/>
                  </a:lnTo>
                  <a:lnTo>
                    <a:pt x="764" y="341"/>
                  </a:lnTo>
                  <a:lnTo>
                    <a:pt x="764" y="384"/>
                  </a:lnTo>
                  <a:lnTo>
                    <a:pt x="748" y="384"/>
                  </a:lnTo>
                  <a:lnTo>
                    <a:pt x="748" y="435"/>
                  </a:lnTo>
                  <a:lnTo>
                    <a:pt x="624" y="435"/>
                  </a:lnTo>
                  <a:lnTo>
                    <a:pt x="624" y="402"/>
                  </a:lnTo>
                  <a:lnTo>
                    <a:pt x="608" y="402"/>
                  </a:lnTo>
                  <a:lnTo>
                    <a:pt x="608" y="368"/>
                  </a:lnTo>
                  <a:lnTo>
                    <a:pt x="591" y="368"/>
                  </a:lnTo>
                  <a:lnTo>
                    <a:pt x="591" y="333"/>
                  </a:lnTo>
                  <a:lnTo>
                    <a:pt x="575" y="333"/>
                  </a:lnTo>
                  <a:lnTo>
                    <a:pt x="575" y="317"/>
                  </a:lnTo>
                  <a:lnTo>
                    <a:pt x="559" y="317"/>
                  </a:lnTo>
                  <a:lnTo>
                    <a:pt x="559" y="301"/>
                  </a:lnTo>
                  <a:lnTo>
                    <a:pt x="543" y="301"/>
                  </a:lnTo>
                  <a:lnTo>
                    <a:pt x="543" y="264"/>
                  </a:lnTo>
                  <a:lnTo>
                    <a:pt x="567" y="264"/>
                  </a:lnTo>
                  <a:lnTo>
                    <a:pt x="567" y="248"/>
                  </a:lnTo>
                  <a:lnTo>
                    <a:pt x="526" y="248"/>
                  </a:lnTo>
                  <a:lnTo>
                    <a:pt x="526" y="264"/>
                  </a:lnTo>
                  <a:lnTo>
                    <a:pt x="526" y="301"/>
                  </a:lnTo>
                  <a:lnTo>
                    <a:pt x="543" y="301"/>
                  </a:lnTo>
                  <a:lnTo>
                    <a:pt x="543" y="317"/>
                  </a:lnTo>
                  <a:lnTo>
                    <a:pt x="559" y="317"/>
                  </a:lnTo>
                  <a:lnTo>
                    <a:pt x="559" y="333"/>
                  </a:lnTo>
                  <a:lnTo>
                    <a:pt x="575" y="333"/>
                  </a:lnTo>
                  <a:lnTo>
                    <a:pt x="575" y="368"/>
                  </a:lnTo>
                  <a:lnTo>
                    <a:pt x="591" y="368"/>
                  </a:lnTo>
                  <a:lnTo>
                    <a:pt x="591" y="402"/>
                  </a:lnTo>
                  <a:lnTo>
                    <a:pt x="608" y="402"/>
                  </a:lnTo>
                  <a:lnTo>
                    <a:pt x="608" y="435"/>
                  </a:lnTo>
                  <a:lnTo>
                    <a:pt x="624" y="435"/>
                  </a:lnTo>
                  <a:lnTo>
                    <a:pt x="624" y="451"/>
                  </a:lnTo>
                  <a:lnTo>
                    <a:pt x="748" y="451"/>
                  </a:lnTo>
                  <a:lnTo>
                    <a:pt x="748" y="435"/>
                  </a:lnTo>
                  <a:lnTo>
                    <a:pt x="748" y="435"/>
                  </a:lnTo>
                  <a:close/>
                  <a:moveTo>
                    <a:pt x="567" y="264"/>
                  </a:moveTo>
                  <a:lnTo>
                    <a:pt x="567" y="280"/>
                  </a:lnTo>
                  <a:lnTo>
                    <a:pt x="583" y="280"/>
                  </a:lnTo>
                  <a:lnTo>
                    <a:pt x="583" y="303"/>
                  </a:lnTo>
                  <a:lnTo>
                    <a:pt x="602" y="303"/>
                  </a:lnTo>
                  <a:lnTo>
                    <a:pt x="602" y="250"/>
                  </a:lnTo>
                  <a:lnTo>
                    <a:pt x="583" y="250"/>
                  </a:lnTo>
                  <a:lnTo>
                    <a:pt x="583" y="264"/>
                  </a:lnTo>
                  <a:lnTo>
                    <a:pt x="567" y="264"/>
                  </a:lnTo>
                  <a:lnTo>
                    <a:pt x="567" y="264"/>
                  </a:lnTo>
                  <a:close/>
                  <a:moveTo>
                    <a:pt x="449" y="620"/>
                  </a:moveTo>
                  <a:lnTo>
                    <a:pt x="416" y="683"/>
                  </a:lnTo>
                  <a:lnTo>
                    <a:pt x="593" y="683"/>
                  </a:lnTo>
                  <a:lnTo>
                    <a:pt x="557" y="620"/>
                  </a:lnTo>
                  <a:lnTo>
                    <a:pt x="449" y="620"/>
                  </a:lnTo>
                  <a:lnTo>
                    <a:pt x="449" y="620"/>
                  </a:lnTo>
                  <a:close/>
                  <a:moveTo>
                    <a:pt x="150" y="79"/>
                  </a:moveTo>
                  <a:lnTo>
                    <a:pt x="150" y="506"/>
                  </a:lnTo>
                  <a:lnTo>
                    <a:pt x="856" y="506"/>
                  </a:lnTo>
                  <a:lnTo>
                    <a:pt x="856" y="79"/>
                  </a:lnTo>
                  <a:lnTo>
                    <a:pt x="150" y="79"/>
                  </a:lnTo>
                  <a:close/>
                </a:path>
              </a:pathLst>
            </a:custGeom>
            <a:solidFill>
              <a:srgbClr val="30B5C5"/>
            </a:solidFill>
            <a:ln w="9525">
              <a:noFill/>
              <a:miter lim="800000"/>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defTabSz="914400" fontAlgn="auto">
                <a:spcBef>
                  <a:spcPts val="0"/>
                </a:spcBef>
                <a:spcAft>
                  <a:spcPts val="0"/>
                </a:spcAft>
              </a:pPr>
              <a:endParaRPr lang="zh-CN" altLang="zh-CN" sz="1795">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 name="Freeform 10"/>
            <p:cNvSpPr>
              <a:spLocks noEditPoints="1"/>
            </p:cNvSpPr>
            <p:nvPr/>
          </p:nvSpPr>
          <p:spPr bwMode="auto">
            <a:xfrm>
              <a:off x="1684889" y="2530371"/>
              <a:ext cx="1455276" cy="1507532"/>
            </a:xfrm>
            <a:custGeom>
              <a:avLst/>
              <a:gdLst/>
              <a:ahLst/>
              <a:cxnLst>
                <a:cxn ang="0">
                  <a:pos x="28" y="990"/>
                </a:cxn>
                <a:cxn ang="0">
                  <a:pos x="84" y="1252"/>
                </a:cxn>
                <a:cxn ang="0">
                  <a:pos x="426" y="1636"/>
                </a:cxn>
                <a:cxn ang="0">
                  <a:pos x="724" y="1676"/>
                </a:cxn>
                <a:cxn ang="0">
                  <a:pos x="982" y="1690"/>
                </a:cxn>
                <a:cxn ang="0">
                  <a:pos x="1550" y="1270"/>
                </a:cxn>
                <a:cxn ang="0">
                  <a:pos x="1604" y="1222"/>
                </a:cxn>
                <a:cxn ang="0">
                  <a:pos x="1698" y="986"/>
                </a:cxn>
                <a:cxn ang="0">
                  <a:pos x="1620" y="482"/>
                </a:cxn>
                <a:cxn ang="0">
                  <a:pos x="1424" y="258"/>
                </a:cxn>
                <a:cxn ang="0">
                  <a:pos x="1230" y="90"/>
                </a:cxn>
                <a:cxn ang="0">
                  <a:pos x="490" y="108"/>
                </a:cxn>
                <a:cxn ang="0">
                  <a:pos x="250" y="248"/>
                </a:cxn>
                <a:cxn ang="0">
                  <a:pos x="138" y="474"/>
                </a:cxn>
                <a:cxn ang="0">
                  <a:pos x="12" y="696"/>
                </a:cxn>
                <a:cxn ang="0">
                  <a:pos x="954" y="74"/>
                </a:cxn>
                <a:cxn ang="0">
                  <a:pos x="490" y="122"/>
                </a:cxn>
                <a:cxn ang="0">
                  <a:pos x="1246" y="504"/>
                </a:cxn>
                <a:cxn ang="0">
                  <a:pos x="1188" y="1554"/>
                </a:cxn>
                <a:cxn ang="0">
                  <a:pos x="1526" y="1222"/>
                </a:cxn>
                <a:cxn ang="0">
                  <a:pos x="724" y="1364"/>
                </a:cxn>
                <a:cxn ang="0">
                  <a:pos x="286" y="932"/>
                </a:cxn>
                <a:cxn ang="0">
                  <a:pos x="40" y="978"/>
                </a:cxn>
                <a:cxn ang="0">
                  <a:pos x="1174" y="470"/>
                </a:cxn>
                <a:cxn ang="0">
                  <a:pos x="1294" y="1072"/>
                </a:cxn>
                <a:cxn ang="0">
                  <a:pos x="1604" y="736"/>
                </a:cxn>
                <a:cxn ang="0">
                  <a:pos x="748" y="1366"/>
                </a:cxn>
                <a:cxn ang="0">
                  <a:pos x="292" y="1398"/>
                </a:cxn>
                <a:cxn ang="0">
                  <a:pos x="724" y="1362"/>
                </a:cxn>
                <a:cxn ang="0">
                  <a:pos x="796" y="878"/>
                </a:cxn>
                <a:cxn ang="0">
                  <a:pos x="1166" y="502"/>
                </a:cxn>
                <a:cxn ang="0">
                  <a:pos x="600" y="394"/>
                </a:cxn>
                <a:cxn ang="0">
                  <a:pos x="866" y="858"/>
                </a:cxn>
                <a:cxn ang="0">
                  <a:pos x="1206" y="536"/>
                </a:cxn>
                <a:cxn ang="0">
                  <a:pos x="1262" y="1094"/>
                </a:cxn>
                <a:cxn ang="0">
                  <a:pos x="800" y="820"/>
                </a:cxn>
                <a:cxn ang="0">
                  <a:pos x="592" y="396"/>
                </a:cxn>
                <a:cxn ang="0">
                  <a:pos x="1168" y="1564"/>
                </a:cxn>
                <a:cxn ang="0">
                  <a:pos x="1532" y="1208"/>
                </a:cxn>
                <a:cxn ang="0">
                  <a:pos x="1568" y="1192"/>
                </a:cxn>
                <a:cxn ang="0">
                  <a:pos x="1170" y="426"/>
                </a:cxn>
                <a:cxn ang="0">
                  <a:pos x="470" y="136"/>
                </a:cxn>
                <a:cxn ang="0">
                  <a:pos x="458" y="132"/>
                </a:cxn>
                <a:cxn ang="0">
                  <a:pos x="302" y="902"/>
                </a:cxn>
                <a:cxn ang="0">
                  <a:pos x="140" y="518"/>
                </a:cxn>
                <a:cxn ang="0">
                  <a:pos x="30" y="966"/>
                </a:cxn>
                <a:cxn ang="0">
                  <a:pos x="94" y="1246"/>
                </a:cxn>
                <a:cxn ang="0">
                  <a:pos x="268" y="1400"/>
                </a:cxn>
                <a:cxn ang="0">
                  <a:pos x="434" y="1626"/>
                </a:cxn>
                <a:cxn ang="0">
                  <a:pos x="686" y="1650"/>
                </a:cxn>
                <a:cxn ang="0">
                  <a:pos x="732" y="1652"/>
                </a:cxn>
                <a:cxn ang="0">
                  <a:pos x="1176" y="1568"/>
                </a:cxn>
                <a:cxn ang="0">
                  <a:pos x="1450" y="1460"/>
                </a:cxn>
                <a:cxn ang="0">
                  <a:pos x="1626" y="732"/>
                </a:cxn>
                <a:cxn ang="0">
                  <a:pos x="1680" y="1000"/>
                </a:cxn>
                <a:cxn ang="0">
                  <a:pos x="1604" y="498"/>
                </a:cxn>
                <a:cxn ang="0">
                  <a:pos x="978" y="74"/>
                </a:cxn>
                <a:cxn ang="0">
                  <a:pos x="978" y="70"/>
                </a:cxn>
                <a:cxn ang="0">
                  <a:pos x="714" y="18"/>
                </a:cxn>
                <a:cxn ang="0">
                  <a:pos x="490" y="114"/>
                </a:cxn>
                <a:cxn ang="0">
                  <a:pos x="454" y="128"/>
                </a:cxn>
                <a:cxn ang="0">
                  <a:pos x="28" y="966"/>
                </a:cxn>
              </a:cxnLst>
              <a:rect l="0" t="0" r="r" b="b"/>
              <a:pathLst>
                <a:path w="1700" h="1702">
                  <a:moveTo>
                    <a:pt x="10" y="718"/>
                  </a:moveTo>
                  <a:lnTo>
                    <a:pt x="24" y="966"/>
                  </a:lnTo>
                  <a:lnTo>
                    <a:pt x="24" y="966"/>
                  </a:lnTo>
                  <a:lnTo>
                    <a:pt x="22" y="968"/>
                  </a:lnTo>
                  <a:lnTo>
                    <a:pt x="18" y="970"/>
                  </a:lnTo>
                  <a:lnTo>
                    <a:pt x="16" y="974"/>
                  </a:lnTo>
                  <a:lnTo>
                    <a:pt x="16" y="978"/>
                  </a:lnTo>
                  <a:lnTo>
                    <a:pt x="16" y="978"/>
                  </a:lnTo>
                  <a:lnTo>
                    <a:pt x="16" y="982"/>
                  </a:lnTo>
                  <a:lnTo>
                    <a:pt x="20" y="986"/>
                  </a:lnTo>
                  <a:lnTo>
                    <a:pt x="22" y="988"/>
                  </a:lnTo>
                  <a:lnTo>
                    <a:pt x="28" y="990"/>
                  </a:lnTo>
                  <a:lnTo>
                    <a:pt x="28" y="990"/>
                  </a:lnTo>
                  <a:lnTo>
                    <a:pt x="28" y="990"/>
                  </a:lnTo>
                  <a:lnTo>
                    <a:pt x="80" y="1228"/>
                  </a:lnTo>
                  <a:lnTo>
                    <a:pt x="80" y="1228"/>
                  </a:lnTo>
                  <a:lnTo>
                    <a:pt x="76" y="1230"/>
                  </a:lnTo>
                  <a:lnTo>
                    <a:pt x="74" y="1232"/>
                  </a:lnTo>
                  <a:lnTo>
                    <a:pt x="72" y="1236"/>
                  </a:lnTo>
                  <a:lnTo>
                    <a:pt x="72" y="1240"/>
                  </a:lnTo>
                  <a:lnTo>
                    <a:pt x="72" y="1240"/>
                  </a:lnTo>
                  <a:lnTo>
                    <a:pt x="72" y="1246"/>
                  </a:lnTo>
                  <a:lnTo>
                    <a:pt x="74" y="1248"/>
                  </a:lnTo>
                  <a:lnTo>
                    <a:pt x="78" y="1252"/>
                  </a:lnTo>
                  <a:lnTo>
                    <a:pt x="84" y="1252"/>
                  </a:lnTo>
                  <a:lnTo>
                    <a:pt x="84" y="1252"/>
                  </a:lnTo>
                  <a:lnTo>
                    <a:pt x="88" y="1252"/>
                  </a:lnTo>
                  <a:lnTo>
                    <a:pt x="90" y="1250"/>
                  </a:lnTo>
                  <a:lnTo>
                    <a:pt x="412" y="1618"/>
                  </a:lnTo>
                  <a:lnTo>
                    <a:pt x="412" y="1618"/>
                  </a:lnTo>
                  <a:lnTo>
                    <a:pt x="410" y="1622"/>
                  </a:lnTo>
                  <a:lnTo>
                    <a:pt x="410" y="1626"/>
                  </a:lnTo>
                  <a:lnTo>
                    <a:pt x="410" y="1626"/>
                  </a:lnTo>
                  <a:lnTo>
                    <a:pt x="412" y="1630"/>
                  </a:lnTo>
                  <a:lnTo>
                    <a:pt x="414" y="1634"/>
                  </a:lnTo>
                  <a:lnTo>
                    <a:pt x="418" y="1636"/>
                  </a:lnTo>
                  <a:lnTo>
                    <a:pt x="422" y="1638"/>
                  </a:lnTo>
                  <a:lnTo>
                    <a:pt x="422" y="1638"/>
                  </a:lnTo>
                  <a:lnTo>
                    <a:pt x="426" y="1636"/>
                  </a:lnTo>
                  <a:lnTo>
                    <a:pt x="430" y="1636"/>
                  </a:lnTo>
                  <a:lnTo>
                    <a:pt x="434" y="1630"/>
                  </a:lnTo>
                  <a:lnTo>
                    <a:pt x="686" y="1656"/>
                  </a:lnTo>
                  <a:lnTo>
                    <a:pt x="686" y="1656"/>
                  </a:lnTo>
                  <a:lnTo>
                    <a:pt x="686" y="1658"/>
                  </a:lnTo>
                  <a:lnTo>
                    <a:pt x="686" y="1658"/>
                  </a:lnTo>
                  <a:lnTo>
                    <a:pt x="686" y="1666"/>
                  </a:lnTo>
                  <a:lnTo>
                    <a:pt x="692" y="1674"/>
                  </a:lnTo>
                  <a:lnTo>
                    <a:pt x="700" y="1680"/>
                  </a:lnTo>
                  <a:lnTo>
                    <a:pt x="708" y="1680"/>
                  </a:lnTo>
                  <a:lnTo>
                    <a:pt x="708" y="1680"/>
                  </a:lnTo>
                  <a:lnTo>
                    <a:pt x="716" y="1680"/>
                  </a:lnTo>
                  <a:lnTo>
                    <a:pt x="724" y="1676"/>
                  </a:lnTo>
                  <a:lnTo>
                    <a:pt x="728" y="1670"/>
                  </a:lnTo>
                  <a:lnTo>
                    <a:pt x="732" y="1662"/>
                  </a:lnTo>
                  <a:lnTo>
                    <a:pt x="958" y="1692"/>
                  </a:lnTo>
                  <a:lnTo>
                    <a:pt x="958" y="1692"/>
                  </a:lnTo>
                  <a:lnTo>
                    <a:pt x="958" y="1696"/>
                  </a:lnTo>
                  <a:lnTo>
                    <a:pt x="962" y="1700"/>
                  </a:lnTo>
                  <a:lnTo>
                    <a:pt x="964" y="1702"/>
                  </a:lnTo>
                  <a:lnTo>
                    <a:pt x="970" y="1702"/>
                  </a:lnTo>
                  <a:lnTo>
                    <a:pt x="970" y="1702"/>
                  </a:lnTo>
                  <a:lnTo>
                    <a:pt x="974" y="1702"/>
                  </a:lnTo>
                  <a:lnTo>
                    <a:pt x="978" y="1698"/>
                  </a:lnTo>
                  <a:lnTo>
                    <a:pt x="980" y="1696"/>
                  </a:lnTo>
                  <a:lnTo>
                    <a:pt x="982" y="1690"/>
                  </a:lnTo>
                  <a:lnTo>
                    <a:pt x="982" y="1690"/>
                  </a:lnTo>
                  <a:lnTo>
                    <a:pt x="980" y="1688"/>
                  </a:lnTo>
                  <a:lnTo>
                    <a:pt x="1450" y="1462"/>
                  </a:lnTo>
                  <a:lnTo>
                    <a:pt x="1450" y="1462"/>
                  </a:lnTo>
                  <a:lnTo>
                    <a:pt x="1450" y="1462"/>
                  </a:lnTo>
                  <a:lnTo>
                    <a:pt x="1450" y="1462"/>
                  </a:lnTo>
                  <a:lnTo>
                    <a:pt x="1452" y="1462"/>
                  </a:lnTo>
                  <a:lnTo>
                    <a:pt x="1452" y="1462"/>
                  </a:lnTo>
                  <a:lnTo>
                    <a:pt x="1452" y="1462"/>
                  </a:lnTo>
                  <a:lnTo>
                    <a:pt x="1452" y="1462"/>
                  </a:lnTo>
                  <a:lnTo>
                    <a:pt x="1452" y="1462"/>
                  </a:lnTo>
                  <a:lnTo>
                    <a:pt x="1550" y="1270"/>
                  </a:lnTo>
                  <a:lnTo>
                    <a:pt x="1550" y="1270"/>
                  </a:lnTo>
                  <a:lnTo>
                    <a:pt x="1558" y="1272"/>
                  </a:lnTo>
                  <a:lnTo>
                    <a:pt x="1566" y="1274"/>
                  </a:lnTo>
                  <a:lnTo>
                    <a:pt x="1566" y="1274"/>
                  </a:lnTo>
                  <a:lnTo>
                    <a:pt x="1574" y="1272"/>
                  </a:lnTo>
                  <a:lnTo>
                    <a:pt x="1582" y="1270"/>
                  </a:lnTo>
                  <a:lnTo>
                    <a:pt x="1588" y="1266"/>
                  </a:lnTo>
                  <a:lnTo>
                    <a:pt x="1594" y="1262"/>
                  </a:lnTo>
                  <a:lnTo>
                    <a:pt x="1600" y="1256"/>
                  </a:lnTo>
                  <a:lnTo>
                    <a:pt x="1602" y="1248"/>
                  </a:lnTo>
                  <a:lnTo>
                    <a:pt x="1606" y="1240"/>
                  </a:lnTo>
                  <a:lnTo>
                    <a:pt x="1606" y="1232"/>
                  </a:lnTo>
                  <a:lnTo>
                    <a:pt x="1606" y="1232"/>
                  </a:lnTo>
                  <a:lnTo>
                    <a:pt x="1604" y="1222"/>
                  </a:lnTo>
                  <a:lnTo>
                    <a:pt x="1600" y="1212"/>
                  </a:lnTo>
                  <a:lnTo>
                    <a:pt x="1594" y="1204"/>
                  </a:lnTo>
                  <a:lnTo>
                    <a:pt x="1586" y="1198"/>
                  </a:lnTo>
                  <a:lnTo>
                    <a:pt x="1682" y="1002"/>
                  </a:lnTo>
                  <a:lnTo>
                    <a:pt x="1682" y="1002"/>
                  </a:lnTo>
                  <a:lnTo>
                    <a:pt x="1688" y="1002"/>
                  </a:lnTo>
                  <a:lnTo>
                    <a:pt x="1688" y="1002"/>
                  </a:lnTo>
                  <a:lnTo>
                    <a:pt x="1692" y="1002"/>
                  </a:lnTo>
                  <a:lnTo>
                    <a:pt x="1696" y="1000"/>
                  </a:lnTo>
                  <a:lnTo>
                    <a:pt x="1698" y="996"/>
                  </a:lnTo>
                  <a:lnTo>
                    <a:pt x="1700" y="992"/>
                  </a:lnTo>
                  <a:lnTo>
                    <a:pt x="1700" y="992"/>
                  </a:lnTo>
                  <a:lnTo>
                    <a:pt x="1698" y="986"/>
                  </a:lnTo>
                  <a:lnTo>
                    <a:pt x="1696" y="982"/>
                  </a:lnTo>
                  <a:lnTo>
                    <a:pt x="1692" y="980"/>
                  </a:lnTo>
                  <a:lnTo>
                    <a:pt x="1688" y="980"/>
                  </a:lnTo>
                  <a:lnTo>
                    <a:pt x="1688" y="980"/>
                  </a:lnTo>
                  <a:lnTo>
                    <a:pt x="1686" y="980"/>
                  </a:lnTo>
                  <a:lnTo>
                    <a:pt x="1620" y="504"/>
                  </a:lnTo>
                  <a:lnTo>
                    <a:pt x="1620" y="504"/>
                  </a:lnTo>
                  <a:lnTo>
                    <a:pt x="1626" y="500"/>
                  </a:lnTo>
                  <a:lnTo>
                    <a:pt x="1628" y="492"/>
                  </a:lnTo>
                  <a:lnTo>
                    <a:pt x="1628" y="492"/>
                  </a:lnTo>
                  <a:lnTo>
                    <a:pt x="1626" y="488"/>
                  </a:lnTo>
                  <a:lnTo>
                    <a:pt x="1624" y="484"/>
                  </a:lnTo>
                  <a:lnTo>
                    <a:pt x="1620" y="482"/>
                  </a:lnTo>
                  <a:lnTo>
                    <a:pt x="1616" y="480"/>
                  </a:lnTo>
                  <a:lnTo>
                    <a:pt x="1616" y="480"/>
                  </a:lnTo>
                  <a:lnTo>
                    <a:pt x="1610" y="482"/>
                  </a:lnTo>
                  <a:lnTo>
                    <a:pt x="1442" y="296"/>
                  </a:lnTo>
                  <a:lnTo>
                    <a:pt x="1442" y="296"/>
                  </a:lnTo>
                  <a:lnTo>
                    <a:pt x="1446" y="290"/>
                  </a:lnTo>
                  <a:lnTo>
                    <a:pt x="1448" y="282"/>
                  </a:lnTo>
                  <a:lnTo>
                    <a:pt x="1448" y="282"/>
                  </a:lnTo>
                  <a:lnTo>
                    <a:pt x="1446" y="272"/>
                  </a:lnTo>
                  <a:lnTo>
                    <a:pt x="1440" y="264"/>
                  </a:lnTo>
                  <a:lnTo>
                    <a:pt x="1432" y="260"/>
                  </a:lnTo>
                  <a:lnTo>
                    <a:pt x="1424" y="258"/>
                  </a:lnTo>
                  <a:lnTo>
                    <a:pt x="1424" y="258"/>
                  </a:lnTo>
                  <a:lnTo>
                    <a:pt x="1416" y="258"/>
                  </a:lnTo>
                  <a:lnTo>
                    <a:pt x="1408" y="262"/>
                  </a:lnTo>
                  <a:lnTo>
                    <a:pt x="1250" y="102"/>
                  </a:lnTo>
                  <a:lnTo>
                    <a:pt x="1250" y="102"/>
                  </a:lnTo>
                  <a:lnTo>
                    <a:pt x="1252" y="96"/>
                  </a:lnTo>
                  <a:lnTo>
                    <a:pt x="1252" y="96"/>
                  </a:lnTo>
                  <a:lnTo>
                    <a:pt x="1252" y="90"/>
                  </a:lnTo>
                  <a:lnTo>
                    <a:pt x="1250" y="86"/>
                  </a:lnTo>
                  <a:lnTo>
                    <a:pt x="1246" y="84"/>
                  </a:lnTo>
                  <a:lnTo>
                    <a:pt x="1240" y="84"/>
                  </a:lnTo>
                  <a:lnTo>
                    <a:pt x="1240" y="84"/>
                  </a:lnTo>
                  <a:lnTo>
                    <a:pt x="1234" y="86"/>
                  </a:lnTo>
                  <a:lnTo>
                    <a:pt x="1230" y="90"/>
                  </a:lnTo>
                  <a:lnTo>
                    <a:pt x="736" y="10"/>
                  </a:lnTo>
                  <a:lnTo>
                    <a:pt x="736" y="10"/>
                  </a:lnTo>
                  <a:lnTo>
                    <a:pt x="734" y="6"/>
                  </a:lnTo>
                  <a:lnTo>
                    <a:pt x="732" y="2"/>
                  </a:lnTo>
                  <a:lnTo>
                    <a:pt x="728" y="0"/>
                  </a:lnTo>
                  <a:lnTo>
                    <a:pt x="724" y="0"/>
                  </a:lnTo>
                  <a:lnTo>
                    <a:pt x="724" y="0"/>
                  </a:lnTo>
                  <a:lnTo>
                    <a:pt x="720" y="0"/>
                  </a:lnTo>
                  <a:lnTo>
                    <a:pt x="716" y="4"/>
                  </a:lnTo>
                  <a:lnTo>
                    <a:pt x="712" y="6"/>
                  </a:lnTo>
                  <a:lnTo>
                    <a:pt x="712" y="12"/>
                  </a:lnTo>
                  <a:lnTo>
                    <a:pt x="490" y="108"/>
                  </a:lnTo>
                  <a:lnTo>
                    <a:pt x="490" y="108"/>
                  </a:lnTo>
                  <a:lnTo>
                    <a:pt x="486" y="102"/>
                  </a:lnTo>
                  <a:lnTo>
                    <a:pt x="482" y="98"/>
                  </a:lnTo>
                  <a:lnTo>
                    <a:pt x="476" y="96"/>
                  </a:lnTo>
                  <a:lnTo>
                    <a:pt x="470" y="96"/>
                  </a:lnTo>
                  <a:lnTo>
                    <a:pt x="470" y="96"/>
                  </a:lnTo>
                  <a:lnTo>
                    <a:pt x="462" y="96"/>
                  </a:lnTo>
                  <a:lnTo>
                    <a:pt x="456" y="102"/>
                  </a:lnTo>
                  <a:lnTo>
                    <a:pt x="452" y="108"/>
                  </a:lnTo>
                  <a:lnTo>
                    <a:pt x="450" y="116"/>
                  </a:lnTo>
                  <a:lnTo>
                    <a:pt x="450" y="116"/>
                  </a:lnTo>
                  <a:lnTo>
                    <a:pt x="452" y="122"/>
                  </a:lnTo>
                  <a:lnTo>
                    <a:pt x="454" y="126"/>
                  </a:lnTo>
                  <a:lnTo>
                    <a:pt x="250" y="248"/>
                  </a:lnTo>
                  <a:lnTo>
                    <a:pt x="250" y="248"/>
                  </a:lnTo>
                  <a:lnTo>
                    <a:pt x="248" y="244"/>
                  </a:lnTo>
                  <a:lnTo>
                    <a:pt x="242" y="244"/>
                  </a:lnTo>
                  <a:lnTo>
                    <a:pt x="242" y="244"/>
                  </a:lnTo>
                  <a:lnTo>
                    <a:pt x="238" y="244"/>
                  </a:lnTo>
                  <a:lnTo>
                    <a:pt x="234" y="248"/>
                  </a:lnTo>
                  <a:lnTo>
                    <a:pt x="232" y="250"/>
                  </a:lnTo>
                  <a:lnTo>
                    <a:pt x="230" y="256"/>
                  </a:lnTo>
                  <a:lnTo>
                    <a:pt x="230" y="256"/>
                  </a:lnTo>
                  <a:lnTo>
                    <a:pt x="232" y="260"/>
                  </a:lnTo>
                  <a:lnTo>
                    <a:pt x="236" y="266"/>
                  </a:lnTo>
                  <a:lnTo>
                    <a:pt x="138" y="474"/>
                  </a:lnTo>
                  <a:lnTo>
                    <a:pt x="138" y="474"/>
                  </a:lnTo>
                  <a:lnTo>
                    <a:pt x="130" y="472"/>
                  </a:lnTo>
                  <a:lnTo>
                    <a:pt x="130" y="472"/>
                  </a:lnTo>
                  <a:lnTo>
                    <a:pt x="122" y="474"/>
                  </a:lnTo>
                  <a:lnTo>
                    <a:pt x="114" y="480"/>
                  </a:lnTo>
                  <a:lnTo>
                    <a:pt x="108" y="488"/>
                  </a:lnTo>
                  <a:lnTo>
                    <a:pt x="106" y="496"/>
                  </a:lnTo>
                  <a:lnTo>
                    <a:pt x="106" y="496"/>
                  </a:lnTo>
                  <a:lnTo>
                    <a:pt x="108" y="502"/>
                  </a:lnTo>
                  <a:lnTo>
                    <a:pt x="110" y="508"/>
                  </a:lnTo>
                  <a:lnTo>
                    <a:pt x="116" y="516"/>
                  </a:lnTo>
                  <a:lnTo>
                    <a:pt x="16" y="696"/>
                  </a:lnTo>
                  <a:lnTo>
                    <a:pt x="16" y="696"/>
                  </a:lnTo>
                  <a:lnTo>
                    <a:pt x="12" y="696"/>
                  </a:lnTo>
                  <a:lnTo>
                    <a:pt x="12" y="696"/>
                  </a:lnTo>
                  <a:lnTo>
                    <a:pt x="8" y="696"/>
                  </a:lnTo>
                  <a:lnTo>
                    <a:pt x="4" y="698"/>
                  </a:lnTo>
                  <a:lnTo>
                    <a:pt x="2" y="702"/>
                  </a:lnTo>
                  <a:lnTo>
                    <a:pt x="0" y="708"/>
                  </a:lnTo>
                  <a:lnTo>
                    <a:pt x="0" y="708"/>
                  </a:lnTo>
                  <a:lnTo>
                    <a:pt x="2" y="712"/>
                  </a:lnTo>
                  <a:lnTo>
                    <a:pt x="4" y="714"/>
                  </a:lnTo>
                  <a:lnTo>
                    <a:pt x="6" y="718"/>
                  </a:lnTo>
                  <a:lnTo>
                    <a:pt x="10" y="718"/>
                  </a:lnTo>
                  <a:lnTo>
                    <a:pt x="10" y="718"/>
                  </a:lnTo>
                  <a:close/>
                  <a:moveTo>
                    <a:pt x="954" y="74"/>
                  </a:moveTo>
                  <a:lnTo>
                    <a:pt x="954" y="74"/>
                  </a:lnTo>
                  <a:lnTo>
                    <a:pt x="956" y="80"/>
                  </a:lnTo>
                  <a:lnTo>
                    <a:pt x="602" y="376"/>
                  </a:lnTo>
                  <a:lnTo>
                    <a:pt x="602" y="376"/>
                  </a:lnTo>
                  <a:lnTo>
                    <a:pt x="598" y="374"/>
                  </a:lnTo>
                  <a:lnTo>
                    <a:pt x="592" y="372"/>
                  </a:lnTo>
                  <a:lnTo>
                    <a:pt x="592" y="372"/>
                  </a:lnTo>
                  <a:lnTo>
                    <a:pt x="590" y="372"/>
                  </a:lnTo>
                  <a:lnTo>
                    <a:pt x="542" y="270"/>
                  </a:lnTo>
                  <a:lnTo>
                    <a:pt x="480" y="134"/>
                  </a:lnTo>
                  <a:lnTo>
                    <a:pt x="480" y="134"/>
                  </a:lnTo>
                  <a:lnTo>
                    <a:pt x="484" y="130"/>
                  </a:lnTo>
                  <a:lnTo>
                    <a:pt x="488" y="126"/>
                  </a:lnTo>
                  <a:lnTo>
                    <a:pt x="490" y="122"/>
                  </a:lnTo>
                  <a:lnTo>
                    <a:pt x="492" y="116"/>
                  </a:lnTo>
                  <a:lnTo>
                    <a:pt x="954" y="74"/>
                  </a:lnTo>
                  <a:close/>
                  <a:moveTo>
                    <a:pt x="1424" y="304"/>
                  </a:moveTo>
                  <a:lnTo>
                    <a:pt x="1424" y="304"/>
                  </a:lnTo>
                  <a:lnTo>
                    <a:pt x="1432" y="302"/>
                  </a:lnTo>
                  <a:lnTo>
                    <a:pt x="1514" y="498"/>
                  </a:lnTo>
                  <a:lnTo>
                    <a:pt x="1608" y="726"/>
                  </a:lnTo>
                  <a:lnTo>
                    <a:pt x="1608" y="726"/>
                  </a:lnTo>
                  <a:lnTo>
                    <a:pt x="1606" y="728"/>
                  </a:lnTo>
                  <a:lnTo>
                    <a:pt x="1604" y="732"/>
                  </a:lnTo>
                  <a:lnTo>
                    <a:pt x="1242" y="512"/>
                  </a:lnTo>
                  <a:lnTo>
                    <a:pt x="1242" y="512"/>
                  </a:lnTo>
                  <a:lnTo>
                    <a:pt x="1246" y="504"/>
                  </a:lnTo>
                  <a:lnTo>
                    <a:pt x="1246" y="494"/>
                  </a:lnTo>
                  <a:lnTo>
                    <a:pt x="1246" y="494"/>
                  </a:lnTo>
                  <a:lnTo>
                    <a:pt x="1246" y="486"/>
                  </a:lnTo>
                  <a:lnTo>
                    <a:pt x="1244" y="480"/>
                  </a:lnTo>
                  <a:lnTo>
                    <a:pt x="1240" y="472"/>
                  </a:lnTo>
                  <a:lnTo>
                    <a:pt x="1236" y="466"/>
                  </a:lnTo>
                  <a:lnTo>
                    <a:pt x="1408" y="300"/>
                  </a:lnTo>
                  <a:lnTo>
                    <a:pt x="1408" y="300"/>
                  </a:lnTo>
                  <a:lnTo>
                    <a:pt x="1416" y="304"/>
                  </a:lnTo>
                  <a:lnTo>
                    <a:pt x="1424" y="304"/>
                  </a:lnTo>
                  <a:lnTo>
                    <a:pt x="1424" y="304"/>
                  </a:lnTo>
                  <a:close/>
                  <a:moveTo>
                    <a:pt x="1188" y="1554"/>
                  </a:moveTo>
                  <a:lnTo>
                    <a:pt x="1188" y="1554"/>
                  </a:lnTo>
                  <a:lnTo>
                    <a:pt x="1186" y="1550"/>
                  </a:lnTo>
                  <a:lnTo>
                    <a:pt x="1184" y="1546"/>
                  </a:lnTo>
                  <a:lnTo>
                    <a:pt x="1280" y="1116"/>
                  </a:lnTo>
                  <a:lnTo>
                    <a:pt x="1280" y="1116"/>
                  </a:lnTo>
                  <a:lnTo>
                    <a:pt x="1286" y="1118"/>
                  </a:lnTo>
                  <a:lnTo>
                    <a:pt x="1286" y="1118"/>
                  </a:lnTo>
                  <a:lnTo>
                    <a:pt x="1292" y="1116"/>
                  </a:lnTo>
                  <a:lnTo>
                    <a:pt x="1298" y="1114"/>
                  </a:lnTo>
                  <a:lnTo>
                    <a:pt x="1302" y="1112"/>
                  </a:lnTo>
                  <a:lnTo>
                    <a:pt x="1306" y="1106"/>
                  </a:lnTo>
                  <a:lnTo>
                    <a:pt x="1406" y="1158"/>
                  </a:lnTo>
                  <a:lnTo>
                    <a:pt x="1526" y="1222"/>
                  </a:lnTo>
                  <a:lnTo>
                    <a:pt x="1526" y="1222"/>
                  </a:lnTo>
                  <a:lnTo>
                    <a:pt x="1524" y="1232"/>
                  </a:lnTo>
                  <a:lnTo>
                    <a:pt x="1524" y="1232"/>
                  </a:lnTo>
                  <a:lnTo>
                    <a:pt x="1526" y="1240"/>
                  </a:lnTo>
                  <a:lnTo>
                    <a:pt x="1528" y="1248"/>
                  </a:lnTo>
                  <a:lnTo>
                    <a:pt x="1532" y="1254"/>
                  </a:lnTo>
                  <a:lnTo>
                    <a:pt x="1536" y="1260"/>
                  </a:lnTo>
                  <a:lnTo>
                    <a:pt x="1356" y="1412"/>
                  </a:lnTo>
                  <a:lnTo>
                    <a:pt x="1188" y="1554"/>
                  </a:lnTo>
                  <a:close/>
                  <a:moveTo>
                    <a:pt x="688" y="1648"/>
                  </a:moveTo>
                  <a:lnTo>
                    <a:pt x="290" y="1406"/>
                  </a:lnTo>
                  <a:lnTo>
                    <a:pt x="290" y="1406"/>
                  </a:lnTo>
                  <a:lnTo>
                    <a:pt x="292" y="1400"/>
                  </a:lnTo>
                  <a:lnTo>
                    <a:pt x="724" y="1364"/>
                  </a:lnTo>
                  <a:lnTo>
                    <a:pt x="724" y="1364"/>
                  </a:lnTo>
                  <a:lnTo>
                    <a:pt x="728" y="1372"/>
                  </a:lnTo>
                  <a:lnTo>
                    <a:pt x="732" y="1376"/>
                  </a:lnTo>
                  <a:lnTo>
                    <a:pt x="720" y="1490"/>
                  </a:lnTo>
                  <a:lnTo>
                    <a:pt x="702" y="1634"/>
                  </a:lnTo>
                  <a:lnTo>
                    <a:pt x="702" y="1634"/>
                  </a:lnTo>
                  <a:lnTo>
                    <a:pt x="694" y="1638"/>
                  </a:lnTo>
                  <a:lnTo>
                    <a:pt x="688" y="1648"/>
                  </a:lnTo>
                  <a:lnTo>
                    <a:pt x="688" y="1648"/>
                  </a:lnTo>
                  <a:close/>
                  <a:moveTo>
                    <a:pt x="40" y="978"/>
                  </a:moveTo>
                  <a:lnTo>
                    <a:pt x="40" y="978"/>
                  </a:lnTo>
                  <a:lnTo>
                    <a:pt x="40" y="976"/>
                  </a:lnTo>
                  <a:lnTo>
                    <a:pt x="286" y="932"/>
                  </a:lnTo>
                  <a:lnTo>
                    <a:pt x="286" y="932"/>
                  </a:lnTo>
                  <a:lnTo>
                    <a:pt x="288" y="938"/>
                  </a:lnTo>
                  <a:lnTo>
                    <a:pt x="294" y="944"/>
                  </a:lnTo>
                  <a:lnTo>
                    <a:pt x="300" y="946"/>
                  </a:lnTo>
                  <a:lnTo>
                    <a:pt x="308" y="948"/>
                  </a:lnTo>
                  <a:lnTo>
                    <a:pt x="304" y="990"/>
                  </a:lnTo>
                  <a:lnTo>
                    <a:pt x="280" y="1388"/>
                  </a:lnTo>
                  <a:lnTo>
                    <a:pt x="280" y="1388"/>
                  </a:lnTo>
                  <a:lnTo>
                    <a:pt x="274" y="1390"/>
                  </a:lnTo>
                  <a:lnTo>
                    <a:pt x="34" y="986"/>
                  </a:lnTo>
                  <a:lnTo>
                    <a:pt x="34" y="986"/>
                  </a:lnTo>
                  <a:lnTo>
                    <a:pt x="38" y="982"/>
                  </a:lnTo>
                  <a:lnTo>
                    <a:pt x="40" y="978"/>
                  </a:lnTo>
                  <a:lnTo>
                    <a:pt x="40" y="978"/>
                  </a:lnTo>
                  <a:close/>
                  <a:moveTo>
                    <a:pt x="958" y="82"/>
                  </a:moveTo>
                  <a:lnTo>
                    <a:pt x="958" y="82"/>
                  </a:lnTo>
                  <a:lnTo>
                    <a:pt x="962" y="84"/>
                  </a:lnTo>
                  <a:lnTo>
                    <a:pt x="966" y="84"/>
                  </a:lnTo>
                  <a:lnTo>
                    <a:pt x="966" y="84"/>
                  </a:lnTo>
                  <a:lnTo>
                    <a:pt x="970" y="84"/>
                  </a:lnTo>
                  <a:lnTo>
                    <a:pt x="974" y="80"/>
                  </a:lnTo>
                  <a:lnTo>
                    <a:pt x="1118" y="336"/>
                  </a:lnTo>
                  <a:lnTo>
                    <a:pt x="1186" y="458"/>
                  </a:lnTo>
                  <a:lnTo>
                    <a:pt x="1186" y="458"/>
                  </a:lnTo>
                  <a:lnTo>
                    <a:pt x="1180" y="464"/>
                  </a:lnTo>
                  <a:lnTo>
                    <a:pt x="1174" y="470"/>
                  </a:lnTo>
                  <a:lnTo>
                    <a:pt x="1170" y="476"/>
                  </a:lnTo>
                  <a:lnTo>
                    <a:pt x="1166" y="484"/>
                  </a:lnTo>
                  <a:lnTo>
                    <a:pt x="1062" y="466"/>
                  </a:lnTo>
                  <a:lnTo>
                    <a:pt x="604" y="386"/>
                  </a:lnTo>
                  <a:lnTo>
                    <a:pt x="604" y="386"/>
                  </a:lnTo>
                  <a:lnTo>
                    <a:pt x="604" y="384"/>
                  </a:lnTo>
                  <a:lnTo>
                    <a:pt x="604" y="384"/>
                  </a:lnTo>
                  <a:lnTo>
                    <a:pt x="602" y="380"/>
                  </a:lnTo>
                  <a:lnTo>
                    <a:pt x="958" y="82"/>
                  </a:lnTo>
                  <a:close/>
                  <a:moveTo>
                    <a:pt x="1610" y="746"/>
                  </a:moveTo>
                  <a:lnTo>
                    <a:pt x="1300" y="1074"/>
                  </a:lnTo>
                  <a:lnTo>
                    <a:pt x="1300" y="1074"/>
                  </a:lnTo>
                  <a:lnTo>
                    <a:pt x="1294" y="1072"/>
                  </a:lnTo>
                  <a:lnTo>
                    <a:pt x="1286" y="1070"/>
                  </a:lnTo>
                  <a:lnTo>
                    <a:pt x="1286" y="1070"/>
                  </a:lnTo>
                  <a:lnTo>
                    <a:pt x="1282" y="1070"/>
                  </a:lnTo>
                  <a:lnTo>
                    <a:pt x="1280" y="1054"/>
                  </a:lnTo>
                  <a:lnTo>
                    <a:pt x="1214" y="534"/>
                  </a:lnTo>
                  <a:lnTo>
                    <a:pt x="1214" y="534"/>
                  </a:lnTo>
                  <a:lnTo>
                    <a:pt x="1222" y="532"/>
                  </a:lnTo>
                  <a:lnTo>
                    <a:pt x="1230" y="528"/>
                  </a:lnTo>
                  <a:lnTo>
                    <a:pt x="1236" y="522"/>
                  </a:lnTo>
                  <a:lnTo>
                    <a:pt x="1242" y="514"/>
                  </a:lnTo>
                  <a:lnTo>
                    <a:pt x="1604" y="734"/>
                  </a:lnTo>
                  <a:lnTo>
                    <a:pt x="1604" y="734"/>
                  </a:lnTo>
                  <a:lnTo>
                    <a:pt x="1604" y="736"/>
                  </a:lnTo>
                  <a:lnTo>
                    <a:pt x="1604" y="736"/>
                  </a:lnTo>
                  <a:lnTo>
                    <a:pt x="1606" y="742"/>
                  </a:lnTo>
                  <a:lnTo>
                    <a:pt x="1610" y="746"/>
                  </a:lnTo>
                  <a:lnTo>
                    <a:pt x="1610" y="746"/>
                  </a:lnTo>
                  <a:close/>
                  <a:moveTo>
                    <a:pt x="1176" y="1544"/>
                  </a:moveTo>
                  <a:lnTo>
                    <a:pt x="1176" y="1544"/>
                  </a:lnTo>
                  <a:lnTo>
                    <a:pt x="1172" y="1544"/>
                  </a:lnTo>
                  <a:lnTo>
                    <a:pt x="1168" y="1546"/>
                  </a:lnTo>
                  <a:lnTo>
                    <a:pt x="1166" y="1550"/>
                  </a:lnTo>
                  <a:lnTo>
                    <a:pt x="1164" y="1554"/>
                  </a:lnTo>
                  <a:lnTo>
                    <a:pt x="1058" y="1506"/>
                  </a:lnTo>
                  <a:lnTo>
                    <a:pt x="748" y="1366"/>
                  </a:lnTo>
                  <a:lnTo>
                    <a:pt x="748" y="1366"/>
                  </a:lnTo>
                  <a:lnTo>
                    <a:pt x="748" y="1364"/>
                  </a:lnTo>
                  <a:lnTo>
                    <a:pt x="748" y="1364"/>
                  </a:lnTo>
                  <a:lnTo>
                    <a:pt x="746" y="1358"/>
                  </a:lnTo>
                  <a:lnTo>
                    <a:pt x="1264" y="1104"/>
                  </a:lnTo>
                  <a:lnTo>
                    <a:pt x="1264" y="1104"/>
                  </a:lnTo>
                  <a:lnTo>
                    <a:pt x="1270" y="1112"/>
                  </a:lnTo>
                  <a:lnTo>
                    <a:pt x="1278" y="1116"/>
                  </a:lnTo>
                  <a:lnTo>
                    <a:pt x="1182" y="1546"/>
                  </a:lnTo>
                  <a:lnTo>
                    <a:pt x="1182" y="1546"/>
                  </a:lnTo>
                  <a:lnTo>
                    <a:pt x="1176" y="1544"/>
                  </a:lnTo>
                  <a:lnTo>
                    <a:pt x="1176" y="1544"/>
                  </a:lnTo>
                  <a:close/>
                  <a:moveTo>
                    <a:pt x="292" y="1398"/>
                  </a:moveTo>
                  <a:lnTo>
                    <a:pt x="292" y="1398"/>
                  </a:lnTo>
                  <a:lnTo>
                    <a:pt x="292" y="1394"/>
                  </a:lnTo>
                  <a:lnTo>
                    <a:pt x="290" y="1390"/>
                  </a:lnTo>
                  <a:lnTo>
                    <a:pt x="286" y="1388"/>
                  </a:lnTo>
                  <a:lnTo>
                    <a:pt x="282" y="1388"/>
                  </a:lnTo>
                  <a:lnTo>
                    <a:pt x="302" y="1080"/>
                  </a:lnTo>
                  <a:lnTo>
                    <a:pt x="310" y="948"/>
                  </a:lnTo>
                  <a:lnTo>
                    <a:pt x="310" y="948"/>
                  </a:lnTo>
                  <a:lnTo>
                    <a:pt x="318" y="946"/>
                  </a:lnTo>
                  <a:lnTo>
                    <a:pt x="324" y="942"/>
                  </a:lnTo>
                  <a:lnTo>
                    <a:pt x="458" y="1078"/>
                  </a:lnTo>
                  <a:lnTo>
                    <a:pt x="728" y="1356"/>
                  </a:lnTo>
                  <a:lnTo>
                    <a:pt x="728" y="1356"/>
                  </a:lnTo>
                  <a:lnTo>
                    <a:pt x="724" y="1362"/>
                  </a:lnTo>
                  <a:lnTo>
                    <a:pt x="292" y="1398"/>
                  </a:lnTo>
                  <a:close/>
                  <a:moveTo>
                    <a:pt x="730" y="1354"/>
                  </a:moveTo>
                  <a:lnTo>
                    <a:pt x="326" y="940"/>
                  </a:lnTo>
                  <a:lnTo>
                    <a:pt x="326" y="940"/>
                  </a:lnTo>
                  <a:lnTo>
                    <a:pt x="330" y="932"/>
                  </a:lnTo>
                  <a:lnTo>
                    <a:pt x="332" y="924"/>
                  </a:lnTo>
                  <a:lnTo>
                    <a:pt x="332" y="924"/>
                  </a:lnTo>
                  <a:lnTo>
                    <a:pt x="332" y="924"/>
                  </a:lnTo>
                  <a:lnTo>
                    <a:pt x="682" y="872"/>
                  </a:lnTo>
                  <a:lnTo>
                    <a:pt x="786" y="856"/>
                  </a:lnTo>
                  <a:lnTo>
                    <a:pt x="786" y="856"/>
                  </a:lnTo>
                  <a:lnTo>
                    <a:pt x="790" y="868"/>
                  </a:lnTo>
                  <a:lnTo>
                    <a:pt x="796" y="878"/>
                  </a:lnTo>
                  <a:lnTo>
                    <a:pt x="806" y="886"/>
                  </a:lnTo>
                  <a:lnTo>
                    <a:pt x="818" y="890"/>
                  </a:lnTo>
                  <a:lnTo>
                    <a:pt x="788" y="1060"/>
                  </a:lnTo>
                  <a:lnTo>
                    <a:pt x="736" y="1352"/>
                  </a:lnTo>
                  <a:lnTo>
                    <a:pt x="736" y="1352"/>
                  </a:lnTo>
                  <a:lnTo>
                    <a:pt x="730" y="1354"/>
                  </a:lnTo>
                  <a:lnTo>
                    <a:pt x="730" y="1354"/>
                  </a:lnTo>
                  <a:close/>
                  <a:moveTo>
                    <a:pt x="604" y="388"/>
                  </a:moveTo>
                  <a:lnTo>
                    <a:pt x="1166" y="486"/>
                  </a:lnTo>
                  <a:lnTo>
                    <a:pt x="1166" y="486"/>
                  </a:lnTo>
                  <a:lnTo>
                    <a:pt x="1166" y="494"/>
                  </a:lnTo>
                  <a:lnTo>
                    <a:pt x="1166" y="494"/>
                  </a:lnTo>
                  <a:lnTo>
                    <a:pt x="1166" y="502"/>
                  </a:lnTo>
                  <a:lnTo>
                    <a:pt x="1168" y="508"/>
                  </a:lnTo>
                  <a:lnTo>
                    <a:pt x="1174" y="520"/>
                  </a:lnTo>
                  <a:lnTo>
                    <a:pt x="1040" y="648"/>
                  </a:lnTo>
                  <a:lnTo>
                    <a:pt x="854" y="822"/>
                  </a:lnTo>
                  <a:lnTo>
                    <a:pt x="854" y="822"/>
                  </a:lnTo>
                  <a:lnTo>
                    <a:pt x="848" y="816"/>
                  </a:lnTo>
                  <a:lnTo>
                    <a:pt x="842" y="812"/>
                  </a:lnTo>
                  <a:lnTo>
                    <a:pt x="834" y="810"/>
                  </a:lnTo>
                  <a:lnTo>
                    <a:pt x="826" y="810"/>
                  </a:lnTo>
                  <a:lnTo>
                    <a:pt x="826" y="810"/>
                  </a:lnTo>
                  <a:lnTo>
                    <a:pt x="818" y="810"/>
                  </a:lnTo>
                  <a:lnTo>
                    <a:pt x="810" y="812"/>
                  </a:lnTo>
                  <a:lnTo>
                    <a:pt x="600" y="394"/>
                  </a:lnTo>
                  <a:lnTo>
                    <a:pt x="600" y="394"/>
                  </a:lnTo>
                  <a:lnTo>
                    <a:pt x="604" y="388"/>
                  </a:lnTo>
                  <a:lnTo>
                    <a:pt x="604" y="388"/>
                  </a:lnTo>
                  <a:close/>
                  <a:moveTo>
                    <a:pt x="1206" y="536"/>
                  </a:moveTo>
                  <a:lnTo>
                    <a:pt x="1206" y="536"/>
                  </a:lnTo>
                  <a:lnTo>
                    <a:pt x="1212" y="536"/>
                  </a:lnTo>
                  <a:lnTo>
                    <a:pt x="1280" y="1070"/>
                  </a:lnTo>
                  <a:lnTo>
                    <a:pt x="1280" y="1070"/>
                  </a:lnTo>
                  <a:lnTo>
                    <a:pt x="1270" y="1076"/>
                  </a:lnTo>
                  <a:lnTo>
                    <a:pt x="1264" y="1082"/>
                  </a:lnTo>
                  <a:lnTo>
                    <a:pt x="864" y="866"/>
                  </a:lnTo>
                  <a:lnTo>
                    <a:pt x="864" y="866"/>
                  </a:lnTo>
                  <a:lnTo>
                    <a:pt x="866" y="858"/>
                  </a:lnTo>
                  <a:lnTo>
                    <a:pt x="866" y="850"/>
                  </a:lnTo>
                  <a:lnTo>
                    <a:pt x="866" y="850"/>
                  </a:lnTo>
                  <a:lnTo>
                    <a:pt x="866" y="842"/>
                  </a:lnTo>
                  <a:lnTo>
                    <a:pt x="864" y="836"/>
                  </a:lnTo>
                  <a:lnTo>
                    <a:pt x="860" y="828"/>
                  </a:lnTo>
                  <a:lnTo>
                    <a:pt x="856" y="824"/>
                  </a:lnTo>
                  <a:lnTo>
                    <a:pt x="1176" y="522"/>
                  </a:lnTo>
                  <a:lnTo>
                    <a:pt x="1176" y="522"/>
                  </a:lnTo>
                  <a:lnTo>
                    <a:pt x="1182" y="528"/>
                  </a:lnTo>
                  <a:lnTo>
                    <a:pt x="1190" y="532"/>
                  </a:lnTo>
                  <a:lnTo>
                    <a:pt x="1198" y="534"/>
                  </a:lnTo>
                  <a:lnTo>
                    <a:pt x="1206" y="536"/>
                  </a:lnTo>
                  <a:lnTo>
                    <a:pt x="1206" y="536"/>
                  </a:lnTo>
                  <a:close/>
                  <a:moveTo>
                    <a:pt x="738" y="1352"/>
                  </a:moveTo>
                  <a:lnTo>
                    <a:pt x="822" y="890"/>
                  </a:lnTo>
                  <a:lnTo>
                    <a:pt x="822" y="890"/>
                  </a:lnTo>
                  <a:lnTo>
                    <a:pt x="826" y="890"/>
                  </a:lnTo>
                  <a:lnTo>
                    <a:pt x="826" y="890"/>
                  </a:lnTo>
                  <a:lnTo>
                    <a:pt x="838" y="890"/>
                  </a:lnTo>
                  <a:lnTo>
                    <a:pt x="848" y="884"/>
                  </a:lnTo>
                  <a:lnTo>
                    <a:pt x="856" y="878"/>
                  </a:lnTo>
                  <a:lnTo>
                    <a:pt x="862" y="868"/>
                  </a:lnTo>
                  <a:lnTo>
                    <a:pt x="1264" y="1084"/>
                  </a:lnTo>
                  <a:lnTo>
                    <a:pt x="1264" y="1084"/>
                  </a:lnTo>
                  <a:lnTo>
                    <a:pt x="1262" y="1094"/>
                  </a:lnTo>
                  <a:lnTo>
                    <a:pt x="1262" y="1094"/>
                  </a:lnTo>
                  <a:lnTo>
                    <a:pt x="1264" y="1102"/>
                  </a:lnTo>
                  <a:lnTo>
                    <a:pt x="798" y="1330"/>
                  </a:lnTo>
                  <a:lnTo>
                    <a:pt x="746" y="1356"/>
                  </a:lnTo>
                  <a:lnTo>
                    <a:pt x="746" y="1356"/>
                  </a:lnTo>
                  <a:lnTo>
                    <a:pt x="742" y="1354"/>
                  </a:lnTo>
                  <a:lnTo>
                    <a:pt x="738" y="1352"/>
                  </a:lnTo>
                  <a:lnTo>
                    <a:pt x="738" y="1352"/>
                  </a:lnTo>
                  <a:close/>
                  <a:moveTo>
                    <a:pt x="592" y="396"/>
                  </a:moveTo>
                  <a:lnTo>
                    <a:pt x="592" y="396"/>
                  </a:lnTo>
                  <a:lnTo>
                    <a:pt x="598" y="394"/>
                  </a:lnTo>
                  <a:lnTo>
                    <a:pt x="808" y="814"/>
                  </a:lnTo>
                  <a:lnTo>
                    <a:pt x="808" y="814"/>
                  </a:lnTo>
                  <a:lnTo>
                    <a:pt x="800" y="820"/>
                  </a:lnTo>
                  <a:lnTo>
                    <a:pt x="792" y="828"/>
                  </a:lnTo>
                  <a:lnTo>
                    <a:pt x="786" y="838"/>
                  </a:lnTo>
                  <a:lnTo>
                    <a:pt x="786" y="850"/>
                  </a:lnTo>
                  <a:lnTo>
                    <a:pt x="786" y="850"/>
                  </a:lnTo>
                  <a:lnTo>
                    <a:pt x="786" y="854"/>
                  </a:lnTo>
                  <a:lnTo>
                    <a:pt x="332" y="920"/>
                  </a:lnTo>
                  <a:lnTo>
                    <a:pt x="332" y="920"/>
                  </a:lnTo>
                  <a:lnTo>
                    <a:pt x="328" y="912"/>
                  </a:lnTo>
                  <a:lnTo>
                    <a:pt x="322" y="904"/>
                  </a:lnTo>
                  <a:lnTo>
                    <a:pt x="414" y="730"/>
                  </a:lnTo>
                  <a:lnTo>
                    <a:pt x="590" y="396"/>
                  </a:lnTo>
                  <a:lnTo>
                    <a:pt x="590" y="396"/>
                  </a:lnTo>
                  <a:lnTo>
                    <a:pt x="592" y="396"/>
                  </a:lnTo>
                  <a:lnTo>
                    <a:pt x="592" y="396"/>
                  </a:lnTo>
                  <a:close/>
                  <a:moveTo>
                    <a:pt x="708" y="1634"/>
                  </a:moveTo>
                  <a:lnTo>
                    <a:pt x="708" y="1634"/>
                  </a:lnTo>
                  <a:lnTo>
                    <a:pt x="706" y="1634"/>
                  </a:lnTo>
                  <a:lnTo>
                    <a:pt x="736" y="1376"/>
                  </a:lnTo>
                  <a:lnTo>
                    <a:pt x="736" y="1376"/>
                  </a:lnTo>
                  <a:lnTo>
                    <a:pt x="736" y="1376"/>
                  </a:lnTo>
                  <a:lnTo>
                    <a:pt x="736" y="1376"/>
                  </a:lnTo>
                  <a:lnTo>
                    <a:pt x="744" y="1374"/>
                  </a:lnTo>
                  <a:lnTo>
                    <a:pt x="748" y="1368"/>
                  </a:lnTo>
                  <a:lnTo>
                    <a:pt x="1164" y="1556"/>
                  </a:lnTo>
                  <a:lnTo>
                    <a:pt x="1164" y="1556"/>
                  </a:lnTo>
                  <a:lnTo>
                    <a:pt x="1168" y="1564"/>
                  </a:lnTo>
                  <a:lnTo>
                    <a:pt x="834" y="1630"/>
                  </a:lnTo>
                  <a:lnTo>
                    <a:pt x="732" y="1650"/>
                  </a:lnTo>
                  <a:lnTo>
                    <a:pt x="732" y="1650"/>
                  </a:lnTo>
                  <a:lnTo>
                    <a:pt x="728" y="1644"/>
                  </a:lnTo>
                  <a:lnTo>
                    <a:pt x="724" y="1638"/>
                  </a:lnTo>
                  <a:lnTo>
                    <a:pt x="716" y="1634"/>
                  </a:lnTo>
                  <a:lnTo>
                    <a:pt x="708" y="1634"/>
                  </a:lnTo>
                  <a:lnTo>
                    <a:pt x="708" y="1634"/>
                  </a:lnTo>
                  <a:close/>
                  <a:moveTo>
                    <a:pt x="1566" y="1192"/>
                  </a:moveTo>
                  <a:lnTo>
                    <a:pt x="1566" y="1192"/>
                  </a:lnTo>
                  <a:lnTo>
                    <a:pt x="1552" y="1194"/>
                  </a:lnTo>
                  <a:lnTo>
                    <a:pt x="1542" y="1200"/>
                  </a:lnTo>
                  <a:lnTo>
                    <a:pt x="1532" y="1208"/>
                  </a:lnTo>
                  <a:lnTo>
                    <a:pt x="1526" y="1220"/>
                  </a:lnTo>
                  <a:lnTo>
                    <a:pt x="1306" y="1104"/>
                  </a:lnTo>
                  <a:lnTo>
                    <a:pt x="1306" y="1104"/>
                  </a:lnTo>
                  <a:lnTo>
                    <a:pt x="1308" y="1100"/>
                  </a:lnTo>
                  <a:lnTo>
                    <a:pt x="1310" y="1094"/>
                  </a:lnTo>
                  <a:lnTo>
                    <a:pt x="1310" y="1094"/>
                  </a:lnTo>
                  <a:lnTo>
                    <a:pt x="1308" y="1084"/>
                  </a:lnTo>
                  <a:lnTo>
                    <a:pt x="1302" y="1076"/>
                  </a:lnTo>
                  <a:lnTo>
                    <a:pt x="1614" y="746"/>
                  </a:lnTo>
                  <a:lnTo>
                    <a:pt x="1614" y="746"/>
                  </a:lnTo>
                  <a:lnTo>
                    <a:pt x="1616" y="746"/>
                  </a:lnTo>
                  <a:lnTo>
                    <a:pt x="1568" y="1192"/>
                  </a:lnTo>
                  <a:lnTo>
                    <a:pt x="1568" y="1192"/>
                  </a:lnTo>
                  <a:lnTo>
                    <a:pt x="1566" y="1192"/>
                  </a:lnTo>
                  <a:lnTo>
                    <a:pt x="1566" y="1192"/>
                  </a:lnTo>
                  <a:close/>
                  <a:moveTo>
                    <a:pt x="1406" y="298"/>
                  </a:moveTo>
                  <a:lnTo>
                    <a:pt x="1234" y="464"/>
                  </a:lnTo>
                  <a:lnTo>
                    <a:pt x="1234" y="464"/>
                  </a:lnTo>
                  <a:lnTo>
                    <a:pt x="1228" y="460"/>
                  </a:lnTo>
                  <a:lnTo>
                    <a:pt x="1222" y="456"/>
                  </a:lnTo>
                  <a:lnTo>
                    <a:pt x="1214" y="454"/>
                  </a:lnTo>
                  <a:lnTo>
                    <a:pt x="1206" y="454"/>
                  </a:lnTo>
                  <a:lnTo>
                    <a:pt x="1206" y="454"/>
                  </a:lnTo>
                  <a:lnTo>
                    <a:pt x="1198" y="456"/>
                  </a:lnTo>
                  <a:lnTo>
                    <a:pt x="1190" y="458"/>
                  </a:lnTo>
                  <a:lnTo>
                    <a:pt x="1170" y="426"/>
                  </a:lnTo>
                  <a:lnTo>
                    <a:pt x="976" y="78"/>
                  </a:lnTo>
                  <a:lnTo>
                    <a:pt x="976" y="78"/>
                  </a:lnTo>
                  <a:lnTo>
                    <a:pt x="976" y="76"/>
                  </a:lnTo>
                  <a:lnTo>
                    <a:pt x="1022" y="96"/>
                  </a:lnTo>
                  <a:lnTo>
                    <a:pt x="1402" y="272"/>
                  </a:lnTo>
                  <a:lnTo>
                    <a:pt x="1402" y="272"/>
                  </a:lnTo>
                  <a:lnTo>
                    <a:pt x="1400" y="282"/>
                  </a:lnTo>
                  <a:lnTo>
                    <a:pt x="1400" y="282"/>
                  </a:lnTo>
                  <a:lnTo>
                    <a:pt x="1402" y="290"/>
                  </a:lnTo>
                  <a:lnTo>
                    <a:pt x="1406" y="298"/>
                  </a:lnTo>
                  <a:lnTo>
                    <a:pt x="1406" y="298"/>
                  </a:lnTo>
                  <a:close/>
                  <a:moveTo>
                    <a:pt x="470" y="136"/>
                  </a:moveTo>
                  <a:lnTo>
                    <a:pt x="470" y="136"/>
                  </a:lnTo>
                  <a:lnTo>
                    <a:pt x="478" y="134"/>
                  </a:lnTo>
                  <a:lnTo>
                    <a:pt x="588" y="374"/>
                  </a:lnTo>
                  <a:lnTo>
                    <a:pt x="588" y="374"/>
                  </a:lnTo>
                  <a:lnTo>
                    <a:pt x="582" y="378"/>
                  </a:lnTo>
                  <a:lnTo>
                    <a:pt x="580" y="384"/>
                  </a:lnTo>
                  <a:lnTo>
                    <a:pt x="580" y="384"/>
                  </a:lnTo>
                  <a:lnTo>
                    <a:pt x="580" y="386"/>
                  </a:lnTo>
                  <a:lnTo>
                    <a:pt x="152" y="486"/>
                  </a:lnTo>
                  <a:lnTo>
                    <a:pt x="152" y="486"/>
                  </a:lnTo>
                  <a:lnTo>
                    <a:pt x="148" y="482"/>
                  </a:lnTo>
                  <a:lnTo>
                    <a:pt x="146" y="478"/>
                  </a:lnTo>
                  <a:lnTo>
                    <a:pt x="458" y="132"/>
                  </a:lnTo>
                  <a:lnTo>
                    <a:pt x="458" y="132"/>
                  </a:lnTo>
                  <a:lnTo>
                    <a:pt x="464" y="134"/>
                  </a:lnTo>
                  <a:lnTo>
                    <a:pt x="470" y="136"/>
                  </a:lnTo>
                  <a:lnTo>
                    <a:pt x="470" y="136"/>
                  </a:lnTo>
                  <a:close/>
                  <a:moveTo>
                    <a:pt x="582" y="390"/>
                  </a:moveTo>
                  <a:lnTo>
                    <a:pt x="582" y="390"/>
                  </a:lnTo>
                  <a:lnTo>
                    <a:pt x="584" y="392"/>
                  </a:lnTo>
                  <a:lnTo>
                    <a:pt x="588" y="394"/>
                  </a:lnTo>
                  <a:lnTo>
                    <a:pt x="320" y="904"/>
                  </a:lnTo>
                  <a:lnTo>
                    <a:pt x="320" y="904"/>
                  </a:lnTo>
                  <a:lnTo>
                    <a:pt x="314" y="902"/>
                  </a:lnTo>
                  <a:lnTo>
                    <a:pt x="308" y="900"/>
                  </a:lnTo>
                  <a:lnTo>
                    <a:pt x="308" y="900"/>
                  </a:lnTo>
                  <a:lnTo>
                    <a:pt x="302" y="902"/>
                  </a:lnTo>
                  <a:lnTo>
                    <a:pt x="294" y="882"/>
                  </a:lnTo>
                  <a:lnTo>
                    <a:pt x="142" y="518"/>
                  </a:lnTo>
                  <a:lnTo>
                    <a:pt x="142" y="518"/>
                  </a:lnTo>
                  <a:lnTo>
                    <a:pt x="146" y="514"/>
                  </a:lnTo>
                  <a:lnTo>
                    <a:pt x="150" y="508"/>
                  </a:lnTo>
                  <a:lnTo>
                    <a:pt x="154" y="502"/>
                  </a:lnTo>
                  <a:lnTo>
                    <a:pt x="154" y="496"/>
                  </a:lnTo>
                  <a:lnTo>
                    <a:pt x="154" y="496"/>
                  </a:lnTo>
                  <a:lnTo>
                    <a:pt x="152" y="488"/>
                  </a:lnTo>
                  <a:lnTo>
                    <a:pt x="582" y="390"/>
                  </a:lnTo>
                  <a:close/>
                  <a:moveTo>
                    <a:pt x="130" y="520"/>
                  </a:moveTo>
                  <a:lnTo>
                    <a:pt x="130" y="520"/>
                  </a:lnTo>
                  <a:lnTo>
                    <a:pt x="140" y="518"/>
                  </a:lnTo>
                  <a:lnTo>
                    <a:pt x="300" y="902"/>
                  </a:lnTo>
                  <a:lnTo>
                    <a:pt x="300" y="902"/>
                  </a:lnTo>
                  <a:lnTo>
                    <a:pt x="294" y="906"/>
                  </a:lnTo>
                  <a:lnTo>
                    <a:pt x="288" y="910"/>
                  </a:lnTo>
                  <a:lnTo>
                    <a:pt x="286" y="918"/>
                  </a:lnTo>
                  <a:lnTo>
                    <a:pt x="284" y="924"/>
                  </a:lnTo>
                  <a:lnTo>
                    <a:pt x="284" y="924"/>
                  </a:lnTo>
                  <a:lnTo>
                    <a:pt x="284" y="928"/>
                  </a:lnTo>
                  <a:lnTo>
                    <a:pt x="124" y="958"/>
                  </a:lnTo>
                  <a:lnTo>
                    <a:pt x="38" y="972"/>
                  </a:lnTo>
                  <a:lnTo>
                    <a:pt x="38" y="972"/>
                  </a:lnTo>
                  <a:lnTo>
                    <a:pt x="36" y="968"/>
                  </a:lnTo>
                  <a:lnTo>
                    <a:pt x="30" y="966"/>
                  </a:lnTo>
                  <a:lnTo>
                    <a:pt x="126" y="520"/>
                  </a:lnTo>
                  <a:lnTo>
                    <a:pt x="126" y="520"/>
                  </a:lnTo>
                  <a:lnTo>
                    <a:pt x="130" y="520"/>
                  </a:lnTo>
                  <a:lnTo>
                    <a:pt x="130" y="520"/>
                  </a:lnTo>
                  <a:close/>
                  <a:moveTo>
                    <a:pt x="30" y="988"/>
                  </a:moveTo>
                  <a:lnTo>
                    <a:pt x="30" y="988"/>
                  </a:lnTo>
                  <a:lnTo>
                    <a:pt x="32" y="988"/>
                  </a:lnTo>
                  <a:lnTo>
                    <a:pt x="66" y="1044"/>
                  </a:lnTo>
                  <a:lnTo>
                    <a:pt x="272" y="1392"/>
                  </a:lnTo>
                  <a:lnTo>
                    <a:pt x="272" y="1392"/>
                  </a:lnTo>
                  <a:lnTo>
                    <a:pt x="272" y="1392"/>
                  </a:lnTo>
                  <a:lnTo>
                    <a:pt x="94" y="1246"/>
                  </a:lnTo>
                  <a:lnTo>
                    <a:pt x="94" y="1246"/>
                  </a:lnTo>
                  <a:lnTo>
                    <a:pt x="96" y="1240"/>
                  </a:lnTo>
                  <a:lnTo>
                    <a:pt x="96" y="1240"/>
                  </a:lnTo>
                  <a:lnTo>
                    <a:pt x="94" y="1236"/>
                  </a:lnTo>
                  <a:lnTo>
                    <a:pt x="92" y="1232"/>
                  </a:lnTo>
                  <a:lnTo>
                    <a:pt x="88" y="1230"/>
                  </a:lnTo>
                  <a:lnTo>
                    <a:pt x="84" y="1228"/>
                  </a:lnTo>
                  <a:lnTo>
                    <a:pt x="84" y="1228"/>
                  </a:lnTo>
                  <a:lnTo>
                    <a:pt x="82" y="1228"/>
                  </a:lnTo>
                  <a:lnTo>
                    <a:pt x="30" y="988"/>
                  </a:lnTo>
                  <a:close/>
                  <a:moveTo>
                    <a:pt x="96" y="1250"/>
                  </a:moveTo>
                  <a:lnTo>
                    <a:pt x="270" y="1394"/>
                  </a:lnTo>
                  <a:lnTo>
                    <a:pt x="270" y="1394"/>
                  </a:lnTo>
                  <a:lnTo>
                    <a:pt x="268" y="1400"/>
                  </a:lnTo>
                  <a:lnTo>
                    <a:pt x="268" y="1400"/>
                  </a:lnTo>
                  <a:lnTo>
                    <a:pt x="270" y="1404"/>
                  </a:lnTo>
                  <a:lnTo>
                    <a:pt x="272" y="1408"/>
                  </a:lnTo>
                  <a:lnTo>
                    <a:pt x="276" y="1410"/>
                  </a:lnTo>
                  <a:lnTo>
                    <a:pt x="280" y="1412"/>
                  </a:lnTo>
                  <a:lnTo>
                    <a:pt x="280" y="1412"/>
                  </a:lnTo>
                  <a:lnTo>
                    <a:pt x="284" y="1410"/>
                  </a:lnTo>
                  <a:lnTo>
                    <a:pt x="406" y="1604"/>
                  </a:lnTo>
                  <a:lnTo>
                    <a:pt x="412" y="1614"/>
                  </a:lnTo>
                  <a:lnTo>
                    <a:pt x="96" y="1250"/>
                  </a:lnTo>
                  <a:close/>
                  <a:moveTo>
                    <a:pt x="434" y="1626"/>
                  </a:moveTo>
                  <a:lnTo>
                    <a:pt x="434" y="1626"/>
                  </a:lnTo>
                  <a:lnTo>
                    <a:pt x="434" y="1626"/>
                  </a:lnTo>
                  <a:lnTo>
                    <a:pt x="434" y="1626"/>
                  </a:lnTo>
                  <a:lnTo>
                    <a:pt x="434" y="1622"/>
                  </a:lnTo>
                  <a:lnTo>
                    <a:pt x="430" y="1618"/>
                  </a:lnTo>
                  <a:lnTo>
                    <a:pt x="426" y="1614"/>
                  </a:lnTo>
                  <a:lnTo>
                    <a:pt x="422" y="1614"/>
                  </a:lnTo>
                  <a:lnTo>
                    <a:pt x="422" y="1614"/>
                  </a:lnTo>
                  <a:lnTo>
                    <a:pt x="416" y="1616"/>
                  </a:lnTo>
                  <a:lnTo>
                    <a:pt x="286" y="1410"/>
                  </a:lnTo>
                  <a:lnTo>
                    <a:pt x="286" y="1410"/>
                  </a:lnTo>
                  <a:lnTo>
                    <a:pt x="290" y="1408"/>
                  </a:lnTo>
                  <a:lnTo>
                    <a:pt x="378" y="1462"/>
                  </a:lnTo>
                  <a:lnTo>
                    <a:pt x="686" y="1650"/>
                  </a:lnTo>
                  <a:lnTo>
                    <a:pt x="686" y="1650"/>
                  </a:lnTo>
                  <a:lnTo>
                    <a:pt x="686" y="1654"/>
                  </a:lnTo>
                  <a:lnTo>
                    <a:pt x="434" y="1626"/>
                  </a:lnTo>
                  <a:close/>
                  <a:moveTo>
                    <a:pt x="970" y="1678"/>
                  </a:moveTo>
                  <a:lnTo>
                    <a:pt x="970" y="1678"/>
                  </a:lnTo>
                  <a:lnTo>
                    <a:pt x="964" y="1680"/>
                  </a:lnTo>
                  <a:lnTo>
                    <a:pt x="962" y="1682"/>
                  </a:lnTo>
                  <a:lnTo>
                    <a:pt x="958" y="1684"/>
                  </a:lnTo>
                  <a:lnTo>
                    <a:pt x="958" y="1688"/>
                  </a:lnTo>
                  <a:lnTo>
                    <a:pt x="732" y="1660"/>
                  </a:lnTo>
                  <a:lnTo>
                    <a:pt x="732" y="1660"/>
                  </a:lnTo>
                  <a:lnTo>
                    <a:pt x="732" y="1658"/>
                  </a:lnTo>
                  <a:lnTo>
                    <a:pt x="732" y="1658"/>
                  </a:lnTo>
                  <a:lnTo>
                    <a:pt x="732" y="1652"/>
                  </a:lnTo>
                  <a:lnTo>
                    <a:pt x="1124" y="1574"/>
                  </a:lnTo>
                  <a:lnTo>
                    <a:pt x="1170" y="1566"/>
                  </a:lnTo>
                  <a:lnTo>
                    <a:pt x="1170" y="1566"/>
                  </a:lnTo>
                  <a:lnTo>
                    <a:pt x="1170" y="1566"/>
                  </a:lnTo>
                  <a:lnTo>
                    <a:pt x="980" y="1684"/>
                  </a:lnTo>
                  <a:lnTo>
                    <a:pt x="980" y="1684"/>
                  </a:lnTo>
                  <a:lnTo>
                    <a:pt x="974" y="1680"/>
                  </a:lnTo>
                  <a:lnTo>
                    <a:pt x="970" y="1678"/>
                  </a:lnTo>
                  <a:lnTo>
                    <a:pt x="970" y="1678"/>
                  </a:lnTo>
                  <a:close/>
                  <a:moveTo>
                    <a:pt x="990" y="1680"/>
                  </a:moveTo>
                  <a:lnTo>
                    <a:pt x="1174" y="1568"/>
                  </a:lnTo>
                  <a:lnTo>
                    <a:pt x="1174" y="1568"/>
                  </a:lnTo>
                  <a:lnTo>
                    <a:pt x="1176" y="1568"/>
                  </a:lnTo>
                  <a:lnTo>
                    <a:pt x="1176" y="1568"/>
                  </a:lnTo>
                  <a:lnTo>
                    <a:pt x="1184" y="1566"/>
                  </a:lnTo>
                  <a:lnTo>
                    <a:pt x="1188" y="1560"/>
                  </a:lnTo>
                  <a:lnTo>
                    <a:pt x="1426" y="1472"/>
                  </a:lnTo>
                  <a:lnTo>
                    <a:pt x="990" y="1680"/>
                  </a:lnTo>
                  <a:close/>
                  <a:moveTo>
                    <a:pt x="1450" y="1460"/>
                  </a:moveTo>
                  <a:lnTo>
                    <a:pt x="1188" y="1558"/>
                  </a:lnTo>
                  <a:lnTo>
                    <a:pt x="1188" y="1558"/>
                  </a:lnTo>
                  <a:lnTo>
                    <a:pt x="1188" y="1556"/>
                  </a:lnTo>
                  <a:lnTo>
                    <a:pt x="1538" y="1262"/>
                  </a:lnTo>
                  <a:lnTo>
                    <a:pt x="1538" y="1262"/>
                  </a:lnTo>
                  <a:lnTo>
                    <a:pt x="1546" y="1270"/>
                  </a:lnTo>
                  <a:lnTo>
                    <a:pt x="1450" y="1460"/>
                  </a:lnTo>
                  <a:close/>
                  <a:moveTo>
                    <a:pt x="1680" y="1000"/>
                  </a:moveTo>
                  <a:lnTo>
                    <a:pt x="1584" y="1196"/>
                  </a:lnTo>
                  <a:lnTo>
                    <a:pt x="1584" y="1196"/>
                  </a:lnTo>
                  <a:lnTo>
                    <a:pt x="1576" y="1194"/>
                  </a:lnTo>
                  <a:lnTo>
                    <a:pt x="1570" y="1192"/>
                  </a:lnTo>
                  <a:lnTo>
                    <a:pt x="1618" y="746"/>
                  </a:lnTo>
                  <a:lnTo>
                    <a:pt x="1618" y="746"/>
                  </a:lnTo>
                  <a:lnTo>
                    <a:pt x="1622" y="746"/>
                  </a:lnTo>
                  <a:lnTo>
                    <a:pt x="1624" y="742"/>
                  </a:lnTo>
                  <a:lnTo>
                    <a:pt x="1626" y="740"/>
                  </a:lnTo>
                  <a:lnTo>
                    <a:pt x="1628" y="736"/>
                  </a:lnTo>
                  <a:lnTo>
                    <a:pt x="1628" y="736"/>
                  </a:lnTo>
                  <a:lnTo>
                    <a:pt x="1626" y="732"/>
                  </a:lnTo>
                  <a:lnTo>
                    <a:pt x="1624" y="728"/>
                  </a:lnTo>
                  <a:lnTo>
                    <a:pt x="1622" y="724"/>
                  </a:lnTo>
                  <a:lnTo>
                    <a:pt x="1618" y="724"/>
                  </a:lnTo>
                  <a:lnTo>
                    <a:pt x="1618" y="510"/>
                  </a:lnTo>
                  <a:lnTo>
                    <a:pt x="1684" y="980"/>
                  </a:lnTo>
                  <a:lnTo>
                    <a:pt x="1684" y="980"/>
                  </a:lnTo>
                  <a:lnTo>
                    <a:pt x="1678" y="984"/>
                  </a:lnTo>
                  <a:lnTo>
                    <a:pt x="1676" y="988"/>
                  </a:lnTo>
                  <a:lnTo>
                    <a:pt x="1676" y="992"/>
                  </a:lnTo>
                  <a:lnTo>
                    <a:pt x="1676" y="992"/>
                  </a:lnTo>
                  <a:lnTo>
                    <a:pt x="1676" y="996"/>
                  </a:lnTo>
                  <a:lnTo>
                    <a:pt x="1680" y="1000"/>
                  </a:lnTo>
                  <a:lnTo>
                    <a:pt x="1680" y="1000"/>
                  </a:lnTo>
                  <a:close/>
                  <a:moveTo>
                    <a:pt x="1616" y="504"/>
                  </a:moveTo>
                  <a:lnTo>
                    <a:pt x="1616" y="724"/>
                  </a:lnTo>
                  <a:lnTo>
                    <a:pt x="1616" y="724"/>
                  </a:lnTo>
                  <a:lnTo>
                    <a:pt x="1612" y="724"/>
                  </a:lnTo>
                  <a:lnTo>
                    <a:pt x="1436" y="302"/>
                  </a:lnTo>
                  <a:lnTo>
                    <a:pt x="1436" y="302"/>
                  </a:lnTo>
                  <a:lnTo>
                    <a:pt x="1440" y="298"/>
                  </a:lnTo>
                  <a:lnTo>
                    <a:pt x="1608" y="484"/>
                  </a:lnTo>
                  <a:lnTo>
                    <a:pt x="1608" y="484"/>
                  </a:lnTo>
                  <a:lnTo>
                    <a:pt x="1604" y="488"/>
                  </a:lnTo>
                  <a:lnTo>
                    <a:pt x="1604" y="492"/>
                  </a:lnTo>
                  <a:lnTo>
                    <a:pt x="1604" y="492"/>
                  </a:lnTo>
                  <a:lnTo>
                    <a:pt x="1604" y="498"/>
                  </a:lnTo>
                  <a:lnTo>
                    <a:pt x="1608" y="502"/>
                  </a:lnTo>
                  <a:lnTo>
                    <a:pt x="1612" y="504"/>
                  </a:lnTo>
                  <a:lnTo>
                    <a:pt x="1616" y="504"/>
                  </a:lnTo>
                  <a:lnTo>
                    <a:pt x="1616" y="504"/>
                  </a:lnTo>
                  <a:close/>
                  <a:moveTo>
                    <a:pt x="1240" y="108"/>
                  </a:moveTo>
                  <a:lnTo>
                    <a:pt x="1240" y="108"/>
                  </a:lnTo>
                  <a:lnTo>
                    <a:pt x="1246" y="106"/>
                  </a:lnTo>
                  <a:lnTo>
                    <a:pt x="1250" y="104"/>
                  </a:lnTo>
                  <a:lnTo>
                    <a:pt x="1406" y="264"/>
                  </a:lnTo>
                  <a:lnTo>
                    <a:pt x="1406" y="264"/>
                  </a:lnTo>
                  <a:lnTo>
                    <a:pt x="1402" y="270"/>
                  </a:lnTo>
                  <a:lnTo>
                    <a:pt x="978" y="74"/>
                  </a:lnTo>
                  <a:lnTo>
                    <a:pt x="978" y="74"/>
                  </a:lnTo>
                  <a:lnTo>
                    <a:pt x="978" y="72"/>
                  </a:lnTo>
                  <a:lnTo>
                    <a:pt x="1098" y="84"/>
                  </a:lnTo>
                  <a:lnTo>
                    <a:pt x="1230" y="94"/>
                  </a:lnTo>
                  <a:lnTo>
                    <a:pt x="1230" y="94"/>
                  </a:lnTo>
                  <a:lnTo>
                    <a:pt x="1228" y="96"/>
                  </a:lnTo>
                  <a:lnTo>
                    <a:pt x="1228" y="96"/>
                  </a:lnTo>
                  <a:lnTo>
                    <a:pt x="1230" y="100"/>
                  </a:lnTo>
                  <a:lnTo>
                    <a:pt x="1232" y="104"/>
                  </a:lnTo>
                  <a:lnTo>
                    <a:pt x="1236" y="106"/>
                  </a:lnTo>
                  <a:lnTo>
                    <a:pt x="1240" y="108"/>
                  </a:lnTo>
                  <a:lnTo>
                    <a:pt x="1240" y="108"/>
                  </a:lnTo>
                  <a:close/>
                  <a:moveTo>
                    <a:pt x="1208" y="90"/>
                  </a:moveTo>
                  <a:lnTo>
                    <a:pt x="978" y="70"/>
                  </a:lnTo>
                  <a:lnTo>
                    <a:pt x="978" y="70"/>
                  </a:lnTo>
                  <a:lnTo>
                    <a:pt x="976" y="66"/>
                  </a:lnTo>
                  <a:lnTo>
                    <a:pt x="974" y="64"/>
                  </a:lnTo>
                  <a:lnTo>
                    <a:pt x="970" y="62"/>
                  </a:lnTo>
                  <a:lnTo>
                    <a:pt x="966" y="60"/>
                  </a:lnTo>
                  <a:lnTo>
                    <a:pt x="966" y="60"/>
                  </a:lnTo>
                  <a:lnTo>
                    <a:pt x="960" y="62"/>
                  </a:lnTo>
                  <a:lnTo>
                    <a:pt x="956" y="66"/>
                  </a:lnTo>
                  <a:lnTo>
                    <a:pt x="750" y="16"/>
                  </a:lnTo>
                  <a:lnTo>
                    <a:pt x="1208" y="90"/>
                  </a:lnTo>
                  <a:close/>
                  <a:moveTo>
                    <a:pt x="712" y="14"/>
                  </a:moveTo>
                  <a:lnTo>
                    <a:pt x="712" y="14"/>
                  </a:lnTo>
                  <a:lnTo>
                    <a:pt x="714" y="18"/>
                  </a:lnTo>
                  <a:lnTo>
                    <a:pt x="716" y="20"/>
                  </a:lnTo>
                  <a:lnTo>
                    <a:pt x="720" y="22"/>
                  </a:lnTo>
                  <a:lnTo>
                    <a:pt x="724" y="24"/>
                  </a:lnTo>
                  <a:lnTo>
                    <a:pt x="724" y="24"/>
                  </a:lnTo>
                  <a:lnTo>
                    <a:pt x="728" y="22"/>
                  </a:lnTo>
                  <a:lnTo>
                    <a:pt x="732" y="20"/>
                  </a:lnTo>
                  <a:lnTo>
                    <a:pt x="734" y="18"/>
                  </a:lnTo>
                  <a:lnTo>
                    <a:pt x="736" y="14"/>
                  </a:lnTo>
                  <a:lnTo>
                    <a:pt x="954" y="68"/>
                  </a:lnTo>
                  <a:lnTo>
                    <a:pt x="954" y="68"/>
                  </a:lnTo>
                  <a:lnTo>
                    <a:pt x="954" y="70"/>
                  </a:lnTo>
                  <a:lnTo>
                    <a:pt x="490" y="114"/>
                  </a:lnTo>
                  <a:lnTo>
                    <a:pt x="490" y="114"/>
                  </a:lnTo>
                  <a:lnTo>
                    <a:pt x="490" y="110"/>
                  </a:lnTo>
                  <a:lnTo>
                    <a:pt x="712" y="14"/>
                  </a:lnTo>
                  <a:close/>
                  <a:moveTo>
                    <a:pt x="238" y="266"/>
                  </a:moveTo>
                  <a:lnTo>
                    <a:pt x="238" y="266"/>
                  </a:lnTo>
                  <a:lnTo>
                    <a:pt x="242" y="268"/>
                  </a:lnTo>
                  <a:lnTo>
                    <a:pt x="242" y="268"/>
                  </a:lnTo>
                  <a:lnTo>
                    <a:pt x="246" y="266"/>
                  </a:lnTo>
                  <a:lnTo>
                    <a:pt x="250" y="264"/>
                  </a:lnTo>
                  <a:lnTo>
                    <a:pt x="254" y="260"/>
                  </a:lnTo>
                  <a:lnTo>
                    <a:pt x="254" y="256"/>
                  </a:lnTo>
                  <a:lnTo>
                    <a:pt x="254" y="256"/>
                  </a:lnTo>
                  <a:lnTo>
                    <a:pt x="252" y="250"/>
                  </a:lnTo>
                  <a:lnTo>
                    <a:pt x="454" y="128"/>
                  </a:lnTo>
                  <a:lnTo>
                    <a:pt x="454" y="128"/>
                  </a:lnTo>
                  <a:lnTo>
                    <a:pt x="456" y="130"/>
                  </a:lnTo>
                  <a:lnTo>
                    <a:pt x="408" y="184"/>
                  </a:lnTo>
                  <a:lnTo>
                    <a:pt x="142" y="476"/>
                  </a:lnTo>
                  <a:lnTo>
                    <a:pt x="142" y="476"/>
                  </a:lnTo>
                  <a:lnTo>
                    <a:pt x="140" y="474"/>
                  </a:lnTo>
                  <a:lnTo>
                    <a:pt x="238" y="266"/>
                  </a:lnTo>
                  <a:close/>
                  <a:moveTo>
                    <a:pt x="118" y="516"/>
                  </a:moveTo>
                  <a:lnTo>
                    <a:pt x="118" y="516"/>
                  </a:lnTo>
                  <a:lnTo>
                    <a:pt x="124" y="520"/>
                  </a:lnTo>
                  <a:lnTo>
                    <a:pt x="28" y="966"/>
                  </a:lnTo>
                  <a:lnTo>
                    <a:pt x="28" y="966"/>
                  </a:lnTo>
                  <a:lnTo>
                    <a:pt x="28" y="966"/>
                  </a:lnTo>
                  <a:lnTo>
                    <a:pt x="28" y="966"/>
                  </a:lnTo>
                  <a:lnTo>
                    <a:pt x="28" y="966"/>
                  </a:lnTo>
                  <a:lnTo>
                    <a:pt x="14" y="720"/>
                  </a:lnTo>
                  <a:lnTo>
                    <a:pt x="14" y="720"/>
                  </a:lnTo>
                  <a:lnTo>
                    <a:pt x="18" y="718"/>
                  </a:lnTo>
                  <a:lnTo>
                    <a:pt x="22" y="716"/>
                  </a:lnTo>
                  <a:lnTo>
                    <a:pt x="24" y="712"/>
                  </a:lnTo>
                  <a:lnTo>
                    <a:pt x="24" y="708"/>
                  </a:lnTo>
                  <a:lnTo>
                    <a:pt x="24" y="708"/>
                  </a:lnTo>
                  <a:lnTo>
                    <a:pt x="22" y="702"/>
                  </a:lnTo>
                  <a:lnTo>
                    <a:pt x="18" y="696"/>
                  </a:lnTo>
                  <a:lnTo>
                    <a:pt x="118" y="516"/>
                  </a:lnTo>
                  <a:close/>
                </a:path>
              </a:pathLst>
            </a:custGeom>
            <a:solidFill>
              <a:srgbClr val="30B5C5"/>
            </a:solidFill>
            <a:ln w="9525">
              <a:solidFill>
                <a:srgbClr val="30B5C5"/>
              </a:solidFill>
              <a:round/>
            </a:ln>
          </p:spPr>
          <p:txBody>
            <a:bodyPr vert="horz" wrap="square" lIns="91440" tIns="45720" rIns="91440" bIns="45720" numCol="1" anchor="t" anchorCtr="0" compatLnSpc="1"/>
            <a:lstStyle/>
            <a:p>
              <a:pPr fontAlgn="auto">
                <a:spcBef>
                  <a:spcPts val="0"/>
                </a:spcBef>
                <a:spcAft>
                  <a:spcPts val="0"/>
                </a:spcAft>
                <a:defRPr/>
              </a:pPr>
              <a:endParaRPr lang="zh-CN" altLang="en-US" sz="800" b="1" kern="0">
                <a:solidFill>
                  <a:srgbClr val="70AD47">
                    <a:lumMod val="75000"/>
                  </a:srgb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21" name="组合 20"/>
          <p:cNvGrpSpPr/>
          <p:nvPr/>
        </p:nvGrpSpPr>
        <p:grpSpPr>
          <a:xfrm>
            <a:off x="4724973" y="2635212"/>
            <a:ext cx="1872243" cy="1895947"/>
            <a:chOff x="4962140" y="2212439"/>
            <a:chExt cx="1622626" cy="1705486"/>
          </a:xfrm>
          <a:solidFill>
            <a:srgbClr val="E6A8AD"/>
          </a:solidFill>
        </p:grpSpPr>
        <p:grpSp>
          <p:nvGrpSpPr>
            <p:cNvPr id="22" name="Group 247"/>
            <p:cNvGrpSpPr/>
            <p:nvPr/>
          </p:nvGrpSpPr>
          <p:grpSpPr>
            <a:xfrm>
              <a:off x="5155813" y="2447815"/>
              <a:ext cx="1217662" cy="1217663"/>
              <a:chOff x="1428723" y="1400140"/>
              <a:chExt cx="3443287" cy="3443287"/>
            </a:xfrm>
            <a:grpFill/>
          </p:grpSpPr>
          <p:sp>
            <p:nvSpPr>
              <p:cNvPr id="35" name="Dodecagon 424"/>
              <p:cNvSpPr/>
              <p:nvPr/>
            </p:nvSpPr>
            <p:spPr bwMode="auto">
              <a:xfrm>
                <a:off x="1428723" y="1400140"/>
                <a:ext cx="3443287" cy="3443287"/>
              </a:xfrm>
              <a:prstGeom prst="dodecagon">
                <a:avLst/>
              </a:prstGeom>
              <a:grpFill/>
              <a:ln w="7620" cap="flat" cmpd="sng" algn="ctr">
                <a:solidFill>
                  <a:schemeClr val="bg1"/>
                </a:solidFill>
                <a:prstDash val="solid"/>
                <a:round/>
                <a:headEnd type="none" w="med" len="med"/>
                <a:tailEnd type="none" w="med" len="med"/>
              </a:ln>
              <a:effectLst/>
            </p:spPr>
            <p:txBody>
              <a:bodyPr vert="horz" wrap="square" lIns="79190" tIns="39596" rIns="79190" bIns="39596" numCol="1" rtlCol="0" anchor="t" anchorCtr="0" compatLnSpc="1">
                <a:noAutofit/>
              </a:bodyPr>
              <a:lstStyle/>
              <a:p>
                <a:pPr defTabSz="914400" fontAlgn="base">
                  <a:spcBef>
                    <a:spcPct val="50000"/>
                  </a:spcBef>
                  <a:defRPr/>
                </a:pPr>
                <a:endParaRPr lang="en-GB" sz="2400" b="1" kern="0" dirty="0">
                  <a:solidFill>
                    <a:srgbClr val="B2B2B2"/>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36" name="Straight Connector 425"/>
              <p:cNvCxnSpPr>
                <a:stCxn id="35" idx="10"/>
                <a:endCxn id="35" idx="4"/>
              </p:cNvCxnSpPr>
              <p:nvPr/>
            </p:nvCxnSpPr>
            <p:spPr bwMode="auto">
              <a:xfrm>
                <a:off x="2689030" y="1400140"/>
                <a:ext cx="922674" cy="3443287"/>
              </a:xfrm>
              <a:prstGeom prst="line">
                <a:avLst/>
              </a:prstGeom>
              <a:grpFill/>
              <a:ln w="7620" cap="flat" cmpd="sng" algn="ctr">
                <a:solidFill>
                  <a:schemeClr val="bg1"/>
                </a:solidFill>
                <a:prstDash val="solid"/>
                <a:round/>
                <a:headEnd type="none" w="med" len="med"/>
                <a:tailEnd type="none" w="med" len="med"/>
              </a:ln>
              <a:effectLst/>
            </p:spPr>
          </p:cxnSp>
          <p:cxnSp>
            <p:nvCxnSpPr>
              <p:cNvPr id="37" name="Straight Connector 429"/>
              <p:cNvCxnSpPr>
                <a:stCxn id="35" idx="0"/>
                <a:endCxn id="35" idx="6"/>
              </p:cNvCxnSpPr>
              <p:nvPr/>
            </p:nvCxnSpPr>
            <p:spPr bwMode="auto">
              <a:xfrm flipH="1">
                <a:off x="1890060" y="1861477"/>
                <a:ext cx="2520613" cy="2520612"/>
              </a:xfrm>
              <a:prstGeom prst="line">
                <a:avLst/>
              </a:prstGeom>
              <a:grpFill/>
              <a:ln w="7620" cap="flat" cmpd="sng" algn="ctr">
                <a:solidFill>
                  <a:schemeClr val="bg1"/>
                </a:solidFill>
                <a:prstDash val="solid"/>
                <a:round/>
                <a:headEnd type="none" w="med" len="med"/>
                <a:tailEnd type="none" w="med" len="med"/>
              </a:ln>
              <a:effectLst/>
            </p:spPr>
          </p:cxnSp>
          <p:cxnSp>
            <p:nvCxnSpPr>
              <p:cNvPr id="38" name="Straight Connector 430"/>
              <p:cNvCxnSpPr>
                <a:stCxn id="35" idx="1"/>
                <a:endCxn id="35" idx="7"/>
              </p:cNvCxnSpPr>
              <p:nvPr/>
            </p:nvCxnSpPr>
            <p:spPr bwMode="auto">
              <a:xfrm flipH="1">
                <a:off x="1428723" y="2660446"/>
                <a:ext cx="3443287" cy="922672"/>
              </a:xfrm>
              <a:prstGeom prst="line">
                <a:avLst/>
              </a:prstGeom>
              <a:grpFill/>
              <a:ln w="7620" cap="flat" cmpd="sng" algn="ctr">
                <a:solidFill>
                  <a:srgbClr val="E6A8AD"/>
                </a:solidFill>
                <a:prstDash val="solid"/>
                <a:round/>
                <a:headEnd type="none" w="med" len="med"/>
                <a:tailEnd type="none" w="med" len="med"/>
              </a:ln>
              <a:effectLst/>
            </p:spPr>
          </p:cxnSp>
          <p:cxnSp>
            <p:nvCxnSpPr>
              <p:cNvPr id="39" name="Straight Connector 431"/>
              <p:cNvCxnSpPr>
                <a:stCxn id="35" idx="11"/>
                <a:endCxn id="35" idx="1"/>
              </p:cNvCxnSpPr>
              <p:nvPr/>
            </p:nvCxnSpPr>
            <p:spPr bwMode="auto">
              <a:xfrm>
                <a:off x="3611703" y="1400140"/>
                <a:ext cx="1260307" cy="1260306"/>
              </a:xfrm>
              <a:prstGeom prst="line">
                <a:avLst/>
              </a:prstGeom>
              <a:grpFill/>
              <a:ln w="7620" cap="flat" cmpd="sng" algn="ctr">
                <a:solidFill>
                  <a:schemeClr val="bg1"/>
                </a:solidFill>
                <a:prstDash val="solid"/>
                <a:round/>
                <a:headEnd type="none" w="med" len="med"/>
                <a:tailEnd type="none" w="med" len="med"/>
              </a:ln>
              <a:effectLst/>
            </p:spPr>
          </p:cxnSp>
          <p:cxnSp>
            <p:nvCxnSpPr>
              <p:cNvPr id="40" name="Straight Connector 432"/>
              <p:cNvCxnSpPr>
                <a:stCxn id="35" idx="10"/>
                <a:endCxn id="35" idx="0"/>
              </p:cNvCxnSpPr>
              <p:nvPr/>
            </p:nvCxnSpPr>
            <p:spPr bwMode="auto">
              <a:xfrm>
                <a:off x="2689030" y="1400140"/>
                <a:ext cx="1721643" cy="461337"/>
              </a:xfrm>
              <a:prstGeom prst="line">
                <a:avLst/>
              </a:prstGeom>
              <a:grpFill/>
              <a:ln w="7620" cap="flat" cmpd="sng" algn="ctr">
                <a:solidFill>
                  <a:schemeClr val="bg1"/>
                </a:solidFill>
                <a:prstDash val="solid"/>
                <a:round/>
                <a:headEnd type="none" w="med" len="med"/>
                <a:tailEnd type="none" w="med" len="med"/>
              </a:ln>
              <a:effectLst/>
            </p:spPr>
          </p:cxnSp>
          <p:cxnSp>
            <p:nvCxnSpPr>
              <p:cNvPr id="41" name="Straight Connector 433"/>
              <p:cNvCxnSpPr>
                <a:stCxn id="35" idx="0"/>
                <a:endCxn id="35" idx="2"/>
              </p:cNvCxnSpPr>
              <p:nvPr/>
            </p:nvCxnSpPr>
            <p:spPr bwMode="auto">
              <a:xfrm>
                <a:off x="4410673" y="1861477"/>
                <a:ext cx="461337" cy="1721644"/>
              </a:xfrm>
              <a:prstGeom prst="line">
                <a:avLst/>
              </a:prstGeom>
              <a:grpFill/>
              <a:ln w="7620" cap="flat" cmpd="sng" algn="ctr">
                <a:solidFill>
                  <a:schemeClr val="bg1"/>
                </a:solidFill>
                <a:prstDash val="solid"/>
                <a:round/>
                <a:headEnd type="none" w="med" len="med"/>
                <a:tailEnd type="none" w="med" len="med"/>
              </a:ln>
              <a:effectLst/>
            </p:spPr>
          </p:cxnSp>
          <p:cxnSp>
            <p:nvCxnSpPr>
              <p:cNvPr id="42" name="Straight Connector 434"/>
              <p:cNvCxnSpPr>
                <a:stCxn id="35" idx="1"/>
                <a:endCxn id="35" idx="3"/>
              </p:cNvCxnSpPr>
              <p:nvPr/>
            </p:nvCxnSpPr>
            <p:spPr bwMode="auto">
              <a:xfrm flipH="1">
                <a:off x="4410673" y="2660446"/>
                <a:ext cx="461337" cy="1721644"/>
              </a:xfrm>
              <a:prstGeom prst="line">
                <a:avLst/>
              </a:prstGeom>
              <a:grpFill/>
              <a:ln w="7620" cap="flat" cmpd="sng" algn="ctr">
                <a:solidFill>
                  <a:schemeClr val="bg1"/>
                </a:solidFill>
                <a:prstDash val="solid"/>
                <a:round/>
                <a:headEnd type="none" w="med" len="med"/>
                <a:tailEnd type="none" w="med" len="med"/>
              </a:ln>
              <a:effectLst/>
            </p:spPr>
          </p:cxnSp>
          <p:cxnSp>
            <p:nvCxnSpPr>
              <p:cNvPr id="43" name="Straight Connector 435"/>
              <p:cNvCxnSpPr>
                <a:stCxn id="35" idx="2"/>
                <a:endCxn id="35" idx="4"/>
              </p:cNvCxnSpPr>
              <p:nvPr/>
            </p:nvCxnSpPr>
            <p:spPr bwMode="auto">
              <a:xfrm flipH="1">
                <a:off x="3611703" y="3583121"/>
                <a:ext cx="1260307" cy="1260306"/>
              </a:xfrm>
              <a:prstGeom prst="line">
                <a:avLst/>
              </a:prstGeom>
              <a:grpFill/>
              <a:ln w="7620" cap="flat" cmpd="sng" algn="ctr">
                <a:solidFill>
                  <a:schemeClr val="bg1"/>
                </a:solidFill>
                <a:prstDash val="solid"/>
                <a:round/>
                <a:headEnd type="none" w="med" len="med"/>
                <a:tailEnd type="none" w="med" len="med"/>
              </a:ln>
              <a:effectLst/>
            </p:spPr>
          </p:cxnSp>
          <p:cxnSp>
            <p:nvCxnSpPr>
              <p:cNvPr id="44" name="Straight Connector 436"/>
              <p:cNvCxnSpPr>
                <a:stCxn id="35" idx="4"/>
                <a:endCxn id="35" idx="6"/>
              </p:cNvCxnSpPr>
              <p:nvPr/>
            </p:nvCxnSpPr>
            <p:spPr bwMode="auto">
              <a:xfrm flipH="1" flipV="1">
                <a:off x="1890060" y="4382090"/>
                <a:ext cx="1721643" cy="461337"/>
              </a:xfrm>
              <a:prstGeom prst="line">
                <a:avLst/>
              </a:prstGeom>
              <a:grpFill/>
              <a:ln w="7620" cap="flat" cmpd="sng" algn="ctr">
                <a:solidFill>
                  <a:schemeClr val="bg1"/>
                </a:solidFill>
                <a:prstDash val="solid"/>
                <a:round/>
                <a:headEnd type="none" w="med" len="med"/>
                <a:tailEnd type="none" w="med" len="med"/>
              </a:ln>
              <a:effectLst/>
            </p:spPr>
          </p:cxnSp>
          <p:cxnSp>
            <p:nvCxnSpPr>
              <p:cNvPr id="45" name="Straight Connector 437"/>
              <p:cNvCxnSpPr>
                <a:stCxn id="35" idx="3"/>
                <a:endCxn id="35" idx="5"/>
              </p:cNvCxnSpPr>
              <p:nvPr/>
            </p:nvCxnSpPr>
            <p:spPr bwMode="auto">
              <a:xfrm flipH="1">
                <a:off x="2689030" y="4382090"/>
                <a:ext cx="1721643" cy="461337"/>
              </a:xfrm>
              <a:prstGeom prst="line">
                <a:avLst/>
              </a:prstGeom>
              <a:grpFill/>
              <a:ln w="7620" cap="flat" cmpd="sng" algn="ctr">
                <a:solidFill>
                  <a:schemeClr val="bg1"/>
                </a:solidFill>
                <a:prstDash val="solid"/>
                <a:round/>
                <a:headEnd type="none" w="med" len="med"/>
                <a:tailEnd type="none" w="med" len="med"/>
              </a:ln>
              <a:effectLst/>
            </p:spPr>
          </p:cxnSp>
          <p:cxnSp>
            <p:nvCxnSpPr>
              <p:cNvPr id="46" name="Straight Connector 438"/>
              <p:cNvCxnSpPr>
                <a:stCxn id="35" idx="5"/>
                <a:endCxn id="35" idx="7"/>
              </p:cNvCxnSpPr>
              <p:nvPr/>
            </p:nvCxnSpPr>
            <p:spPr bwMode="auto">
              <a:xfrm flipH="1" flipV="1">
                <a:off x="1428723" y="3583121"/>
                <a:ext cx="1260307" cy="1260306"/>
              </a:xfrm>
              <a:prstGeom prst="line">
                <a:avLst/>
              </a:prstGeom>
              <a:grpFill/>
              <a:ln w="7620" cap="flat" cmpd="sng" algn="ctr">
                <a:solidFill>
                  <a:schemeClr val="bg1"/>
                </a:solidFill>
                <a:prstDash val="solid"/>
                <a:round/>
                <a:headEnd type="none" w="med" len="med"/>
                <a:tailEnd type="none" w="med" len="med"/>
              </a:ln>
              <a:effectLst/>
            </p:spPr>
          </p:cxnSp>
          <p:cxnSp>
            <p:nvCxnSpPr>
              <p:cNvPr id="47" name="Straight Connector 439"/>
              <p:cNvCxnSpPr>
                <a:stCxn id="35" idx="6"/>
                <a:endCxn id="35" idx="8"/>
              </p:cNvCxnSpPr>
              <p:nvPr/>
            </p:nvCxnSpPr>
            <p:spPr bwMode="auto">
              <a:xfrm flipH="1" flipV="1">
                <a:off x="1428723" y="2660446"/>
                <a:ext cx="461337" cy="1721644"/>
              </a:xfrm>
              <a:prstGeom prst="line">
                <a:avLst/>
              </a:prstGeom>
              <a:grpFill/>
              <a:ln w="7620" cap="flat" cmpd="sng" algn="ctr">
                <a:solidFill>
                  <a:schemeClr val="bg1"/>
                </a:solidFill>
                <a:prstDash val="solid"/>
                <a:round/>
                <a:headEnd type="none" w="med" len="med"/>
                <a:tailEnd type="none" w="med" len="med"/>
              </a:ln>
              <a:effectLst/>
            </p:spPr>
          </p:cxnSp>
          <p:cxnSp>
            <p:nvCxnSpPr>
              <p:cNvPr id="48" name="Straight Connector 440"/>
              <p:cNvCxnSpPr>
                <a:stCxn id="35" idx="8"/>
                <a:endCxn id="35" idx="10"/>
              </p:cNvCxnSpPr>
              <p:nvPr/>
            </p:nvCxnSpPr>
            <p:spPr bwMode="auto">
              <a:xfrm flipV="1">
                <a:off x="1428723" y="1400140"/>
                <a:ext cx="1260307" cy="1260306"/>
              </a:xfrm>
              <a:prstGeom prst="line">
                <a:avLst/>
              </a:prstGeom>
              <a:grpFill/>
              <a:ln w="7620" cap="flat" cmpd="sng" algn="ctr">
                <a:solidFill>
                  <a:schemeClr val="bg1"/>
                </a:solidFill>
                <a:prstDash val="solid"/>
                <a:round/>
                <a:headEnd type="none" w="med" len="med"/>
                <a:tailEnd type="none" w="med" len="med"/>
              </a:ln>
              <a:effectLst/>
            </p:spPr>
          </p:cxnSp>
          <p:cxnSp>
            <p:nvCxnSpPr>
              <p:cNvPr id="49" name="Straight Connector 441"/>
              <p:cNvCxnSpPr>
                <a:stCxn id="35" idx="7"/>
                <a:endCxn id="35" idx="9"/>
              </p:cNvCxnSpPr>
              <p:nvPr/>
            </p:nvCxnSpPr>
            <p:spPr bwMode="auto">
              <a:xfrm flipV="1">
                <a:off x="1428723" y="1861477"/>
                <a:ext cx="461337" cy="1721644"/>
              </a:xfrm>
              <a:prstGeom prst="line">
                <a:avLst/>
              </a:prstGeom>
              <a:grpFill/>
              <a:ln w="7620" cap="flat" cmpd="sng" algn="ctr">
                <a:solidFill>
                  <a:schemeClr val="bg1"/>
                </a:solidFill>
                <a:prstDash val="solid"/>
                <a:round/>
                <a:headEnd type="none" w="med" len="med"/>
                <a:tailEnd type="none" w="med" len="med"/>
              </a:ln>
              <a:effectLst/>
            </p:spPr>
          </p:cxnSp>
          <p:cxnSp>
            <p:nvCxnSpPr>
              <p:cNvPr id="50" name="Straight Connector 442"/>
              <p:cNvCxnSpPr>
                <a:stCxn id="35" idx="10"/>
                <a:endCxn id="35" idx="1"/>
              </p:cNvCxnSpPr>
              <p:nvPr/>
            </p:nvCxnSpPr>
            <p:spPr bwMode="auto">
              <a:xfrm>
                <a:off x="2689030" y="1400140"/>
                <a:ext cx="2182980" cy="1260306"/>
              </a:xfrm>
              <a:prstGeom prst="line">
                <a:avLst/>
              </a:prstGeom>
              <a:grpFill/>
              <a:ln w="7620" cap="flat" cmpd="sng" algn="ctr">
                <a:solidFill>
                  <a:schemeClr val="bg1"/>
                </a:solidFill>
                <a:prstDash val="solid"/>
                <a:round/>
                <a:headEnd type="none" w="med" len="med"/>
                <a:tailEnd type="none" w="med" len="med"/>
              </a:ln>
              <a:effectLst/>
            </p:spPr>
          </p:cxnSp>
          <p:cxnSp>
            <p:nvCxnSpPr>
              <p:cNvPr id="51" name="Straight Connector 443"/>
              <p:cNvCxnSpPr>
                <a:stCxn id="35" idx="11"/>
                <a:endCxn id="35" idx="2"/>
              </p:cNvCxnSpPr>
              <p:nvPr/>
            </p:nvCxnSpPr>
            <p:spPr bwMode="auto">
              <a:xfrm>
                <a:off x="3611703" y="1400140"/>
                <a:ext cx="1260307" cy="2182981"/>
              </a:xfrm>
              <a:prstGeom prst="line">
                <a:avLst/>
              </a:prstGeom>
              <a:grpFill/>
              <a:ln w="7620" cap="flat" cmpd="sng" algn="ctr">
                <a:solidFill>
                  <a:schemeClr val="bg1"/>
                </a:solidFill>
                <a:prstDash val="solid"/>
                <a:round/>
                <a:headEnd type="none" w="med" len="med"/>
                <a:tailEnd type="none" w="med" len="med"/>
              </a:ln>
              <a:effectLst/>
            </p:spPr>
          </p:cxnSp>
          <p:cxnSp>
            <p:nvCxnSpPr>
              <p:cNvPr id="52" name="Straight Connector 444"/>
              <p:cNvCxnSpPr>
                <a:stCxn id="35" idx="0"/>
                <a:endCxn id="35" idx="3"/>
              </p:cNvCxnSpPr>
              <p:nvPr/>
            </p:nvCxnSpPr>
            <p:spPr bwMode="auto">
              <a:xfrm>
                <a:off x="4410673" y="1861477"/>
                <a:ext cx="0" cy="2520612"/>
              </a:xfrm>
              <a:prstGeom prst="line">
                <a:avLst/>
              </a:prstGeom>
              <a:grpFill/>
              <a:ln w="7620" cap="flat" cmpd="sng" algn="ctr">
                <a:solidFill>
                  <a:schemeClr val="bg1"/>
                </a:solidFill>
                <a:prstDash val="solid"/>
                <a:round/>
                <a:headEnd type="none" w="med" len="med"/>
                <a:tailEnd type="none" w="med" len="med"/>
              </a:ln>
              <a:effectLst/>
            </p:spPr>
          </p:cxnSp>
          <p:cxnSp>
            <p:nvCxnSpPr>
              <p:cNvPr id="53" name="Straight Connector 445"/>
              <p:cNvCxnSpPr>
                <a:stCxn id="35" idx="1"/>
                <a:endCxn id="35" idx="4"/>
              </p:cNvCxnSpPr>
              <p:nvPr/>
            </p:nvCxnSpPr>
            <p:spPr bwMode="auto">
              <a:xfrm flipH="1">
                <a:off x="3611703" y="2660446"/>
                <a:ext cx="1260307" cy="2182981"/>
              </a:xfrm>
              <a:prstGeom prst="line">
                <a:avLst/>
              </a:prstGeom>
              <a:grpFill/>
              <a:ln w="7620" cap="flat" cmpd="sng" algn="ctr">
                <a:solidFill>
                  <a:schemeClr val="bg1"/>
                </a:solidFill>
                <a:prstDash val="solid"/>
                <a:round/>
                <a:headEnd type="none" w="med" len="med"/>
                <a:tailEnd type="none" w="med" len="med"/>
              </a:ln>
              <a:effectLst/>
            </p:spPr>
          </p:cxnSp>
          <p:cxnSp>
            <p:nvCxnSpPr>
              <p:cNvPr id="54" name="Straight Connector 446"/>
              <p:cNvCxnSpPr>
                <a:stCxn id="35" idx="4"/>
                <a:endCxn id="35" idx="7"/>
              </p:cNvCxnSpPr>
              <p:nvPr/>
            </p:nvCxnSpPr>
            <p:spPr bwMode="auto">
              <a:xfrm flipH="1" flipV="1">
                <a:off x="1428723" y="3583121"/>
                <a:ext cx="2182980" cy="1260306"/>
              </a:xfrm>
              <a:prstGeom prst="line">
                <a:avLst/>
              </a:prstGeom>
              <a:grpFill/>
              <a:ln w="7620" cap="flat" cmpd="sng" algn="ctr">
                <a:solidFill>
                  <a:schemeClr val="bg1"/>
                </a:solidFill>
                <a:prstDash val="solid"/>
                <a:round/>
                <a:headEnd type="none" w="med" len="med"/>
                <a:tailEnd type="none" w="med" len="med"/>
              </a:ln>
              <a:effectLst/>
            </p:spPr>
          </p:cxnSp>
          <p:cxnSp>
            <p:nvCxnSpPr>
              <p:cNvPr id="55" name="Straight Connector 447"/>
              <p:cNvCxnSpPr>
                <a:stCxn id="35" idx="8"/>
                <a:endCxn id="35" idx="5"/>
              </p:cNvCxnSpPr>
              <p:nvPr/>
            </p:nvCxnSpPr>
            <p:spPr bwMode="auto">
              <a:xfrm>
                <a:off x="1428723" y="2660446"/>
                <a:ext cx="1260307" cy="2182981"/>
              </a:xfrm>
              <a:prstGeom prst="line">
                <a:avLst/>
              </a:prstGeom>
              <a:grpFill/>
              <a:ln w="7620" cap="flat" cmpd="sng" algn="ctr">
                <a:solidFill>
                  <a:schemeClr val="bg1"/>
                </a:solidFill>
                <a:prstDash val="solid"/>
                <a:round/>
                <a:headEnd type="none" w="med" len="med"/>
                <a:tailEnd type="none" w="med" len="med"/>
              </a:ln>
              <a:effectLst/>
            </p:spPr>
          </p:cxnSp>
          <p:cxnSp>
            <p:nvCxnSpPr>
              <p:cNvPr id="56" name="Straight Connector 448"/>
              <p:cNvCxnSpPr>
                <a:stCxn id="35" idx="6"/>
                <a:endCxn id="35" idx="9"/>
              </p:cNvCxnSpPr>
              <p:nvPr/>
            </p:nvCxnSpPr>
            <p:spPr bwMode="auto">
              <a:xfrm flipV="1">
                <a:off x="1890060" y="1861477"/>
                <a:ext cx="0" cy="2520612"/>
              </a:xfrm>
              <a:prstGeom prst="line">
                <a:avLst/>
              </a:prstGeom>
              <a:grpFill/>
              <a:ln w="7620" cap="flat" cmpd="sng" algn="ctr">
                <a:solidFill>
                  <a:schemeClr val="bg1"/>
                </a:solidFill>
                <a:prstDash val="solid"/>
                <a:round/>
                <a:headEnd type="none" w="med" len="med"/>
                <a:tailEnd type="none" w="med" len="med"/>
              </a:ln>
              <a:effectLst/>
            </p:spPr>
          </p:cxnSp>
          <p:cxnSp>
            <p:nvCxnSpPr>
              <p:cNvPr id="57" name="Straight Connector 449"/>
              <p:cNvCxnSpPr>
                <a:stCxn id="35" idx="7"/>
                <a:endCxn id="35" idx="10"/>
              </p:cNvCxnSpPr>
              <p:nvPr/>
            </p:nvCxnSpPr>
            <p:spPr bwMode="auto">
              <a:xfrm flipV="1">
                <a:off x="1428723" y="1400140"/>
                <a:ext cx="1260307" cy="2182981"/>
              </a:xfrm>
              <a:prstGeom prst="line">
                <a:avLst/>
              </a:prstGeom>
              <a:grpFill/>
              <a:ln w="7620" cap="flat" cmpd="sng" algn="ctr">
                <a:solidFill>
                  <a:schemeClr val="bg1"/>
                </a:solidFill>
                <a:prstDash val="solid"/>
                <a:round/>
                <a:headEnd type="none" w="med" len="med"/>
                <a:tailEnd type="none" w="med" len="med"/>
              </a:ln>
              <a:effectLst/>
            </p:spPr>
          </p:cxnSp>
          <p:cxnSp>
            <p:nvCxnSpPr>
              <p:cNvPr id="58" name="Straight Connector 450"/>
              <p:cNvCxnSpPr>
                <a:stCxn id="35" idx="6"/>
                <a:endCxn id="35" idx="3"/>
              </p:cNvCxnSpPr>
              <p:nvPr/>
            </p:nvCxnSpPr>
            <p:spPr bwMode="auto">
              <a:xfrm>
                <a:off x="1890060" y="4382090"/>
                <a:ext cx="2520613" cy="0"/>
              </a:xfrm>
              <a:prstGeom prst="line">
                <a:avLst/>
              </a:prstGeom>
              <a:grpFill/>
              <a:ln w="7620" cap="flat" cmpd="sng" algn="ctr">
                <a:solidFill>
                  <a:schemeClr val="bg1"/>
                </a:solidFill>
                <a:prstDash val="solid"/>
                <a:round/>
                <a:headEnd type="none" w="med" len="med"/>
                <a:tailEnd type="none" w="med" len="med"/>
              </a:ln>
              <a:effectLst/>
            </p:spPr>
          </p:cxnSp>
          <p:cxnSp>
            <p:nvCxnSpPr>
              <p:cNvPr id="59" name="Straight Connector 451"/>
              <p:cNvCxnSpPr>
                <a:stCxn id="35" idx="2"/>
                <a:endCxn id="35" idx="5"/>
              </p:cNvCxnSpPr>
              <p:nvPr/>
            </p:nvCxnSpPr>
            <p:spPr bwMode="auto">
              <a:xfrm flipH="1">
                <a:off x="2689030" y="3583121"/>
                <a:ext cx="2182980" cy="1260306"/>
              </a:xfrm>
              <a:prstGeom prst="line">
                <a:avLst/>
              </a:prstGeom>
              <a:grpFill/>
              <a:ln w="7620" cap="flat" cmpd="sng" algn="ctr">
                <a:solidFill>
                  <a:schemeClr val="bg1"/>
                </a:solidFill>
                <a:prstDash val="solid"/>
                <a:round/>
                <a:headEnd type="none" w="med" len="med"/>
                <a:tailEnd type="none" w="med" len="med"/>
              </a:ln>
              <a:effectLst/>
            </p:spPr>
          </p:cxnSp>
          <p:cxnSp>
            <p:nvCxnSpPr>
              <p:cNvPr id="60" name="Straight Connector 452"/>
              <p:cNvCxnSpPr>
                <a:stCxn id="35" idx="9"/>
                <a:endCxn id="35" idx="0"/>
              </p:cNvCxnSpPr>
              <p:nvPr/>
            </p:nvCxnSpPr>
            <p:spPr bwMode="auto">
              <a:xfrm>
                <a:off x="1890060" y="1861477"/>
                <a:ext cx="2520613" cy="0"/>
              </a:xfrm>
              <a:prstGeom prst="line">
                <a:avLst/>
              </a:prstGeom>
              <a:grpFill/>
              <a:ln w="7620" cap="flat" cmpd="sng" algn="ctr">
                <a:solidFill>
                  <a:schemeClr val="bg1"/>
                </a:solidFill>
                <a:prstDash val="solid"/>
                <a:round/>
                <a:headEnd type="none" w="med" len="med"/>
                <a:tailEnd type="none" w="med" len="med"/>
              </a:ln>
              <a:effectLst/>
            </p:spPr>
          </p:cxnSp>
          <p:cxnSp>
            <p:nvCxnSpPr>
              <p:cNvPr id="61" name="Straight Connector 453"/>
              <p:cNvCxnSpPr>
                <a:stCxn id="35" idx="8"/>
                <a:endCxn id="35" idx="11"/>
              </p:cNvCxnSpPr>
              <p:nvPr/>
            </p:nvCxnSpPr>
            <p:spPr bwMode="auto">
              <a:xfrm flipV="1">
                <a:off x="1428723" y="1400140"/>
                <a:ext cx="2182980" cy="1260306"/>
              </a:xfrm>
              <a:prstGeom prst="line">
                <a:avLst/>
              </a:prstGeom>
              <a:grpFill/>
              <a:ln w="7620" cap="flat" cmpd="sng" algn="ctr">
                <a:solidFill>
                  <a:schemeClr val="bg1"/>
                </a:solidFill>
                <a:prstDash val="solid"/>
                <a:round/>
                <a:headEnd type="none" w="med" len="med"/>
                <a:tailEnd type="none" w="med" len="med"/>
              </a:ln>
              <a:effectLst/>
            </p:spPr>
          </p:cxnSp>
          <p:cxnSp>
            <p:nvCxnSpPr>
              <p:cNvPr id="62" name="Straight Connector 454"/>
              <p:cNvCxnSpPr>
                <a:endCxn id="35" idx="6"/>
              </p:cNvCxnSpPr>
              <p:nvPr/>
            </p:nvCxnSpPr>
            <p:spPr bwMode="auto">
              <a:xfrm flipH="1">
                <a:off x="1890060" y="1500187"/>
                <a:ext cx="1724678" cy="2881903"/>
              </a:xfrm>
              <a:prstGeom prst="line">
                <a:avLst/>
              </a:prstGeom>
              <a:grpFill/>
              <a:ln w="7620" cap="flat" cmpd="sng" algn="ctr">
                <a:solidFill>
                  <a:schemeClr val="bg1"/>
                </a:solidFill>
                <a:prstDash val="solid"/>
                <a:round/>
                <a:headEnd type="none" w="med" len="med"/>
                <a:tailEnd type="none" w="med" len="med"/>
              </a:ln>
              <a:effectLst/>
            </p:spPr>
          </p:cxnSp>
          <p:cxnSp>
            <p:nvCxnSpPr>
              <p:cNvPr id="63" name="Straight Connector 455"/>
              <p:cNvCxnSpPr>
                <a:stCxn id="35" idx="0"/>
                <a:endCxn id="35" idx="7"/>
              </p:cNvCxnSpPr>
              <p:nvPr/>
            </p:nvCxnSpPr>
            <p:spPr bwMode="auto">
              <a:xfrm flipH="1">
                <a:off x="1428723" y="1861477"/>
                <a:ext cx="2981950" cy="1721644"/>
              </a:xfrm>
              <a:prstGeom prst="line">
                <a:avLst/>
              </a:prstGeom>
              <a:grpFill/>
              <a:ln w="7620" cap="flat" cmpd="sng" algn="ctr">
                <a:solidFill>
                  <a:schemeClr val="bg1"/>
                </a:solidFill>
                <a:prstDash val="solid"/>
                <a:round/>
                <a:headEnd type="none" w="med" len="med"/>
                <a:tailEnd type="none" w="med" len="med"/>
              </a:ln>
              <a:effectLst/>
            </p:spPr>
          </p:cxnSp>
          <p:cxnSp>
            <p:nvCxnSpPr>
              <p:cNvPr id="64" name="Straight Connector 456"/>
              <p:cNvCxnSpPr>
                <a:stCxn id="35" idx="8"/>
                <a:endCxn id="35" idx="1"/>
              </p:cNvCxnSpPr>
              <p:nvPr/>
            </p:nvCxnSpPr>
            <p:spPr bwMode="auto">
              <a:xfrm>
                <a:off x="1428723" y="2660446"/>
                <a:ext cx="3443287" cy="0"/>
              </a:xfrm>
              <a:prstGeom prst="line">
                <a:avLst/>
              </a:prstGeom>
              <a:grpFill/>
              <a:ln w="7620" cap="flat" cmpd="sng" algn="ctr">
                <a:solidFill>
                  <a:schemeClr val="bg1"/>
                </a:solidFill>
                <a:prstDash val="solid"/>
                <a:round/>
                <a:headEnd type="none" w="med" len="med"/>
                <a:tailEnd type="none" w="med" len="med"/>
              </a:ln>
              <a:effectLst/>
            </p:spPr>
          </p:cxnSp>
          <p:cxnSp>
            <p:nvCxnSpPr>
              <p:cNvPr id="65" name="Straight Connector 457"/>
              <p:cNvCxnSpPr>
                <a:stCxn id="35" idx="9"/>
                <a:endCxn id="35" idx="2"/>
              </p:cNvCxnSpPr>
              <p:nvPr/>
            </p:nvCxnSpPr>
            <p:spPr bwMode="auto">
              <a:xfrm>
                <a:off x="1890060" y="1861477"/>
                <a:ext cx="2981950" cy="1721644"/>
              </a:xfrm>
              <a:prstGeom prst="line">
                <a:avLst/>
              </a:prstGeom>
              <a:grpFill/>
              <a:ln w="7620" cap="flat" cmpd="sng" algn="ctr">
                <a:solidFill>
                  <a:schemeClr val="bg1"/>
                </a:solidFill>
                <a:prstDash val="solid"/>
                <a:round/>
                <a:headEnd type="none" w="med" len="med"/>
                <a:tailEnd type="none" w="med" len="med"/>
              </a:ln>
              <a:effectLst/>
            </p:spPr>
          </p:cxnSp>
          <p:cxnSp>
            <p:nvCxnSpPr>
              <p:cNvPr id="66" name="Straight Connector 459"/>
              <p:cNvCxnSpPr>
                <a:stCxn id="35" idx="10"/>
                <a:endCxn id="35" idx="6"/>
              </p:cNvCxnSpPr>
              <p:nvPr/>
            </p:nvCxnSpPr>
            <p:spPr bwMode="auto">
              <a:xfrm flipH="1">
                <a:off x="1890060" y="1400140"/>
                <a:ext cx="798970" cy="2981950"/>
              </a:xfrm>
              <a:prstGeom prst="line">
                <a:avLst/>
              </a:prstGeom>
              <a:grpFill/>
              <a:ln w="7620" cap="flat" cmpd="sng" algn="ctr">
                <a:solidFill>
                  <a:schemeClr val="bg1"/>
                </a:solidFill>
                <a:prstDash val="solid"/>
                <a:round/>
                <a:headEnd type="none" w="med" len="med"/>
                <a:tailEnd type="none" w="med" len="med"/>
              </a:ln>
              <a:effectLst/>
            </p:spPr>
          </p:cxnSp>
          <p:cxnSp>
            <p:nvCxnSpPr>
              <p:cNvPr id="67" name="Straight Connector 460"/>
              <p:cNvCxnSpPr>
                <a:stCxn id="35" idx="9"/>
                <a:endCxn id="35" idx="5"/>
              </p:cNvCxnSpPr>
              <p:nvPr/>
            </p:nvCxnSpPr>
            <p:spPr bwMode="auto">
              <a:xfrm>
                <a:off x="1890060" y="1861477"/>
                <a:ext cx="798970" cy="2981950"/>
              </a:xfrm>
              <a:prstGeom prst="line">
                <a:avLst/>
              </a:prstGeom>
              <a:grpFill/>
              <a:ln w="7620" cap="flat" cmpd="sng" algn="ctr">
                <a:solidFill>
                  <a:schemeClr val="bg1"/>
                </a:solidFill>
                <a:prstDash val="solid"/>
                <a:round/>
                <a:headEnd type="none" w="med" len="med"/>
                <a:tailEnd type="none" w="med" len="med"/>
              </a:ln>
              <a:effectLst/>
            </p:spPr>
          </p:cxnSp>
          <p:cxnSp>
            <p:nvCxnSpPr>
              <p:cNvPr id="68" name="Straight Connector 462"/>
              <p:cNvCxnSpPr>
                <a:stCxn id="35" idx="7"/>
                <a:endCxn id="35" idx="3"/>
              </p:cNvCxnSpPr>
              <p:nvPr/>
            </p:nvCxnSpPr>
            <p:spPr bwMode="auto">
              <a:xfrm>
                <a:off x="1428723" y="3583121"/>
                <a:ext cx="2981950" cy="798969"/>
              </a:xfrm>
              <a:prstGeom prst="line">
                <a:avLst/>
              </a:prstGeom>
              <a:grpFill/>
              <a:ln w="7620" cap="flat" cmpd="sng" algn="ctr">
                <a:solidFill>
                  <a:schemeClr val="bg1"/>
                </a:solidFill>
                <a:prstDash val="solid"/>
                <a:round/>
                <a:headEnd type="none" w="med" len="med"/>
                <a:tailEnd type="none" w="med" len="med"/>
              </a:ln>
              <a:effectLst/>
            </p:spPr>
          </p:cxnSp>
          <p:cxnSp>
            <p:nvCxnSpPr>
              <p:cNvPr id="69" name="Straight Connector 463"/>
              <p:cNvCxnSpPr>
                <a:stCxn id="35" idx="2"/>
                <a:endCxn id="35" idx="6"/>
              </p:cNvCxnSpPr>
              <p:nvPr/>
            </p:nvCxnSpPr>
            <p:spPr bwMode="auto">
              <a:xfrm flipH="1">
                <a:off x="1890060" y="3583121"/>
                <a:ext cx="2981950" cy="798969"/>
              </a:xfrm>
              <a:prstGeom prst="line">
                <a:avLst/>
              </a:prstGeom>
              <a:grpFill/>
              <a:ln w="7620" cap="flat" cmpd="sng" algn="ctr">
                <a:solidFill>
                  <a:schemeClr val="bg1"/>
                </a:solidFill>
                <a:prstDash val="solid"/>
                <a:round/>
                <a:headEnd type="none" w="med" len="med"/>
                <a:tailEnd type="none" w="med" len="med"/>
              </a:ln>
              <a:effectLst/>
            </p:spPr>
          </p:cxnSp>
          <p:cxnSp>
            <p:nvCxnSpPr>
              <p:cNvPr id="70" name="Straight Connector 464"/>
              <p:cNvCxnSpPr>
                <a:stCxn id="35" idx="1"/>
                <a:endCxn id="35" idx="5"/>
              </p:cNvCxnSpPr>
              <p:nvPr/>
            </p:nvCxnSpPr>
            <p:spPr bwMode="auto">
              <a:xfrm flipH="1">
                <a:off x="2689030" y="2660446"/>
                <a:ext cx="2182980" cy="2182981"/>
              </a:xfrm>
              <a:prstGeom prst="line">
                <a:avLst/>
              </a:prstGeom>
              <a:grpFill/>
              <a:ln w="7620" cap="flat" cmpd="sng" algn="ctr">
                <a:solidFill>
                  <a:schemeClr val="bg1"/>
                </a:solidFill>
                <a:prstDash val="solid"/>
                <a:round/>
                <a:headEnd type="none" w="med" len="med"/>
                <a:tailEnd type="none" w="med" len="med"/>
              </a:ln>
              <a:effectLst/>
            </p:spPr>
          </p:cxnSp>
          <p:cxnSp>
            <p:nvCxnSpPr>
              <p:cNvPr id="71" name="Straight Connector 465"/>
              <p:cNvCxnSpPr>
                <a:stCxn id="35" idx="0"/>
                <a:endCxn id="35" idx="4"/>
              </p:cNvCxnSpPr>
              <p:nvPr/>
            </p:nvCxnSpPr>
            <p:spPr bwMode="auto">
              <a:xfrm flipH="1">
                <a:off x="3611703" y="1861477"/>
                <a:ext cx="798970" cy="2981950"/>
              </a:xfrm>
              <a:prstGeom prst="line">
                <a:avLst/>
              </a:prstGeom>
              <a:grpFill/>
              <a:ln w="7620" cap="flat" cmpd="sng" algn="ctr">
                <a:solidFill>
                  <a:schemeClr val="bg1"/>
                </a:solidFill>
                <a:prstDash val="solid"/>
                <a:round/>
                <a:headEnd type="none" w="med" len="med"/>
                <a:tailEnd type="none" w="med" len="med"/>
              </a:ln>
              <a:effectLst/>
            </p:spPr>
          </p:cxnSp>
          <p:cxnSp>
            <p:nvCxnSpPr>
              <p:cNvPr id="72" name="Straight Connector 466"/>
              <p:cNvCxnSpPr>
                <a:stCxn id="35" idx="11"/>
                <a:endCxn id="35" idx="3"/>
              </p:cNvCxnSpPr>
              <p:nvPr/>
            </p:nvCxnSpPr>
            <p:spPr bwMode="auto">
              <a:xfrm>
                <a:off x="3611703" y="1400140"/>
                <a:ext cx="798970" cy="2981950"/>
              </a:xfrm>
              <a:prstGeom prst="line">
                <a:avLst/>
              </a:prstGeom>
              <a:grpFill/>
              <a:ln w="7620" cap="flat" cmpd="sng" algn="ctr">
                <a:solidFill>
                  <a:schemeClr val="bg1"/>
                </a:solidFill>
                <a:prstDash val="solid"/>
                <a:round/>
                <a:headEnd type="none" w="med" len="med"/>
                <a:tailEnd type="none" w="med" len="med"/>
              </a:ln>
              <a:effectLst/>
            </p:spPr>
          </p:cxnSp>
          <p:cxnSp>
            <p:nvCxnSpPr>
              <p:cNvPr id="73" name="Straight Connector 467"/>
              <p:cNvCxnSpPr>
                <a:stCxn id="35" idx="10"/>
                <a:endCxn id="35" idx="2"/>
              </p:cNvCxnSpPr>
              <p:nvPr/>
            </p:nvCxnSpPr>
            <p:spPr bwMode="auto">
              <a:xfrm>
                <a:off x="2689030" y="1400140"/>
                <a:ext cx="2182980" cy="2182981"/>
              </a:xfrm>
              <a:prstGeom prst="line">
                <a:avLst/>
              </a:prstGeom>
              <a:grpFill/>
              <a:ln w="7620" cap="flat" cmpd="sng" algn="ctr">
                <a:solidFill>
                  <a:schemeClr val="bg1"/>
                </a:solidFill>
                <a:prstDash val="solid"/>
                <a:round/>
                <a:headEnd type="none" w="med" len="med"/>
                <a:tailEnd type="none" w="med" len="med"/>
              </a:ln>
              <a:effectLst/>
            </p:spPr>
          </p:cxnSp>
        </p:grpSp>
        <p:sp>
          <p:nvSpPr>
            <p:cNvPr id="23" name="Freeform 80"/>
            <p:cNvSpPr>
              <a:spLocks noEditPoints="1"/>
            </p:cNvSpPr>
            <p:nvPr/>
          </p:nvSpPr>
          <p:spPr bwMode="auto">
            <a:xfrm>
              <a:off x="5932413" y="2220669"/>
              <a:ext cx="147458" cy="209056"/>
            </a:xfrm>
            <a:custGeom>
              <a:avLst/>
              <a:gdLst/>
              <a:ahLst/>
              <a:cxnLst>
                <a:cxn ang="0">
                  <a:pos x="32" y="0"/>
                </a:cxn>
                <a:cxn ang="0">
                  <a:pos x="10" y="8"/>
                </a:cxn>
                <a:cxn ang="0">
                  <a:pos x="0" y="30"/>
                </a:cxn>
                <a:cxn ang="0">
                  <a:pos x="2" y="198"/>
                </a:cxn>
                <a:cxn ang="0">
                  <a:pos x="20" y="220"/>
                </a:cxn>
                <a:cxn ang="0">
                  <a:pos x="128" y="224"/>
                </a:cxn>
                <a:cxn ang="0">
                  <a:pos x="140" y="220"/>
                </a:cxn>
                <a:cxn ang="0">
                  <a:pos x="158" y="198"/>
                </a:cxn>
                <a:cxn ang="0">
                  <a:pos x="158" y="30"/>
                </a:cxn>
                <a:cxn ang="0">
                  <a:pos x="148" y="8"/>
                </a:cxn>
                <a:cxn ang="0">
                  <a:pos x="128" y="0"/>
                </a:cxn>
                <a:cxn ang="0">
                  <a:pos x="30" y="202"/>
                </a:cxn>
                <a:cxn ang="0">
                  <a:pos x="22" y="184"/>
                </a:cxn>
                <a:cxn ang="0">
                  <a:pos x="30" y="178"/>
                </a:cxn>
                <a:cxn ang="0">
                  <a:pos x="62" y="184"/>
                </a:cxn>
                <a:cxn ang="0">
                  <a:pos x="62" y="202"/>
                </a:cxn>
                <a:cxn ang="0">
                  <a:pos x="96" y="198"/>
                </a:cxn>
                <a:cxn ang="0">
                  <a:pos x="92" y="206"/>
                </a:cxn>
                <a:cxn ang="0">
                  <a:pos x="88" y="208"/>
                </a:cxn>
                <a:cxn ang="0">
                  <a:pos x="86" y="208"/>
                </a:cxn>
                <a:cxn ang="0">
                  <a:pos x="76" y="208"/>
                </a:cxn>
                <a:cxn ang="0">
                  <a:pos x="74" y="206"/>
                </a:cxn>
                <a:cxn ang="0">
                  <a:pos x="70" y="204"/>
                </a:cxn>
                <a:cxn ang="0">
                  <a:pos x="68" y="200"/>
                </a:cxn>
                <a:cxn ang="0">
                  <a:pos x="66" y="198"/>
                </a:cxn>
                <a:cxn ang="0">
                  <a:pos x="66" y="186"/>
                </a:cxn>
                <a:cxn ang="0">
                  <a:pos x="66" y="184"/>
                </a:cxn>
                <a:cxn ang="0">
                  <a:pos x="74" y="176"/>
                </a:cxn>
                <a:cxn ang="0">
                  <a:pos x="78" y="176"/>
                </a:cxn>
                <a:cxn ang="0">
                  <a:pos x="82" y="176"/>
                </a:cxn>
                <a:cxn ang="0">
                  <a:pos x="84" y="176"/>
                </a:cxn>
                <a:cxn ang="0">
                  <a:pos x="88" y="176"/>
                </a:cxn>
                <a:cxn ang="0">
                  <a:pos x="88" y="176"/>
                </a:cxn>
                <a:cxn ang="0">
                  <a:pos x="96" y="184"/>
                </a:cxn>
                <a:cxn ang="0">
                  <a:pos x="98" y="188"/>
                </a:cxn>
                <a:cxn ang="0">
                  <a:pos x="98" y="192"/>
                </a:cxn>
                <a:cxn ang="0">
                  <a:pos x="96" y="198"/>
                </a:cxn>
                <a:cxn ang="0">
                  <a:pos x="134" y="200"/>
                </a:cxn>
                <a:cxn ang="0">
                  <a:pos x="100" y="202"/>
                </a:cxn>
                <a:cxn ang="0">
                  <a:pos x="102" y="184"/>
                </a:cxn>
                <a:cxn ang="0">
                  <a:pos x="128" y="178"/>
                </a:cxn>
                <a:cxn ang="0">
                  <a:pos x="136" y="196"/>
                </a:cxn>
                <a:cxn ang="0">
                  <a:pos x="138" y="146"/>
                </a:cxn>
                <a:cxn ang="0">
                  <a:pos x="116" y="160"/>
                </a:cxn>
                <a:cxn ang="0">
                  <a:pos x="34" y="158"/>
                </a:cxn>
                <a:cxn ang="0">
                  <a:pos x="20" y="138"/>
                </a:cxn>
                <a:cxn ang="0">
                  <a:pos x="22" y="30"/>
                </a:cxn>
                <a:cxn ang="0">
                  <a:pos x="42" y="18"/>
                </a:cxn>
                <a:cxn ang="0">
                  <a:pos x="124" y="20"/>
                </a:cxn>
                <a:cxn ang="0">
                  <a:pos x="140" y="38"/>
                </a:cxn>
              </a:cxnLst>
              <a:rect l="0" t="0" r="r" b="b"/>
              <a:pathLst>
                <a:path w="158" h="224">
                  <a:moveTo>
                    <a:pt x="128" y="0"/>
                  </a:moveTo>
                  <a:lnTo>
                    <a:pt x="32" y="0"/>
                  </a:lnTo>
                  <a:lnTo>
                    <a:pt x="32" y="0"/>
                  </a:lnTo>
                  <a:lnTo>
                    <a:pt x="26" y="0"/>
                  </a:lnTo>
                  <a:lnTo>
                    <a:pt x="20" y="2"/>
                  </a:lnTo>
                  <a:lnTo>
                    <a:pt x="10" y="8"/>
                  </a:lnTo>
                  <a:lnTo>
                    <a:pt x="4" y="18"/>
                  </a:lnTo>
                  <a:lnTo>
                    <a:pt x="2" y="24"/>
                  </a:lnTo>
                  <a:lnTo>
                    <a:pt x="0" y="30"/>
                  </a:lnTo>
                  <a:lnTo>
                    <a:pt x="0" y="192"/>
                  </a:lnTo>
                  <a:lnTo>
                    <a:pt x="0" y="192"/>
                  </a:lnTo>
                  <a:lnTo>
                    <a:pt x="2" y="198"/>
                  </a:lnTo>
                  <a:lnTo>
                    <a:pt x="4" y="204"/>
                  </a:lnTo>
                  <a:lnTo>
                    <a:pt x="10" y="214"/>
                  </a:lnTo>
                  <a:lnTo>
                    <a:pt x="20" y="220"/>
                  </a:lnTo>
                  <a:lnTo>
                    <a:pt x="26" y="222"/>
                  </a:lnTo>
                  <a:lnTo>
                    <a:pt x="32" y="224"/>
                  </a:lnTo>
                  <a:lnTo>
                    <a:pt x="128" y="224"/>
                  </a:lnTo>
                  <a:lnTo>
                    <a:pt x="128" y="224"/>
                  </a:lnTo>
                  <a:lnTo>
                    <a:pt x="134" y="222"/>
                  </a:lnTo>
                  <a:lnTo>
                    <a:pt x="140" y="220"/>
                  </a:lnTo>
                  <a:lnTo>
                    <a:pt x="148" y="214"/>
                  </a:lnTo>
                  <a:lnTo>
                    <a:pt x="156" y="204"/>
                  </a:lnTo>
                  <a:lnTo>
                    <a:pt x="158" y="198"/>
                  </a:lnTo>
                  <a:lnTo>
                    <a:pt x="158" y="192"/>
                  </a:lnTo>
                  <a:lnTo>
                    <a:pt x="158" y="30"/>
                  </a:lnTo>
                  <a:lnTo>
                    <a:pt x="158" y="30"/>
                  </a:lnTo>
                  <a:lnTo>
                    <a:pt x="158" y="24"/>
                  </a:lnTo>
                  <a:lnTo>
                    <a:pt x="156" y="18"/>
                  </a:lnTo>
                  <a:lnTo>
                    <a:pt x="148" y="8"/>
                  </a:lnTo>
                  <a:lnTo>
                    <a:pt x="140" y="2"/>
                  </a:lnTo>
                  <a:lnTo>
                    <a:pt x="134" y="0"/>
                  </a:lnTo>
                  <a:lnTo>
                    <a:pt x="128" y="0"/>
                  </a:lnTo>
                  <a:lnTo>
                    <a:pt x="128" y="0"/>
                  </a:lnTo>
                  <a:close/>
                  <a:moveTo>
                    <a:pt x="30" y="202"/>
                  </a:moveTo>
                  <a:lnTo>
                    <a:pt x="30" y="202"/>
                  </a:lnTo>
                  <a:lnTo>
                    <a:pt x="24" y="200"/>
                  </a:lnTo>
                  <a:lnTo>
                    <a:pt x="22" y="196"/>
                  </a:lnTo>
                  <a:lnTo>
                    <a:pt x="22" y="184"/>
                  </a:lnTo>
                  <a:lnTo>
                    <a:pt x="22" y="184"/>
                  </a:lnTo>
                  <a:lnTo>
                    <a:pt x="24" y="180"/>
                  </a:lnTo>
                  <a:lnTo>
                    <a:pt x="30" y="178"/>
                  </a:lnTo>
                  <a:lnTo>
                    <a:pt x="66" y="178"/>
                  </a:lnTo>
                  <a:lnTo>
                    <a:pt x="66" y="178"/>
                  </a:lnTo>
                  <a:lnTo>
                    <a:pt x="62" y="184"/>
                  </a:lnTo>
                  <a:lnTo>
                    <a:pt x="60" y="192"/>
                  </a:lnTo>
                  <a:lnTo>
                    <a:pt x="60" y="192"/>
                  </a:lnTo>
                  <a:lnTo>
                    <a:pt x="62" y="202"/>
                  </a:lnTo>
                  <a:lnTo>
                    <a:pt x="30" y="202"/>
                  </a:lnTo>
                  <a:close/>
                  <a:moveTo>
                    <a:pt x="96" y="198"/>
                  </a:moveTo>
                  <a:lnTo>
                    <a:pt x="96" y="198"/>
                  </a:lnTo>
                  <a:lnTo>
                    <a:pt x="94" y="204"/>
                  </a:lnTo>
                  <a:lnTo>
                    <a:pt x="92" y="204"/>
                  </a:lnTo>
                  <a:lnTo>
                    <a:pt x="92" y="206"/>
                  </a:lnTo>
                  <a:lnTo>
                    <a:pt x="90" y="206"/>
                  </a:lnTo>
                  <a:lnTo>
                    <a:pt x="88" y="206"/>
                  </a:lnTo>
                  <a:lnTo>
                    <a:pt x="88" y="208"/>
                  </a:lnTo>
                  <a:lnTo>
                    <a:pt x="88" y="208"/>
                  </a:lnTo>
                  <a:lnTo>
                    <a:pt x="86" y="208"/>
                  </a:lnTo>
                  <a:lnTo>
                    <a:pt x="86" y="208"/>
                  </a:lnTo>
                  <a:lnTo>
                    <a:pt x="82" y="208"/>
                  </a:lnTo>
                  <a:lnTo>
                    <a:pt x="76" y="208"/>
                  </a:lnTo>
                  <a:lnTo>
                    <a:pt x="76" y="208"/>
                  </a:lnTo>
                  <a:lnTo>
                    <a:pt x="76" y="208"/>
                  </a:lnTo>
                  <a:lnTo>
                    <a:pt x="74" y="206"/>
                  </a:lnTo>
                  <a:lnTo>
                    <a:pt x="74" y="206"/>
                  </a:lnTo>
                  <a:lnTo>
                    <a:pt x="72" y="206"/>
                  </a:lnTo>
                  <a:lnTo>
                    <a:pt x="70" y="204"/>
                  </a:lnTo>
                  <a:lnTo>
                    <a:pt x="70" y="204"/>
                  </a:lnTo>
                  <a:lnTo>
                    <a:pt x="70" y="204"/>
                  </a:lnTo>
                  <a:lnTo>
                    <a:pt x="68" y="200"/>
                  </a:lnTo>
                  <a:lnTo>
                    <a:pt x="68" y="200"/>
                  </a:lnTo>
                  <a:lnTo>
                    <a:pt x="66" y="198"/>
                  </a:lnTo>
                  <a:lnTo>
                    <a:pt x="66" y="198"/>
                  </a:lnTo>
                  <a:lnTo>
                    <a:pt x="66" y="198"/>
                  </a:lnTo>
                  <a:lnTo>
                    <a:pt x="64" y="192"/>
                  </a:lnTo>
                  <a:lnTo>
                    <a:pt x="64" y="192"/>
                  </a:lnTo>
                  <a:lnTo>
                    <a:pt x="66" y="186"/>
                  </a:lnTo>
                  <a:lnTo>
                    <a:pt x="66" y="186"/>
                  </a:lnTo>
                  <a:lnTo>
                    <a:pt x="66" y="184"/>
                  </a:lnTo>
                  <a:lnTo>
                    <a:pt x="66" y="184"/>
                  </a:lnTo>
                  <a:lnTo>
                    <a:pt x="70" y="180"/>
                  </a:lnTo>
                  <a:lnTo>
                    <a:pt x="70" y="180"/>
                  </a:lnTo>
                  <a:lnTo>
                    <a:pt x="74" y="176"/>
                  </a:lnTo>
                  <a:lnTo>
                    <a:pt x="76" y="176"/>
                  </a:lnTo>
                  <a:lnTo>
                    <a:pt x="76" y="176"/>
                  </a:lnTo>
                  <a:lnTo>
                    <a:pt x="78" y="176"/>
                  </a:lnTo>
                  <a:lnTo>
                    <a:pt x="78" y="176"/>
                  </a:lnTo>
                  <a:lnTo>
                    <a:pt x="78" y="176"/>
                  </a:lnTo>
                  <a:lnTo>
                    <a:pt x="82" y="176"/>
                  </a:lnTo>
                  <a:lnTo>
                    <a:pt x="82" y="174"/>
                  </a:lnTo>
                  <a:lnTo>
                    <a:pt x="82" y="176"/>
                  </a:lnTo>
                  <a:lnTo>
                    <a:pt x="84" y="176"/>
                  </a:lnTo>
                  <a:lnTo>
                    <a:pt x="86" y="176"/>
                  </a:lnTo>
                  <a:lnTo>
                    <a:pt x="88" y="176"/>
                  </a:lnTo>
                  <a:lnTo>
                    <a:pt x="88" y="176"/>
                  </a:lnTo>
                  <a:lnTo>
                    <a:pt x="88" y="176"/>
                  </a:lnTo>
                  <a:lnTo>
                    <a:pt x="88" y="176"/>
                  </a:lnTo>
                  <a:lnTo>
                    <a:pt x="88" y="176"/>
                  </a:lnTo>
                  <a:lnTo>
                    <a:pt x="94" y="180"/>
                  </a:lnTo>
                  <a:lnTo>
                    <a:pt x="96" y="184"/>
                  </a:lnTo>
                  <a:lnTo>
                    <a:pt x="96" y="184"/>
                  </a:lnTo>
                  <a:lnTo>
                    <a:pt x="96" y="184"/>
                  </a:lnTo>
                  <a:lnTo>
                    <a:pt x="98" y="186"/>
                  </a:lnTo>
                  <a:lnTo>
                    <a:pt x="98" y="188"/>
                  </a:lnTo>
                  <a:lnTo>
                    <a:pt x="98" y="188"/>
                  </a:lnTo>
                  <a:lnTo>
                    <a:pt x="98" y="190"/>
                  </a:lnTo>
                  <a:lnTo>
                    <a:pt x="98" y="192"/>
                  </a:lnTo>
                  <a:lnTo>
                    <a:pt x="98" y="192"/>
                  </a:lnTo>
                  <a:lnTo>
                    <a:pt x="96" y="198"/>
                  </a:lnTo>
                  <a:lnTo>
                    <a:pt x="96" y="198"/>
                  </a:lnTo>
                  <a:close/>
                  <a:moveTo>
                    <a:pt x="136" y="196"/>
                  </a:moveTo>
                  <a:lnTo>
                    <a:pt x="136" y="196"/>
                  </a:lnTo>
                  <a:lnTo>
                    <a:pt x="134" y="200"/>
                  </a:lnTo>
                  <a:lnTo>
                    <a:pt x="128" y="202"/>
                  </a:lnTo>
                  <a:lnTo>
                    <a:pt x="100" y="202"/>
                  </a:lnTo>
                  <a:lnTo>
                    <a:pt x="100" y="202"/>
                  </a:lnTo>
                  <a:lnTo>
                    <a:pt x="102" y="192"/>
                  </a:lnTo>
                  <a:lnTo>
                    <a:pt x="102" y="192"/>
                  </a:lnTo>
                  <a:lnTo>
                    <a:pt x="102" y="184"/>
                  </a:lnTo>
                  <a:lnTo>
                    <a:pt x="98" y="178"/>
                  </a:lnTo>
                  <a:lnTo>
                    <a:pt x="128" y="178"/>
                  </a:lnTo>
                  <a:lnTo>
                    <a:pt x="128" y="178"/>
                  </a:lnTo>
                  <a:lnTo>
                    <a:pt x="134" y="180"/>
                  </a:lnTo>
                  <a:lnTo>
                    <a:pt x="136" y="184"/>
                  </a:lnTo>
                  <a:lnTo>
                    <a:pt x="136" y="196"/>
                  </a:lnTo>
                  <a:close/>
                  <a:moveTo>
                    <a:pt x="140" y="138"/>
                  </a:moveTo>
                  <a:lnTo>
                    <a:pt x="140" y="138"/>
                  </a:lnTo>
                  <a:lnTo>
                    <a:pt x="138" y="146"/>
                  </a:lnTo>
                  <a:lnTo>
                    <a:pt x="132" y="154"/>
                  </a:lnTo>
                  <a:lnTo>
                    <a:pt x="124" y="158"/>
                  </a:lnTo>
                  <a:lnTo>
                    <a:pt x="116" y="160"/>
                  </a:lnTo>
                  <a:lnTo>
                    <a:pt x="42" y="160"/>
                  </a:lnTo>
                  <a:lnTo>
                    <a:pt x="42" y="160"/>
                  </a:lnTo>
                  <a:lnTo>
                    <a:pt x="34" y="158"/>
                  </a:lnTo>
                  <a:lnTo>
                    <a:pt x="26" y="154"/>
                  </a:lnTo>
                  <a:lnTo>
                    <a:pt x="22" y="146"/>
                  </a:lnTo>
                  <a:lnTo>
                    <a:pt x="20" y="138"/>
                  </a:lnTo>
                  <a:lnTo>
                    <a:pt x="20" y="38"/>
                  </a:lnTo>
                  <a:lnTo>
                    <a:pt x="20" y="38"/>
                  </a:lnTo>
                  <a:lnTo>
                    <a:pt x="22" y="30"/>
                  </a:lnTo>
                  <a:lnTo>
                    <a:pt x="26" y="24"/>
                  </a:lnTo>
                  <a:lnTo>
                    <a:pt x="34" y="20"/>
                  </a:lnTo>
                  <a:lnTo>
                    <a:pt x="42" y="18"/>
                  </a:lnTo>
                  <a:lnTo>
                    <a:pt x="116" y="18"/>
                  </a:lnTo>
                  <a:lnTo>
                    <a:pt x="116" y="18"/>
                  </a:lnTo>
                  <a:lnTo>
                    <a:pt x="124" y="20"/>
                  </a:lnTo>
                  <a:lnTo>
                    <a:pt x="132" y="24"/>
                  </a:lnTo>
                  <a:lnTo>
                    <a:pt x="138" y="30"/>
                  </a:lnTo>
                  <a:lnTo>
                    <a:pt x="140" y="38"/>
                  </a:lnTo>
                  <a:lnTo>
                    <a:pt x="140" y="138"/>
                  </a:lnTo>
                  <a:close/>
                </a:path>
              </a:pathLst>
            </a:custGeom>
            <a:grpFill/>
            <a:ln w="9525">
              <a:noFill/>
              <a:round/>
            </a:ln>
          </p:spPr>
          <p:txBody>
            <a:bodyPr vert="horz" wrap="square" lIns="91427" tIns="45714" rIns="91427" bIns="45714" numCol="1" anchor="t" anchorCtr="0" compatLnSpc="1"/>
            <a:lstStyle/>
            <a:p>
              <a:pPr defTabSz="914400" fontAlgn="auto">
                <a:spcBef>
                  <a:spcPts val="0"/>
                </a:spcBef>
                <a:spcAft>
                  <a:spcPts val="0"/>
                </a:spcAft>
              </a:pPr>
              <a:endParaRPr lang="zh-CN" alt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 name="Freeform 80"/>
            <p:cNvSpPr>
              <a:spLocks noEditPoints="1"/>
            </p:cNvSpPr>
            <p:nvPr/>
          </p:nvSpPr>
          <p:spPr bwMode="auto">
            <a:xfrm>
              <a:off x="6229405" y="2385197"/>
              <a:ext cx="147458" cy="209056"/>
            </a:xfrm>
            <a:custGeom>
              <a:avLst/>
              <a:gdLst/>
              <a:ahLst/>
              <a:cxnLst>
                <a:cxn ang="0">
                  <a:pos x="32" y="0"/>
                </a:cxn>
                <a:cxn ang="0">
                  <a:pos x="10" y="8"/>
                </a:cxn>
                <a:cxn ang="0">
                  <a:pos x="0" y="30"/>
                </a:cxn>
                <a:cxn ang="0">
                  <a:pos x="2" y="198"/>
                </a:cxn>
                <a:cxn ang="0">
                  <a:pos x="20" y="220"/>
                </a:cxn>
                <a:cxn ang="0">
                  <a:pos x="128" y="224"/>
                </a:cxn>
                <a:cxn ang="0">
                  <a:pos x="140" y="220"/>
                </a:cxn>
                <a:cxn ang="0">
                  <a:pos x="158" y="198"/>
                </a:cxn>
                <a:cxn ang="0">
                  <a:pos x="158" y="30"/>
                </a:cxn>
                <a:cxn ang="0">
                  <a:pos x="148" y="8"/>
                </a:cxn>
                <a:cxn ang="0">
                  <a:pos x="128" y="0"/>
                </a:cxn>
                <a:cxn ang="0">
                  <a:pos x="30" y="202"/>
                </a:cxn>
                <a:cxn ang="0">
                  <a:pos x="22" y="184"/>
                </a:cxn>
                <a:cxn ang="0">
                  <a:pos x="30" y="178"/>
                </a:cxn>
                <a:cxn ang="0">
                  <a:pos x="62" y="184"/>
                </a:cxn>
                <a:cxn ang="0">
                  <a:pos x="62" y="202"/>
                </a:cxn>
                <a:cxn ang="0">
                  <a:pos x="96" y="198"/>
                </a:cxn>
                <a:cxn ang="0">
                  <a:pos x="92" y="206"/>
                </a:cxn>
                <a:cxn ang="0">
                  <a:pos x="88" y="208"/>
                </a:cxn>
                <a:cxn ang="0">
                  <a:pos x="86" y="208"/>
                </a:cxn>
                <a:cxn ang="0">
                  <a:pos x="76" y="208"/>
                </a:cxn>
                <a:cxn ang="0">
                  <a:pos x="74" y="206"/>
                </a:cxn>
                <a:cxn ang="0">
                  <a:pos x="70" y="204"/>
                </a:cxn>
                <a:cxn ang="0">
                  <a:pos x="68" y="200"/>
                </a:cxn>
                <a:cxn ang="0">
                  <a:pos x="66" y="198"/>
                </a:cxn>
                <a:cxn ang="0">
                  <a:pos x="66" y="186"/>
                </a:cxn>
                <a:cxn ang="0">
                  <a:pos x="66" y="184"/>
                </a:cxn>
                <a:cxn ang="0">
                  <a:pos x="74" y="176"/>
                </a:cxn>
                <a:cxn ang="0">
                  <a:pos x="78" y="176"/>
                </a:cxn>
                <a:cxn ang="0">
                  <a:pos x="82" y="176"/>
                </a:cxn>
                <a:cxn ang="0">
                  <a:pos x="84" y="176"/>
                </a:cxn>
                <a:cxn ang="0">
                  <a:pos x="88" y="176"/>
                </a:cxn>
                <a:cxn ang="0">
                  <a:pos x="88" y="176"/>
                </a:cxn>
                <a:cxn ang="0">
                  <a:pos x="96" y="184"/>
                </a:cxn>
                <a:cxn ang="0">
                  <a:pos x="98" y="188"/>
                </a:cxn>
                <a:cxn ang="0">
                  <a:pos x="98" y="192"/>
                </a:cxn>
                <a:cxn ang="0">
                  <a:pos x="96" y="198"/>
                </a:cxn>
                <a:cxn ang="0">
                  <a:pos x="134" y="200"/>
                </a:cxn>
                <a:cxn ang="0">
                  <a:pos x="100" y="202"/>
                </a:cxn>
                <a:cxn ang="0">
                  <a:pos x="102" y="184"/>
                </a:cxn>
                <a:cxn ang="0">
                  <a:pos x="128" y="178"/>
                </a:cxn>
                <a:cxn ang="0">
                  <a:pos x="136" y="196"/>
                </a:cxn>
                <a:cxn ang="0">
                  <a:pos x="138" y="146"/>
                </a:cxn>
                <a:cxn ang="0">
                  <a:pos x="116" y="160"/>
                </a:cxn>
                <a:cxn ang="0">
                  <a:pos x="34" y="158"/>
                </a:cxn>
                <a:cxn ang="0">
                  <a:pos x="20" y="138"/>
                </a:cxn>
                <a:cxn ang="0">
                  <a:pos x="22" y="30"/>
                </a:cxn>
                <a:cxn ang="0">
                  <a:pos x="42" y="18"/>
                </a:cxn>
                <a:cxn ang="0">
                  <a:pos x="124" y="20"/>
                </a:cxn>
                <a:cxn ang="0">
                  <a:pos x="140" y="38"/>
                </a:cxn>
              </a:cxnLst>
              <a:rect l="0" t="0" r="r" b="b"/>
              <a:pathLst>
                <a:path w="158" h="224">
                  <a:moveTo>
                    <a:pt x="128" y="0"/>
                  </a:moveTo>
                  <a:lnTo>
                    <a:pt x="32" y="0"/>
                  </a:lnTo>
                  <a:lnTo>
                    <a:pt x="32" y="0"/>
                  </a:lnTo>
                  <a:lnTo>
                    <a:pt x="26" y="0"/>
                  </a:lnTo>
                  <a:lnTo>
                    <a:pt x="20" y="2"/>
                  </a:lnTo>
                  <a:lnTo>
                    <a:pt x="10" y="8"/>
                  </a:lnTo>
                  <a:lnTo>
                    <a:pt x="4" y="18"/>
                  </a:lnTo>
                  <a:lnTo>
                    <a:pt x="2" y="24"/>
                  </a:lnTo>
                  <a:lnTo>
                    <a:pt x="0" y="30"/>
                  </a:lnTo>
                  <a:lnTo>
                    <a:pt x="0" y="192"/>
                  </a:lnTo>
                  <a:lnTo>
                    <a:pt x="0" y="192"/>
                  </a:lnTo>
                  <a:lnTo>
                    <a:pt x="2" y="198"/>
                  </a:lnTo>
                  <a:lnTo>
                    <a:pt x="4" y="204"/>
                  </a:lnTo>
                  <a:lnTo>
                    <a:pt x="10" y="214"/>
                  </a:lnTo>
                  <a:lnTo>
                    <a:pt x="20" y="220"/>
                  </a:lnTo>
                  <a:lnTo>
                    <a:pt x="26" y="222"/>
                  </a:lnTo>
                  <a:lnTo>
                    <a:pt x="32" y="224"/>
                  </a:lnTo>
                  <a:lnTo>
                    <a:pt x="128" y="224"/>
                  </a:lnTo>
                  <a:lnTo>
                    <a:pt x="128" y="224"/>
                  </a:lnTo>
                  <a:lnTo>
                    <a:pt x="134" y="222"/>
                  </a:lnTo>
                  <a:lnTo>
                    <a:pt x="140" y="220"/>
                  </a:lnTo>
                  <a:lnTo>
                    <a:pt x="148" y="214"/>
                  </a:lnTo>
                  <a:lnTo>
                    <a:pt x="156" y="204"/>
                  </a:lnTo>
                  <a:lnTo>
                    <a:pt x="158" y="198"/>
                  </a:lnTo>
                  <a:lnTo>
                    <a:pt x="158" y="192"/>
                  </a:lnTo>
                  <a:lnTo>
                    <a:pt x="158" y="30"/>
                  </a:lnTo>
                  <a:lnTo>
                    <a:pt x="158" y="30"/>
                  </a:lnTo>
                  <a:lnTo>
                    <a:pt x="158" y="24"/>
                  </a:lnTo>
                  <a:lnTo>
                    <a:pt x="156" y="18"/>
                  </a:lnTo>
                  <a:lnTo>
                    <a:pt x="148" y="8"/>
                  </a:lnTo>
                  <a:lnTo>
                    <a:pt x="140" y="2"/>
                  </a:lnTo>
                  <a:lnTo>
                    <a:pt x="134" y="0"/>
                  </a:lnTo>
                  <a:lnTo>
                    <a:pt x="128" y="0"/>
                  </a:lnTo>
                  <a:lnTo>
                    <a:pt x="128" y="0"/>
                  </a:lnTo>
                  <a:close/>
                  <a:moveTo>
                    <a:pt x="30" y="202"/>
                  </a:moveTo>
                  <a:lnTo>
                    <a:pt x="30" y="202"/>
                  </a:lnTo>
                  <a:lnTo>
                    <a:pt x="24" y="200"/>
                  </a:lnTo>
                  <a:lnTo>
                    <a:pt x="22" y="196"/>
                  </a:lnTo>
                  <a:lnTo>
                    <a:pt x="22" y="184"/>
                  </a:lnTo>
                  <a:lnTo>
                    <a:pt x="22" y="184"/>
                  </a:lnTo>
                  <a:lnTo>
                    <a:pt x="24" y="180"/>
                  </a:lnTo>
                  <a:lnTo>
                    <a:pt x="30" y="178"/>
                  </a:lnTo>
                  <a:lnTo>
                    <a:pt x="66" y="178"/>
                  </a:lnTo>
                  <a:lnTo>
                    <a:pt x="66" y="178"/>
                  </a:lnTo>
                  <a:lnTo>
                    <a:pt x="62" y="184"/>
                  </a:lnTo>
                  <a:lnTo>
                    <a:pt x="60" y="192"/>
                  </a:lnTo>
                  <a:lnTo>
                    <a:pt x="60" y="192"/>
                  </a:lnTo>
                  <a:lnTo>
                    <a:pt x="62" y="202"/>
                  </a:lnTo>
                  <a:lnTo>
                    <a:pt x="30" y="202"/>
                  </a:lnTo>
                  <a:close/>
                  <a:moveTo>
                    <a:pt x="96" y="198"/>
                  </a:moveTo>
                  <a:lnTo>
                    <a:pt x="96" y="198"/>
                  </a:lnTo>
                  <a:lnTo>
                    <a:pt x="94" y="204"/>
                  </a:lnTo>
                  <a:lnTo>
                    <a:pt x="92" y="204"/>
                  </a:lnTo>
                  <a:lnTo>
                    <a:pt x="92" y="206"/>
                  </a:lnTo>
                  <a:lnTo>
                    <a:pt x="90" y="206"/>
                  </a:lnTo>
                  <a:lnTo>
                    <a:pt x="88" y="206"/>
                  </a:lnTo>
                  <a:lnTo>
                    <a:pt x="88" y="208"/>
                  </a:lnTo>
                  <a:lnTo>
                    <a:pt x="88" y="208"/>
                  </a:lnTo>
                  <a:lnTo>
                    <a:pt x="86" y="208"/>
                  </a:lnTo>
                  <a:lnTo>
                    <a:pt x="86" y="208"/>
                  </a:lnTo>
                  <a:lnTo>
                    <a:pt x="82" y="208"/>
                  </a:lnTo>
                  <a:lnTo>
                    <a:pt x="76" y="208"/>
                  </a:lnTo>
                  <a:lnTo>
                    <a:pt x="76" y="208"/>
                  </a:lnTo>
                  <a:lnTo>
                    <a:pt x="76" y="208"/>
                  </a:lnTo>
                  <a:lnTo>
                    <a:pt x="74" y="206"/>
                  </a:lnTo>
                  <a:lnTo>
                    <a:pt x="74" y="206"/>
                  </a:lnTo>
                  <a:lnTo>
                    <a:pt x="72" y="206"/>
                  </a:lnTo>
                  <a:lnTo>
                    <a:pt x="70" y="204"/>
                  </a:lnTo>
                  <a:lnTo>
                    <a:pt x="70" y="204"/>
                  </a:lnTo>
                  <a:lnTo>
                    <a:pt x="70" y="204"/>
                  </a:lnTo>
                  <a:lnTo>
                    <a:pt x="68" y="200"/>
                  </a:lnTo>
                  <a:lnTo>
                    <a:pt x="68" y="200"/>
                  </a:lnTo>
                  <a:lnTo>
                    <a:pt x="66" y="198"/>
                  </a:lnTo>
                  <a:lnTo>
                    <a:pt x="66" y="198"/>
                  </a:lnTo>
                  <a:lnTo>
                    <a:pt x="66" y="198"/>
                  </a:lnTo>
                  <a:lnTo>
                    <a:pt x="64" y="192"/>
                  </a:lnTo>
                  <a:lnTo>
                    <a:pt x="64" y="192"/>
                  </a:lnTo>
                  <a:lnTo>
                    <a:pt x="66" y="186"/>
                  </a:lnTo>
                  <a:lnTo>
                    <a:pt x="66" y="186"/>
                  </a:lnTo>
                  <a:lnTo>
                    <a:pt x="66" y="184"/>
                  </a:lnTo>
                  <a:lnTo>
                    <a:pt x="66" y="184"/>
                  </a:lnTo>
                  <a:lnTo>
                    <a:pt x="70" y="180"/>
                  </a:lnTo>
                  <a:lnTo>
                    <a:pt x="70" y="180"/>
                  </a:lnTo>
                  <a:lnTo>
                    <a:pt x="74" y="176"/>
                  </a:lnTo>
                  <a:lnTo>
                    <a:pt x="76" y="176"/>
                  </a:lnTo>
                  <a:lnTo>
                    <a:pt x="76" y="176"/>
                  </a:lnTo>
                  <a:lnTo>
                    <a:pt x="78" y="176"/>
                  </a:lnTo>
                  <a:lnTo>
                    <a:pt x="78" y="176"/>
                  </a:lnTo>
                  <a:lnTo>
                    <a:pt x="78" y="176"/>
                  </a:lnTo>
                  <a:lnTo>
                    <a:pt x="82" y="176"/>
                  </a:lnTo>
                  <a:lnTo>
                    <a:pt x="82" y="174"/>
                  </a:lnTo>
                  <a:lnTo>
                    <a:pt x="82" y="176"/>
                  </a:lnTo>
                  <a:lnTo>
                    <a:pt x="84" y="176"/>
                  </a:lnTo>
                  <a:lnTo>
                    <a:pt x="86" y="176"/>
                  </a:lnTo>
                  <a:lnTo>
                    <a:pt x="88" y="176"/>
                  </a:lnTo>
                  <a:lnTo>
                    <a:pt x="88" y="176"/>
                  </a:lnTo>
                  <a:lnTo>
                    <a:pt x="88" y="176"/>
                  </a:lnTo>
                  <a:lnTo>
                    <a:pt x="88" y="176"/>
                  </a:lnTo>
                  <a:lnTo>
                    <a:pt x="88" y="176"/>
                  </a:lnTo>
                  <a:lnTo>
                    <a:pt x="94" y="180"/>
                  </a:lnTo>
                  <a:lnTo>
                    <a:pt x="96" y="184"/>
                  </a:lnTo>
                  <a:lnTo>
                    <a:pt x="96" y="184"/>
                  </a:lnTo>
                  <a:lnTo>
                    <a:pt x="96" y="184"/>
                  </a:lnTo>
                  <a:lnTo>
                    <a:pt x="98" y="186"/>
                  </a:lnTo>
                  <a:lnTo>
                    <a:pt x="98" y="188"/>
                  </a:lnTo>
                  <a:lnTo>
                    <a:pt x="98" y="188"/>
                  </a:lnTo>
                  <a:lnTo>
                    <a:pt x="98" y="190"/>
                  </a:lnTo>
                  <a:lnTo>
                    <a:pt x="98" y="192"/>
                  </a:lnTo>
                  <a:lnTo>
                    <a:pt x="98" y="192"/>
                  </a:lnTo>
                  <a:lnTo>
                    <a:pt x="96" y="198"/>
                  </a:lnTo>
                  <a:lnTo>
                    <a:pt x="96" y="198"/>
                  </a:lnTo>
                  <a:close/>
                  <a:moveTo>
                    <a:pt x="136" y="196"/>
                  </a:moveTo>
                  <a:lnTo>
                    <a:pt x="136" y="196"/>
                  </a:lnTo>
                  <a:lnTo>
                    <a:pt x="134" y="200"/>
                  </a:lnTo>
                  <a:lnTo>
                    <a:pt x="128" y="202"/>
                  </a:lnTo>
                  <a:lnTo>
                    <a:pt x="100" y="202"/>
                  </a:lnTo>
                  <a:lnTo>
                    <a:pt x="100" y="202"/>
                  </a:lnTo>
                  <a:lnTo>
                    <a:pt x="102" y="192"/>
                  </a:lnTo>
                  <a:lnTo>
                    <a:pt x="102" y="192"/>
                  </a:lnTo>
                  <a:lnTo>
                    <a:pt x="102" y="184"/>
                  </a:lnTo>
                  <a:lnTo>
                    <a:pt x="98" y="178"/>
                  </a:lnTo>
                  <a:lnTo>
                    <a:pt x="128" y="178"/>
                  </a:lnTo>
                  <a:lnTo>
                    <a:pt x="128" y="178"/>
                  </a:lnTo>
                  <a:lnTo>
                    <a:pt x="134" y="180"/>
                  </a:lnTo>
                  <a:lnTo>
                    <a:pt x="136" y="184"/>
                  </a:lnTo>
                  <a:lnTo>
                    <a:pt x="136" y="196"/>
                  </a:lnTo>
                  <a:close/>
                  <a:moveTo>
                    <a:pt x="140" y="138"/>
                  </a:moveTo>
                  <a:lnTo>
                    <a:pt x="140" y="138"/>
                  </a:lnTo>
                  <a:lnTo>
                    <a:pt x="138" y="146"/>
                  </a:lnTo>
                  <a:lnTo>
                    <a:pt x="132" y="154"/>
                  </a:lnTo>
                  <a:lnTo>
                    <a:pt x="124" y="158"/>
                  </a:lnTo>
                  <a:lnTo>
                    <a:pt x="116" y="160"/>
                  </a:lnTo>
                  <a:lnTo>
                    <a:pt x="42" y="160"/>
                  </a:lnTo>
                  <a:lnTo>
                    <a:pt x="42" y="160"/>
                  </a:lnTo>
                  <a:lnTo>
                    <a:pt x="34" y="158"/>
                  </a:lnTo>
                  <a:lnTo>
                    <a:pt x="26" y="154"/>
                  </a:lnTo>
                  <a:lnTo>
                    <a:pt x="22" y="146"/>
                  </a:lnTo>
                  <a:lnTo>
                    <a:pt x="20" y="138"/>
                  </a:lnTo>
                  <a:lnTo>
                    <a:pt x="20" y="38"/>
                  </a:lnTo>
                  <a:lnTo>
                    <a:pt x="20" y="38"/>
                  </a:lnTo>
                  <a:lnTo>
                    <a:pt x="22" y="30"/>
                  </a:lnTo>
                  <a:lnTo>
                    <a:pt x="26" y="24"/>
                  </a:lnTo>
                  <a:lnTo>
                    <a:pt x="34" y="20"/>
                  </a:lnTo>
                  <a:lnTo>
                    <a:pt x="42" y="18"/>
                  </a:lnTo>
                  <a:lnTo>
                    <a:pt x="116" y="18"/>
                  </a:lnTo>
                  <a:lnTo>
                    <a:pt x="116" y="18"/>
                  </a:lnTo>
                  <a:lnTo>
                    <a:pt x="124" y="20"/>
                  </a:lnTo>
                  <a:lnTo>
                    <a:pt x="132" y="24"/>
                  </a:lnTo>
                  <a:lnTo>
                    <a:pt x="138" y="30"/>
                  </a:lnTo>
                  <a:lnTo>
                    <a:pt x="140" y="38"/>
                  </a:lnTo>
                  <a:lnTo>
                    <a:pt x="140" y="138"/>
                  </a:lnTo>
                  <a:close/>
                </a:path>
              </a:pathLst>
            </a:custGeom>
            <a:grpFill/>
            <a:ln w="9525">
              <a:noFill/>
              <a:round/>
            </a:ln>
          </p:spPr>
          <p:txBody>
            <a:bodyPr vert="horz" wrap="square" lIns="91427" tIns="45714" rIns="91427" bIns="45714" numCol="1" anchor="t" anchorCtr="0" compatLnSpc="1"/>
            <a:lstStyle/>
            <a:p>
              <a:pPr defTabSz="914400" fontAlgn="auto">
                <a:spcBef>
                  <a:spcPts val="0"/>
                </a:spcBef>
                <a:spcAft>
                  <a:spcPts val="0"/>
                </a:spcAft>
              </a:pPr>
              <a:endParaRPr lang="zh-CN" alt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 name="Freeform 80"/>
            <p:cNvSpPr>
              <a:spLocks noEditPoints="1"/>
            </p:cNvSpPr>
            <p:nvPr/>
          </p:nvSpPr>
          <p:spPr bwMode="auto">
            <a:xfrm>
              <a:off x="6437308" y="2714759"/>
              <a:ext cx="147458" cy="209056"/>
            </a:xfrm>
            <a:custGeom>
              <a:avLst/>
              <a:gdLst/>
              <a:ahLst/>
              <a:cxnLst>
                <a:cxn ang="0">
                  <a:pos x="32" y="0"/>
                </a:cxn>
                <a:cxn ang="0">
                  <a:pos x="10" y="8"/>
                </a:cxn>
                <a:cxn ang="0">
                  <a:pos x="0" y="30"/>
                </a:cxn>
                <a:cxn ang="0">
                  <a:pos x="2" y="198"/>
                </a:cxn>
                <a:cxn ang="0">
                  <a:pos x="20" y="220"/>
                </a:cxn>
                <a:cxn ang="0">
                  <a:pos x="128" y="224"/>
                </a:cxn>
                <a:cxn ang="0">
                  <a:pos x="140" y="220"/>
                </a:cxn>
                <a:cxn ang="0">
                  <a:pos x="158" y="198"/>
                </a:cxn>
                <a:cxn ang="0">
                  <a:pos x="158" y="30"/>
                </a:cxn>
                <a:cxn ang="0">
                  <a:pos x="148" y="8"/>
                </a:cxn>
                <a:cxn ang="0">
                  <a:pos x="128" y="0"/>
                </a:cxn>
                <a:cxn ang="0">
                  <a:pos x="30" y="202"/>
                </a:cxn>
                <a:cxn ang="0">
                  <a:pos x="22" y="184"/>
                </a:cxn>
                <a:cxn ang="0">
                  <a:pos x="30" y="178"/>
                </a:cxn>
                <a:cxn ang="0">
                  <a:pos x="62" y="184"/>
                </a:cxn>
                <a:cxn ang="0">
                  <a:pos x="62" y="202"/>
                </a:cxn>
                <a:cxn ang="0">
                  <a:pos x="96" y="198"/>
                </a:cxn>
                <a:cxn ang="0">
                  <a:pos x="92" y="206"/>
                </a:cxn>
                <a:cxn ang="0">
                  <a:pos x="88" y="208"/>
                </a:cxn>
                <a:cxn ang="0">
                  <a:pos x="86" y="208"/>
                </a:cxn>
                <a:cxn ang="0">
                  <a:pos x="76" y="208"/>
                </a:cxn>
                <a:cxn ang="0">
                  <a:pos x="74" y="206"/>
                </a:cxn>
                <a:cxn ang="0">
                  <a:pos x="70" y="204"/>
                </a:cxn>
                <a:cxn ang="0">
                  <a:pos x="68" y="200"/>
                </a:cxn>
                <a:cxn ang="0">
                  <a:pos x="66" y="198"/>
                </a:cxn>
                <a:cxn ang="0">
                  <a:pos x="66" y="186"/>
                </a:cxn>
                <a:cxn ang="0">
                  <a:pos x="66" y="184"/>
                </a:cxn>
                <a:cxn ang="0">
                  <a:pos x="74" y="176"/>
                </a:cxn>
                <a:cxn ang="0">
                  <a:pos x="78" y="176"/>
                </a:cxn>
                <a:cxn ang="0">
                  <a:pos x="82" y="176"/>
                </a:cxn>
                <a:cxn ang="0">
                  <a:pos x="84" y="176"/>
                </a:cxn>
                <a:cxn ang="0">
                  <a:pos x="88" y="176"/>
                </a:cxn>
                <a:cxn ang="0">
                  <a:pos x="88" y="176"/>
                </a:cxn>
                <a:cxn ang="0">
                  <a:pos x="96" y="184"/>
                </a:cxn>
                <a:cxn ang="0">
                  <a:pos x="98" y="188"/>
                </a:cxn>
                <a:cxn ang="0">
                  <a:pos x="98" y="192"/>
                </a:cxn>
                <a:cxn ang="0">
                  <a:pos x="96" y="198"/>
                </a:cxn>
                <a:cxn ang="0">
                  <a:pos x="134" y="200"/>
                </a:cxn>
                <a:cxn ang="0">
                  <a:pos x="100" y="202"/>
                </a:cxn>
                <a:cxn ang="0">
                  <a:pos x="102" y="184"/>
                </a:cxn>
                <a:cxn ang="0">
                  <a:pos x="128" y="178"/>
                </a:cxn>
                <a:cxn ang="0">
                  <a:pos x="136" y="196"/>
                </a:cxn>
                <a:cxn ang="0">
                  <a:pos x="138" y="146"/>
                </a:cxn>
                <a:cxn ang="0">
                  <a:pos x="116" y="160"/>
                </a:cxn>
                <a:cxn ang="0">
                  <a:pos x="34" y="158"/>
                </a:cxn>
                <a:cxn ang="0">
                  <a:pos x="20" y="138"/>
                </a:cxn>
                <a:cxn ang="0">
                  <a:pos x="22" y="30"/>
                </a:cxn>
                <a:cxn ang="0">
                  <a:pos x="42" y="18"/>
                </a:cxn>
                <a:cxn ang="0">
                  <a:pos x="124" y="20"/>
                </a:cxn>
                <a:cxn ang="0">
                  <a:pos x="140" y="38"/>
                </a:cxn>
              </a:cxnLst>
              <a:rect l="0" t="0" r="r" b="b"/>
              <a:pathLst>
                <a:path w="158" h="224">
                  <a:moveTo>
                    <a:pt x="128" y="0"/>
                  </a:moveTo>
                  <a:lnTo>
                    <a:pt x="32" y="0"/>
                  </a:lnTo>
                  <a:lnTo>
                    <a:pt x="32" y="0"/>
                  </a:lnTo>
                  <a:lnTo>
                    <a:pt x="26" y="0"/>
                  </a:lnTo>
                  <a:lnTo>
                    <a:pt x="20" y="2"/>
                  </a:lnTo>
                  <a:lnTo>
                    <a:pt x="10" y="8"/>
                  </a:lnTo>
                  <a:lnTo>
                    <a:pt x="4" y="18"/>
                  </a:lnTo>
                  <a:lnTo>
                    <a:pt x="2" y="24"/>
                  </a:lnTo>
                  <a:lnTo>
                    <a:pt x="0" y="30"/>
                  </a:lnTo>
                  <a:lnTo>
                    <a:pt x="0" y="192"/>
                  </a:lnTo>
                  <a:lnTo>
                    <a:pt x="0" y="192"/>
                  </a:lnTo>
                  <a:lnTo>
                    <a:pt x="2" y="198"/>
                  </a:lnTo>
                  <a:lnTo>
                    <a:pt x="4" y="204"/>
                  </a:lnTo>
                  <a:lnTo>
                    <a:pt x="10" y="214"/>
                  </a:lnTo>
                  <a:lnTo>
                    <a:pt x="20" y="220"/>
                  </a:lnTo>
                  <a:lnTo>
                    <a:pt x="26" y="222"/>
                  </a:lnTo>
                  <a:lnTo>
                    <a:pt x="32" y="224"/>
                  </a:lnTo>
                  <a:lnTo>
                    <a:pt x="128" y="224"/>
                  </a:lnTo>
                  <a:lnTo>
                    <a:pt x="128" y="224"/>
                  </a:lnTo>
                  <a:lnTo>
                    <a:pt x="134" y="222"/>
                  </a:lnTo>
                  <a:lnTo>
                    <a:pt x="140" y="220"/>
                  </a:lnTo>
                  <a:lnTo>
                    <a:pt x="148" y="214"/>
                  </a:lnTo>
                  <a:lnTo>
                    <a:pt x="156" y="204"/>
                  </a:lnTo>
                  <a:lnTo>
                    <a:pt x="158" y="198"/>
                  </a:lnTo>
                  <a:lnTo>
                    <a:pt x="158" y="192"/>
                  </a:lnTo>
                  <a:lnTo>
                    <a:pt x="158" y="30"/>
                  </a:lnTo>
                  <a:lnTo>
                    <a:pt x="158" y="30"/>
                  </a:lnTo>
                  <a:lnTo>
                    <a:pt x="158" y="24"/>
                  </a:lnTo>
                  <a:lnTo>
                    <a:pt x="156" y="18"/>
                  </a:lnTo>
                  <a:lnTo>
                    <a:pt x="148" y="8"/>
                  </a:lnTo>
                  <a:lnTo>
                    <a:pt x="140" y="2"/>
                  </a:lnTo>
                  <a:lnTo>
                    <a:pt x="134" y="0"/>
                  </a:lnTo>
                  <a:lnTo>
                    <a:pt x="128" y="0"/>
                  </a:lnTo>
                  <a:lnTo>
                    <a:pt x="128" y="0"/>
                  </a:lnTo>
                  <a:close/>
                  <a:moveTo>
                    <a:pt x="30" y="202"/>
                  </a:moveTo>
                  <a:lnTo>
                    <a:pt x="30" y="202"/>
                  </a:lnTo>
                  <a:lnTo>
                    <a:pt x="24" y="200"/>
                  </a:lnTo>
                  <a:lnTo>
                    <a:pt x="22" y="196"/>
                  </a:lnTo>
                  <a:lnTo>
                    <a:pt x="22" y="184"/>
                  </a:lnTo>
                  <a:lnTo>
                    <a:pt x="22" y="184"/>
                  </a:lnTo>
                  <a:lnTo>
                    <a:pt x="24" y="180"/>
                  </a:lnTo>
                  <a:lnTo>
                    <a:pt x="30" y="178"/>
                  </a:lnTo>
                  <a:lnTo>
                    <a:pt x="66" y="178"/>
                  </a:lnTo>
                  <a:lnTo>
                    <a:pt x="66" y="178"/>
                  </a:lnTo>
                  <a:lnTo>
                    <a:pt x="62" y="184"/>
                  </a:lnTo>
                  <a:lnTo>
                    <a:pt x="60" y="192"/>
                  </a:lnTo>
                  <a:lnTo>
                    <a:pt x="60" y="192"/>
                  </a:lnTo>
                  <a:lnTo>
                    <a:pt x="62" y="202"/>
                  </a:lnTo>
                  <a:lnTo>
                    <a:pt x="30" y="202"/>
                  </a:lnTo>
                  <a:close/>
                  <a:moveTo>
                    <a:pt x="96" y="198"/>
                  </a:moveTo>
                  <a:lnTo>
                    <a:pt x="96" y="198"/>
                  </a:lnTo>
                  <a:lnTo>
                    <a:pt x="94" y="204"/>
                  </a:lnTo>
                  <a:lnTo>
                    <a:pt x="92" y="204"/>
                  </a:lnTo>
                  <a:lnTo>
                    <a:pt x="92" y="206"/>
                  </a:lnTo>
                  <a:lnTo>
                    <a:pt x="90" y="206"/>
                  </a:lnTo>
                  <a:lnTo>
                    <a:pt x="88" y="206"/>
                  </a:lnTo>
                  <a:lnTo>
                    <a:pt x="88" y="208"/>
                  </a:lnTo>
                  <a:lnTo>
                    <a:pt x="88" y="208"/>
                  </a:lnTo>
                  <a:lnTo>
                    <a:pt x="86" y="208"/>
                  </a:lnTo>
                  <a:lnTo>
                    <a:pt x="86" y="208"/>
                  </a:lnTo>
                  <a:lnTo>
                    <a:pt x="82" y="208"/>
                  </a:lnTo>
                  <a:lnTo>
                    <a:pt x="76" y="208"/>
                  </a:lnTo>
                  <a:lnTo>
                    <a:pt x="76" y="208"/>
                  </a:lnTo>
                  <a:lnTo>
                    <a:pt x="76" y="208"/>
                  </a:lnTo>
                  <a:lnTo>
                    <a:pt x="74" y="206"/>
                  </a:lnTo>
                  <a:lnTo>
                    <a:pt x="74" y="206"/>
                  </a:lnTo>
                  <a:lnTo>
                    <a:pt x="72" y="206"/>
                  </a:lnTo>
                  <a:lnTo>
                    <a:pt x="70" y="204"/>
                  </a:lnTo>
                  <a:lnTo>
                    <a:pt x="70" y="204"/>
                  </a:lnTo>
                  <a:lnTo>
                    <a:pt x="70" y="204"/>
                  </a:lnTo>
                  <a:lnTo>
                    <a:pt x="68" y="200"/>
                  </a:lnTo>
                  <a:lnTo>
                    <a:pt x="68" y="200"/>
                  </a:lnTo>
                  <a:lnTo>
                    <a:pt x="66" y="198"/>
                  </a:lnTo>
                  <a:lnTo>
                    <a:pt x="66" y="198"/>
                  </a:lnTo>
                  <a:lnTo>
                    <a:pt x="66" y="198"/>
                  </a:lnTo>
                  <a:lnTo>
                    <a:pt x="64" y="192"/>
                  </a:lnTo>
                  <a:lnTo>
                    <a:pt x="64" y="192"/>
                  </a:lnTo>
                  <a:lnTo>
                    <a:pt x="66" y="186"/>
                  </a:lnTo>
                  <a:lnTo>
                    <a:pt x="66" y="186"/>
                  </a:lnTo>
                  <a:lnTo>
                    <a:pt x="66" y="184"/>
                  </a:lnTo>
                  <a:lnTo>
                    <a:pt x="66" y="184"/>
                  </a:lnTo>
                  <a:lnTo>
                    <a:pt x="70" y="180"/>
                  </a:lnTo>
                  <a:lnTo>
                    <a:pt x="70" y="180"/>
                  </a:lnTo>
                  <a:lnTo>
                    <a:pt x="74" y="176"/>
                  </a:lnTo>
                  <a:lnTo>
                    <a:pt x="76" y="176"/>
                  </a:lnTo>
                  <a:lnTo>
                    <a:pt x="76" y="176"/>
                  </a:lnTo>
                  <a:lnTo>
                    <a:pt x="78" y="176"/>
                  </a:lnTo>
                  <a:lnTo>
                    <a:pt x="78" y="176"/>
                  </a:lnTo>
                  <a:lnTo>
                    <a:pt x="78" y="176"/>
                  </a:lnTo>
                  <a:lnTo>
                    <a:pt x="82" y="176"/>
                  </a:lnTo>
                  <a:lnTo>
                    <a:pt x="82" y="174"/>
                  </a:lnTo>
                  <a:lnTo>
                    <a:pt x="82" y="176"/>
                  </a:lnTo>
                  <a:lnTo>
                    <a:pt x="84" y="176"/>
                  </a:lnTo>
                  <a:lnTo>
                    <a:pt x="86" y="176"/>
                  </a:lnTo>
                  <a:lnTo>
                    <a:pt x="88" y="176"/>
                  </a:lnTo>
                  <a:lnTo>
                    <a:pt x="88" y="176"/>
                  </a:lnTo>
                  <a:lnTo>
                    <a:pt x="88" y="176"/>
                  </a:lnTo>
                  <a:lnTo>
                    <a:pt x="88" y="176"/>
                  </a:lnTo>
                  <a:lnTo>
                    <a:pt x="88" y="176"/>
                  </a:lnTo>
                  <a:lnTo>
                    <a:pt x="94" y="180"/>
                  </a:lnTo>
                  <a:lnTo>
                    <a:pt x="96" y="184"/>
                  </a:lnTo>
                  <a:lnTo>
                    <a:pt x="96" y="184"/>
                  </a:lnTo>
                  <a:lnTo>
                    <a:pt x="96" y="184"/>
                  </a:lnTo>
                  <a:lnTo>
                    <a:pt x="98" y="186"/>
                  </a:lnTo>
                  <a:lnTo>
                    <a:pt x="98" y="188"/>
                  </a:lnTo>
                  <a:lnTo>
                    <a:pt x="98" y="188"/>
                  </a:lnTo>
                  <a:lnTo>
                    <a:pt x="98" y="190"/>
                  </a:lnTo>
                  <a:lnTo>
                    <a:pt x="98" y="192"/>
                  </a:lnTo>
                  <a:lnTo>
                    <a:pt x="98" y="192"/>
                  </a:lnTo>
                  <a:lnTo>
                    <a:pt x="96" y="198"/>
                  </a:lnTo>
                  <a:lnTo>
                    <a:pt x="96" y="198"/>
                  </a:lnTo>
                  <a:close/>
                  <a:moveTo>
                    <a:pt x="136" y="196"/>
                  </a:moveTo>
                  <a:lnTo>
                    <a:pt x="136" y="196"/>
                  </a:lnTo>
                  <a:lnTo>
                    <a:pt x="134" y="200"/>
                  </a:lnTo>
                  <a:lnTo>
                    <a:pt x="128" y="202"/>
                  </a:lnTo>
                  <a:lnTo>
                    <a:pt x="100" y="202"/>
                  </a:lnTo>
                  <a:lnTo>
                    <a:pt x="100" y="202"/>
                  </a:lnTo>
                  <a:lnTo>
                    <a:pt x="102" y="192"/>
                  </a:lnTo>
                  <a:lnTo>
                    <a:pt x="102" y="192"/>
                  </a:lnTo>
                  <a:lnTo>
                    <a:pt x="102" y="184"/>
                  </a:lnTo>
                  <a:lnTo>
                    <a:pt x="98" y="178"/>
                  </a:lnTo>
                  <a:lnTo>
                    <a:pt x="128" y="178"/>
                  </a:lnTo>
                  <a:lnTo>
                    <a:pt x="128" y="178"/>
                  </a:lnTo>
                  <a:lnTo>
                    <a:pt x="134" y="180"/>
                  </a:lnTo>
                  <a:lnTo>
                    <a:pt x="136" y="184"/>
                  </a:lnTo>
                  <a:lnTo>
                    <a:pt x="136" y="196"/>
                  </a:lnTo>
                  <a:close/>
                  <a:moveTo>
                    <a:pt x="140" y="138"/>
                  </a:moveTo>
                  <a:lnTo>
                    <a:pt x="140" y="138"/>
                  </a:lnTo>
                  <a:lnTo>
                    <a:pt x="138" y="146"/>
                  </a:lnTo>
                  <a:lnTo>
                    <a:pt x="132" y="154"/>
                  </a:lnTo>
                  <a:lnTo>
                    <a:pt x="124" y="158"/>
                  </a:lnTo>
                  <a:lnTo>
                    <a:pt x="116" y="160"/>
                  </a:lnTo>
                  <a:lnTo>
                    <a:pt x="42" y="160"/>
                  </a:lnTo>
                  <a:lnTo>
                    <a:pt x="42" y="160"/>
                  </a:lnTo>
                  <a:lnTo>
                    <a:pt x="34" y="158"/>
                  </a:lnTo>
                  <a:lnTo>
                    <a:pt x="26" y="154"/>
                  </a:lnTo>
                  <a:lnTo>
                    <a:pt x="22" y="146"/>
                  </a:lnTo>
                  <a:lnTo>
                    <a:pt x="20" y="138"/>
                  </a:lnTo>
                  <a:lnTo>
                    <a:pt x="20" y="38"/>
                  </a:lnTo>
                  <a:lnTo>
                    <a:pt x="20" y="38"/>
                  </a:lnTo>
                  <a:lnTo>
                    <a:pt x="22" y="30"/>
                  </a:lnTo>
                  <a:lnTo>
                    <a:pt x="26" y="24"/>
                  </a:lnTo>
                  <a:lnTo>
                    <a:pt x="34" y="20"/>
                  </a:lnTo>
                  <a:lnTo>
                    <a:pt x="42" y="18"/>
                  </a:lnTo>
                  <a:lnTo>
                    <a:pt x="116" y="18"/>
                  </a:lnTo>
                  <a:lnTo>
                    <a:pt x="116" y="18"/>
                  </a:lnTo>
                  <a:lnTo>
                    <a:pt x="124" y="20"/>
                  </a:lnTo>
                  <a:lnTo>
                    <a:pt x="132" y="24"/>
                  </a:lnTo>
                  <a:lnTo>
                    <a:pt x="138" y="30"/>
                  </a:lnTo>
                  <a:lnTo>
                    <a:pt x="140" y="38"/>
                  </a:lnTo>
                  <a:lnTo>
                    <a:pt x="140" y="138"/>
                  </a:lnTo>
                  <a:close/>
                </a:path>
              </a:pathLst>
            </a:custGeom>
            <a:grpFill/>
            <a:ln w="9525">
              <a:noFill/>
              <a:round/>
            </a:ln>
          </p:spPr>
          <p:txBody>
            <a:bodyPr vert="horz" wrap="square" lIns="91427" tIns="45714" rIns="91427" bIns="45714" numCol="1" anchor="t" anchorCtr="0" compatLnSpc="1"/>
            <a:lstStyle/>
            <a:p>
              <a:pPr defTabSz="914400" fontAlgn="auto">
                <a:spcBef>
                  <a:spcPts val="0"/>
                </a:spcBef>
                <a:spcAft>
                  <a:spcPts val="0"/>
                </a:spcAft>
              </a:pPr>
              <a:endParaRPr lang="zh-CN" alt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 name="Freeform 80"/>
            <p:cNvSpPr>
              <a:spLocks noEditPoints="1"/>
            </p:cNvSpPr>
            <p:nvPr/>
          </p:nvSpPr>
          <p:spPr bwMode="auto">
            <a:xfrm>
              <a:off x="6427432" y="3090335"/>
              <a:ext cx="147458" cy="209056"/>
            </a:xfrm>
            <a:custGeom>
              <a:avLst/>
              <a:gdLst/>
              <a:ahLst/>
              <a:cxnLst>
                <a:cxn ang="0">
                  <a:pos x="32" y="0"/>
                </a:cxn>
                <a:cxn ang="0">
                  <a:pos x="10" y="8"/>
                </a:cxn>
                <a:cxn ang="0">
                  <a:pos x="0" y="30"/>
                </a:cxn>
                <a:cxn ang="0">
                  <a:pos x="2" y="198"/>
                </a:cxn>
                <a:cxn ang="0">
                  <a:pos x="20" y="220"/>
                </a:cxn>
                <a:cxn ang="0">
                  <a:pos x="128" y="224"/>
                </a:cxn>
                <a:cxn ang="0">
                  <a:pos x="140" y="220"/>
                </a:cxn>
                <a:cxn ang="0">
                  <a:pos x="158" y="198"/>
                </a:cxn>
                <a:cxn ang="0">
                  <a:pos x="158" y="30"/>
                </a:cxn>
                <a:cxn ang="0">
                  <a:pos x="148" y="8"/>
                </a:cxn>
                <a:cxn ang="0">
                  <a:pos x="128" y="0"/>
                </a:cxn>
                <a:cxn ang="0">
                  <a:pos x="30" y="202"/>
                </a:cxn>
                <a:cxn ang="0">
                  <a:pos x="22" y="184"/>
                </a:cxn>
                <a:cxn ang="0">
                  <a:pos x="30" y="178"/>
                </a:cxn>
                <a:cxn ang="0">
                  <a:pos x="62" y="184"/>
                </a:cxn>
                <a:cxn ang="0">
                  <a:pos x="62" y="202"/>
                </a:cxn>
                <a:cxn ang="0">
                  <a:pos x="96" y="198"/>
                </a:cxn>
                <a:cxn ang="0">
                  <a:pos x="92" y="206"/>
                </a:cxn>
                <a:cxn ang="0">
                  <a:pos x="88" y="208"/>
                </a:cxn>
                <a:cxn ang="0">
                  <a:pos x="86" y="208"/>
                </a:cxn>
                <a:cxn ang="0">
                  <a:pos x="76" y="208"/>
                </a:cxn>
                <a:cxn ang="0">
                  <a:pos x="74" y="206"/>
                </a:cxn>
                <a:cxn ang="0">
                  <a:pos x="70" y="204"/>
                </a:cxn>
                <a:cxn ang="0">
                  <a:pos x="68" y="200"/>
                </a:cxn>
                <a:cxn ang="0">
                  <a:pos x="66" y="198"/>
                </a:cxn>
                <a:cxn ang="0">
                  <a:pos x="66" y="186"/>
                </a:cxn>
                <a:cxn ang="0">
                  <a:pos x="66" y="184"/>
                </a:cxn>
                <a:cxn ang="0">
                  <a:pos x="74" y="176"/>
                </a:cxn>
                <a:cxn ang="0">
                  <a:pos x="78" y="176"/>
                </a:cxn>
                <a:cxn ang="0">
                  <a:pos x="82" y="176"/>
                </a:cxn>
                <a:cxn ang="0">
                  <a:pos x="84" y="176"/>
                </a:cxn>
                <a:cxn ang="0">
                  <a:pos x="88" y="176"/>
                </a:cxn>
                <a:cxn ang="0">
                  <a:pos x="88" y="176"/>
                </a:cxn>
                <a:cxn ang="0">
                  <a:pos x="96" y="184"/>
                </a:cxn>
                <a:cxn ang="0">
                  <a:pos x="98" y="188"/>
                </a:cxn>
                <a:cxn ang="0">
                  <a:pos x="98" y="192"/>
                </a:cxn>
                <a:cxn ang="0">
                  <a:pos x="96" y="198"/>
                </a:cxn>
                <a:cxn ang="0">
                  <a:pos x="134" y="200"/>
                </a:cxn>
                <a:cxn ang="0">
                  <a:pos x="100" y="202"/>
                </a:cxn>
                <a:cxn ang="0">
                  <a:pos x="102" y="184"/>
                </a:cxn>
                <a:cxn ang="0">
                  <a:pos x="128" y="178"/>
                </a:cxn>
                <a:cxn ang="0">
                  <a:pos x="136" y="196"/>
                </a:cxn>
                <a:cxn ang="0">
                  <a:pos x="138" y="146"/>
                </a:cxn>
                <a:cxn ang="0">
                  <a:pos x="116" y="160"/>
                </a:cxn>
                <a:cxn ang="0">
                  <a:pos x="34" y="158"/>
                </a:cxn>
                <a:cxn ang="0">
                  <a:pos x="20" y="138"/>
                </a:cxn>
                <a:cxn ang="0">
                  <a:pos x="22" y="30"/>
                </a:cxn>
                <a:cxn ang="0">
                  <a:pos x="42" y="18"/>
                </a:cxn>
                <a:cxn ang="0">
                  <a:pos x="124" y="20"/>
                </a:cxn>
                <a:cxn ang="0">
                  <a:pos x="140" y="38"/>
                </a:cxn>
              </a:cxnLst>
              <a:rect l="0" t="0" r="r" b="b"/>
              <a:pathLst>
                <a:path w="158" h="224">
                  <a:moveTo>
                    <a:pt x="128" y="0"/>
                  </a:moveTo>
                  <a:lnTo>
                    <a:pt x="32" y="0"/>
                  </a:lnTo>
                  <a:lnTo>
                    <a:pt x="32" y="0"/>
                  </a:lnTo>
                  <a:lnTo>
                    <a:pt x="26" y="0"/>
                  </a:lnTo>
                  <a:lnTo>
                    <a:pt x="20" y="2"/>
                  </a:lnTo>
                  <a:lnTo>
                    <a:pt x="10" y="8"/>
                  </a:lnTo>
                  <a:lnTo>
                    <a:pt x="4" y="18"/>
                  </a:lnTo>
                  <a:lnTo>
                    <a:pt x="2" y="24"/>
                  </a:lnTo>
                  <a:lnTo>
                    <a:pt x="0" y="30"/>
                  </a:lnTo>
                  <a:lnTo>
                    <a:pt x="0" y="192"/>
                  </a:lnTo>
                  <a:lnTo>
                    <a:pt x="0" y="192"/>
                  </a:lnTo>
                  <a:lnTo>
                    <a:pt x="2" y="198"/>
                  </a:lnTo>
                  <a:lnTo>
                    <a:pt x="4" y="204"/>
                  </a:lnTo>
                  <a:lnTo>
                    <a:pt x="10" y="214"/>
                  </a:lnTo>
                  <a:lnTo>
                    <a:pt x="20" y="220"/>
                  </a:lnTo>
                  <a:lnTo>
                    <a:pt x="26" y="222"/>
                  </a:lnTo>
                  <a:lnTo>
                    <a:pt x="32" y="224"/>
                  </a:lnTo>
                  <a:lnTo>
                    <a:pt x="128" y="224"/>
                  </a:lnTo>
                  <a:lnTo>
                    <a:pt x="128" y="224"/>
                  </a:lnTo>
                  <a:lnTo>
                    <a:pt x="134" y="222"/>
                  </a:lnTo>
                  <a:lnTo>
                    <a:pt x="140" y="220"/>
                  </a:lnTo>
                  <a:lnTo>
                    <a:pt x="148" y="214"/>
                  </a:lnTo>
                  <a:lnTo>
                    <a:pt x="156" y="204"/>
                  </a:lnTo>
                  <a:lnTo>
                    <a:pt x="158" y="198"/>
                  </a:lnTo>
                  <a:lnTo>
                    <a:pt x="158" y="192"/>
                  </a:lnTo>
                  <a:lnTo>
                    <a:pt x="158" y="30"/>
                  </a:lnTo>
                  <a:lnTo>
                    <a:pt x="158" y="30"/>
                  </a:lnTo>
                  <a:lnTo>
                    <a:pt x="158" y="24"/>
                  </a:lnTo>
                  <a:lnTo>
                    <a:pt x="156" y="18"/>
                  </a:lnTo>
                  <a:lnTo>
                    <a:pt x="148" y="8"/>
                  </a:lnTo>
                  <a:lnTo>
                    <a:pt x="140" y="2"/>
                  </a:lnTo>
                  <a:lnTo>
                    <a:pt x="134" y="0"/>
                  </a:lnTo>
                  <a:lnTo>
                    <a:pt x="128" y="0"/>
                  </a:lnTo>
                  <a:lnTo>
                    <a:pt x="128" y="0"/>
                  </a:lnTo>
                  <a:close/>
                  <a:moveTo>
                    <a:pt x="30" y="202"/>
                  </a:moveTo>
                  <a:lnTo>
                    <a:pt x="30" y="202"/>
                  </a:lnTo>
                  <a:lnTo>
                    <a:pt x="24" y="200"/>
                  </a:lnTo>
                  <a:lnTo>
                    <a:pt x="22" y="196"/>
                  </a:lnTo>
                  <a:lnTo>
                    <a:pt x="22" y="184"/>
                  </a:lnTo>
                  <a:lnTo>
                    <a:pt x="22" y="184"/>
                  </a:lnTo>
                  <a:lnTo>
                    <a:pt x="24" y="180"/>
                  </a:lnTo>
                  <a:lnTo>
                    <a:pt x="30" y="178"/>
                  </a:lnTo>
                  <a:lnTo>
                    <a:pt x="66" y="178"/>
                  </a:lnTo>
                  <a:lnTo>
                    <a:pt x="66" y="178"/>
                  </a:lnTo>
                  <a:lnTo>
                    <a:pt x="62" y="184"/>
                  </a:lnTo>
                  <a:lnTo>
                    <a:pt x="60" y="192"/>
                  </a:lnTo>
                  <a:lnTo>
                    <a:pt x="60" y="192"/>
                  </a:lnTo>
                  <a:lnTo>
                    <a:pt x="62" y="202"/>
                  </a:lnTo>
                  <a:lnTo>
                    <a:pt x="30" y="202"/>
                  </a:lnTo>
                  <a:close/>
                  <a:moveTo>
                    <a:pt x="96" y="198"/>
                  </a:moveTo>
                  <a:lnTo>
                    <a:pt x="96" y="198"/>
                  </a:lnTo>
                  <a:lnTo>
                    <a:pt x="94" y="204"/>
                  </a:lnTo>
                  <a:lnTo>
                    <a:pt x="92" y="204"/>
                  </a:lnTo>
                  <a:lnTo>
                    <a:pt x="92" y="206"/>
                  </a:lnTo>
                  <a:lnTo>
                    <a:pt x="90" y="206"/>
                  </a:lnTo>
                  <a:lnTo>
                    <a:pt x="88" y="206"/>
                  </a:lnTo>
                  <a:lnTo>
                    <a:pt x="88" y="208"/>
                  </a:lnTo>
                  <a:lnTo>
                    <a:pt x="88" y="208"/>
                  </a:lnTo>
                  <a:lnTo>
                    <a:pt x="86" y="208"/>
                  </a:lnTo>
                  <a:lnTo>
                    <a:pt x="86" y="208"/>
                  </a:lnTo>
                  <a:lnTo>
                    <a:pt x="82" y="208"/>
                  </a:lnTo>
                  <a:lnTo>
                    <a:pt x="76" y="208"/>
                  </a:lnTo>
                  <a:lnTo>
                    <a:pt x="76" y="208"/>
                  </a:lnTo>
                  <a:lnTo>
                    <a:pt x="76" y="208"/>
                  </a:lnTo>
                  <a:lnTo>
                    <a:pt x="74" y="206"/>
                  </a:lnTo>
                  <a:lnTo>
                    <a:pt x="74" y="206"/>
                  </a:lnTo>
                  <a:lnTo>
                    <a:pt x="72" y="206"/>
                  </a:lnTo>
                  <a:lnTo>
                    <a:pt x="70" y="204"/>
                  </a:lnTo>
                  <a:lnTo>
                    <a:pt x="70" y="204"/>
                  </a:lnTo>
                  <a:lnTo>
                    <a:pt x="70" y="204"/>
                  </a:lnTo>
                  <a:lnTo>
                    <a:pt x="68" y="200"/>
                  </a:lnTo>
                  <a:lnTo>
                    <a:pt x="68" y="200"/>
                  </a:lnTo>
                  <a:lnTo>
                    <a:pt x="66" y="198"/>
                  </a:lnTo>
                  <a:lnTo>
                    <a:pt x="66" y="198"/>
                  </a:lnTo>
                  <a:lnTo>
                    <a:pt x="66" y="198"/>
                  </a:lnTo>
                  <a:lnTo>
                    <a:pt x="64" y="192"/>
                  </a:lnTo>
                  <a:lnTo>
                    <a:pt x="64" y="192"/>
                  </a:lnTo>
                  <a:lnTo>
                    <a:pt x="66" y="186"/>
                  </a:lnTo>
                  <a:lnTo>
                    <a:pt x="66" y="186"/>
                  </a:lnTo>
                  <a:lnTo>
                    <a:pt x="66" y="184"/>
                  </a:lnTo>
                  <a:lnTo>
                    <a:pt x="66" y="184"/>
                  </a:lnTo>
                  <a:lnTo>
                    <a:pt x="70" y="180"/>
                  </a:lnTo>
                  <a:lnTo>
                    <a:pt x="70" y="180"/>
                  </a:lnTo>
                  <a:lnTo>
                    <a:pt x="74" y="176"/>
                  </a:lnTo>
                  <a:lnTo>
                    <a:pt x="76" y="176"/>
                  </a:lnTo>
                  <a:lnTo>
                    <a:pt x="76" y="176"/>
                  </a:lnTo>
                  <a:lnTo>
                    <a:pt x="78" y="176"/>
                  </a:lnTo>
                  <a:lnTo>
                    <a:pt x="78" y="176"/>
                  </a:lnTo>
                  <a:lnTo>
                    <a:pt x="78" y="176"/>
                  </a:lnTo>
                  <a:lnTo>
                    <a:pt x="82" y="176"/>
                  </a:lnTo>
                  <a:lnTo>
                    <a:pt x="82" y="174"/>
                  </a:lnTo>
                  <a:lnTo>
                    <a:pt x="82" y="176"/>
                  </a:lnTo>
                  <a:lnTo>
                    <a:pt x="84" y="176"/>
                  </a:lnTo>
                  <a:lnTo>
                    <a:pt x="86" y="176"/>
                  </a:lnTo>
                  <a:lnTo>
                    <a:pt x="88" y="176"/>
                  </a:lnTo>
                  <a:lnTo>
                    <a:pt x="88" y="176"/>
                  </a:lnTo>
                  <a:lnTo>
                    <a:pt x="88" y="176"/>
                  </a:lnTo>
                  <a:lnTo>
                    <a:pt x="88" y="176"/>
                  </a:lnTo>
                  <a:lnTo>
                    <a:pt x="88" y="176"/>
                  </a:lnTo>
                  <a:lnTo>
                    <a:pt x="94" y="180"/>
                  </a:lnTo>
                  <a:lnTo>
                    <a:pt x="96" y="184"/>
                  </a:lnTo>
                  <a:lnTo>
                    <a:pt x="96" y="184"/>
                  </a:lnTo>
                  <a:lnTo>
                    <a:pt x="96" y="184"/>
                  </a:lnTo>
                  <a:lnTo>
                    <a:pt x="98" y="186"/>
                  </a:lnTo>
                  <a:lnTo>
                    <a:pt x="98" y="188"/>
                  </a:lnTo>
                  <a:lnTo>
                    <a:pt x="98" y="188"/>
                  </a:lnTo>
                  <a:lnTo>
                    <a:pt x="98" y="190"/>
                  </a:lnTo>
                  <a:lnTo>
                    <a:pt x="98" y="192"/>
                  </a:lnTo>
                  <a:lnTo>
                    <a:pt x="98" y="192"/>
                  </a:lnTo>
                  <a:lnTo>
                    <a:pt x="96" y="198"/>
                  </a:lnTo>
                  <a:lnTo>
                    <a:pt x="96" y="198"/>
                  </a:lnTo>
                  <a:close/>
                  <a:moveTo>
                    <a:pt x="136" y="196"/>
                  </a:moveTo>
                  <a:lnTo>
                    <a:pt x="136" y="196"/>
                  </a:lnTo>
                  <a:lnTo>
                    <a:pt x="134" y="200"/>
                  </a:lnTo>
                  <a:lnTo>
                    <a:pt x="128" y="202"/>
                  </a:lnTo>
                  <a:lnTo>
                    <a:pt x="100" y="202"/>
                  </a:lnTo>
                  <a:lnTo>
                    <a:pt x="100" y="202"/>
                  </a:lnTo>
                  <a:lnTo>
                    <a:pt x="102" y="192"/>
                  </a:lnTo>
                  <a:lnTo>
                    <a:pt x="102" y="192"/>
                  </a:lnTo>
                  <a:lnTo>
                    <a:pt x="102" y="184"/>
                  </a:lnTo>
                  <a:lnTo>
                    <a:pt x="98" y="178"/>
                  </a:lnTo>
                  <a:lnTo>
                    <a:pt x="128" y="178"/>
                  </a:lnTo>
                  <a:lnTo>
                    <a:pt x="128" y="178"/>
                  </a:lnTo>
                  <a:lnTo>
                    <a:pt x="134" y="180"/>
                  </a:lnTo>
                  <a:lnTo>
                    <a:pt x="136" y="184"/>
                  </a:lnTo>
                  <a:lnTo>
                    <a:pt x="136" y="196"/>
                  </a:lnTo>
                  <a:close/>
                  <a:moveTo>
                    <a:pt x="140" y="138"/>
                  </a:moveTo>
                  <a:lnTo>
                    <a:pt x="140" y="138"/>
                  </a:lnTo>
                  <a:lnTo>
                    <a:pt x="138" y="146"/>
                  </a:lnTo>
                  <a:lnTo>
                    <a:pt x="132" y="154"/>
                  </a:lnTo>
                  <a:lnTo>
                    <a:pt x="124" y="158"/>
                  </a:lnTo>
                  <a:lnTo>
                    <a:pt x="116" y="160"/>
                  </a:lnTo>
                  <a:lnTo>
                    <a:pt x="42" y="160"/>
                  </a:lnTo>
                  <a:lnTo>
                    <a:pt x="42" y="160"/>
                  </a:lnTo>
                  <a:lnTo>
                    <a:pt x="34" y="158"/>
                  </a:lnTo>
                  <a:lnTo>
                    <a:pt x="26" y="154"/>
                  </a:lnTo>
                  <a:lnTo>
                    <a:pt x="22" y="146"/>
                  </a:lnTo>
                  <a:lnTo>
                    <a:pt x="20" y="138"/>
                  </a:lnTo>
                  <a:lnTo>
                    <a:pt x="20" y="38"/>
                  </a:lnTo>
                  <a:lnTo>
                    <a:pt x="20" y="38"/>
                  </a:lnTo>
                  <a:lnTo>
                    <a:pt x="22" y="30"/>
                  </a:lnTo>
                  <a:lnTo>
                    <a:pt x="26" y="24"/>
                  </a:lnTo>
                  <a:lnTo>
                    <a:pt x="34" y="20"/>
                  </a:lnTo>
                  <a:lnTo>
                    <a:pt x="42" y="18"/>
                  </a:lnTo>
                  <a:lnTo>
                    <a:pt x="116" y="18"/>
                  </a:lnTo>
                  <a:lnTo>
                    <a:pt x="116" y="18"/>
                  </a:lnTo>
                  <a:lnTo>
                    <a:pt x="124" y="20"/>
                  </a:lnTo>
                  <a:lnTo>
                    <a:pt x="132" y="24"/>
                  </a:lnTo>
                  <a:lnTo>
                    <a:pt x="138" y="30"/>
                  </a:lnTo>
                  <a:lnTo>
                    <a:pt x="140" y="38"/>
                  </a:lnTo>
                  <a:lnTo>
                    <a:pt x="140" y="138"/>
                  </a:lnTo>
                  <a:close/>
                </a:path>
              </a:pathLst>
            </a:custGeom>
            <a:grpFill/>
            <a:ln w="9525">
              <a:noFill/>
              <a:round/>
            </a:ln>
          </p:spPr>
          <p:txBody>
            <a:bodyPr vert="horz" wrap="square" lIns="91427" tIns="45714" rIns="91427" bIns="45714" numCol="1" anchor="t" anchorCtr="0" compatLnSpc="1"/>
            <a:lstStyle/>
            <a:p>
              <a:pPr defTabSz="914400" fontAlgn="auto">
                <a:spcBef>
                  <a:spcPts val="0"/>
                </a:spcBef>
                <a:spcAft>
                  <a:spcPts val="0"/>
                </a:spcAft>
              </a:pPr>
              <a:endParaRPr lang="zh-CN" alt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 name="Freeform 80"/>
            <p:cNvSpPr>
              <a:spLocks noEditPoints="1"/>
            </p:cNvSpPr>
            <p:nvPr/>
          </p:nvSpPr>
          <p:spPr bwMode="auto">
            <a:xfrm>
              <a:off x="6250873" y="3487293"/>
              <a:ext cx="147458" cy="209056"/>
            </a:xfrm>
            <a:custGeom>
              <a:avLst/>
              <a:gdLst/>
              <a:ahLst/>
              <a:cxnLst>
                <a:cxn ang="0">
                  <a:pos x="32" y="0"/>
                </a:cxn>
                <a:cxn ang="0">
                  <a:pos x="10" y="8"/>
                </a:cxn>
                <a:cxn ang="0">
                  <a:pos x="0" y="30"/>
                </a:cxn>
                <a:cxn ang="0">
                  <a:pos x="2" y="198"/>
                </a:cxn>
                <a:cxn ang="0">
                  <a:pos x="20" y="220"/>
                </a:cxn>
                <a:cxn ang="0">
                  <a:pos x="128" y="224"/>
                </a:cxn>
                <a:cxn ang="0">
                  <a:pos x="140" y="220"/>
                </a:cxn>
                <a:cxn ang="0">
                  <a:pos x="158" y="198"/>
                </a:cxn>
                <a:cxn ang="0">
                  <a:pos x="158" y="30"/>
                </a:cxn>
                <a:cxn ang="0">
                  <a:pos x="148" y="8"/>
                </a:cxn>
                <a:cxn ang="0">
                  <a:pos x="128" y="0"/>
                </a:cxn>
                <a:cxn ang="0">
                  <a:pos x="30" y="202"/>
                </a:cxn>
                <a:cxn ang="0">
                  <a:pos x="22" y="184"/>
                </a:cxn>
                <a:cxn ang="0">
                  <a:pos x="30" y="178"/>
                </a:cxn>
                <a:cxn ang="0">
                  <a:pos x="62" y="184"/>
                </a:cxn>
                <a:cxn ang="0">
                  <a:pos x="62" y="202"/>
                </a:cxn>
                <a:cxn ang="0">
                  <a:pos x="96" y="198"/>
                </a:cxn>
                <a:cxn ang="0">
                  <a:pos x="92" y="206"/>
                </a:cxn>
                <a:cxn ang="0">
                  <a:pos x="88" y="208"/>
                </a:cxn>
                <a:cxn ang="0">
                  <a:pos x="86" y="208"/>
                </a:cxn>
                <a:cxn ang="0">
                  <a:pos x="76" y="208"/>
                </a:cxn>
                <a:cxn ang="0">
                  <a:pos x="74" y="206"/>
                </a:cxn>
                <a:cxn ang="0">
                  <a:pos x="70" y="204"/>
                </a:cxn>
                <a:cxn ang="0">
                  <a:pos x="68" y="200"/>
                </a:cxn>
                <a:cxn ang="0">
                  <a:pos x="66" y="198"/>
                </a:cxn>
                <a:cxn ang="0">
                  <a:pos x="66" y="186"/>
                </a:cxn>
                <a:cxn ang="0">
                  <a:pos x="66" y="184"/>
                </a:cxn>
                <a:cxn ang="0">
                  <a:pos x="74" y="176"/>
                </a:cxn>
                <a:cxn ang="0">
                  <a:pos x="78" y="176"/>
                </a:cxn>
                <a:cxn ang="0">
                  <a:pos x="82" y="176"/>
                </a:cxn>
                <a:cxn ang="0">
                  <a:pos x="84" y="176"/>
                </a:cxn>
                <a:cxn ang="0">
                  <a:pos x="88" y="176"/>
                </a:cxn>
                <a:cxn ang="0">
                  <a:pos x="88" y="176"/>
                </a:cxn>
                <a:cxn ang="0">
                  <a:pos x="96" y="184"/>
                </a:cxn>
                <a:cxn ang="0">
                  <a:pos x="98" y="188"/>
                </a:cxn>
                <a:cxn ang="0">
                  <a:pos x="98" y="192"/>
                </a:cxn>
                <a:cxn ang="0">
                  <a:pos x="96" y="198"/>
                </a:cxn>
                <a:cxn ang="0">
                  <a:pos x="134" y="200"/>
                </a:cxn>
                <a:cxn ang="0">
                  <a:pos x="100" y="202"/>
                </a:cxn>
                <a:cxn ang="0">
                  <a:pos x="102" y="184"/>
                </a:cxn>
                <a:cxn ang="0">
                  <a:pos x="128" y="178"/>
                </a:cxn>
                <a:cxn ang="0">
                  <a:pos x="136" y="196"/>
                </a:cxn>
                <a:cxn ang="0">
                  <a:pos x="138" y="146"/>
                </a:cxn>
                <a:cxn ang="0">
                  <a:pos x="116" y="160"/>
                </a:cxn>
                <a:cxn ang="0">
                  <a:pos x="34" y="158"/>
                </a:cxn>
                <a:cxn ang="0">
                  <a:pos x="20" y="138"/>
                </a:cxn>
                <a:cxn ang="0">
                  <a:pos x="22" y="30"/>
                </a:cxn>
                <a:cxn ang="0">
                  <a:pos x="42" y="18"/>
                </a:cxn>
                <a:cxn ang="0">
                  <a:pos x="124" y="20"/>
                </a:cxn>
                <a:cxn ang="0">
                  <a:pos x="140" y="38"/>
                </a:cxn>
              </a:cxnLst>
              <a:rect l="0" t="0" r="r" b="b"/>
              <a:pathLst>
                <a:path w="158" h="224">
                  <a:moveTo>
                    <a:pt x="128" y="0"/>
                  </a:moveTo>
                  <a:lnTo>
                    <a:pt x="32" y="0"/>
                  </a:lnTo>
                  <a:lnTo>
                    <a:pt x="32" y="0"/>
                  </a:lnTo>
                  <a:lnTo>
                    <a:pt x="26" y="0"/>
                  </a:lnTo>
                  <a:lnTo>
                    <a:pt x="20" y="2"/>
                  </a:lnTo>
                  <a:lnTo>
                    <a:pt x="10" y="8"/>
                  </a:lnTo>
                  <a:lnTo>
                    <a:pt x="4" y="18"/>
                  </a:lnTo>
                  <a:lnTo>
                    <a:pt x="2" y="24"/>
                  </a:lnTo>
                  <a:lnTo>
                    <a:pt x="0" y="30"/>
                  </a:lnTo>
                  <a:lnTo>
                    <a:pt x="0" y="192"/>
                  </a:lnTo>
                  <a:lnTo>
                    <a:pt x="0" y="192"/>
                  </a:lnTo>
                  <a:lnTo>
                    <a:pt x="2" y="198"/>
                  </a:lnTo>
                  <a:lnTo>
                    <a:pt x="4" y="204"/>
                  </a:lnTo>
                  <a:lnTo>
                    <a:pt x="10" y="214"/>
                  </a:lnTo>
                  <a:lnTo>
                    <a:pt x="20" y="220"/>
                  </a:lnTo>
                  <a:lnTo>
                    <a:pt x="26" y="222"/>
                  </a:lnTo>
                  <a:lnTo>
                    <a:pt x="32" y="224"/>
                  </a:lnTo>
                  <a:lnTo>
                    <a:pt x="128" y="224"/>
                  </a:lnTo>
                  <a:lnTo>
                    <a:pt x="128" y="224"/>
                  </a:lnTo>
                  <a:lnTo>
                    <a:pt x="134" y="222"/>
                  </a:lnTo>
                  <a:lnTo>
                    <a:pt x="140" y="220"/>
                  </a:lnTo>
                  <a:lnTo>
                    <a:pt x="148" y="214"/>
                  </a:lnTo>
                  <a:lnTo>
                    <a:pt x="156" y="204"/>
                  </a:lnTo>
                  <a:lnTo>
                    <a:pt x="158" y="198"/>
                  </a:lnTo>
                  <a:lnTo>
                    <a:pt x="158" y="192"/>
                  </a:lnTo>
                  <a:lnTo>
                    <a:pt x="158" y="30"/>
                  </a:lnTo>
                  <a:lnTo>
                    <a:pt x="158" y="30"/>
                  </a:lnTo>
                  <a:lnTo>
                    <a:pt x="158" y="24"/>
                  </a:lnTo>
                  <a:lnTo>
                    <a:pt x="156" y="18"/>
                  </a:lnTo>
                  <a:lnTo>
                    <a:pt x="148" y="8"/>
                  </a:lnTo>
                  <a:lnTo>
                    <a:pt x="140" y="2"/>
                  </a:lnTo>
                  <a:lnTo>
                    <a:pt x="134" y="0"/>
                  </a:lnTo>
                  <a:lnTo>
                    <a:pt x="128" y="0"/>
                  </a:lnTo>
                  <a:lnTo>
                    <a:pt x="128" y="0"/>
                  </a:lnTo>
                  <a:close/>
                  <a:moveTo>
                    <a:pt x="30" y="202"/>
                  </a:moveTo>
                  <a:lnTo>
                    <a:pt x="30" y="202"/>
                  </a:lnTo>
                  <a:lnTo>
                    <a:pt x="24" y="200"/>
                  </a:lnTo>
                  <a:lnTo>
                    <a:pt x="22" y="196"/>
                  </a:lnTo>
                  <a:lnTo>
                    <a:pt x="22" y="184"/>
                  </a:lnTo>
                  <a:lnTo>
                    <a:pt x="22" y="184"/>
                  </a:lnTo>
                  <a:lnTo>
                    <a:pt x="24" y="180"/>
                  </a:lnTo>
                  <a:lnTo>
                    <a:pt x="30" y="178"/>
                  </a:lnTo>
                  <a:lnTo>
                    <a:pt x="66" y="178"/>
                  </a:lnTo>
                  <a:lnTo>
                    <a:pt x="66" y="178"/>
                  </a:lnTo>
                  <a:lnTo>
                    <a:pt x="62" y="184"/>
                  </a:lnTo>
                  <a:lnTo>
                    <a:pt x="60" y="192"/>
                  </a:lnTo>
                  <a:lnTo>
                    <a:pt x="60" y="192"/>
                  </a:lnTo>
                  <a:lnTo>
                    <a:pt x="62" y="202"/>
                  </a:lnTo>
                  <a:lnTo>
                    <a:pt x="30" y="202"/>
                  </a:lnTo>
                  <a:close/>
                  <a:moveTo>
                    <a:pt x="96" y="198"/>
                  </a:moveTo>
                  <a:lnTo>
                    <a:pt x="96" y="198"/>
                  </a:lnTo>
                  <a:lnTo>
                    <a:pt x="94" y="204"/>
                  </a:lnTo>
                  <a:lnTo>
                    <a:pt x="92" y="204"/>
                  </a:lnTo>
                  <a:lnTo>
                    <a:pt x="92" y="206"/>
                  </a:lnTo>
                  <a:lnTo>
                    <a:pt x="90" y="206"/>
                  </a:lnTo>
                  <a:lnTo>
                    <a:pt x="88" y="206"/>
                  </a:lnTo>
                  <a:lnTo>
                    <a:pt x="88" y="208"/>
                  </a:lnTo>
                  <a:lnTo>
                    <a:pt x="88" y="208"/>
                  </a:lnTo>
                  <a:lnTo>
                    <a:pt x="86" y="208"/>
                  </a:lnTo>
                  <a:lnTo>
                    <a:pt x="86" y="208"/>
                  </a:lnTo>
                  <a:lnTo>
                    <a:pt x="82" y="208"/>
                  </a:lnTo>
                  <a:lnTo>
                    <a:pt x="76" y="208"/>
                  </a:lnTo>
                  <a:lnTo>
                    <a:pt x="76" y="208"/>
                  </a:lnTo>
                  <a:lnTo>
                    <a:pt x="76" y="208"/>
                  </a:lnTo>
                  <a:lnTo>
                    <a:pt x="74" y="206"/>
                  </a:lnTo>
                  <a:lnTo>
                    <a:pt x="74" y="206"/>
                  </a:lnTo>
                  <a:lnTo>
                    <a:pt x="72" y="206"/>
                  </a:lnTo>
                  <a:lnTo>
                    <a:pt x="70" y="204"/>
                  </a:lnTo>
                  <a:lnTo>
                    <a:pt x="70" y="204"/>
                  </a:lnTo>
                  <a:lnTo>
                    <a:pt x="70" y="204"/>
                  </a:lnTo>
                  <a:lnTo>
                    <a:pt x="68" y="200"/>
                  </a:lnTo>
                  <a:lnTo>
                    <a:pt x="68" y="200"/>
                  </a:lnTo>
                  <a:lnTo>
                    <a:pt x="66" y="198"/>
                  </a:lnTo>
                  <a:lnTo>
                    <a:pt x="66" y="198"/>
                  </a:lnTo>
                  <a:lnTo>
                    <a:pt x="66" y="198"/>
                  </a:lnTo>
                  <a:lnTo>
                    <a:pt x="64" y="192"/>
                  </a:lnTo>
                  <a:lnTo>
                    <a:pt x="64" y="192"/>
                  </a:lnTo>
                  <a:lnTo>
                    <a:pt x="66" y="186"/>
                  </a:lnTo>
                  <a:lnTo>
                    <a:pt x="66" y="186"/>
                  </a:lnTo>
                  <a:lnTo>
                    <a:pt x="66" y="184"/>
                  </a:lnTo>
                  <a:lnTo>
                    <a:pt x="66" y="184"/>
                  </a:lnTo>
                  <a:lnTo>
                    <a:pt x="70" y="180"/>
                  </a:lnTo>
                  <a:lnTo>
                    <a:pt x="70" y="180"/>
                  </a:lnTo>
                  <a:lnTo>
                    <a:pt x="74" y="176"/>
                  </a:lnTo>
                  <a:lnTo>
                    <a:pt x="76" y="176"/>
                  </a:lnTo>
                  <a:lnTo>
                    <a:pt x="76" y="176"/>
                  </a:lnTo>
                  <a:lnTo>
                    <a:pt x="78" y="176"/>
                  </a:lnTo>
                  <a:lnTo>
                    <a:pt x="78" y="176"/>
                  </a:lnTo>
                  <a:lnTo>
                    <a:pt x="78" y="176"/>
                  </a:lnTo>
                  <a:lnTo>
                    <a:pt x="82" y="176"/>
                  </a:lnTo>
                  <a:lnTo>
                    <a:pt x="82" y="174"/>
                  </a:lnTo>
                  <a:lnTo>
                    <a:pt x="82" y="176"/>
                  </a:lnTo>
                  <a:lnTo>
                    <a:pt x="84" y="176"/>
                  </a:lnTo>
                  <a:lnTo>
                    <a:pt x="86" y="176"/>
                  </a:lnTo>
                  <a:lnTo>
                    <a:pt x="88" y="176"/>
                  </a:lnTo>
                  <a:lnTo>
                    <a:pt x="88" y="176"/>
                  </a:lnTo>
                  <a:lnTo>
                    <a:pt x="88" y="176"/>
                  </a:lnTo>
                  <a:lnTo>
                    <a:pt x="88" y="176"/>
                  </a:lnTo>
                  <a:lnTo>
                    <a:pt x="88" y="176"/>
                  </a:lnTo>
                  <a:lnTo>
                    <a:pt x="94" y="180"/>
                  </a:lnTo>
                  <a:lnTo>
                    <a:pt x="96" y="184"/>
                  </a:lnTo>
                  <a:lnTo>
                    <a:pt x="96" y="184"/>
                  </a:lnTo>
                  <a:lnTo>
                    <a:pt x="96" y="184"/>
                  </a:lnTo>
                  <a:lnTo>
                    <a:pt x="98" y="186"/>
                  </a:lnTo>
                  <a:lnTo>
                    <a:pt x="98" y="188"/>
                  </a:lnTo>
                  <a:lnTo>
                    <a:pt x="98" y="188"/>
                  </a:lnTo>
                  <a:lnTo>
                    <a:pt x="98" y="190"/>
                  </a:lnTo>
                  <a:lnTo>
                    <a:pt x="98" y="192"/>
                  </a:lnTo>
                  <a:lnTo>
                    <a:pt x="98" y="192"/>
                  </a:lnTo>
                  <a:lnTo>
                    <a:pt x="96" y="198"/>
                  </a:lnTo>
                  <a:lnTo>
                    <a:pt x="96" y="198"/>
                  </a:lnTo>
                  <a:close/>
                  <a:moveTo>
                    <a:pt x="136" y="196"/>
                  </a:moveTo>
                  <a:lnTo>
                    <a:pt x="136" y="196"/>
                  </a:lnTo>
                  <a:lnTo>
                    <a:pt x="134" y="200"/>
                  </a:lnTo>
                  <a:lnTo>
                    <a:pt x="128" y="202"/>
                  </a:lnTo>
                  <a:lnTo>
                    <a:pt x="100" y="202"/>
                  </a:lnTo>
                  <a:lnTo>
                    <a:pt x="100" y="202"/>
                  </a:lnTo>
                  <a:lnTo>
                    <a:pt x="102" y="192"/>
                  </a:lnTo>
                  <a:lnTo>
                    <a:pt x="102" y="192"/>
                  </a:lnTo>
                  <a:lnTo>
                    <a:pt x="102" y="184"/>
                  </a:lnTo>
                  <a:lnTo>
                    <a:pt x="98" y="178"/>
                  </a:lnTo>
                  <a:lnTo>
                    <a:pt x="128" y="178"/>
                  </a:lnTo>
                  <a:lnTo>
                    <a:pt x="128" y="178"/>
                  </a:lnTo>
                  <a:lnTo>
                    <a:pt x="134" y="180"/>
                  </a:lnTo>
                  <a:lnTo>
                    <a:pt x="136" y="184"/>
                  </a:lnTo>
                  <a:lnTo>
                    <a:pt x="136" y="196"/>
                  </a:lnTo>
                  <a:close/>
                  <a:moveTo>
                    <a:pt x="140" y="138"/>
                  </a:moveTo>
                  <a:lnTo>
                    <a:pt x="140" y="138"/>
                  </a:lnTo>
                  <a:lnTo>
                    <a:pt x="138" y="146"/>
                  </a:lnTo>
                  <a:lnTo>
                    <a:pt x="132" y="154"/>
                  </a:lnTo>
                  <a:lnTo>
                    <a:pt x="124" y="158"/>
                  </a:lnTo>
                  <a:lnTo>
                    <a:pt x="116" y="160"/>
                  </a:lnTo>
                  <a:lnTo>
                    <a:pt x="42" y="160"/>
                  </a:lnTo>
                  <a:lnTo>
                    <a:pt x="42" y="160"/>
                  </a:lnTo>
                  <a:lnTo>
                    <a:pt x="34" y="158"/>
                  </a:lnTo>
                  <a:lnTo>
                    <a:pt x="26" y="154"/>
                  </a:lnTo>
                  <a:lnTo>
                    <a:pt x="22" y="146"/>
                  </a:lnTo>
                  <a:lnTo>
                    <a:pt x="20" y="138"/>
                  </a:lnTo>
                  <a:lnTo>
                    <a:pt x="20" y="38"/>
                  </a:lnTo>
                  <a:lnTo>
                    <a:pt x="20" y="38"/>
                  </a:lnTo>
                  <a:lnTo>
                    <a:pt x="22" y="30"/>
                  </a:lnTo>
                  <a:lnTo>
                    <a:pt x="26" y="24"/>
                  </a:lnTo>
                  <a:lnTo>
                    <a:pt x="34" y="20"/>
                  </a:lnTo>
                  <a:lnTo>
                    <a:pt x="42" y="18"/>
                  </a:lnTo>
                  <a:lnTo>
                    <a:pt x="116" y="18"/>
                  </a:lnTo>
                  <a:lnTo>
                    <a:pt x="116" y="18"/>
                  </a:lnTo>
                  <a:lnTo>
                    <a:pt x="124" y="20"/>
                  </a:lnTo>
                  <a:lnTo>
                    <a:pt x="132" y="24"/>
                  </a:lnTo>
                  <a:lnTo>
                    <a:pt x="138" y="30"/>
                  </a:lnTo>
                  <a:lnTo>
                    <a:pt x="140" y="38"/>
                  </a:lnTo>
                  <a:lnTo>
                    <a:pt x="140" y="138"/>
                  </a:lnTo>
                  <a:close/>
                </a:path>
              </a:pathLst>
            </a:custGeom>
            <a:grpFill/>
            <a:ln w="9525">
              <a:noFill/>
              <a:round/>
            </a:ln>
          </p:spPr>
          <p:txBody>
            <a:bodyPr vert="horz" wrap="square" lIns="91427" tIns="45714" rIns="91427" bIns="45714" numCol="1" anchor="t" anchorCtr="0" compatLnSpc="1"/>
            <a:lstStyle/>
            <a:p>
              <a:pPr defTabSz="914400" fontAlgn="auto">
                <a:spcBef>
                  <a:spcPts val="0"/>
                </a:spcBef>
                <a:spcAft>
                  <a:spcPts val="0"/>
                </a:spcAft>
              </a:pPr>
              <a:endParaRPr lang="zh-CN" alt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 name="Freeform 80"/>
            <p:cNvSpPr>
              <a:spLocks noEditPoints="1"/>
            </p:cNvSpPr>
            <p:nvPr/>
          </p:nvSpPr>
          <p:spPr bwMode="auto">
            <a:xfrm>
              <a:off x="5180135" y="3499813"/>
              <a:ext cx="147458" cy="209056"/>
            </a:xfrm>
            <a:custGeom>
              <a:avLst/>
              <a:gdLst/>
              <a:ahLst/>
              <a:cxnLst>
                <a:cxn ang="0">
                  <a:pos x="32" y="0"/>
                </a:cxn>
                <a:cxn ang="0">
                  <a:pos x="10" y="8"/>
                </a:cxn>
                <a:cxn ang="0">
                  <a:pos x="0" y="30"/>
                </a:cxn>
                <a:cxn ang="0">
                  <a:pos x="2" y="198"/>
                </a:cxn>
                <a:cxn ang="0">
                  <a:pos x="20" y="220"/>
                </a:cxn>
                <a:cxn ang="0">
                  <a:pos x="128" y="224"/>
                </a:cxn>
                <a:cxn ang="0">
                  <a:pos x="140" y="220"/>
                </a:cxn>
                <a:cxn ang="0">
                  <a:pos x="158" y="198"/>
                </a:cxn>
                <a:cxn ang="0">
                  <a:pos x="158" y="30"/>
                </a:cxn>
                <a:cxn ang="0">
                  <a:pos x="148" y="8"/>
                </a:cxn>
                <a:cxn ang="0">
                  <a:pos x="128" y="0"/>
                </a:cxn>
                <a:cxn ang="0">
                  <a:pos x="30" y="202"/>
                </a:cxn>
                <a:cxn ang="0">
                  <a:pos x="22" y="184"/>
                </a:cxn>
                <a:cxn ang="0">
                  <a:pos x="30" y="178"/>
                </a:cxn>
                <a:cxn ang="0">
                  <a:pos x="62" y="184"/>
                </a:cxn>
                <a:cxn ang="0">
                  <a:pos x="62" y="202"/>
                </a:cxn>
                <a:cxn ang="0">
                  <a:pos x="96" y="198"/>
                </a:cxn>
                <a:cxn ang="0">
                  <a:pos x="92" y="206"/>
                </a:cxn>
                <a:cxn ang="0">
                  <a:pos x="88" y="208"/>
                </a:cxn>
                <a:cxn ang="0">
                  <a:pos x="86" y="208"/>
                </a:cxn>
                <a:cxn ang="0">
                  <a:pos x="76" y="208"/>
                </a:cxn>
                <a:cxn ang="0">
                  <a:pos x="74" y="206"/>
                </a:cxn>
                <a:cxn ang="0">
                  <a:pos x="70" y="204"/>
                </a:cxn>
                <a:cxn ang="0">
                  <a:pos x="68" y="200"/>
                </a:cxn>
                <a:cxn ang="0">
                  <a:pos x="66" y="198"/>
                </a:cxn>
                <a:cxn ang="0">
                  <a:pos x="66" y="186"/>
                </a:cxn>
                <a:cxn ang="0">
                  <a:pos x="66" y="184"/>
                </a:cxn>
                <a:cxn ang="0">
                  <a:pos x="74" y="176"/>
                </a:cxn>
                <a:cxn ang="0">
                  <a:pos x="78" y="176"/>
                </a:cxn>
                <a:cxn ang="0">
                  <a:pos x="82" y="176"/>
                </a:cxn>
                <a:cxn ang="0">
                  <a:pos x="84" y="176"/>
                </a:cxn>
                <a:cxn ang="0">
                  <a:pos x="88" y="176"/>
                </a:cxn>
                <a:cxn ang="0">
                  <a:pos x="88" y="176"/>
                </a:cxn>
                <a:cxn ang="0">
                  <a:pos x="96" y="184"/>
                </a:cxn>
                <a:cxn ang="0">
                  <a:pos x="98" y="188"/>
                </a:cxn>
                <a:cxn ang="0">
                  <a:pos x="98" y="192"/>
                </a:cxn>
                <a:cxn ang="0">
                  <a:pos x="96" y="198"/>
                </a:cxn>
                <a:cxn ang="0">
                  <a:pos x="134" y="200"/>
                </a:cxn>
                <a:cxn ang="0">
                  <a:pos x="100" y="202"/>
                </a:cxn>
                <a:cxn ang="0">
                  <a:pos x="102" y="184"/>
                </a:cxn>
                <a:cxn ang="0">
                  <a:pos x="128" y="178"/>
                </a:cxn>
                <a:cxn ang="0">
                  <a:pos x="136" y="196"/>
                </a:cxn>
                <a:cxn ang="0">
                  <a:pos x="138" y="146"/>
                </a:cxn>
                <a:cxn ang="0">
                  <a:pos x="116" y="160"/>
                </a:cxn>
                <a:cxn ang="0">
                  <a:pos x="34" y="158"/>
                </a:cxn>
                <a:cxn ang="0">
                  <a:pos x="20" y="138"/>
                </a:cxn>
                <a:cxn ang="0">
                  <a:pos x="22" y="30"/>
                </a:cxn>
                <a:cxn ang="0">
                  <a:pos x="42" y="18"/>
                </a:cxn>
                <a:cxn ang="0">
                  <a:pos x="124" y="20"/>
                </a:cxn>
                <a:cxn ang="0">
                  <a:pos x="140" y="38"/>
                </a:cxn>
              </a:cxnLst>
              <a:rect l="0" t="0" r="r" b="b"/>
              <a:pathLst>
                <a:path w="158" h="224">
                  <a:moveTo>
                    <a:pt x="128" y="0"/>
                  </a:moveTo>
                  <a:lnTo>
                    <a:pt x="32" y="0"/>
                  </a:lnTo>
                  <a:lnTo>
                    <a:pt x="32" y="0"/>
                  </a:lnTo>
                  <a:lnTo>
                    <a:pt x="26" y="0"/>
                  </a:lnTo>
                  <a:lnTo>
                    <a:pt x="20" y="2"/>
                  </a:lnTo>
                  <a:lnTo>
                    <a:pt x="10" y="8"/>
                  </a:lnTo>
                  <a:lnTo>
                    <a:pt x="4" y="18"/>
                  </a:lnTo>
                  <a:lnTo>
                    <a:pt x="2" y="24"/>
                  </a:lnTo>
                  <a:lnTo>
                    <a:pt x="0" y="30"/>
                  </a:lnTo>
                  <a:lnTo>
                    <a:pt x="0" y="192"/>
                  </a:lnTo>
                  <a:lnTo>
                    <a:pt x="0" y="192"/>
                  </a:lnTo>
                  <a:lnTo>
                    <a:pt x="2" y="198"/>
                  </a:lnTo>
                  <a:lnTo>
                    <a:pt x="4" y="204"/>
                  </a:lnTo>
                  <a:lnTo>
                    <a:pt x="10" y="214"/>
                  </a:lnTo>
                  <a:lnTo>
                    <a:pt x="20" y="220"/>
                  </a:lnTo>
                  <a:lnTo>
                    <a:pt x="26" y="222"/>
                  </a:lnTo>
                  <a:lnTo>
                    <a:pt x="32" y="224"/>
                  </a:lnTo>
                  <a:lnTo>
                    <a:pt x="128" y="224"/>
                  </a:lnTo>
                  <a:lnTo>
                    <a:pt x="128" y="224"/>
                  </a:lnTo>
                  <a:lnTo>
                    <a:pt x="134" y="222"/>
                  </a:lnTo>
                  <a:lnTo>
                    <a:pt x="140" y="220"/>
                  </a:lnTo>
                  <a:lnTo>
                    <a:pt x="148" y="214"/>
                  </a:lnTo>
                  <a:lnTo>
                    <a:pt x="156" y="204"/>
                  </a:lnTo>
                  <a:lnTo>
                    <a:pt x="158" y="198"/>
                  </a:lnTo>
                  <a:lnTo>
                    <a:pt x="158" y="192"/>
                  </a:lnTo>
                  <a:lnTo>
                    <a:pt x="158" y="30"/>
                  </a:lnTo>
                  <a:lnTo>
                    <a:pt x="158" y="30"/>
                  </a:lnTo>
                  <a:lnTo>
                    <a:pt x="158" y="24"/>
                  </a:lnTo>
                  <a:lnTo>
                    <a:pt x="156" y="18"/>
                  </a:lnTo>
                  <a:lnTo>
                    <a:pt x="148" y="8"/>
                  </a:lnTo>
                  <a:lnTo>
                    <a:pt x="140" y="2"/>
                  </a:lnTo>
                  <a:lnTo>
                    <a:pt x="134" y="0"/>
                  </a:lnTo>
                  <a:lnTo>
                    <a:pt x="128" y="0"/>
                  </a:lnTo>
                  <a:lnTo>
                    <a:pt x="128" y="0"/>
                  </a:lnTo>
                  <a:close/>
                  <a:moveTo>
                    <a:pt x="30" y="202"/>
                  </a:moveTo>
                  <a:lnTo>
                    <a:pt x="30" y="202"/>
                  </a:lnTo>
                  <a:lnTo>
                    <a:pt x="24" y="200"/>
                  </a:lnTo>
                  <a:lnTo>
                    <a:pt x="22" y="196"/>
                  </a:lnTo>
                  <a:lnTo>
                    <a:pt x="22" y="184"/>
                  </a:lnTo>
                  <a:lnTo>
                    <a:pt x="22" y="184"/>
                  </a:lnTo>
                  <a:lnTo>
                    <a:pt x="24" y="180"/>
                  </a:lnTo>
                  <a:lnTo>
                    <a:pt x="30" y="178"/>
                  </a:lnTo>
                  <a:lnTo>
                    <a:pt x="66" y="178"/>
                  </a:lnTo>
                  <a:lnTo>
                    <a:pt x="66" y="178"/>
                  </a:lnTo>
                  <a:lnTo>
                    <a:pt x="62" y="184"/>
                  </a:lnTo>
                  <a:lnTo>
                    <a:pt x="60" y="192"/>
                  </a:lnTo>
                  <a:lnTo>
                    <a:pt x="60" y="192"/>
                  </a:lnTo>
                  <a:lnTo>
                    <a:pt x="62" y="202"/>
                  </a:lnTo>
                  <a:lnTo>
                    <a:pt x="30" y="202"/>
                  </a:lnTo>
                  <a:close/>
                  <a:moveTo>
                    <a:pt x="96" y="198"/>
                  </a:moveTo>
                  <a:lnTo>
                    <a:pt x="96" y="198"/>
                  </a:lnTo>
                  <a:lnTo>
                    <a:pt x="94" y="204"/>
                  </a:lnTo>
                  <a:lnTo>
                    <a:pt x="92" y="204"/>
                  </a:lnTo>
                  <a:lnTo>
                    <a:pt x="92" y="206"/>
                  </a:lnTo>
                  <a:lnTo>
                    <a:pt x="90" y="206"/>
                  </a:lnTo>
                  <a:lnTo>
                    <a:pt x="88" y="206"/>
                  </a:lnTo>
                  <a:lnTo>
                    <a:pt x="88" y="208"/>
                  </a:lnTo>
                  <a:lnTo>
                    <a:pt x="88" y="208"/>
                  </a:lnTo>
                  <a:lnTo>
                    <a:pt x="86" y="208"/>
                  </a:lnTo>
                  <a:lnTo>
                    <a:pt x="86" y="208"/>
                  </a:lnTo>
                  <a:lnTo>
                    <a:pt x="82" y="208"/>
                  </a:lnTo>
                  <a:lnTo>
                    <a:pt x="76" y="208"/>
                  </a:lnTo>
                  <a:lnTo>
                    <a:pt x="76" y="208"/>
                  </a:lnTo>
                  <a:lnTo>
                    <a:pt x="76" y="208"/>
                  </a:lnTo>
                  <a:lnTo>
                    <a:pt x="74" y="206"/>
                  </a:lnTo>
                  <a:lnTo>
                    <a:pt x="74" y="206"/>
                  </a:lnTo>
                  <a:lnTo>
                    <a:pt x="72" y="206"/>
                  </a:lnTo>
                  <a:lnTo>
                    <a:pt x="70" y="204"/>
                  </a:lnTo>
                  <a:lnTo>
                    <a:pt x="70" y="204"/>
                  </a:lnTo>
                  <a:lnTo>
                    <a:pt x="70" y="204"/>
                  </a:lnTo>
                  <a:lnTo>
                    <a:pt x="68" y="200"/>
                  </a:lnTo>
                  <a:lnTo>
                    <a:pt x="68" y="200"/>
                  </a:lnTo>
                  <a:lnTo>
                    <a:pt x="66" y="198"/>
                  </a:lnTo>
                  <a:lnTo>
                    <a:pt x="66" y="198"/>
                  </a:lnTo>
                  <a:lnTo>
                    <a:pt x="66" y="198"/>
                  </a:lnTo>
                  <a:lnTo>
                    <a:pt x="64" y="192"/>
                  </a:lnTo>
                  <a:lnTo>
                    <a:pt x="64" y="192"/>
                  </a:lnTo>
                  <a:lnTo>
                    <a:pt x="66" y="186"/>
                  </a:lnTo>
                  <a:lnTo>
                    <a:pt x="66" y="186"/>
                  </a:lnTo>
                  <a:lnTo>
                    <a:pt x="66" y="184"/>
                  </a:lnTo>
                  <a:lnTo>
                    <a:pt x="66" y="184"/>
                  </a:lnTo>
                  <a:lnTo>
                    <a:pt x="70" y="180"/>
                  </a:lnTo>
                  <a:lnTo>
                    <a:pt x="70" y="180"/>
                  </a:lnTo>
                  <a:lnTo>
                    <a:pt x="74" y="176"/>
                  </a:lnTo>
                  <a:lnTo>
                    <a:pt x="76" y="176"/>
                  </a:lnTo>
                  <a:lnTo>
                    <a:pt x="76" y="176"/>
                  </a:lnTo>
                  <a:lnTo>
                    <a:pt x="78" y="176"/>
                  </a:lnTo>
                  <a:lnTo>
                    <a:pt x="78" y="176"/>
                  </a:lnTo>
                  <a:lnTo>
                    <a:pt x="78" y="176"/>
                  </a:lnTo>
                  <a:lnTo>
                    <a:pt x="82" y="176"/>
                  </a:lnTo>
                  <a:lnTo>
                    <a:pt x="82" y="174"/>
                  </a:lnTo>
                  <a:lnTo>
                    <a:pt x="82" y="176"/>
                  </a:lnTo>
                  <a:lnTo>
                    <a:pt x="84" y="176"/>
                  </a:lnTo>
                  <a:lnTo>
                    <a:pt x="86" y="176"/>
                  </a:lnTo>
                  <a:lnTo>
                    <a:pt x="88" y="176"/>
                  </a:lnTo>
                  <a:lnTo>
                    <a:pt x="88" y="176"/>
                  </a:lnTo>
                  <a:lnTo>
                    <a:pt x="88" y="176"/>
                  </a:lnTo>
                  <a:lnTo>
                    <a:pt x="88" y="176"/>
                  </a:lnTo>
                  <a:lnTo>
                    <a:pt x="88" y="176"/>
                  </a:lnTo>
                  <a:lnTo>
                    <a:pt x="94" y="180"/>
                  </a:lnTo>
                  <a:lnTo>
                    <a:pt x="96" y="184"/>
                  </a:lnTo>
                  <a:lnTo>
                    <a:pt x="96" y="184"/>
                  </a:lnTo>
                  <a:lnTo>
                    <a:pt x="96" y="184"/>
                  </a:lnTo>
                  <a:lnTo>
                    <a:pt x="98" y="186"/>
                  </a:lnTo>
                  <a:lnTo>
                    <a:pt x="98" y="188"/>
                  </a:lnTo>
                  <a:lnTo>
                    <a:pt x="98" y="188"/>
                  </a:lnTo>
                  <a:lnTo>
                    <a:pt x="98" y="190"/>
                  </a:lnTo>
                  <a:lnTo>
                    <a:pt x="98" y="192"/>
                  </a:lnTo>
                  <a:lnTo>
                    <a:pt x="98" y="192"/>
                  </a:lnTo>
                  <a:lnTo>
                    <a:pt x="96" y="198"/>
                  </a:lnTo>
                  <a:lnTo>
                    <a:pt x="96" y="198"/>
                  </a:lnTo>
                  <a:close/>
                  <a:moveTo>
                    <a:pt x="136" y="196"/>
                  </a:moveTo>
                  <a:lnTo>
                    <a:pt x="136" y="196"/>
                  </a:lnTo>
                  <a:lnTo>
                    <a:pt x="134" y="200"/>
                  </a:lnTo>
                  <a:lnTo>
                    <a:pt x="128" y="202"/>
                  </a:lnTo>
                  <a:lnTo>
                    <a:pt x="100" y="202"/>
                  </a:lnTo>
                  <a:lnTo>
                    <a:pt x="100" y="202"/>
                  </a:lnTo>
                  <a:lnTo>
                    <a:pt x="102" y="192"/>
                  </a:lnTo>
                  <a:lnTo>
                    <a:pt x="102" y="192"/>
                  </a:lnTo>
                  <a:lnTo>
                    <a:pt x="102" y="184"/>
                  </a:lnTo>
                  <a:lnTo>
                    <a:pt x="98" y="178"/>
                  </a:lnTo>
                  <a:lnTo>
                    <a:pt x="128" y="178"/>
                  </a:lnTo>
                  <a:lnTo>
                    <a:pt x="128" y="178"/>
                  </a:lnTo>
                  <a:lnTo>
                    <a:pt x="134" y="180"/>
                  </a:lnTo>
                  <a:lnTo>
                    <a:pt x="136" y="184"/>
                  </a:lnTo>
                  <a:lnTo>
                    <a:pt x="136" y="196"/>
                  </a:lnTo>
                  <a:close/>
                  <a:moveTo>
                    <a:pt x="140" y="138"/>
                  </a:moveTo>
                  <a:lnTo>
                    <a:pt x="140" y="138"/>
                  </a:lnTo>
                  <a:lnTo>
                    <a:pt x="138" y="146"/>
                  </a:lnTo>
                  <a:lnTo>
                    <a:pt x="132" y="154"/>
                  </a:lnTo>
                  <a:lnTo>
                    <a:pt x="124" y="158"/>
                  </a:lnTo>
                  <a:lnTo>
                    <a:pt x="116" y="160"/>
                  </a:lnTo>
                  <a:lnTo>
                    <a:pt x="42" y="160"/>
                  </a:lnTo>
                  <a:lnTo>
                    <a:pt x="42" y="160"/>
                  </a:lnTo>
                  <a:lnTo>
                    <a:pt x="34" y="158"/>
                  </a:lnTo>
                  <a:lnTo>
                    <a:pt x="26" y="154"/>
                  </a:lnTo>
                  <a:lnTo>
                    <a:pt x="22" y="146"/>
                  </a:lnTo>
                  <a:lnTo>
                    <a:pt x="20" y="138"/>
                  </a:lnTo>
                  <a:lnTo>
                    <a:pt x="20" y="38"/>
                  </a:lnTo>
                  <a:lnTo>
                    <a:pt x="20" y="38"/>
                  </a:lnTo>
                  <a:lnTo>
                    <a:pt x="22" y="30"/>
                  </a:lnTo>
                  <a:lnTo>
                    <a:pt x="26" y="24"/>
                  </a:lnTo>
                  <a:lnTo>
                    <a:pt x="34" y="20"/>
                  </a:lnTo>
                  <a:lnTo>
                    <a:pt x="42" y="18"/>
                  </a:lnTo>
                  <a:lnTo>
                    <a:pt x="116" y="18"/>
                  </a:lnTo>
                  <a:lnTo>
                    <a:pt x="116" y="18"/>
                  </a:lnTo>
                  <a:lnTo>
                    <a:pt x="124" y="20"/>
                  </a:lnTo>
                  <a:lnTo>
                    <a:pt x="132" y="24"/>
                  </a:lnTo>
                  <a:lnTo>
                    <a:pt x="138" y="30"/>
                  </a:lnTo>
                  <a:lnTo>
                    <a:pt x="140" y="38"/>
                  </a:lnTo>
                  <a:lnTo>
                    <a:pt x="140" y="138"/>
                  </a:lnTo>
                  <a:close/>
                </a:path>
              </a:pathLst>
            </a:custGeom>
            <a:grpFill/>
            <a:ln w="9525">
              <a:noFill/>
              <a:round/>
            </a:ln>
          </p:spPr>
          <p:txBody>
            <a:bodyPr vert="horz" wrap="square" lIns="91427" tIns="45714" rIns="91427" bIns="45714" numCol="1" anchor="t" anchorCtr="0" compatLnSpc="1"/>
            <a:lstStyle/>
            <a:p>
              <a:pPr defTabSz="914400" fontAlgn="auto">
                <a:spcBef>
                  <a:spcPts val="0"/>
                </a:spcBef>
                <a:spcAft>
                  <a:spcPts val="0"/>
                </a:spcAft>
              </a:pPr>
              <a:endParaRPr lang="zh-CN" alt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 name="Freeform 80"/>
            <p:cNvSpPr>
              <a:spLocks noEditPoints="1"/>
            </p:cNvSpPr>
            <p:nvPr/>
          </p:nvSpPr>
          <p:spPr bwMode="auto">
            <a:xfrm>
              <a:off x="4962140" y="3219789"/>
              <a:ext cx="147458" cy="209056"/>
            </a:xfrm>
            <a:custGeom>
              <a:avLst/>
              <a:gdLst/>
              <a:ahLst/>
              <a:cxnLst>
                <a:cxn ang="0">
                  <a:pos x="32" y="0"/>
                </a:cxn>
                <a:cxn ang="0">
                  <a:pos x="10" y="8"/>
                </a:cxn>
                <a:cxn ang="0">
                  <a:pos x="0" y="30"/>
                </a:cxn>
                <a:cxn ang="0">
                  <a:pos x="2" y="198"/>
                </a:cxn>
                <a:cxn ang="0">
                  <a:pos x="20" y="220"/>
                </a:cxn>
                <a:cxn ang="0">
                  <a:pos x="128" y="224"/>
                </a:cxn>
                <a:cxn ang="0">
                  <a:pos x="140" y="220"/>
                </a:cxn>
                <a:cxn ang="0">
                  <a:pos x="158" y="198"/>
                </a:cxn>
                <a:cxn ang="0">
                  <a:pos x="158" y="30"/>
                </a:cxn>
                <a:cxn ang="0">
                  <a:pos x="148" y="8"/>
                </a:cxn>
                <a:cxn ang="0">
                  <a:pos x="128" y="0"/>
                </a:cxn>
                <a:cxn ang="0">
                  <a:pos x="30" y="202"/>
                </a:cxn>
                <a:cxn ang="0">
                  <a:pos x="22" y="184"/>
                </a:cxn>
                <a:cxn ang="0">
                  <a:pos x="30" y="178"/>
                </a:cxn>
                <a:cxn ang="0">
                  <a:pos x="62" y="184"/>
                </a:cxn>
                <a:cxn ang="0">
                  <a:pos x="62" y="202"/>
                </a:cxn>
                <a:cxn ang="0">
                  <a:pos x="96" y="198"/>
                </a:cxn>
                <a:cxn ang="0">
                  <a:pos x="92" y="206"/>
                </a:cxn>
                <a:cxn ang="0">
                  <a:pos x="88" y="208"/>
                </a:cxn>
                <a:cxn ang="0">
                  <a:pos x="86" y="208"/>
                </a:cxn>
                <a:cxn ang="0">
                  <a:pos x="76" y="208"/>
                </a:cxn>
                <a:cxn ang="0">
                  <a:pos x="74" y="206"/>
                </a:cxn>
                <a:cxn ang="0">
                  <a:pos x="70" y="204"/>
                </a:cxn>
                <a:cxn ang="0">
                  <a:pos x="68" y="200"/>
                </a:cxn>
                <a:cxn ang="0">
                  <a:pos x="66" y="198"/>
                </a:cxn>
                <a:cxn ang="0">
                  <a:pos x="66" y="186"/>
                </a:cxn>
                <a:cxn ang="0">
                  <a:pos x="66" y="184"/>
                </a:cxn>
                <a:cxn ang="0">
                  <a:pos x="74" y="176"/>
                </a:cxn>
                <a:cxn ang="0">
                  <a:pos x="78" y="176"/>
                </a:cxn>
                <a:cxn ang="0">
                  <a:pos x="82" y="176"/>
                </a:cxn>
                <a:cxn ang="0">
                  <a:pos x="84" y="176"/>
                </a:cxn>
                <a:cxn ang="0">
                  <a:pos x="88" y="176"/>
                </a:cxn>
                <a:cxn ang="0">
                  <a:pos x="88" y="176"/>
                </a:cxn>
                <a:cxn ang="0">
                  <a:pos x="96" y="184"/>
                </a:cxn>
                <a:cxn ang="0">
                  <a:pos x="98" y="188"/>
                </a:cxn>
                <a:cxn ang="0">
                  <a:pos x="98" y="192"/>
                </a:cxn>
                <a:cxn ang="0">
                  <a:pos x="96" y="198"/>
                </a:cxn>
                <a:cxn ang="0">
                  <a:pos x="134" y="200"/>
                </a:cxn>
                <a:cxn ang="0">
                  <a:pos x="100" y="202"/>
                </a:cxn>
                <a:cxn ang="0">
                  <a:pos x="102" y="184"/>
                </a:cxn>
                <a:cxn ang="0">
                  <a:pos x="128" y="178"/>
                </a:cxn>
                <a:cxn ang="0">
                  <a:pos x="136" y="196"/>
                </a:cxn>
                <a:cxn ang="0">
                  <a:pos x="138" y="146"/>
                </a:cxn>
                <a:cxn ang="0">
                  <a:pos x="116" y="160"/>
                </a:cxn>
                <a:cxn ang="0">
                  <a:pos x="34" y="158"/>
                </a:cxn>
                <a:cxn ang="0">
                  <a:pos x="20" y="138"/>
                </a:cxn>
                <a:cxn ang="0">
                  <a:pos x="22" y="30"/>
                </a:cxn>
                <a:cxn ang="0">
                  <a:pos x="42" y="18"/>
                </a:cxn>
                <a:cxn ang="0">
                  <a:pos x="124" y="20"/>
                </a:cxn>
                <a:cxn ang="0">
                  <a:pos x="140" y="38"/>
                </a:cxn>
              </a:cxnLst>
              <a:rect l="0" t="0" r="r" b="b"/>
              <a:pathLst>
                <a:path w="158" h="224">
                  <a:moveTo>
                    <a:pt x="128" y="0"/>
                  </a:moveTo>
                  <a:lnTo>
                    <a:pt x="32" y="0"/>
                  </a:lnTo>
                  <a:lnTo>
                    <a:pt x="32" y="0"/>
                  </a:lnTo>
                  <a:lnTo>
                    <a:pt x="26" y="0"/>
                  </a:lnTo>
                  <a:lnTo>
                    <a:pt x="20" y="2"/>
                  </a:lnTo>
                  <a:lnTo>
                    <a:pt x="10" y="8"/>
                  </a:lnTo>
                  <a:lnTo>
                    <a:pt x="4" y="18"/>
                  </a:lnTo>
                  <a:lnTo>
                    <a:pt x="2" y="24"/>
                  </a:lnTo>
                  <a:lnTo>
                    <a:pt x="0" y="30"/>
                  </a:lnTo>
                  <a:lnTo>
                    <a:pt x="0" y="192"/>
                  </a:lnTo>
                  <a:lnTo>
                    <a:pt x="0" y="192"/>
                  </a:lnTo>
                  <a:lnTo>
                    <a:pt x="2" y="198"/>
                  </a:lnTo>
                  <a:lnTo>
                    <a:pt x="4" y="204"/>
                  </a:lnTo>
                  <a:lnTo>
                    <a:pt x="10" y="214"/>
                  </a:lnTo>
                  <a:lnTo>
                    <a:pt x="20" y="220"/>
                  </a:lnTo>
                  <a:lnTo>
                    <a:pt x="26" y="222"/>
                  </a:lnTo>
                  <a:lnTo>
                    <a:pt x="32" y="224"/>
                  </a:lnTo>
                  <a:lnTo>
                    <a:pt x="128" y="224"/>
                  </a:lnTo>
                  <a:lnTo>
                    <a:pt x="128" y="224"/>
                  </a:lnTo>
                  <a:lnTo>
                    <a:pt x="134" y="222"/>
                  </a:lnTo>
                  <a:lnTo>
                    <a:pt x="140" y="220"/>
                  </a:lnTo>
                  <a:lnTo>
                    <a:pt x="148" y="214"/>
                  </a:lnTo>
                  <a:lnTo>
                    <a:pt x="156" y="204"/>
                  </a:lnTo>
                  <a:lnTo>
                    <a:pt x="158" y="198"/>
                  </a:lnTo>
                  <a:lnTo>
                    <a:pt x="158" y="192"/>
                  </a:lnTo>
                  <a:lnTo>
                    <a:pt x="158" y="30"/>
                  </a:lnTo>
                  <a:lnTo>
                    <a:pt x="158" y="30"/>
                  </a:lnTo>
                  <a:lnTo>
                    <a:pt x="158" y="24"/>
                  </a:lnTo>
                  <a:lnTo>
                    <a:pt x="156" y="18"/>
                  </a:lnTo>
                  <a:lnTo>
                    <a:pt x="148" y="8"/>
                  </a:lnTo>
                  <a:lnTo>
                    <a:pt x="140" y="2"/>
                  </a:lnTo>
                  <a:lnTo>
                    <a:pt x="134" y="0"/>
                  </a:lnTo>
                  <a:lnTo>
                    <a:pt x="128" y="0"/>
                  </a:lnTo>
                  <a:lnTo>
                    <a:pt x="128" y="0"/>
                  </a:lnTo>
                  <a:close/>
                  <a:moveTo>
                    <a:pt x="30" y="202"/>
                  </a:moveTo>
                  <a:lnTo>
                    <a:pt x="30" y="202"/>
                  </a:lnTo>
                  <a:lnTo>
                    <a:pt x="24" y="200"/>
                  </a:lnTo>
                  <a:lnTo>
                    <a:pt x="22" y="196"/>
                  </a:lnTo>
                  <a:lnTo>
                    <a:pt x="22" y="184"/>
                  </a:lnTo>
                  <a:lnTo>
                    <a:pt x="22" y="184"/>
                  </a:lnTo>
                  <a:lnTo>
                    <a:pt x="24" y="180"/>
                  </a:lnTo>
                  <a:lnTo>
                    <a:pt x="30" y="178"/>
                  </a:lnTo>
                  <a:lnTo>
                    <a:pt x="66" y="178"/>
                  </a:lnTo>
                  <a:lnTo>
                    <a:pt x="66" y="178"/>
                  </a:lnTo>
                  <a:lnTo>
                    <a:pt x="62" y="184"/>
                  </a:lnTo>
                  <a:lnTo>
                    <a:pt x="60" y="192"/>
                  </a:lnTo>
                  <a:lnTo>
                    <a:pt x="60" y="192"/>
                  </a:lnTo>
                  <a:lnTo>
                    <a:pt x="62" y="202"/>
                  </a:lnTo>
                  <a:lnTo>
                    <a:pt x="30" y="202"/>
                  </a:lnTo>
                  <a:close/>
                  <a:moveTo>
                    <a:pt x="96" y="198"/>
                  </a:moveTo>
                  <a:lnTo>
                    <a:pt x="96" y="198"/>
                  </a:lnTo>
                  <a:lnTo>
                    <a:pt x="94" y="204"/>
                  </a:lnTo>
                  <a:lnTo>
                    <a:pt x="92" y="204"/>
                  </a:lnTo>
                  <a:lnTo>
                    <a:pt x="92" y="206"/>
                  </a:lnTo>
                  <a:lnTo>
                    <a:pt x="90" y="206"/>
                  </a:lnTo>
                  <a:lnTo>
                    <a:pt x="88" y="206"/>
                  </a:lnTo>
                  <a:lnTo>
                    <a:pt x="88" y="208"/>
                  </a:lnTo>
                  <a:lnTo>
                    <a:pt x="88" y="208"/>
                  </a:lnTo>
                  <a:lnTo>
                    <a:pt x="86" y="208"/>
                  </a:lnTo>
                  <a:lnTo>
                    <a:pt x="86" y="208"/>
                  </a:lnTo>
                  <a:lnTo>
                    <a:pt x="82" y="208"/>
                  </a:lnTo>
                  <a:lnTo>
                    <a:pt x="76" y="208"/>
                  </a:lnTo>
                  <a:lnTo>
                    <a:pt x="76" y="208"/>
                  </a:lnTo>
                  <a:lnTo>
                    <a:pt x="76" y="208"/>
                  </a:lnTo>
                  <a:lnTo>
                    <a:pt x="74" y="206"/>
                  </a:lnTo>
                  <a:lnTo>
                    <a:pt x="74" y="206"/>
                  </a:lnTo>
                  <a:lnTo>
                    <a:pt x="72" y="206"/>
                  </a:lnTo>
                  <a:lnTo>
                    <a:pt x="70" y="204"/>
                  </a:lnTo>
                  <a:lnTo>
                    <a:pt x="70" y="204"/>
                  </a:lnTo>
                  <a:lnTo>
                    <a:pt x="70" y="204"/>
                  </a:lnTo>
                  <a:lnTo>
                    <a:pt x="68" y="200"/>
                  </a:lnTo>
                  <a:lnTo>
                    <a:pt x="68" y="200"/>
                  </a:lnTo>
                  <a:lnTo>
                    <a:pt x="66" y="198"/>
                  </a:lnTo>
                  <a:lnTo>
                    <a:pt x="66" y="198"/>
                  </a:lnTo>
                  <a:lnTo>
                    <a:pt x="66" y="198"/>
                  </a:lnTo>
                  <a:lnTo>
                    <a:pt x="64" y="192"/>
                  </a:lnTo>
                  <a:lnTo>
                    <a:pt x="64" y="192"/>
                  </a:lnTo>
                  <a:lnTo>
                    <a:pt x="66" y="186"/>
                  </a:lnTo>
                  <a:lnTo>
                    <a:pt x="66" y="186"/>
                  </a:lnTo>
                  <a:lnTo>
                    <a:pt x="66" y="184"/>
                  </a:lnTo>
                  <a:lnTo>
                    <a:pt x="66" y="184"/>
                  </a:lnTo>
                  <a:lnTo>
                    <a:pt x="70" y="180"/>
                  </a:lnTo>
                  <a:lnTo>
                    <a:pt x="70" y="180"/>
                  </a:lnTo>
                  <a:lnTo>
                    <a:pt x="74" y="176"/>
                  </a:lnTo>
                  <a:lnTo>
                    <a:pt x="76" y="176"/>
                  </a:lnTo>
                  <a:lnTo>
                    <a:pt x="76" y="176"/>
                  </a:lnTo>
                  <a:lnTo>
                    <a:pt x="78" y="176"/>
                  </a:lnTo>
                  <a:lnTo>
                    <a:pt x="78" y="176"/>
                  </a:lnTo>
                  <a:lnTo>
                    <a:pt x="78" y="176"/>
                  </a:lnTo>
                  <a:lnTo>
                    <a:pt x="82" y="176"/>
                  </a:lnTo>
                  <a:lnTo>
                    <a:pt x="82" y="174"/>
                  </a:lnTo>
                  <a:lnTo>
                    <a:pt x="82" y="176"/>
                  </a:lnTo>
                  <a:lnTo>
                    <a:pt x="84" y="176"/>
                  </a:lnTo>
                  <a:lnTo>
                    <a:pt x="86" y="176"/>
                  </a:lnTo>
                  <a:lnTo>
                    <a:pt x="88" y="176"/>
                  </a:lnTo>
                  <a:lnTo>
                    <a:pt x="88" y="176"/>
                  </a:lnTo>
                  <a:lnTo>
                    <a:pt x="88" y="176"/>
                  </a:lnTo>
                  <a:lnTo>
                    <a:pt x="88" y="176"/>
                  </a:lnTo>
                  <a:lnTo>
                    <a:pt x="88" y="176"/>
                  </a:lnTo>
                  <a:lnTo>
                    <a:pt x="94" y="180"/>
                  </a:lnTo>
                  <a:lnTo>
                    <a:pt x="96" y="184"/>
                  </a:lnTo>
                  <a:lnTo>
                    <a:pt x="96" y="184"/>
                  </a:lnTo>
                  <a:lnTo>
                    <a:pt x="96" y="184"/>
                  </a:lnTo>
                  <a:lnTo>
                    <a:pt x="98" y="186"/>
                  </a:lnTo>
                  <a:lnTo>
                    <a:pt x="98" y="188"/>
                  </a:lnTo>
                  <a:lnTo>
                    <a:pt x="98" y="188"/>
                  </a:lnTo>
                  <a:lnTo>
                    <a:pt x="98" y="190"/>
                  </a:lnTo>
                  <a:lnTo>
                    <a:pt x="98" y="192"/>
                  </a:lnTo>
                  <a:lnTo>
                    <a:pt x="98" y="192"/>
                  </a:lnTo>
                  <a:lnTo>
                    <a:pt x="96" y="198"/>
                  </a:lnTo>
                  <a:lnTo>
                    <a:pt x="96" y="198"/>
                  </a:lnTo>
                  <a:close/>
                  <a:moveTo>
                    <a:pt x="136" y="196"/>
                  </a:moveTo>
                  <a:lnTo>
                    <a:pt x="136" y="196"/>
                  </a:lnTo>
                  <a:lnTo>
                    <a:pt x="134" y="200"/>
                  </a:lnTo>
                  <a:lnTo>
                    <a:pt x="128" y="202"/>
                  </a:lnTo>
                  <a:lnTo>
                    <a:pt x="100" y="202"/>
                  </a:lnTo>
                  <a:lnTo>
                    <a:pt x="100" y="202"/>
                  </a:lnTo>
                  <a:lnTo>
                    <a:pt x="102" y="192"/>
                  </a:lnTo>
                  <a:lnTo>
                    <a:pt x="102" y="192"/>
                  </a:lnTo>
                  <a:lnTo>
                    <a:pt x="102" y="184"/>
                  </a:lnTo>
                  <a:lnTo>
                    <a:pt x="98" y="178"/>
                  </a:lnTo>
                  <a:lnTo>
                    <a:pt x="128" y="178"/>
                  </a:lnTo>
                  <a:lnTo>
                    <a:pt x="128" y="178"/>
                  </a:lnTo>
                  <a:lnTo>
                    <a:pt x="134" y="180"/>
                  </a:lnTo>
                  <a:lnTo>
                    <a:pt x="136" y="184"/>
                  </a:lnTo>
                  <a:lnTo>
                    <a:pt x="136" y="196"/>
                  </a:lnTo>
                  <a:close/>
                  <a:moveTo>
                    <a:pt x="140" y="138"/>
                  </a:moveTo>
                  <a:lnTo>
                    <a:pt x="140" y="138"/>
                  </a:lnTo>
                  <a:lnTo>
                    <a:pt x="138" y="146"/>
                  </a:lnTo>
                  <a:lnTo>
                    <a:pt x="132" y="154"/>
                  </a:lnTo>
                  <a:lnTo>
                    <a:pt x="124" y="158"/>
                  </a:lnTo>
                  <a:lnTo>
                    <a:pt x="116" y="160"/>
                  </a:lnTo>
                  <a:lnTo>
                    <a:pt x="42" y="160"/>
                  </a:lnTo>
                  <a:lnTo>
                    <a:pt x="42" y="160"/>
                  </a:lnTo>
                  <a:lnTo>
                    <a:pt x="34" y="158"/>
                  </a:lnTo>
                  <a:lnTo>
                    <a:pt x="26" y="154"/>
                  </a:lnTo>
                  <a:lnTo>
                    <a:pt x="22" y="146"/>
                  </a:lnTo>
                  <a:lnTo>
                    <a:pt x="20" y="138"/>
                  </a:lnTo>
                  <a:lnTo>
                    <a:pt x="20" y="38"/>
                  </a:lnTo>
                  <a:lnTo>
                    <a:pt x="20" y="38"/>
                  </a:lnTo>
                  <a:lnTo>
                    <a:pt x="22" y="30"/>
                  </a:lnTo>
                  <a:lnTo>
                    <a:pt x="26" y="24"/>
                  </a:lnTo>
                  <a:lnTo>
                    <a:pt x="34" y="20"/>
                  </a:lnTo>
                  <a:lnTo>
                    <a:pt x="42" y="18"/>
                  </a:lnTo>
                  <a:lnTo>
                    <a:pt x="116" y="18"/>
                  </a:lnTo>
                  <a:lnTo>
                    <a:pt x="116" y="18"/>
                  </a:lnTo>
                  <a:lnTo>
                    <a:pt x="124" y="20"/>
                  </a:lnTo>
                  <a:lnTo>
                    <a:pt x="132" y="24"/>
                  </a:lnTo>
                  <a:lnTo>
                    <a:pt x="138" y="30"/>
                  </a:lnTo>
                  <a:lnTo>
                    <a:pt x="140" y="38"/>
                  </a:lnTo>
                  <a:lnTo>
                    <a:pt x="140" y="138"/>
                  </a:lnTo>
                  <a:close/>
                </a:path>
              </a:pathLst>
            </a:custGeom>
            <a:grpFill/>
            <a:ln w="9525">
              <a:noFill/>
              <a:round/>
            </a:ln>
          </p:spPr>
          <p:txBody>
            <a:bodyPr vert="horz" wrap="square" lIns="91427" tIns="45714" rIns="91427" bIns="45714" numCol="1" anchor="t" anchorCtr="0" compatLnSpc="1"/>
            <a:lstStyle/>
            <a:p>
              <a:pPr defTabSz="914400" fontAlgn="auto">
                <a:spcBef>
                  <a:spcPts val="0"/>
                </a:spcBef>
                <a:spcAft>
                  <a:spcPts val="0"/>
                </a:spcAft>
              </a:pPr>
              <a:endParaRPr lang="zh-CN" alt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 name="Freeform 80"/>
            <p:cNvSpPr>
              <a:spLocks noEditPoints="1"/>
            </p:cNvSpPr>
            <p:nvPr/>
          </p:nvSpPr>
          <p:spPr bwMode="auto">
            <a:xfrm>
              <a:off x="4962477" y="2724987"/>
              <a:ext cx="147458" cy="209056"/>
            </a:xfrm>
            <a:custGeom>
              <a:avLst/>
              <a:gdLst/>
              <a:ahLst/>
              <a:cxnLst>
                <a:cxn ang="0">
                  <a:pos x="32" y="0"/>
                </a:cxn>
                <a:cxn ang="0">
                  <a:pos x="10" y="8"/>
                </a:cxn>
                <a:cxn ang="0">
                  <a:pos x="0" y="30"/>
                </a:cxn>
                <a:cxn ang="0">
                  <a:pos x="2" y="198"/>
                </a:cxn>
                <a:cxn ang="0">
                  <a:pos x="20" y="220"/>
                </a:cxn>
                <a:cxn ang="0">
                  <a:pos x="128" y="224"/>
                </a:cxn>
                <a:cxn ang="0">
                  <a:pos x="140" y="220"/>
                </a:cxn>
                <a:cxn ang="0">
                  <a:pos x="158" y="198"/>
                </a:cxn>
                <a:cxn ang="0">
                  <a:pos x="158" y="30"/>
                </a:cxn>
                <a:cxn ang="0">
                  <a:pos x="148" y="8"/>
                </a:cxn>
                <a:cxn ang="0">
                  <a:pos x="128" y="0"/>
                </a:cxn>
                <a:cxn ang="0">
                  <a:pos x="30" y="202"/>
                </a:cxn>
                <a:cxn ang="0">
                  <a:pos x="22" y="184"/>
                </a:cxn>
                <a:cxn ang="0">
                  <a:pos x="30" y="178"/>
                </a:cxn>
                <a:cxn ang="0">
                  <a:pos x="62" y="184"/>
                </a:cxn>
                <a:cxn ang="0">
                  <a:pos x="62" y="202"/>
                </a:cxn>
                <a:cxn ang="0">
                  <a:pos x="96" y="198"/>
                </a:cxn>
                <a:cxn ang="0">
                  <a:pos x="92" y="206"/>
                </a:cxn>
                <a:cxn ang="0">
                  <a:pos x="88" y="208"/>
                </a:cxn>
                <a:cxn ang="0">
                  <a:pos x="86" y="208"/>
                </a:cxn>
                <a:cxn ang="0">
                  <a:pos x="76" y="208"/>
                </a:cxn>
                <a:cxn ang="0">
                  <a:pos x="74" y="206"/>
                </a:cxn>
                <a:cxn ang="0">
                  <a:pos x="70" y="204"/>
                </a:cxn>
                <a:cxn ang="0">
                  <a:pos x="68" y="200"/>
                </a:cxn>
                <a:cxn ang="0">
                  <a:pos x="66" y="198"/>
                </a:cxn>
                <a:cxn ang="0">
                  <a:pos x="66" y="186"/>
                </a:cxn>
                <a:cxn ang="0">
                  <a:pos x="66" y="184"/>
                </a:cxn>
                <a:cxn ang="0">
                  <a:pos x="74" y="176"/>
                </a:cxn>
                <a:cxn ang="0">
                  <a:pos x="78" y="176"/>
                </a:cxn>
                <a:cxn ang="0">
                  <a:pos x="82" y="176"/>
                </a:cxn>
                <a:cxn ang="0">
                  <a:pos x="84" y="176"/>
                </a:cxn>
                <a:cxn ang="0">
                  <a:pos x="88" y="176"/>
                </a:cxn>
                <a:cxn ang="0">
                  <a:pos x="88" y="176"/>
                </a:cxn>
                <a:cxn ang="0">
                  <a:pos x="96" y="184"/>
                </a:cxn>
                <a:cxn ang="0">
                  <a:pos x="98" y="188"/>
                </a:cxn>
                <a:cxn ang="0">
                  <a:pos x="98" y="192"/>
                </a:cxn>
                <a:cxn ang="0">
                  <a:pos x="96" y="198"/>
                </a:cxn>
                <a:cxn ang="0">
                  <a:pos x="134" y="200"/>
                </a:cxn>
                <a:cxn ang="0">
                  <a:pos x="100" y="202"/>
                </a:cxn>
                <a:cxn ang="0">
                  <a:pos x="102" y="184"/>
                </a:cxn>
                <a:cxn ang="0">
                  <a:pos x="128" y="178"/>
                </a:cxn>
                <a:cxn ang="0">
                  <a:pos x="136" y="196"/>
                </a:cxn>
                <a:cxn ang="0">
                  <a:pos x="138" y="146"/>
                </a:cxn>
                <a:cxn ang="0">
                  <a:pos x="116" y="160"/>
                </a:cxn>
                <a:cxn ang="0">
                  <a:pos x="34" y="158"/>
                </a:cxn>
                <a:cxn ang="0">
                  <a:pos x="20" y="138"/>
                </a:cxn>
                <a:cxn ang="0">
                  <a:pos x="22" y="30"/>
                </a:cxn>
                <a:cxn ang="0">
                  <a:pos x="42" y="18"/>
                </a:cxn>
                <a:cxn ang="0">
                  <a:pos x="124" y="20"/>
                </a:cxn>
                <a:cxn ang="0">
                  <a:pos x="140" y="38"/>
                </a:cxn>
              </a:cxnLst>
              <a:rect l="0" t="0" r="r" b="b"/>
              <a:pathLst>
                <a:path w="158" h="224">
                  <a:moveTo>
                    <a:pt x="128" y="0"/>
                  </a:moveTo>
                  <a:lnTo>
                    <a:pt x="32" y="0"/>
                  </a:lnTo>
                  <a:lnTo>
                    <a:pt x="32" y="0"/>
                  </a:lnTo>
                  <a:lnTo>
                    <a:pt x="26" y="0"/>
                  </a:lnTo>
                  <a:lnTo>
                    <a:pt x="20" y="2"/>
                  </a:lnTo>
                  <a:lnTo>
                    <a:pt x="10" y="8"/>
                  </a:lnTo>
                  <a:lnTo>
                    <a:pt x="4" y="18"/>
                  </a:lnTo>
                  <a:lnTo>
                    <a:pt x="2" y="24"/>
                  </a:lnTo>
                  <a:lnTo>
                    <a:pt x="0" y="30"/>
                  </a:lnTo>
                  <a:lnTo>
                    <a:pt x="0" y="192"/>
                  </a:lnTo>
                  <a:lnTo>
                    <a:pt x="0" y="192"/>
                  </a:lnTo>
                  <a:lnTo>
                    <a:pt x="2" y="198"/>
                  </a:lnTo>
                  <a:lnTo>
                    <a:pt x="4" y="204"/>
                  </a:lnTo>
                  <a:lnTo>
                    <a:pt x="10" y="214"/>
                  </a:lnTo>
                  <a:lnTo>
                    <a:pt x="20" y="220"/>
                  </a:lnTo>
                  <a:lnTo>
                    <a:pt x="26" y="222"/>
                  </a:lnTo>
                  <a:lnTo>
                    <a:pt x="32" y="224"/>
                  </a:lnTo>
                  <a:lnTo>
                    <a:pt x="128" y="224"/>
                  </a:lnTo>
                  <a:lnTo>
                    <a:pt x="128" y="224"/>
                  </a:lnTo>
                  <a:lnTo>
                    <a:pt x="134" y="222"/>
                  </a:lnTo>
                  <a:lnTo>
                    <a:pt x="140" y="220"/>
                  </a:lnTo>
                  <a:lnTo>
                    <a:pt x="148" y="214"/>
                  </a:lnTo>
                  <a:lnTo>
                    <a:pt x="156" y="204"/>
                  </a:lnTo>
                  <a:lnTo>
                    <a:pt x="158" y="198"/>
                  </a:lnTo>
                  <a:lnTo>
                    <a:pt x="158" y="192"/>
                  </a:lnTo>
                  <a:lnTo>
                    <a:pt x="158" y="30"/>
                  </a:lnTo>
                  <a:lnTo>
                    <a:pt x="158" y="30"/>
                  </a:lnTo>
                  <a:lnTo>
                    <a:pt x="158" y="24"/>
                  </a:lnTo>
                  <a:lnTo>
                    <a:pt x="156" y="18"/>
                  </a:lnTo>
                  <a:lnTo>
                    <a:pt x="148" y="8"/>
                  </a:lnTo>
                  <a:lnTo>
                    <a:pt x="140" y="2"/>
                  </a:lnTo>
                  <a:lnTo>
                    <a:pt x="134" y="0"/>
                  </a:lnTo>
                  <a:lnTo>
                    <a:pt x="128" y="0"/>
                  </a:lnTo>
                  <a:lnTo>
                    <a:pt x="128" y="0"/>
                  </a:lnTo>
                  <a:close/>
                  <a:moveTo>
                    <a:pt x="30" y="202"/>
                  </a:moveTo>
                  <a:lnTo>
                    <a:pt x="30" y="202"/>
                  </a:lnTo>
                  <a:lnTo>
                    <a:pt x="24" y="200"/>
                  </a:lnTo>
                  <a:lnTo>
                    <a:pt x="22" y="196"/>
                  </a:lnTo>
                  <a:lnTo>
                    <a:pt x="22" y="184"/>
                  </a:lnTo>
                  <a:lnTo>
                    <a:pt x="22" y="184"/>
                  </a:lnTo>
                  <a:lnTo>
                    <a:pt x="24" y="180"/>
                  </a:lnTo>
                  <a:lnTo>
                    <a:pt x="30" y="178"/>
                  </a:lnTo>
                  <a:lnTo>
                    <a:pt x="66" y="178"/>
                  </a:lnTo>
                  <a:lnTo>
                    <a:pt x="66" y="178"/>
                  </a:lnTo>
                  <a:lnTo>
                    <a:pt x="62" y="184"/>
                  </a:lnTo>
                  <a:lnTo>
                    <a:pt x="60" y="192"/>
                  </a:lnTo>
                  <a:lnTo>
                    <a:pt x="60" y="192"/>
                  </a:lnTo>
                  <a:lnTo>
                    <a:pt x="62" y="202"/>
                  </a:lnTo>
                  <a:lnTo>
                    <a:pt x="30" y="202"/>
                  </a:lnTo>
                  <a:close/>
                  <a:moveTo>
                    <a:pt x="96" y="198"/>
                  </a:moveTo>
                  <a:lnTo>
                    <a:pt x="96" y="198"/>
                  </a:lnTo>
                  <a:lnTo>
                    <a:pt x="94" y="204"/>
                  </a:lnTo>
                  <a:lnTo>
                    <a:pt x="92" y="204"/>
                  </a:lnTo>
                  <a:lnTo>
                    <a:pt x="92" y="206"/>
                  </a:lnTo>
                  <a:lnTo>
                    <a:pt x="90" y="206"/>
                  </a:lnTo>
                  <a:lnTo>
                    <a:pt x="88" y="206"/>
                  </a:lnTo>
                  <a:lnTo>
                    <a:pt x="88" y="208"/>
                  </a:lnTo>
                  <a:lnTo>
                    <a:pt x="88" y="208"/>
                  </a:lnTo>
                  <a:lnTo>
                    <a:pt x="86" y="208"/>
                  </a:lnTo>
                  <a:lnTo>
                    <a:pt x="86" y="208"/>
                  </a:lnTo>
                  <a:lnTo>
                    <a:pt x="82" y="208"/>
                  </a:lnTo>
                  <a:lnTo>
                    <a:pt x="76" y="208"/>
                  </a:lnTo>
                  <a:lnTo>
                    <a:pt x="76" y="208"/>
                  </a:lnTo>
                  <a:lnTo>
                    <a:pt x="76" y="208"/>
                  </a:lnTo>
                  <a:lnTo>
                    <a:pt x="74" y="206"/>
                  </a:lnTo>
                  <a:lnTo>
                    <a:pt x="74" y="206"/>
                  </a:lnTo>
                  <a:lnTo>
                    <a:pt x="72" y="206"/>
                  </a:lnTo>
                  <a:lnTo>
                    <a:pt x="70" y="204"/>
                  </a:lnTo>
                  <a:lnTo>
                    <a:pt x="70" y="204"/>
                  </a:lnTo>
                  <a:lnTo>
                    <a:pt x="70" y="204"/>
                  </a:lnTo>
                  <a:lnTo>
                    <a:pt x="68" y="200"/>
                  </a:lnTo>
                  <a:lnTo>
                    <a:pt x="68" y="200"/>
                  </a:lnTo>
                  <a:lnTo>
                    <a:pt x="66" y="198"/>
                  </a:lnTo>
                  <a:lnTo>
                    <a:pt x="66" y="198"/>
                  </a:lnTo>
                  <a:lnTo>
                    <a:pt x="66" y="198"/>
                  </a:lnTo>
                  <a:lnTo>
                    <a:pt x="64" y="192"/>
                  </a:lnTo>
                  <a:lnTo>
                    <a:pt x="64" y="192"/>
                  </a:lnTo>
                  <a:lnTo>
                    <a:pt x="66" y="186"/>
                  </a:lnTo>
                  <a:lnTo>
                    <a:pt x="66" y="186"/>
                  </a:lnTo>
                  <a:lnTo>
                    <a:pt x="66" y="184"/>
                  </a:lnTo>
                  <a:lnTo>
                    <a:pt x="66" y="184"/>
                  </a:lnTo>
                  <a:lnTo>
                    <a:pt x="70" y="180"/>
                  </a:lnTo>
                  <a:lnTo>
                    <a:pt x="70" y="180"/>
                  </a:lnTo>
                  <a:lnTo>
                    <a:pt x="74" y="176"/>
                  </a:lnTo>
                  <a:lnTo>
                    <a:pt x="76" y="176"/>
                  </a:lnTo>
                  <a:lnTo>
                    <a:pt x="76" y="176"/>
                  </a:lnTo>
                  <a:lnTo>
                    <a:pt x="78" y="176"/>
                  </a:lnTo>
                  <a:lnTo>
                    <a:pt x="78" y="176"/>
                  </a:lnTo>
                  <a:lnTo>
                    <a:pt x="78" y="176"/>
                  </a:lnTo>
                  <a:lnTo>
                    <a:pt x="82" y="176"/>
                  </a:lnTo>
                  <a:lnTo>
                    <a:pt x="82" y="174"/>
                  </a:lnTo>
                  <a:lnTo>
                    <a:pt x="82" y="176"/>
                  </a:lnTo>
                  <a:lnTo>
                    <a:pt x="84" y="176"/>
                  </a:lnTo>
                  <a:lnTo>
                    <a:pt x="86" y="176"/>
                  </a:lnTo>
                  <a:lnTo>
                    <a:pt x="88" y="176"/>
                  </a:lnTo>
                  <a:lnTo>
                    <a:pt x="88" y="176"/>
                  </a:lnTo>
                  <a:lnTo>
                    <a:pt x="88" y="176"/>
                  </a:lnTo>
                  <a:lnTo>
                    <a:pt x="88" y="176"/>
                  </a:lnTo>
                  <a:lnTo>
                    <a:pt x="88" y="176"/>
                  </a:lnTo>
                  <a:lnTo>
                    <a:pt x="94" y="180"/>
                  </a:lnTo>
                  <a:lnTo>
                    <a:pt x="96" y="184"/>
                  </a:lnTo>
                  <a:lnTo>
                    <a:pt x="96" y="184"/>
                  </a:lnTo>
                  <a:lnTo>
                    <a:pt x="96" y="184"/>
                  </a:lnTo>
                  <a:lnTo>
                    <a:pt x="98" y="186"/>
                  </a:lnTo>
                  <a:lnTo>
                    <a:pt x="98" y="188"/>
                  </a:lnTo>
                  <a:lnTo>
                    <a:pt x="98" y="188"/>
                  </a:lnTo>
                  <a:lnTo>
                    <a:pt x="98" y="190"/>
                  </a:lnTo>
                  <a:lnTo>
                    <a:pt x="98" y="192"/>
                  </a:lnTo>
                  <a:lnTo>
                    <a:pt x="98" y="192"/>
                  </a:lnTo>
                  <a:lnTo>
                    <a:pt x="96" y="198"/>
                  </a:lnTo>
                  <a:lnTo>
                    <a:pt x="96" y="198"/>
                  </a:lnTo>
                  <a:close/>
                  <a:moveTo>
                    <a:pt x="136" y="196"/>
                  </a:moveTo>
                  <a:lnTo>
                    <a:pt x="136" y="196"/>
                  </a:lnTo>
                  <a:lnTo>
                    <a:pt x="134" y="200"/>
                  </a:lnTo>
                  <a:lnTo>
                    <a:pt x="128" y="202"/>
                  </a:lnTo>
                  <a:lnTo>
                    <a:pt x="100" y="202"/>
                  </a:lnTo>
                  <a:lnTo>
                    <a:pt x="100" y="202"/>
                  </a:lnTo>
                  <a:lnTo>
                    <a:pt x="102" y="192"/>
                  </a:lnTo>
                  <a:lnTo>
                    <a:pt x="102" y="192"/>
                  </a:lnTo>
                  <a:lnTo>
                    <a:pt x="102" y="184"/>
                  </a:lnTo>
                  <a:lnTo>
                    <a:pt x="98" y="178"/>
                  </a:lnTo>
                  <a:lnTo>
                    <a:pt x="128" y="178"/>
                  </a:lnTo>
                  <a:lnTo>
                    <a:pt x="128" y="178"/>
                  </a:lnTo>
                  <a:lnTo>
                    <a:pt x="134" y="180"/>
                  </a:lnTo>
                  <a:lnTo>
                    <a:pt x="136" y="184"/>
                  </a:lnTo>
                  <a:lnTo>
                    <a:pt x="136" y="196"/>
                  </a:lnTo>
                  <a:close/>
                  <a:moveTo>
                    <a:pt x="140" y="138"/>
                  </a:moveTo>
                  <a:lnTo>
                    <a:pt x="140" y="138"/>
                  </a:lnTo>
                  <a:lnTo>
                    <a:pt x="138" y="146"/>
                  </a:lnTo>
                  <a:lnTo>
                    <a:pt x="132" y="154"/>
                  </a:lnTo>
                  <a:lnTo>
                    <a:pt x="124" y="158"/>
                  </a:lnTo>
                  <a:lnTo>
                    <a:pt x="116" y="160"/>
                  </a:lnTo>
                  <a:lnTo>
                    <a:pt x="42" y="160"/>
                  </a:lnTo>
                  <a:lnTo>
                    <a:pt x="42" y="160"/>
                  </a:lnTo>
                  <a:lnTo>
                    <a:pt x="34" y="158"/>
                  </a:lnTo>
                  <a:lnTo>
                    <a:pt x="26" y="154"/>
                  </a:lnTo>
                  <a:lnTo>
                    <a:pt x="22" y="146"/>
                  </a:lnTo>
                  <a:lnTo>
                    <a:pt x="20" y="138"/>
                  </a:lnTo>
                  <a:lnTo>
                    <a:pt x="20" y="38"/>
                  </a:lnTo>
                  <a:lnTo>
                    <a:pt x="20" y="38"/>
                  </a:lnTo>
                  <a:lnTo>
                    <a:pt x="22" y="30"/>
                  </a:lnTo>
                  <a:lnTo>
                    <a:pt x="26" y="24"/>
                  </a:lnTo>
                  <a:lnTo>
                    <a:pt x="34" y="20"/>
                  </a:lnTo>
                  <a:lnTo>
                    <a:pt x="42" y="18"/>
                  </a:lnTo>
                  <a:lnTo>
                    <a:pt x="116" y="18"/>
                  </a:lnTo>
                  <a:lnTo>
                    <a:pt x="116" y="18"/>
                  </a:lnTo>
                  <a:lnTo>
                    <a:pt x="124" y="20"/>
                  </a:lnTo>
                  <a:lnTo>
                    <a:pt x="132" y="24"/>
                  </a:lnTo>
                  <a:lnTo>
                    <a:pt x="138" y="30"/>
                  </a:lnTo>
                  <a:lnTo>
                    <a:pt x="140" y="38"/>
                  </a:lnTo>
                  <a:lnTo>
                    <a:pt x="140" y="138"/>
                  </a:lnTo>
                  <a:close/>
                </a:path>
              </a:pathLst>
            </a:custGeom>
            <a:grpFill/>
            <a:ln w="9525">
              <a:noFill/>
              <a:round/>
            </a:ln>
          </p:spPr>
          <p:txBody>
            <a:bodyPr vert="horz" wrap="square" lIns="91427" tIns="45714" rIns="91427" bIns="45714" numCol="1" anchor="t" anchorCtr="0" compatLnSpc="1"/>
            <a:lstStyle/>
            <a:p>
              <a:pPr defTabSz="914400" fontAlgn="auto">
                <a:spcBef>
                  <a:spcPts val="0"/>
                </a:spcBef>
                <a:spcAft>
                  <a:spcPts val="0"/>
                </a:spcAft>
              </a:pPr>
              <a:endParaRPr lang="zh-CN" alt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 name="Freeform 80"/>
            <p:cNvSpPr>
              <a:spLocks noEditPoints="1"/>
            </p:cNvSpPr>
            <p:nvPr/>
          </p:nvSpPr>
          <p:spPr bwMode="auto">
            <a:xfrm>
              <a:off x="5158083" y="2419864"/>
              <a:ext cx="147458" cy="209056"/>
            </a:xfrm>
            <a:custGeom>
              <a:avLst/>
              <a:gdLst/>
              <a:ahLst/>
              <a:cxnLst>
                <a:cxn ang="0">
                  <a:pos x="32" y="0"/>
                </a:cxn>
                <a:cxn ang="0">
                  <a:pos x="10" y="8"/>
                </a:cxn>
                <a:cxn ang="0">
                  <a:pos x="0" y="30"/>
                </a:cxn>
                <a:cxn ang="0">
                  <a:pos x="2" y="198"/>
                </a:cxn>
                <a:cxn ang="0">
                  <a:pos x="20" y="220"/>
                </a:cxn>
                <a:cxn ang="0">
                  <a:pos x="128" y="224"/>
                </a:cxn>
                <a:cxn ang="0">
                  <a:pos x="140" y="220"/>
                </a:cxn>
                <a:cxn ang="0">
                  <a:pos x="158" y="198"/>
                </a:cxn>
                <a:cxn ang="0">
                  <a:pos x="158" y="30"/>
                </a:cxn>
                <a:cxn ang="0">
                  <a:pos x="148" y="8"/>
                </a:cxn>
                <a:cxn ang="0">
                  <a:pos x="128" y="0"/>
                </a:cxn>
                <a:cxn ang="0">
                  <a:pos x="30" y="202"/>
                </a:cxn>
                <a:cxn ang="0">
                  <a:pos x="22" y="184"/>
                </a:cxn>
                <a:cxn ang="0">
                  <a:pos x="30" y="178"/>
                </a:cxn>
                <a:cxn ang="0">
                  <a:pos x="62" y="184"/>
                </a:cxn>
                <a:cxn ang="0">
                  <a:pos x="62" y="202"/>
                </a:cxn>
                <a:cxn ang="0">
                  <a:pos x="96" y="198"/>
                </a:cxn>
                <a:cxn ang="0">
                  <a:pos x="92" y="206"/>
                </a:cxn>
                <a:cxn ang="0">
                  <a:pos x="88" y="208"/>
                </a:cxn>
                <a:cxn ang="0">
                  <a:pos x="86" y="208"/>
                </a:cxn>
                <a:cxn ang="0">
                  <a:pos x="76" y="208"/>
                </a:cxn>
                <a:cxn ang="0">
                  <a:pos x="74" y="206"/>
                </a:cxn>
                <a:cxn ang="0">
                  <a:pos x="70" y="204"/>
                </a:cxn>
                <a:cxn ang="0">
                  <a:pos x="68" y="200"/>
                </a:cxn>
                <a:cxn ang="0">
                  <a:pos x="66" y="198"/>
                </a:cxn>
                <a:cxn ang="0">
                  <a:pos x="66" y="186"/>
                </a:cxn>
                <a:cxn ang="0">
                  <a:pos x="66" y="184"/>
                </a:cxn>
                <a:cxn ang="0">
                  <a:pos x="74" y="176"/>
                </a:cxn>
                <a:cxn ang="0">
                  <a:pos x="78" y="176"/>
                </a:cxn>
                <a:cxn ang="0">
                  <a:pos x="82" y="176"/>
                </a:cxn>
                <a:cxn ang="0">
                  <a:pos x="84" y="176"/>
                </a:cxn>
                <a:cxn ang="0">
                  <a:pos x="88" y="176"/>
                </a:cxn>
                <a:cxn ang="0">
                  <a:pos x="88" y="176"/>
                </a:cxn>
                <a:cxn ang="0">
                  <a:pos x="96" y="184"/>
                </a:cxn>
                <a:cxn ang="0">
                  <a:pos x="98" y="188"/>
                </a:cxn>
                <a:cxn ang="0">
                  <a:pos x="98" y="192"/>
                </a:cxn>
                <a:cxn ang="0">
                  <a:pos x="96" y="198"/>
                </a:cxn>
                <a:cxn ang="0">
                  <a:pos x="134" y="200"/>
                </a:cxn>
                <a:cxn ang="0">
                  <a:pos x="100" y="202"/>
                </a:cxn>
                <a:cxn ang="0">
                  <a:pos x="102" y="184"/>
                </a:cxn>
                <a:cxn ang="0">
                  <a:pos x="128" y="178"/>
                </a:cxn>
                <a:cxn ang="0">
                  <a:pos x="136" y="196"/>
                </a:cxn>
                <a:cxn ang="0">
                  <a:pos x="138" y="146"/>
                </a:cxn>
                <a:cxn ang="0">
                  <a:pos x="116" y="160"/>
                </a:cxn>
                <a:cxn ang="0">
                  <a:pos x="34" y="158"/>
                </a:cxn>
                <a:cxn ang="0">
                  <a:pos x="20" y="138"/>
                </a:cxn>
                <a:cxn ang="0">
                  <a:pos x="22" y="30"/>
                </a:cxn>
                <a:cxn ang="0">
                  <a:pos x="42" y="18"/>
                </a:cxn>
                <a:cxn ang="0">
                  <a:pos x="124" y="20"/>
                </a:cxn>
                <a:cxn ang="0">
                  <a:pos x="140" y="38"/>
                </a:cxn>
              </a:cxnLst>
              <a:rect l="0" t="0" r="r" b="b"/>
              <a:pathLst>
                <a:path w="158" h="224">
                  <a:moveTo>
                    <a:pt x="128" y="0"/>
                  </a:moveTo>
                  <a:lnTo>
                    <a:pt x="32" y="0"/>
                  </a:lnTo>
                  <a:lnTo>
                    <a:pt x="32" y="0"/>
                  </a:lnTo>
                  <a:lnTo>
                    <a:pt x="26" y="0"/>
                  </a:lnTo>
                  <a:lnTo>
                    <a:pt x="20" y="2"/>
                  </a:lnTo>
                  <a:lnTo>
                    <a:pt x="10" y="8"/>
                  </a:lnTo>
                  <a:lnTo>
                    <a:pt x="4" y="18"/>
                  </a:lnTo>
                  <a:lnTo>
                    <a:pt x="2" y="24"/>
                  </a:lnTo>
                  <a:lnTo>
                    <a:pt x="0" y="30"/>
                  </a:lnTo>
                  <a:lnTo>
                    <a:pt x="0" y="192"/>
                  </a:lnTo>
                  <a:lnTo>
                    <a:pt x="0" y="192"/>
                  </a:lnTo>
                  <a:lnTo>
                    <a:pt x="2" y="198"/>
                  </a:lnTo>
                  <a:lnTo>
                    <a:pt x="4" y="204"/>
                  </a:lnTo>
                  <a:lnTo>
                    <a:pt x="10" y="214"/>
                  </a:lnTo>
                  <a:lnTo>
                    <a:pt x="20" y="220"/>
                  </a:lnTo>
                  <a:lnTo>
                    <a:pt x="26" y="222"/>
                  </a:lnTo>
                  <a:lnTo>
                    <a:pt x="32" y="224"/>
                  </a:lnTo>
                  <a:lnTo>
                    <a:pt x="128" y="224"/>
                  </a:lnTo>
                  <a:lnTo>
                    <a:pt x="128" y="224"/>
                  </a:lnTo>
                  <a:lnTo>
                    <a:pt x="134" y="222"/>
                  </a:lnTo>
                  <a:lnTo>
                    <a:pt x="140" y="220"/>
                  </a:lnTo>
                  <a:lnTo>
                    <a:pt x="148" y="214"/>
                  </a:lnTo>
                  <a:lnTo>
                    <a:pt x="156" y="204"/>
                  </a:lnTo>
                  <a:lnTo>
                    <a:pt x="158" y="198"/>
                  </a:lnTo>
                  <a:lnTo>
                    <a:pt x="158" y="192"/>
                  </a:lnTo>
                  <a:lnTo>
                    <a:pt x="158" y="30"/>
                  </a:lnTo>
                  <a:lnTo>
                    <a:pt x="158" y="30"/>
                  </a:lnTo>
                  <a:lnTo>
                    <a:pt x="158" y="24"/>
                  </a:lnTo>
                  <a:lnTo>
                    <a:pt x="156" y="18"/>
                  </a:lnTo>
                  <a:lnTo>
                    <a:pt x="148" y="8"/>
                  </a:lnTo>
                  <a:lnTo>
                    <a:pt x="140" y="2"/>
                  </a:lnTo>
                  <a:lnTo>
                    <a:pt x="134" y="0"/>
                  </a:lnTo>
                  <a:lnTo>
                    <a:pt x="128" y="0"/>
                  </a:lnTo>
                  <a:lnTo>
                    <a:pt x="128" y="0"/>
                  </a:lnTo>
                  <a:close/>
                  <a:moveTo>
                    <a:pt x="30" y="202"/>
                  </a:moveTo>
                  <a:lnTo>
                    <a:pt x="30" y="202"/>
                  </a:lnTo>
                  <a:lnTo>
                    <a:pt x="24" y="200"/>
                  </a:lnTo>
                  <a:lnTo>
                    <a:pt x="22" y="196"/>
                  </a:lnTo>
                  <a:lnTo>
                    <a:pt x="22" y="184"/>
                  </a:lnTo>
                  <a:lnTo>
                    <a:pt x="22" y="184"/>
                  </a:lnTo>
                  <a:lnTo>
                    <a:pt x="24" y="180"/>
                  </a:lnTo>
                  <a:lnTo>
                    <a:pt x="30" y="178"/>
                  </a:lnTo>
                  <a:lnTo>
                    <a:pt x="66" y="178"/>
                  </a:lnTo>
                  <a:lnTo>
                    <a:pt x="66" y="178"/>
                  </a:lnTo>
                  <a:lnTo>
                    <a:pt x="62" y="184"/>
                  </a:lnTo>
                  <a:lnTo>
                    <a:pt x="60" y="192"/>
                  </a:lnTo>
                  <a:lnTo>
                    <a:pt x="60" y="192"/>
                  </a:lnTo>
                  <a:lnTo>
                    <a:pt x="62" y="202"/>
                  </a:lnTo>
                  <a:lnTo>
                    <a:pt x="30" y="202"/>
                  </a:lnTo>
                  <a:close/>
                  <a:moveTo>
                    <a:pt x="96" y="198"/>
                  </a:moveTo>
                  <a:lnTo>
                    <a:pt x="96" y="198"/>
                  </a:lnTo>
                  <a:lnTo>
                    <a:pt x="94" y="204"/>
                  </a:lnTo>
                  <a:lnTo>
                    <a:pt x="92" y="204"/>
                  </a:lnTo>
                  <a:lnTo>
                    <a:pt x="92" y="206"/>
                  </a:lnTo>
                  <a:lnTo>
                    <a:pt x="90" y="206"/>
                  </a:lnTo>
                  <a:lnTo>
                    <a:pt x="88" y="206"/>
                  </a:lnTo>
                  <a:lnTo>
                    <a:pt x="88" y="208"/>
                  </a:lnTo>
                  <a:lnTo>
                    <a:pt x="88" y="208"/>
                  </a:lnTo>
                  <a:lnTo>
                    <a:pt x="86" y="208"/>
                  </a:lnTo>
                  <a:lnTo>
                    <a:pt x="86" y="208"/>
                  </a:lnTo>
                  <a:lnTo>
                    <a:pt x="82" y="208"/>
                  </a:lnTo>
                  <a:lnTo>
                    <a:pt x="76" y="208"/>
                  </a:lnTo>
                  <a:lnTo>
                    <a:pt x="76" y="208"/>
                  </a:lnTo>
                  <a:lnTo>
                    <a:pt x="76" y="208"/>
                  </a:lnTo>
                  <a:lnTo>
                    <a:pt x="74" y="206"/>
                  </a:lnTo>
                  <a:lnTo>
                    <a:pt x="74" y="206"/>
                  </a:lnTo>
                  <a:lnTo>
                    <a:pt x="72" y="206"/>
                  </a:lnTo>
                  <a:lnTo>
                    <a:pt x="70" y="204"/>
                  </a:lnTo>
                  <a:lnTo>
                    <a:pt x="70" y="204"/>
                  </a:lnTo>
                  <a:lnTo>
                    <a:pt x="70" y="204"/>
                  </a:lnTo>
                  <a:lnTo>
                    <a:pt x="68" y="200"/>
                  </a:lnTo>
                  <a:lnTo>
                    <a:pt x="68" y="200"/>
                  </a:lnTo>
                  <a:lnTo>
                    <a:pt x="66" y="198"/>
                  </a:lnTo>
                  <a:lnTo>
                    <a:pt x="66" y="198"/>
                  </a:lnTo>
                  <a:lnTo>
                    <a:pt x="66" y="198"/>
                  </a:lnTo>
                  <a:lnTo>
                    <a:pt x="64" y="192"/>
                  </a:lnTo>
                  <a:lnTo>
                    <a:pt x="64" y="192"/>
                  </a:lnTo>
                  <a:lnTo>
                    <a:pt x="66" y="186"/>
                  </a:lnTo>
                  <a:lnTo>
                    <a:pt x="66" y="186"/>
                  </a:lnTo>
                  <a:lnTo>
                    <a:pt x="66" y="184"/>
                  </a:lnTo>
                  <a:lnTo>
                    <a:pt x="66" y="184"/>
                  </a:lnTo>
                  <a:lnTo>
                    <a:pt x="70" y="180"/>
                  </a:lnTo>
                  <a:lnTo>
                    <a:pt x="70" y="180"/>
                  </a:lnTo>
                  <a:lnTo>
                    <a:pt x="74" y="176"/>
                  </a:lnTo>
                  <a:lnTo>
                    <a:pt x="76" y="176"/>
                  </a:lnTo>
                  <a:lnTo>
                    <a:pt x="76" y="176"/>
                  </a:lnTo>
                  <a:lnTo>
                    <a:pt x="78" y="176"/>
                  </a:lnTo>
                  <a:lnTo>
                    <a:pt x="78" y="176"/>
                  </a:lnTo>
                  <a:lnTo>
                    <a:pt x="78" y="176"/>
                  </a:lnTo>
                  <a:lnTo>
                    <a:pt x="82" y="176"/>
                  </a:lnTo>
                  <a:lnTo>
                    <a:pt x="82" y="174"/>
                  </a:lnTo>
                  <a:lnTo>
                    <a:pt x="82" y="176"/>
                  </a:lnTo>
                  <a:lnTo>
                    <a:pt x="84" y="176"/>
                  </a:lnTo>
                  <a:lnTo>
                    <a:pt x="86" y="176"/>
                  </a:lnTo>
                  <a:lnTo>
                    <a:pt x="88" y="176"/>
                  </a:lnTo>
                  <a:lnTo>
                    <a:pt x="88" y="176"/>
                  </a:lnTo>
                  <a:lnTo>
                    <a:pt x="88" y="176"/>
                  </a:lnTo>
                  <a:lnTo>
                    <a:pt x="88" y="176"/>
                  </a:lnTo>
                  <a:lnTo>
                    <a:pt x="88" y="176"/>
                  </a:lnTo>
                  <a:lnTo>
                    <a:pt x="94" y="180"/>
                  </a:lnTo>
                  <a:lnTo>
                    <a:pt x="96" y="184"/>
                  </a:lnTo>
                  <a:lnTo>
                    <a:pt x="96" y="184"/>
                  </a:lnTo>
                  <a:lnTo>
                    <a:pt x="96" y="184"/>
                  </a:lnTo>
                  <a:lnTo>
                    <a:pt x="98" y="186"/>
                  </a:lnTo>
                  <a:lnTo>
                    <a:pt x="98" y="188"/>
                  </a:lnTo>
                  <a:lnTo>
                    <a:pt x="98" y="188"/>
                  </a:lnTo>
                  <a:lnTo>
                    <a:pt x="98" y="190"/>
                  </a:lnTo>
                  <a:lnTo>
                    <a:pt x="98" y="192"/>
                  </a:lnTo>
                  <a:lnTo>
                    <a:pt x="98" y="192"/>
                  </a:lnTo>
                  <a:lnTo>
                    <a:pt x="96" y="198"/>
                  </a:lnTo>
                  <a:lnTo>
                    <a:pt x="96" y="198"/>
                  </a:lnTo>
                  <a:close/>
                  <a:moveTo>
                    <a:pt x="136" y="196"/>
                  </a:moveTo>
                  <a:lnTo>
                    <a:pt x="136" y="196"/>
                  </a:lnTo>
                  <a:lnTo>
                    <a:pt x="134" y="200"/>
                  </a:lnTo>
                  <a:lnTo>
                    <a:pt x="128" y="202"/>
                  </a:lnTo>
                  <a:lnTo>
                    <a:pt x="100" y="202"/>
                  </a:lnTo>
                  <a:lnTo>
                    <a:pt x="100" y="202"/>
                  </a:lnTo>
                  <a:lnTo>
                    <a:pt x="102" y="192"/>
                  </a:lnTo>
                  <a:lnTo>
                    <a:pt x="102" y="192"/>
                  </a:lnTo>
                  <a:lnTo>
                    <a:pt x="102" y="184"/>
                  </a:lnTo>
                  <a:lnTo>
                    <a:pt x="98" y="178"/>
                  </a:lnTo>
                  <a:lnTo>
                    <a:pt x="128" y="178"/>
                  </a:lnTo>
                  <a:lnTo>
                    <a:pt x="128" y="178"/>
                  </a:lnTo>
                  <a:lnTo>
                    <a:pt x="134" y="180"/>
                  </a:lnTo>
                  <a:lnTo>
                    <a:pt x="136" y="184"/>
                  </a:lnTo>
                  <a:lnTo>
                    <a:pt x="136" y="196"/>
                  </a:lnTo>
                  <a:close/>
                  <a:moveTo>
                    <a:pt x="140" y="138"/>
                  </a:moveTo>
                  <a:lnTo>
                    <a:pt x="140" y="138"/>
                  </a:lnTo>
                  <a:lnTo>
                    <a:pt x="138" y="146"/>
                  </a:lnTo>
                  <a:lnTo>
                    <a:pt x="132" y="154"/>
                  </a:lnTo>
                  <a:lnTo>
                    <a:pt x="124" y="158"/>
                  </a:lnTo>
                  <a:lnTo>
                    <a:pt x="116" y="160"/>
                  </a:lnTo>
                  <a:lnTo>
                    <a:pt x="42" y="160"/>
                  </a:lnTo>
                  <a:lnTo>
                    <a:pt x="42" y="160"/>
                  </a:lnTo>
                  <a:lnTo>
                    <a:pt x="34" y="158"/>
                  </a:lnTo>
                  <a:lnTo>
                    <a:pt x="26" y="154"/>
                  </a:lnTo>
                  <a:lnTo>
                    <a:pt x="22" y="146"/>
                  </a:lnTo>
                  <a:lnTo>
                    <a:pt x="20" y="138"/>
                  </a:lnTo>
                  <a:lnTo>
                    <a:pt x="20" y="38"/>
                  </a:lnTo>
                  <a:lnTo>
                    <a:pt x="20" y="38"/>
                  </a:lnTo>
                  <a:lnTo>
                    <a:pt x="22" y="30"/>
                  </a:lnTo>
                  <a:lnTo>
                    <a:pt x="26" y="24"/>
                  </a:lnTo>
                  <a:lnTo>
                    <a:pt x="34" y="20"/>
                  </a:lnTo>
                  <a:lnTo>
                    <a:pt x="42" y="18"/>
                  </a:lnTo>
                  <a:lnTo>
                    <a:pt x="116" y="18"/>
                  </a:lnTo>
                  <a:lnTo>
                    <a:pt x="116" y="18"/>
                  </a:lnTo>
                  <a:lnTo>
                    <a:pt x="124" y="20"/>
                  </a:lnTo>
                  <a:lnTo>
                    <a:pt x="132" y="24"/>
                  </a:lnTo>
                  <a:lnTo>
                    <a:pt x="138" y="30"/>
                  </a:lnTo>
                  <a:lnTo>
                    <a:pt x="140" y="38"/>
                  </a:lnTo>
                  <a:lnTo>
                    <a:pt x="140" y="138"/>
                  </a:lnTo>
                  <a:close/>
                </a:path>
              </a:pathLst>
            </a:custGeom>
            <a:grpFill/>
            <a:ln w="9525">
              <a:noFill/>
              <a:round/>
            </a:ln>
          </p:spPr>
          <p:txBody>
            <a:bodyPr vert="horz" wrap="square" lIns="91427" tIns="45714" rIns="91427" bIns="45714" numCol="1" anchor="t" anchorCtr="0" compatLnSpc="1"/>
            <a:lstStyle/>
            <a:p>
              <a:pPr defTabSz="914400" fontAlgn="auto">
                <a:spcBef>
                  <a:spcPts val="0"/>
                </a:spcBef>
                <a:spcAft>
                  <a:spcPts val="0"/>
                </a:spcAft>
              </a:pPr>
              <a:endParaRPr lang="zh-CN" alt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 name="Freeform 80"/>
            <p:cNvSpPr>
              <a:spLocks noEditPoints="1"/>
            </p:cNvSpPr>
            <p:nvPr/>
          </p:nvSpPr>
          <p:spPr bwMode="auto">
            <a:xfrm>
              <a:off x="5500538" y="2212439"/>
              <a:ext cx="147458" cy="209056"/>
            </a:xfrm>
            <a:custGeom>
              <a:avLst/>
              <a:gdLst/>
              <a:ahLst/>
              <a:cxnLst>
                <a:cxn ang="0">
                  <a:pos x="32" y="0"/>
                </a:cxn>
                <a:cxn ang="0">
                  <a:pos x="10" y="8"/>
                </a:cxn>
                <a:cxn ang="0">
                  <a:pos x="0" y="30"/>
                </a:cxn>
                <a:cxn ang="0">
                  <a:pos x="2" y="198"/>
                </a:cxn>
                <a:cxn ang="0">
                  <a:pos x="20" y="220"/>
                </a:cxn>
                <a:cxn ang="0">
                  <a:pos x="128" y="224"/>
                </a:cxn>
                <a:cxn ang="0">
                  <a:pos x="140" y="220"/>
                </a:cxn>
                <a:cxn ang="0">
                  <a:pos x="158" y="198"/>
                </a:cxn>
                <a:cxn ang="0">
                  <a:pos x="158" y="30"/>
                </a:cxn>
                <a:cxn ang="0">
                  <a:pos x="148" y="8"/>
                </a:cxn>
                <a:cxn ang="0">
                  <a:pos x="128" y="0"/>
                </a:cxn>
                <a:cxn ang="0">
                  <a:pos x="30" y="202"/>
                </a:cxn>
                <a:cxn ang="0">
                  <a:pos x="22" y="184"/>
                </a:cxn>
                <a:cxn ang="0">
                  <a:pos x="30" y="178"/>
                </a:cxn>
                <a:cxn ang="0">
                  <a:pos x="62" y="184"/>
                </a:cxn>
                <a:cxn ang="0">
                  <a:pos x="62" y="202"/>
                </a:cxn>
                <a:cxn ang="0">
                  <a:pos x="96" y="198"/>
                </a:cxn>
                <a:cxn ang="0">
                  <a:pos x="92" y="206"/>
                </a:cxn>
                <a:cxn ang="0">
                  <a:pos x="88" y="208"/>
                </a:cxn>
                <a:cxn ang="0">
                  <a:pos x="86" y="208"/>
                </a:cxn>
                <a:cxn ang="0">
                  <a:pos x="76" y="208"/>
                </a:cxn>
                <a:cxn ang="0">
                  <a:pos x="74" y="206"/>
                </a:cxn>
                <a:cxn ang="0">
                  <a:pos x="70" y="204"/>
                </a:cxn>
                <a:cxn ang="0">
                  <a:pos x="68" y="200"/>
                </a:cxn>
                <a:cxn ang="0">
                  <a:pos x="66" y="198"/>
                </a:cxn>
                <a:cxn ang="0">
                  <a:pos x="66" y="186"/>
                </a:cxn>
                <a:cxn ang="0">
                  <a:pos x="66" y="184"/>
                </a:cxn>
                <a:cxn ang="0">
                  <a:pos x="74" y="176"/>
                </a:cxn>
                <a:cxn ang="0">
                  <a:pos x="78" y="176"/>
                </a:cxn>
                <a:cxn ang="0">
                  <a:pos x="82" y="176"/>
                </a:cxn>
                <a:cxn ang="0">
                  <a:pos x="84" y="176"/>
                </a:cxn>
                <a:cxn ang="0">
                  <a:pos x="88" y="176"/>
                </a:cxn>
                <a:cxn ang="0">
                  <a:pos x="88" y="176"/>
                </a:cxn>
                <a:cxn ang="0">
                  <a:pos x="96" y="184"/>
                </a:cxn>
                <a:cxn ang="0">
                  <a:pos x="98" y="188"/>
                </a:cxn>
                <a:cxn ang="0">
                  <a:pos x="98" y="192"/>
                </a:cxn>
                <a:cxn ang="0">
                  <a:pos x="96" y="198"/>
                </a:cxn>
                <a:cxn ang="0">
                  <a:pos x="134" y="200"/>
                </a:cxn>
                <a:cxn ang="0">
                  <a:pos x="100" y="202"/>
                </a:cxn>
                <a:cxn ang="0">
                  <a:pos x="102" y="184"/>
                </a:cxn>
                <a:cxn ang="0">
                  <a:pos x="128" y="178"/>
                </a:cxn>
                <a:cxn ang="0">
                  <a:pos x="136" y="196"/>
                </a:cxn>
                <a:cxn ang="0">
                  <a:pos x="138" y="146"/>
                </a:cxn>
                <a:cxn ang="0">
                  <a:pos x="116" y="160"/>
                </a:cxn>
                <a:cxn ang="0">
                  <a:pos x="34" y="158"/>
                </a:cxn>
                <a:cxn ang="0">
                  <a:pos x="20" y="138"/>
                </a:cxn>
                <a:cxn ang="0">
                  <a:pos x="22" y="30"/>
                </a:cxn>
                <a:cxn ang="0">
                  <a:pos x="42" y="18"/>
                </a:cxn>
                <a:cxn ang="0">
                  <a:pos x="124" y="20"/>
                </a:cxn>
                <a:cxn ang="0">
                  <a:pos x="140" y="38"/>
                </a:cxn>
              </a:cxnLst>
              <a:rect l="0" t="0" r="r" b="b"/>
              <a:pathLst>
                <a:path w="158" h="224">
                  <a:moveTo>
                    <a:pt x="128" y="0"/>
                  </a:moveTo>
                  <a:lnTo>
                    <a:pt x="32" y="0"/>
                  </a:lnTo>
                  <a:lnTo>
                    <a:pt x="32" y="0"/>
                  </a:lnTo>
                  <a:lnTo>
                    <a:pt x="26" y="0"/>
                  </a:lnTo>
                  <a:lnTo>
                    <a:pt x="20" y="2"/>
                  </a:lnTo>
                  <a:lnTo>
                    <a:pt x="10" y="8"/>
                  </a:lnTo>
                  <a:lnTo>
                    <a:pt x="4" y="18"/>
                  </a:lnTo>
                  <a:lnTo>
                    <a:pt x="2" y="24"/>
                  </a:lnTo>
                  <a:lnTo>
                    <a:pt x="0" y="30"/>
                  </a:lnTo>
                  <a:lnTo>
                    <a:pt x="0" y="192"/>
                  </a:lnTo>
                  <a:lnTo>
                    <a:pt x="0" y="192"/>
                  </a:lnTo>
                  <a:lnTo>
                    <a:pt x="2" y="198"/>
                  </a:lnTo>
                  <a:lnTo>
                    <a:pt x="4" y="204"/>
                  </a:lnTo>
                  <a:lnTo>
                    <a:pt x="10" y="214"/>
                  </a:lnTo>
                  <a:lnTo>
                    <a:pt x="20" y="220"/>
                  </a:lnTo>
                  <a:lnTo>
                    <a:pt x="26" y="222"/>
                  </a:lnTo>
                  <a:lnTo>
                    <a:pt x="32" y="224"/>
                  </a:lnTo>
                  <a:lnTo>
                    <a:pt x="128" y="224"/>
                  </a:lnTo>
                  <a:lnTo>
                    <a:pt x="128" y="224"/>
                  </a:lnTo>
                  <a:lnTo>
                    <a:pt x="134" y="222"/>
                  </a:lnTo>
                  <a:lnTo>
                    <a:pt x="140" y="220"/>
                  </a:lnTo>
                  <a:lnTo>
                    <a:pt x="148" y="214"/>
                  </a:lnTo>
                  <a:lnTo>
                    <a:pt x="156" y="204"/>
                  </a:lnTo>
                  <a:lnTo>
                    <a:pt x="158" y="198"/>
                  </a:lnTo>
                  <a:lnTo>
                    <a:pt x="158" y="192"/>
                  </a:lnTo>
                  <a:lnTo>
                    <a:pt x="158" y="30"/>
                  </a:lnTo>
                  <a:lnTo>
                    <a:pt x="158" y="30"/>
                  </a:lnTo>
                  <a:lnTo>
                    <a:pt x="158" y="24"/>
                  </a:lnTo>
                  <a:lnTo>
                    <a:pt x="156" y="18"/>
                  </a:lnTo>
                  <a:lnTo>
                    <a:pt x="148" y="8"/>
                  </a:lnTo>
                  <a:lnTo>
                    <a:pt x="140" y="2"/>
                  </a:lnTo>
                  <a:lnTo>
                    <a:pt x="134" y="0"/>
                  </a:lnTo>
                  <a:lnTo>
                    <a:pt x="128" y="0"/>
                  </a:lnTo>
                  <a:lnTo>
                    <a:pt x="128" y="0"/>
                  </a:lnTo>
                  <a:close/>
                  <a:moveTo>
                    <a:pt x="30" y="202"/>
                  </a:moveTo>
                  <a:lnTo>
                    <a:pt x="30" y="202"/>
                  </a:lnTo>
                  <a:lnTo>
                    <a:pt x="24" y="200"/>
                  </a:lnTo>
                  <a:lnTo>
                    <a:pt x="22" y="196"/>
                  </a:lnTo>
                  <a:lnTo>
                    <a:pt x="22" y="184"/>
                  </a:lnTo>
                  <a:lnTo>
                    <a:pt x="22" y="184"/>
                  </a:lnTo>
                  <a:lnTo>
                    <a:pt x="24" y="180"/>
                  </a:lnTo>
                  <a:lnTo>
                    <a:pt x="30" y="178"/>
                  </a:lnTo>
                  <a:lnTo>
                    <a:pt x="66" y="178"/>
                  </a:lnTo>
                  <a:lnTo>
                    <a:pt x="66" y="178"/>
                  </a:lnTo>
                  <a:lnTo>
                    <a:pt x="62" y="184"/>
                  </a:lnTo>
                  <a:lnTo>
                    <a:pt x="60" y="192"/>
                  </a:lnTo>
                  <a:lnTo>
                    <a:pt x="60" y="192"/>
                  </a:lnTo>
                  <a:lnTo>
                    <a:pt x="62" y="202"/>
                  </a:lnTo>
                  <a:lnTo>
                    <a:pt x="30" y="202"/>
                  </a:lnTo>
                  <a:close/>
                  <a:moveTo>
                    <a:pt x="96" y="198"/>
                  </a:moveTo>
                  <a:lnTo>
                    <a:pt x="96" y="198"/>
                  </a:lnTo>
                  <a:lnTo>
                    <a:pt x="94" y="204"/>
                  </a:lnTo>
                  <a:lnTo>
                    <a:pt x="92" y="204"/>
                  </a:lnTo>
                  <a:lnTo>
                    <a:pt x="92" y="206"/>
                  </a:lnTo>
                  <a:lnTo>
                    <a:pt x="90" y="206"/>
                  </a:lnTo>
                  <a:lnTo>
                    <a:pt x="88" y="206"/>
                  </a:lnTo>
                  <a:lnTo>
                    <a:pt x="88" y="208"/>
                  </a:lnTo>
                  <a:lnTo>
                    <a:pt x="88" y="208"/>
                  </a:lnTo>
                  <a:lnTo>
                    <a:pt x="86" y="208"/>
                  </a:lnTo>
                  <a:lnTo>
                    <a:pt x="86" y="208"/>
                  </a:lnTo>
                  <a:lnTo>
                    <a:pt x="82" y="208"/>
                  </a:lnTo>
                  <a:lnTo>
                    <a:pt x="76" y="208"/>
                  </a:lnTo>
                  <a:lnTo>
                    <a:pt x="76" y="208"/>
                  </a:lnTo>
                  <a:lnTo>
                    <a:pt x="76" y="208"/>
                  </a:lnTo>
                  <a:lnTo>
                    <a:pt x="74" y="206"/>
                  </a:lnTo>
                  <a:lnTo>
                    <a:pt x="74" y="206"/>
                  </a:lnTo>
                  <a:lnTo>
                    <a:pt x="72" y="206"/>
                  </a:lnTo>
                  <a:lnTo>
                    <a:pt x="70" y="204"/>
                  </a:lnTo>
                  <a:lnTo>
                    <a:pt x="70" y="204"/>
                  </a:lnTo>
                  <a:lnTo>
                    <a:pt x="70" y="204"/>
                  </a:lnTo>
                  <a:lnTo>
                    <a:pt x="68" y="200"/>
                  </a:lnTo>
                  <a:lnTo>
                    <a:pt x="68" y="200"/>
                  </a:lnTo>
                  <a:lnTo>
                    <a:pt x="66" y="198"/>
                  </a:lnTo>
                  <a:lnTo>
                    <a:pt x="66" y="198"/>
                  </a:lnTo>
                  <a:lnTo>
                    <a:pt x="66" y="198"/>
                  </a:lnTo>
                  <a:lnTo>
                    <a:pt x="64" y="192"/>
                  </a:lnTo>
                  <a:lnTo>
                    <a:pt x="64" y="192"/>
                  </a:lnTo>
                  <a:lnTo>
                    <a:pt x="66" y="186"/>
                  </a:lnTo>
                  <a:lnTo>
                    <a:pt x="66" y="186"/>
                  </a:lnTo>
                  <a:lnTo>
                    <a:pt x="66" y="184"/>
                  </a:lnTo>
                  <a:lnTo>
                    <a:pt x="66" y="184"/>
                  </a:lnTo>
                  <a:lnTo>
                    <a:pt x="70" y="180"/>
                  </a:lnTo>
                  <a:lnTo>
                    <a:pt x="70" y="180"/>
                  </a:lnTo>
                  <a:lnTo>
                    <a:pt x="74" y="176"/>
                  </a:lnTo>
                  <a:lnTo>
                    <a:pt x="76" y="176"/>
                  </a:lnTo>
                  <a:lnTo>
                    <a:pt x="76" y="176"/>
                  </a:lnTo>
                  <a:lnTo>
                    <a:pt x="78" y="176"/>
                  </a:lnTo>
                  <a:lnTo>
                    <a:pt x="78" y="176"/>
                  </a:lnTo>
                  <a:lnTo>
                    <a:pt x="78" y="176"/>
                  </a:lnTo>
                  <a:lnTo>
                    <a:pt x="82" y="176"/>
                  </a:lnTo>
                  <a:lnTo>
                    <a:pt x="82" y="174"/>
                  </a:lnTo>
                  <a:lnTo>
                    <a:pt x="82" y="176"/>
                  </a:lnTo>
                  <a:lnTo>
                    <a:pt x="84" y="176"/>
                  </a:lnTo>
                  <a:lnTo>
                    <a:pt x="86" y="176"/>
                  </a:lnTo>
                  <a:lnTo>
                    <a:pt x="88" y="176"/>
                  </a:lnTo>
                  <a:lnTo>
                    <a:pt x="88" y="176"/>
                  </a:lnTo>
                  <a:lnTo>
                    <a:pt x="88" y="176"/>
                  </a:lnTo>
                  <a:lnTo>
                    <a:pt x="88" y="176"/>
                  </a:lnTo>
                  <a:lnTo>
                    <a:pt x="88" y="176"/>
                  </a:lnTo>
                  <a:lnTo>
                    <a:pt x="94" y="180"/>
                  </a:lnTo>
                  <a:lnTo>
                    <a:pt x="96" y="184"/>
                  </a:lnTo>
                  <a:lnTo>
                    <a:pt x="96" y="184"/>
                  </a:lnTo>
                  <a:lnTo>
                    <a:pt x="96" y="184"/>
                  </a:lnTo>
                  <a:lnTo>
                    <a:pt x="98" y="186"/>
                  </a:lnTo>
                  <a:lnTo>
                    <a:pt x="98" y="188"/>
                  </a:lnTo>
                  <a:lnTo>
                    <a:pt x="98" y="188"/>
                  </a:lnTo>
                  <a:lnTo>
                    <a:pt x="98" y="190"/>
                  </a:lnTo>
                  <a:lnTo>
                    <a:pt x="98" y="192"/>
                  </a:lnTo>
                  <a:lnTo>
                    <a:pt x="98" y="192"/>
                  </a:lnTo>
                  <a:lnTo>
                    <a:pt x="96" y="198"/>
                  </a:lnTo>
                  <a:lnTo>
                    <a:pt x="96" y="198"/>
                  </a:lnTo>
                  <a:close/>
                  <a:moveTo>
                    <a:pt x="136" y="196"/>
                  </a:moveTo>
                  <a:lnTo>
                    <a:pt x="136" y="196"/>
                  </a:lnTo>
                  <a:lnTo>
                    <a:pt x="134" y="200"/>
                  </a:lnTo>
                  <a:lnTo>
                    <a:pt x="128" y="202"/>
                  </a:lnTo>
                  <a:lnTo>
                    <a:pt x="100" y="202"/>
                  </a:lnTo>
                  <a:lnTo>
                    <a:pt x="100" y="202"/>
                  </a:lnTo>
                  <a:lnTo>
                    <a:pt x="102" y="192"/>
                  </a:lnTo>
                  <a:lnTo>
                    <a:pt x="102" y="192"/>
                  </a:lnTo>
                  <a:lnTo>
                    <a:pt x="102" y="184"/>
                  </a:lnTo>
                  <a:lnTo>
                    <a:pt x="98" y="178"/>
                  </a:lnTo>
                  <a:lnTo>
                    <a:pt x="128" y="178"/>
                  </a:lnTo>
                  <a:lnTo>
                    <a:pt x="128" y="178"/>
                  </a:lnTo>
                  <a:lnTo>
                    <a:pt x="134" y="180"/>
                  </a:lnTo>
                  <a:lnTo>
                    <a:pt x="136" y="184"/>
                  </a:lnTo>
                  <a:lnTo>
                    <a:pt x="136" y="196"/>
                  </a:lnTo>
                  <a:close/>
                  <a:moveTo>
                    <a:pt x="140" y="138"/>
                  </a:moveTo>
                  <a:lnTo>
                    <a:pt x="140" y="138"/>
                  </a:lnTo>
                  <a:lnTo>
                    <a:pt x="138" y="146"/>
                  </a:lnTo>
                  <a:lnTo>
                    <a:pt x="132" y="154"/>
                  </a:lnTo>
                  <a:lnTo>
                    <a:pt x="124" y="158"/>
                  </a:lnTo>
                  <a:lnTo>
                    <a:pt x="116" y="160"/>
                  </a:lnTo>
                  <a:lnTo>
                    <a:pt x="42" y="160"/>
                  </a:lnTo>
                  <a:lnTo>
                    <a:pt x="42" y="160"/>
                  </a:lnTo>
                  <a:lnTo>
                    <a:pt x="34" y="158"/>
                  </a:lnTo>
                  <a:lnTo>
                    <a:pt x="26" y="154"/>
                  </a:lnTo>
                  <a:lnTo>
                    <a:pt x="22" y="146"/>
                  </a:lnTo>
                  <a:lnTo>
                    <a:pt x="20" y="138"/>
                  </a:lnTo>
                  <a:lnTo>
                    <a:pt x="20" y="38"/>
                  </a:lnTo>
                  <a:lnTo>
                    <a:pt x="20" y="38"/>
                  </a:lnTo>
                  <a:lnTo>
                    <a:pt x="22" y="30"/>
                  </a:lnTo>
                  <a:lnTo>
                    <a:pt x="26" y="24"/>
                  </a:lnTo>
                  <a:lnTo>
                    <a:pt x="34" y="20"/>
                  </a:lnTo>
                  <a:lnTo>
                    <a:pt x="42" y="18"/>
                  </a:lnTo>
                  <a:lnTo>
                    <a:pt x="116" y="18"/>
                  </a:lnTo>
                  <a:lnTo>
                    <a:pt x="116" y="18"/>
                  </a:lnTo>
                  <a:lnTo>
                    <a:pt x="124" y="20"/>
                  </a:lnTo>
                  <a:lnTo>
                    <a:pt x="132" y="24"/>
                  </a:lnTo>
                  <a:lnTo>
                    <a:pt x="138" y="30"/>
                  </a:lnTo>
                  <a:lnTo>
                    <a:pt x="140" y="38"/>
                  </a:lnTo>
                  <a:lnTo>
                    <a:pt x="140" y="138"/>
                  </a:lnTo>
                  <a:close/>
                </a:path>
              </a:pathLst>
            </a:custGeom>
            <a:grpFill/>
            <a:ln w="9525">
              <a:noFill/>
              <a:round/>
            </a:ln>
          </p:spPr>
          <p:txBody>
            <a:bodyPr vert="horz" wrap="square" lIns="91427" tIns="45714" rIns="91427" bIns="45714" numCol="1" anchor="t" anchorCtr="0" compatLnSpc="1"/>
            <a:lstStyle/>
            <a:p>
              <a:pPr defTabSz="914400" fontAlgn="auto">
                <a:spcBef>
                  <a:spcPts val="0"/>
                </a:spcBef>
                <a:spcAft>
                  <a:spcPts val="0"/>
                </a:spcAft>
              </a:pPr>
              <a:endParaRPr lang="zh-CN" alt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 name="Freeform 80"/>
            <p:cNvSpPr>
              <a:spLocks noEditPoints="1"/>
            </p:cNvSpPr>
            <p:nvPr/>
          </p:nvSpPr>
          <p:spPr bwMode="auto">
            <a:xfrm>
              <a:off x="5959917" y="3708869"/>
              <a:ext cx="147458" cy="209056"/>
            </a:xfrm>
            <a:custGeom>
              <a:avLst/>
              <a:gdLst/>
              <a:ahLst/>
              <a:cxnLst>
                <a:cxn ang="0">
                  <a:pos x="32" y="0"/>
                </a:cxn>
                <a:cxn ang="0">
                  <a:pos x="10" y="8"/>
                </a:cxn>
                <a:cxn ang="0">
                  <a:pos x="0" y="30"/>
                </a:cxn>
                <a:cxn ang="0">
                  <a:pos x="2" y="198"/>
                </a:cxn>
                <a:cxn ang="0">
                  <a:pos x="20" y="220"/>
                </a:cxn>
                <a:cxn ang="0">
                  <a:pos x="128" y="224"/>
                </a:cxn>
                <a:cxn ang="0">
                  <a:pos x="140" y="220"/>
                </a:cxn>
                <a:cxn ang="0">
                  <a:pos x="158" y="198"/>
                </a:cxn>
                <a:cxn ang="0">
                  <a:pos x="158" y="30"/>
                </a:cxn>
                <a:cxn ang="0">
                  <a:pos x="148" y="8"/>
                </a:cxn>
                <a:cxn ang="0">
                  <a:pos x="128" y="0"/>
                </a:cxn>
                <a:cxn ang="0">
                  <a:pos x="30" y="202"/>
                </a:cxn>
                <a:cxn ang="0">
                  <a:pos x="22" y="184"/>
                </a:cxn>
                <a:cxn ang="0">
                  <a:pos x="30" y="178"/>
                </a:cxn>
                <a:cxn ang="0">
                  <a:pos x="62" y="184"/>
                </a:cxn>
                <a:cxn ang="0">
                  <a:pos x="62" y="202"/>
                </a:cxn>
                <a:cxn ang="0">
                  <a:pos x="96" y="198"/>
                </a:cxn>
                <a:cxn ang="0">
                  <a:pos x="92" y="206"/>
                </a:cxn>
                <a:cxn ang="0">
                  <a:pos x="88" y="208"/>
                </a:cxn>
                <a:cxn ang="0">
                  <a:pos x="86" y="208"/>
                </a:cxn>
                <a:cxn ang="0">
                  <a:pos x="76" y="208"/>
                </a:cxn>
                <a:cxn ang="0">
                  <a:pos x="74" y="206"/>
                </a:cxn>
                <a:cxn ang="0">
                  <a:pos x="70" y="204"/>
                </a:cxn>
                <a:cxn ang="0">
                  <a:pos x="68" y="200"/>
                </a:cxn>
                <a:cxn ang="0">
                  <a:pos x="66" y="198"/>
                </a:cxn>
                <a:cxn ang="0">
                  <a:pos x="66" y="186"/>
                </a:cxn>
                <a:cxn ang="0">
                  <a:pos x="66" y="184"/>
                </a:cxn>
                <a:cxn ang="0">
                  <a:pos x="74" y="176"/>
                </a:cxn>
                <a:cxn ang="0">
                  <a:pos x="78" y="176"/>
                </a:cxn>
                <a:cxn ang="0">
                  <a:pos x="82" y="176"/>
                </a:cxn>
                <a:cxn ang="0">
                  <a:pos x="84" y="176"/>
                </a:cxn>
                <a:cxn ang="0">
                  <a:pos x="88" y="176"/>
                </a:cxn>
                <a:cxn ang="0">
                  <a:pos x="88" y="176"/>
                </a:cxn>
                <a:cxn ang="0">
                  <a:pos x="96" y="184"/>
                </a:cxn>
                <a:cxn ang="0">
                  <a:pos x="98" y="188"/>
                </a:cxn>
                <a:cxn ang="0">
                  <a:pos x="98" y="192"/>
                </a:cxn>
                <a:cxn ang="0">
                  <a:pos x="96" y="198"/>
                </a:cxn>
                <a:cxn ang="0">
                  <a:pos x="134" y="200"/>
                </a:cxn>
                <a:cxn ang="0">
                  <a:pos x="100" y="202"/>
                </a:cxn>
                <a:cxn ang="0">
                  <a:pos x="102" y="184"/>
                </a:cxn>
                <a:cxn ang="0">
                  <a:pos x="128" y="178"/>
                </a:cxn>
                <a:cxn ang="0">
                  <a:pos x="136" y="196"/>
                </a:cxn>
                <a:cxn ang="0">
                  <a:pos x="138" y="146"/>
                </a:cxn>
                <a:cxn ang="0">
                  <a:pos x="116" y="160"/>
                </a:cxn>
                <a:cxn ang="0">
                  <a:pos x="34" y="158"/>
                </a:cxn>
                <a:cxn ang="0">
                  <a:pos x="20" y="138"/>
                </a:cxn>
                <a:cxn ang="0">
                  <a:pos x="22" y="30"/>
                </a:cxn>
                <a:cxn ang="0">
                  <a:pos x="42" y="18"/>
                </a:cxn>
                <a:cxn ang="0">
                  <a:pos x="124" y="20"/>
                </a:cxn>
                <a:cxn ang="0">
                  <a:pos x="140" y="38"/>
                </a:cxn>
              </a:cxnLst>
              <a:rect l="0" t="0" r="r" b="b"/>
              <a:pathLst>
                <a:path w="158" h="224">
                  <a:moveTo>
                    <a:pt x="128" y="0"/>
                  </a:moveTo>
                  <a:lnTo>
                    <a:pt x="32" y="0"/>
                  </a:lnTo>
                  <a:lnTo>
                    <a:pt x="32" y="0"/>
                  </a:lnTo>
                  <a:lnTo>
                    <a:pt x="26" y="0"/>
                  </a:lnTo>
                  <a:lnTo>
                    <a:pt x="20" y="2"/>
                  </a:lnTo>
                  <a:lnTo>
                    <a:pt x="10" y="8"/>
                  </a:lnTo>
                  <a:lnTo>
                    <a:pt x="4" y="18"/>
                  </a:lnTo>
                  <a:lnTo>
                    <a:pt x="2" y="24"/>
                  </a:lnTo>
                  <a:lnTo>
                    <a:pt x="0" y="30"/>
                  </a:lnTo>
                  <a:lnTo>
                    <a:pt x="0" y="192"/>
                  </a:lnTo>
                  <a:lnTo>
                    <a:pt x="0" y="192"/>
                  </a:lnTo>
                  <a:lnTo>
                    <a:pt x="2" y="198"/>
                  </a:lnTo>
                  <a:lnTo>
                    <a:pt x="4" y="204"/>
                  </a:lnTo>
                  <a:lnTo>
                    <a:pt x="10" y="214"/>
                  </a:lnTo>
                  <a:lnTo>
                    <a:pt x="20" y="220"/>
                  </a:lnTo>
                  <a:lnTo>
                    <a:pt x="26" y="222"/>
                  </a:lnTo>
                  <a:lnTo>
                    <a:pt x="32" y="224"/>
                  </a:lnTo>
                  <a:lnTo>
                    <a:pt x="128" y="224"/>
                  </a:lnTo>
                  <a:lnTo>
                    <a:pt x="128" y="224"/>
                  </a:lnTo>
                  <a:lnTo>
                    <a:pt x="134" y="222"/>
                  </a:lnTo>
                  <a:lnTo>
                    <a:pt x="140" y="220"/>
                  </a:lnTo>
                  <a:lnTo>
                    <a:pt x="148" y="214"/>
                  </a:lnTo>
                  <a:lnTo>
                    <a:pt x="156" y="204"/>
                  </a:lnTo>
                  <a:lnTo>
                    <a:pt x="158" y="198"/>
                  </a:lnTo>
                  <a:lnTo>
                    <a:pt x="158" y="192"/>
                  </a:lnTo>
                  <a:lnTo>
                    <a:pt x="158" y="30"/>
                  </a:lnTo>
                  <a:lnTo>
                    <a:pt x="158" y="30"/>
                  </a:lnTo>
                  <a:lnTo>
                    <a:pt x="158" y="24"/>
                  </a:lnTo>
                  <a:lnTo>
                    <a:pt x="156" y="18"/>
                  </a:lnTo>
                  <a:lnTo>
                    <a:pt x="148" y="8"/>
                  </a:lnTo>
                  <a:lnTo>
                    <a:pt x="140" y="2"/>
                  </a:lnTo>
                  <a:lnTo>
                    <a:pt x="134" y="0"/>
                  </a:lnTo>
                  <a:lnTo>
                    <a:pt x="128" y="0"/>
                  </a:lnTo>
                  <a:lnTo>
                    <a:pt x="128" y="0"/>
                  </a:lnTo>
                  <a:close/>
                  <a:moveTo>
                    <a:pt x="30" y="202"/>
                  </a:moveTo>
                  <a:lnTo>
                    <a:pt x="30" y="202"/>
                  </a:lnTo>
                  <a:lnTo>
                    <a:pt x="24" y="200"/>
                  </a:lnTo>
                  <a:lnTo>
                    <a:pt x="22" y="196"/>
                  </a:lnTo>
                  <a:lnTo>
                    <a:pt x="22" y="184"/>
                  </a:lnTo>
                  <a:lnTo>
                    <a:pt x="22" y="184"/>
                  </a:lnTo>
                  <a:lnTo>
                    <a:pt x="24" y="180"/>
                  </a:lnTo>
                  <a:lnTo>
                    <a:pt x="30" y="178"/>
                  </a:lnTo>
                  <a:lnTo>
                    <a:pt x="66" y="178"/>
                  </a:lnTo>
                  <a:lnTo>
                    <a:pt x="66" y="178"/>
                  </a:lnTo>
                  <a:lnTo>
                    <a:pt x="62" y="184"/>
                  </a:lnTo>
                  <a:lnTo>
                    <a:pt x="60" y="192"/>
                  </a:lnTo>
                  <a:lnTo>
                    <a:pt x="60" y="192"/>
                  </a:lnTo>
                  <a:lnTo>
                    <a:pt x="62" y="202"/>
                  </a:lnTo>
                  <a:lnTo>
                    <a:pt x="30" y="202"/>
                  </a:lnTo>
                  <a:close/>
                  <a:moveTo>
                    <a:pt x="96" y="198"/>
                  </a:moveTo>
                  <a:lnTo>
                    <a:pt x="96" y="198"/>
                  </a:lnTo>
                  <a:lnTo>
                    <a:pt x="94" y="204"/>
                  </a:lnTo>
                  <a:lnTo>
                    <a:pt x="92" y="204"/>
                  </a:lnTo>
                  <a:lnTo>
                    <a:pt x="92" y="206"/>
                  </a:lnTo>
                  <a:lnTo>
                    <a:pt x="90" y="206"/>
                  </a:lnTo>
                  <a:lnTo>
                    <a:pt x="88" y="206"/>
                  </a:lnTo>
                  <a:lnTo>
                    <a:pt x="88" y="208"/>
                  </a:lnTo>
                  <a:lnTo>
                    <a:pt x="88" y="208"/>
                  </a:lnTo>
                  <a:lnTo>
                    <a:pt x="86" y="208"/>
                  </a:lnTo>
                  <a:lnTo>
                    <a:pt x="86" y="208"/>
                  </a:lnTo>
                  <a:lnTo>
                    <a:pt x="82" y="208"/>
                  </a:lnTo>
                  <a:lnTo>
                    <a:pt x="76" y="208"/>
                  </a:lnTo>
                  <a:lnTo>
                    <a:pt x="76" y="208"/>
                  </a:lnTo>
                  <a:lnTo>
                    <a:pt x="76" y="208"/>
                  </a:lnTo>
                  <a:lnTo>
                    <a:pt x="74" y="206"/>
                  </a:lnTo>
                  <a:lnTo>
                    <a:pt x="74" y="206"/>
                  </a:lnTo>
                  <a:lnTo>
                    <a:pt x="72" y="206"/>
                  </a:lnTo>
                  <a:lnTo>
                    <a:pt x="70" y="204"/>
                  </a:lnTo>
                  <a:lnTo>
                    <a:pt x="70" y="204"/>
                  </a:lnTo>
                  <a:lnTo>
                    <a:pt x="70" y="204"/>
                  </a:lnTo>
                  <a:lnTo>
                    <a:pt x="68" y="200"/>
                  </a:lnTo>
                  <a:lnTo>
                    <a:pt x="68" y="200"/>
                  </a:lnTo>
                  <a:lnTo>
                    <a:pt x="66" y="198"/>
                  </a:lnTo>
                  <a:lnTo>
                    <a:pt x="66" y="198"/>
                  </a:lnTo>
                  <a:lnTo>
                    <a:pt x="66" y="198"/>
                  </a:lnTo>
                  <a:lnTo>
                    <a:pt x="64" y="192"/>
                  </a:lnTo>
                  <a:lnTo>
                    <a:pt x="64" y="192"/>
                  </a:lnTo>
                  <a:lnTo>
                    <a:pt x="66" y="186"/>
                  </a:lnTo>
                  <a:lnTo>
                    <a:pt x="66" y="186"/>
                  </a:lnTo>
                  <a:lnTo>
                    <a:pt x="66" y="184"/>
                  </a:lnTo>
                  <a:lnTo>
                    <a:pt x="66" y="184"/>
                  </a:lnTo>
                  <a:lnTo>
                    <a:pt x="70" y="180"/>
                  </a:lnTo>
                  <a:lnTo>
                    <a:pt x="70" y="180"/>
                  </a:lnTo>
                  <a:lnTo>
                    <a:pt x="74" y="176"/>
                  </a:lnTo>
                  <a:lnTo>
                    <a:pt x="76" y="176"/>
                  </a:lnTo>
                  <a:lnTo>
                    <a:pt x="76" y="176"/>
                  </a:lnTo>
                  <a:lnTo>
                    <a:pt x="78" y="176"/>
                  </a:lnTo>
                  <a:lnTo>
                    <a:pt x="78" y="176"/>
                  </a:lnTo>
                  <a:lnTo>
                    <a:pt x="78" y="176"/>
                  </a:lnTo>
                  <a:lnTo>
                    <a:pt x="82" y="176"/>
                  </a:lnTo>
                  <a:lnTo>
                    <a:pt x="82" y="174"/>
                  </a:lnTo>
                  <a:lnTo>
                    <a:pt x="82" y="176"/>
                  </a:lnTo>
                  <a:lnTo>
                    <a:pt x="84" y="176"/>
                  </a:lnTo>
                  <a:lnTo>
                    <a:pt x="86" y="176"/>
                  </a:lnTo>
                  <a:lnTo>
                    <a:pt x="88" y="176"/>
                  </a:lnTo>
                  <a:lnTo>
                    <a:pt x="88" y="176"/>
                  </a:lnTo>
                  <a:lnTo>
                    <a:pt x="88" y="176"/>
                  </a:lnTo>
                  <a:lnTo>
                    <a:pt x="88" y="176"/>
                  </a:lnTo>
                  <a:lnTo>
                    <a:pt x="88" y="176"/>
                  </a:lnTo>
                  <a:lnTo>
                    <a:pt x="94" y="180"/>
                  </a:lnTo>
                  <a:lnTo>
                    <a:pt x="96" y="184"/>
                  </a:lnTo>
                  <a:lnTo>
                    <a:pt x="96" y="184"/>
                  </a:lnTo>
                  <a:lnTo>
                    <a:pt x="96" y="184"/>
                  </a:lnTo>
                  <a:lnTo>
                    <a:pt x="98" y="186"/>
                  </a:lnTo>
                  <a:lnTo>
                    <a:pt x="98" y="188"/>
                  </a:lnTo>
                  <a:lnTo>
                    <a:pt x="98" y="188"/>
                  </a:lnTo>
                  <a:lnTo>
                    <a:pt x="98" y="190"/>
                  </a:lnTo>
                  <a:lnTo>
                    <a:pt x="98" y="192"/>
                  </a:lnTo>
                  <a:lnTo>
                    <a:pt x="98" y="192"/>
                  </a:lnTo>
                  <a:lnTo>
                    <a:pt x="96" y="198"/>
                  </a:lnTo>
                  <a:lnTo>
                    <a:pt x="96" y="198"/>
                  </a:lnTo>
                  <a:close/>
                  <a:moveTo>
                    <a:pt x="136" y="196"/>
                  </a:moveTo>
                  <a:lnTo>
                    <a:pt x="136" y="196"/>
                  </a:lnTo>
                  <a:lnTo>
                    <a:pt x="134" y="200"/>
                  </a:lnTo>
                  <a:lnTo>
                    <a:pt x="128" y="202"/>
                  </a:lnTo>
                  <a:lnTo>
                    <a:pt x="100" y="202"/>
                  </a:lnTo>
                  <a:lnTo>
                    <a:pt x="100" y="202"/>
                  </a:lnTo>
                  <a:lnTo>
                    <a:pt x="102" y="192"/>
                  </a:lnTo>
                  <a:lnTo>
                    <a:pt x="102" y="192"/>
                  </a:lnTo>
                  <a:lnTo>
                    <a:pt x="102" y="184"/>
                  </a:lnTo>
                  <a:lnTo>
                    <a:pt x="98" y="178"/>
                  </a:lnTo>
                  <a:lnTo>
                    <a:pt x="128" y="178"/>
                  </a:lnTo>
                  <a:lnTo>
                    <a:pt x="128" y="178"/>
                  </a:lnTo>
                  <a:lnTo>
                    <a:pt x="134" y="180"/>
                  </a:lnTo>
                  <a:lnTo>
                    <a:pt x="136" y="184"/>
                  </a:lnTo>
                  <a:lnTo>
                    <a:pt x="136" y="196"/>
                  </a:lnTo>
                  <a:close/>
                  <a:moveTo>
                    <a:pt x="140" y="138"/>
                  </a:moveTo>
                  <a:lnTo>
                    <a:pt x="140" y="138"/>
                  </a:lnTo>
                  <a:lnTo>
                    <a:pt x="138" y="146"/>
                  </a:lnTo>
                  <a:lnTo>
                    <a:pt x="132" y="154"/>
                  </a:lnTo>
                  <a:lnTo>
                    <a:pt x="124" y="158"/>
                  </a:lnTo>
                  <a:lnTo>
                    <a:pt x="116" y="160"/>
                  </a:lnTo>
                  <a:lnTo>
                    <a:pt x="42" y="160"/>
                  </a:lnTo>
                  <a:lnTo>
                    <a:pt x="42" y="160"/>
                  </a:lnTo>
                  <a:lnTo>
                    <a:pt x="34" y="158"/>
                  </a:lnTo>
                  <a:lnTo>
                    <a:pt x="26" y="154"/>
                  </a:lnTo>
                  <a:lnTo>
                    <a:pt x="22" y="146"/>
                  </a:lnTo>
                  <a:lnTo>
                    <a:pt x="20" y="138"/>
                  </a:lnTo>
                  <a:lnTo>
                    <a:pt x="20" y="38"/>
                  </a:lnTo>
                  <a:lnTo>
                    <a:pt x="20" y="38"/>
                  </a:lnTo>
                  <a:lnTo>
                    <a:pt x="22" y="30"/>
                  </a:lnTo>
                  <a:lnTo>
                    <a:pt x="26" y="24"/>
                  </a:lnTo>
                  <a:lnTo>
                    <a:pt x="34" y="20"/>
                  </a:lnTo>
                  <a:lnTo>
                    <a:pt x="42" y="18"/>
                  </a:lnTo>
                  <a:lnTo>
                    <a:pt x="116" y="18"/>
                  </a:lnTo>
                  <a:lnTo>
                    <a:pt x="116" y="18"/>
                  </a:lnTo>
                  <a:lnTo>
                    <a:pt x="124" y="20"/>
                  </a:lnTo>
                  <a:lnTo>
                    <a:pt x="132" y="24"/>
                  </a:lnTo>
                  <a:lnTo>
                    <a:pt x="138" y="30"/>
                  </a:lnTo>
                  <a:lnTo>
                    <a:pt x="140" y="38"/>
                  </a:lnTo>
                  <a:lnTo>
                    <a:pt x="140" y="138"/>
                  </a:lnTo>
                  <a:close/>
                </a:path>
              </a:pathLst>
            </a:custGeom>
            <a:grpFill/>
            <a:ln w="9525">
              <a:noFill/>
              <a:round/>
            </a:ln>
          </p:spPr>
          <p:txBody>
            <a:bodyPr vert="horz" wrap="square" lIns="91427" tIns="45714" rIns="91427" bIns="45714" numCol="1" anchor="t" anchorCtr="0" compatLnSpc="1"/>
            <a:lstStyle/>
            <a:p>
              <a:pPr defTabSz="914400" fontAlgn="auto">
                <a:spcBef>
                  <a:spcPts val="0"/>
                </a:spcBef>
                <a:spcAft>
                  <a:spcPts val="0"/>
                </a:spcAft>
              </a:pPr>
              <a:endParaRPr lang="zh-CN" alt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 name="Freeform 80"/>
            <p:cNvSpPr>
              <a:spLocks noEditPoints="1"/>
            </p:cNvSpPr>
            <p:nvPr/>
          </p:nvSpPr>
          <p:spPr bwMode="auto">
            <a:xfrm>
              <a:off x="5500538" y="3708869"/>
              <a:ext cx="147458" cy="209056"/>
            </a:xfrm>
            <a:custGeom>
              <a:avLst/>
              <a:gdLst/>
              <a:ahLst/>
              <a:cxnLst>
                <a:cxn ang="0">
                  <a:pos x="32" y="0"/>
                </a:cxn>
                <a:cxn ang="0">
                  <a:pos x="10" y="8"/>
                </a:cxn>
                <a:cxn ang="0">
                  <a:pos x="0" y="30"/>
                </a:cxn>
                <a:cxn ang="0">
                  <a:pos x="2" y="198"/>
                </a:cxn>
                <a:cxn ang="0">
                  <a:pos x="20" y="220"/>
                </a:cxn>
                <a:cxn ang="0">
                  <a:pos x="128" y="224"/>
                </a:cxn>
                <a:cxn ang="0">
                  <a:pos x="140" y="220"/>
                </a:cxn>
                <a:cxn ang="0">
                  <a:pos x="158" y="198"/>
                </a:cxn>
                <a:cxn ang="0">
                  <a:pos x="158" y="30"/>
                </a:cxn>
                <a:cxn ang="0">
                  <a:pos x="148" y="8"/>
                </a:cxn>
                <a:cxn ang="0">
                  <a:pos x="128" y="0"/>
                </a:cxn>
                <a:cxn ang="0">
                  <a:pos x="30" y="202"/>
                </a:cxn>
                <a:cxn ang="0">
                  <a:pos x="22" y="184"/>
                </a:cxn>
                <a:cxn ang="0">
                  <a:pos x="30" y="178"/>
                </a:cxn>
                <a:cxn ang="0">
                  <a:pos x="62" y="184"/>
                </a:cxn>
                <a:cxn ang="0">
                  <a:pos x="62" y="202"/>
                </a:cxn>
                <a:cxn ang="0">
                  <a:pos x="96" y="198"/>
                </a:cxn>
                <a:cxn ang="0">
                  <a:pos x="92" y="206"/>
                </a:cxn>
                <a:cxn ang="0">
                  <a:pos x="88" y="208"/>
                </a:cxn>
                <a:cxn ang="0">
                  <a:pos x="86" y="208"/>
                </a:cxn>
                <a:cxn ang="0">
                  <a:pos x="76" y="208"/>
                </a:cxn>
                <a:cxn ang="0">
                  <a:pos x="74" y="206"/>
                </a:cxn>
                <a:cxn ang="0">
                  <a:pos x="70" y="204"/>
                </a:cxn>
                <a:cxn ang="0">
                  <a:pos x="68" y="200"/>
                </a:cxn>
                <a:cxn ang="0">
                  <a:pos x="66" y="198"/>
                </a:cxn>
                <a:cxn ang="0">
                  <a:pos x="66" y="186"/>
                </a:cxn>
                <a:cxn ang="0">
                  <a:pos x="66" y="184"/>
                </a:cxn>
                <a:cxn ang="0">
                  <a:pos x="74" y="176"/>
                </a:cxn>
                <a:cxn ang="0">
                  <a:pos x="78" y="176"/>
                </a:cxn>
                <a:cxn ang="0">
                  <a:pos x="82" y="176"/>
                </a:cxn>
                <a:cxn ang="0">
                  <a:pos x="84" y="176"/>
                </a:cxn>
                <a:cxn ang="0">
                  <a:pos x="88" y="176"/>
                </a:cxn>
                <a:cxn ang="0">
                  <a:pos x="88" y="176"/>
                </a:cxn>
                <a:cxn ang="0">
                  <a:pos x="96" y="184"/>
                </a:cxn>
                <a:cxn ang="0">
                  <a:pos x="98" y="188"/>
                </a:cxn>
                <a:cxn ang="0">
                  <a:pos x="98" y="192"/>
                </a:cxn>
                <a:cxn ang="0">
                  <a:pos x="96" y="198"/>
                </a:cxn>
                <a:cxn ang="0">
                  <a:pos x="134" y="200"/>
                </a:cxn>
                <a:cxn ang="0">
                  <a:pos x="100" y="202"/>
                </a:cxn>
                <a:cxn ang="0">
                  <a:pos x="102" y="184"/>
                </a:cxn>
                <a:cxn ang="0">
                  <a:pos x="128" y="178"/>
                </a:cxn>
                <a:cxn ang="0">
                  <a:pos x="136" y="196"/>
                </a:cxn>
                <a:cxn ang="0">
                  <a:pos x="138" y="146"/>
                </a:cxn>
                <a:cxn ang="0">
                  <a:pos x="116" y="160"/>
                </a:cxn>
                <a:cxn ang="0">
                  <a:pos x="34" y="158"/>
                </a:cxn>
                <a:cxn ang="0">
                  <a:pos x="20" y="138"/>
                </a:cxn>
                <a:cxn ang="0">
                  <a:pos x="22" y="30"/>
                </a:cxn>
                <a:cxn ang="0">
                  <a:pos x="42" y="18"/>
                </a:cxn>
                <a:cxn ang="0">
                  <a:pos x="124" y="20"/>
                </a:cxn>
                <a:cxn ang="0">
                  <a:pos x="140" y="38"/>
                </a:cxn>
              </a:cxnLst>
              <a:rect l="0" t="0" r="r" b="b"/>
              <a:pathLst>
                <a:path w="158" h="224">
                  <a:moveTo>
                    <a:pt x="128" y="0"/>
                  </a:moveTo>
                  <a:lnTo>
                    <a:pt x="32" y="0"/>
                  </a:lnTo>
                  <a:lnTo>
                    <a:pt x="32" y="0"/>
                  </a:lnTo>
                  <a:lnTo>
                    <a:pt x="26" y="0"/>
                  </a:lnTo>
                  <a:lnTo>
                    <a:pt x="20" y="2"/>
                  </a:lnTo>
                  <a:lnTo>
                    <a:pt x="10" y="8"/>
                  </a:lnTo>
                  <a:lnTo>
                    <a:pt x="4" y="18"/>
                  </a:lnTo>
                  <a:lnTo>
                    <a:pt x="2" y="24"/>
                  </a:lnTo>
                  <a:lnTo>
                    <a:pt x="0" y="30"/>
                  </a:lnTo>
                  <a:lnTo>
                    <a:pt x="0" y="192"/>
                  </a:lnTo>
                  <a:lnTo>
                    <a:pt x="0" y="192"/>
                  </a:lnTo>
                  <a:lnTo>
                    <a:pt x="2" y="198"/>
                  </a:lnTo>
                  <a:lnTo>
                    <a:pt x="4" y="204"/>
                  </a:lnTo>
                  <a:lnTo>
                    <a:pt x="10" y="214"/>
                  </a:lnTo>
                  <a:lnTo>
                    <a:pt x="20" y="220"/>
                  </a:lnTo>
                  <a:lnTo>
                    <a:pt x="26" y="222"/>
                  </a:lnTo>
                  <a:lnTo>
                    <a:pt x="32" y="224"/>
                  </a:lnTo>
                  <a:lnTo>
                    <a:pt x="128" y="224"/>
                  </a:lnTo>
                  <a:lnTo>
                    <a:pt x="128" y="224"/>
                  </a:lnTo>
                  <a:lnTo>
                    <a:pt x="134" y="222"/>
                  </a:lnTo>
                  <a:lnTo>
                    <a:pt x="140" y="220"/>
                  </a:lnTo>
                  <a:lnTo>
                    <a:pt x="148" y="214"/>
                  </a:lnTo>
                  <a:lnTo>
                    <a:pt x="156" y="204"/>
                  </a:lnTo>
                  <a:lnTo>
                    <a:pt x="158" y="198"/>
                  </a:lnTo>
                  <a:lnTo>
                    <a:pt x="158" y="192"/>
                  </a:lnTo>
                  <a:lnTo>
                    <a:pt x="158" y="30"/>
                  </a:lnTo>
                  <a:lnTo>
                    <a:pt x="158" y="30"/>
                  </a:lnTo>
                  <a:lnTo>
                    <a:pt x="158" y="24"/>
                  </a:lnTo>
                  <a:lnTo>
                    <a:pt x="156" y="18"/>
                  </a:lnTo>
                  <a:lnTo>
                    <a:pt x="148" y="8"/>
                  </a:lnTo>
                  <a:lnTo>
                    <a:pt x="140" y="2"/>
                  </a:lnTo>
                  <a:lnTo>
                    <a:pt x="134" y="0"/>
                  </a:lnTo>
                  <a:lnTo>
                    <a:pt x="128" y="0"/>
                  </a:lnTo>
                  <a:lnTo>
                    <a:pt x="128" y="0"/>
                  </a:lnTo>
                  <a:close/>
                  <a:moveTo>
                    <a:pt x="30" y="202"/>
                  </a:moveTo>
                  <a:lnTo>
                    <a:pt x="30" y="202"/>
                  </a:lnTo>
                  <a:lnTo>
                    <a:pt x="24" y="200"/>
                  </a:lnTo>
                  <a:lnTo>
                    <a:pt x="22" y="196"/>
                  </a:lnTo>
                  <a:lnTo>
                    <a:pt x="22" y="184"/>
                  </a:lnTo>
                  <a:lnTo>
                    <a:pt x="22" y="184"/>
                  </a:lnTo>
                  <a:lnTo>
                    <a:pt x="24" y="180"/>
                  </a:lnTo>
                  <a:lnTo>
                    <a:pt x="30" y="178"/>
                  </a:lnTo>
                  <a:lnTo>
                    <a:pt x="66" y="178"/>
                  </a:lnTo>
                  <a:lnTo>
                    <a:pt x="66" y="178"/>
                  </a:lnTo>
                  <a:lnTo>
                    <a:pt x="62" y="184"/>
                  </a:lnTo>
                  <a:lnTo>
                    <a:pt x="60" y="192"/>
                  </a:lnTo>
                  <a:lnTo>
                    <a:pt x="60" y="192"/>
                  </a:lnTo>
                  <a:lnTo>
                    <a:pt x="62" y="202"/>
                  </a:lnTo>
                  <a:lnTo>
                    <a:pt x="30" y="202"/>
                  </a:lnTo>
                  <a:close/>
                  <a:moveTo>
                    <a:pt x="96" y="198"/>
                  </a:moveTo>
                  <a:lnTo>
                    <a:pt x="96" y="198"/>
                  </a:lnTo>
                  <a:lnTo>
                    <a:pt x="94" y="204"/>
                  </a:lnTo>
                  <a:lnTo>
                    <a:pt x="92" y="204"/>
                  </a:lnTo>
                  <a:lnTo>
                    <a:pt x="92" y="206"/>
                  </a:lnTo>
                  <a:lnTo>
                    <a:pt x="90" y="206"/>
                  </a:lnTo>
                  <a:lnTo>
                    <a:pt x="88" y="206"/>
                  </a:lnTo>
                  <a:lnTo>
                    <a:pt x="88" y="208"/>
                  </a:lnTo>
                  <a:lnTo>
                    <a:pt x="88" y="208"/>
                  </a:lnTo>
                  <a:lnTo>
                    <a:pt x="86" y="208"/>
                  </a:lnTo>
                  <a:lnTo>
                    <a:pt x="86" y="208"/>
                  </a:lnTo>
                  <a:lnTo>
                    <a:pt x="82" y="208"/>
                  </a:lnTo>
                  <a:lnTo>
                    <a:pt x="76" y="208"/>
                  </a:lnTo>
                  <a:lnTo>
                    <a:pt x="76" y="208"/>
                  </a:lnTo>
                  <a:lnTo>
                    <a:pt x="76" y="208"/>
                  </a:lnTo>
                  <a:lnTo>
                    <a:pt x="74" y="206"/>
                  </a:lnTo>
                  <a:lnTo>
                    <a:pt x="74" y="206"/>
                  </a:lnTo>
                  <a:lnTo>
                    <a:pt x="72" y="206"/>
                  </a:lnTo>
                  <a:lnTo>
                    <a:pt x="70" y="204"/>
                  </a:lnTo>
                  <a:lnTo>
                    <a:pt x="70" y="204"/>
                  </a:lnTo>
                  <a:lnTo>
                    <a:pt x="70" y="204"/>
                  </a:lnTo>
                  <a:lnTo>
                    <a:pt x="68" y="200"/>
                  </a:lnTo>
                  <a:lnTo>
                    <a:pt x="68" y="200"/>
                  </a:lnTo>
                  <a:lnTo>
                    <a:pt x="66" y="198"/>
                  </a:lnTo>
                  <a:lnTo>
                    <a:pt x="66" y="198"/>
                  </a:lnTo>
                  <a:lnTo>
                    <a:pt x="66" y="198"/>
                  </a:lnTo>
                  <a:lnTo>
                    <a:pt x="64" y="192"/>
                  </a:lnTo>
                  <a:lnTo>
                    <a:pt x="64" y="192"/>
                  </a:lnTo>
                  <a:lnTo>
                    <a:pt x="66" y="186"/>
                  </a:lnTo>
                  <a:lnTo>
                    <a:pt x="66" y="186"/>
                  </a:lnTo>
                  <a:lnTo>
                    <a:pt x="66" y="184"/>
                  </a:lnTo>
                  <a:lnTo>
                    <a:pt x="66" y="184"/>
                  </a:lnTo>
                  <a:lnTo>
                    <a:pt x="70" y="180"/>
                  </a:lnTo>
                  <a:lnTo>
                    <a:pt x="70" y="180"/>
                  </a:lnTo>
                  <a:lnTo>
                    <a:pt x="74" y="176"/>
                  </a:lnTo>
                  <a:lnTo>
                    <a:pt x="76" y="176"/>
                  </a:lnTo>
                  <a:lnTo>
                    <a:pt x="76" y="176"/>
                  </a:lnTo>
                  <a:lnTo>
                    <a:pt x="78" y="176"/>
                  </a:lnTo>
                  <a:lnTo>
                    <a:pt x="78" y="176"/>
                  </a:lnTo>
                  <a:lnTo>
                    <a:pt x="78" y="176"/>
                  </a:lnTo>
                  <a:lnTo>
                    <a:pt x="82" y="176"/>
                  </a:lnTo>
                  <a:lnTo>
                    <a:pt x="82" y="174"/>
                  </a:lnTo>
                  <a:lnTo>
                    <a:pt x="82" y="176"/>
                  </a:lnTo>
                  <a:lnTo>
                    <a:pt x="84" y="176"/>
                  </a:lnTo>
                  <a:lnTo>
                    <a:pt x="86" y="176"/>
                  </a:lnTo>
                  <a:lnTo>
                    <a:pt x="88" y="176"/>
                  </a:lnTo>
                  <a:lnTo>
                    <a:pt x="88" y="176"/>
                  </a:lnTo>
                  <a:lnTo>
                    <a:pt x="88" y="176"/>
                  </a:lnTo>
                  <a:lnTo>
                    <a:pt x="88" y="176"/>
                  </a:lnTo>
                  <a:lnTo>
                    <a:pt x="88" y="176"/>
                  </a:lnTo>
                  <a:lnTo>
                    <a:pt x="94" y="180"/>
                  </a:lnTo>
                  <a:lnTo>
                    <a:pt x="96" y="184"/>
                  </a:lnTo>
                  <a:lnTo>
                    <a:pt x="96" y="184"/>
                  </a:lnTo>
                  <a:lnTo>
                    <a:pt x="96" y="184"/>
                  </a:lnTo>
                  <a:lnTo>
                    <a:pt x="98" y="186"/>
                  </a:lnTo>
                  <a:lnTo>
                    <a:pt x="98" y="188"/>
                  </a:lnTo>
                  <a:lnTo>
                    <a:pt x="98" y="188"/>
                  </a:lnTo>
                  <a:lnTo>
                    <a:pt x="98" y="190"/>
                  </a:lnTo>
                  <a:lnTo>
                    <a:pt x="98" y="192"/>
                  </a:lnTo>
                  <a:lnTo>
                    <a:pt x="98" y="192"/>
                  </a:lnTo>
                  <a:lnTo>
                    <a:pt x="96" y="198"/>
                  </a:lnTo>
                  <a:lnTo>
                    <a:pt x="96" y="198"/>
                  </a:lnTo>
                  <a:close/>
                  <a:moveTo>
                    <a:pt x="136" y="196"/>
                  </a:moveTo>
                  <a:lnTo>
                    <a:pt x="136" y="196"/>
                  </a:lnTo>
                  <a:lnTo>
                    <a:pt x="134" y="200"/>
                  </a:lnTo>
                  <a:lnTo>
                    <a:pt x="128" y="202"/>
                  </a:lnTo>
                  <a:lnTo>
                    <a:pt x="100" y="202"/>
                  </a:lnTo>
                  <a:lnTo>
                    <a:pt x="100" y="202"/>
                  </a:lnTo>
                  <a:lnTo>
                    <a:pt x="102" y="192"/>
                  </a:lnTo>
                  <a:lnTo>
                    <a:pt x="102" y="192"/>
                  </a:lnTo>
                  <a:lnTo>
                    <a:pt x="102" y="184"/>
                  </a:lnTo>
                  <a:lnTo>
                    <a:pt x="98" y="178"/>
                  </a:lnTo>
                  <a:lnTo>
                    <a:pt x="128" y="178"/>
                  </a:lnTo>
                  <a:lnTo>
                    <a:pt x="128" y="178"/>
                  </a:lnTo>
                  <a:lnTo>
                    <a:pt x="134" y="180"/>
                  </a:lnTo>
                  <a:lnTo>
                    <a:pt x="136" y="184"/>
                  </a:lnTo>
                  <a:lnTo>
                    <a:pt x="136" y="196"/>
                  </a:lnTo>
                  <a:close/>
                  <a:moveTo>
                    <a:pt x="140" y="138"/>
                  </a:moveTo>
                  <a:lnTo>
                    <a:pt x="140" y="138"/>
                  </a:lnTo>
                  <a:lnTo>
                    <a:pt x="138" y="146"/>
                  </a:lnTo>
                  <a:lnTo>
                    <a:pt x="132" y="154"/>
                  </a:lnTo>
                  <a:lnTo>
                    <a:pt x="124" y="158"/>
                  </a:lnTo>
                  <a:lnTo>
                    <a:pt x="116" y="160"/>
                  </a:lnTo>
                  <a:lnTo>
                    <a:pt x="42" y="160"/>
                  </a:lnTo>
                  <a:lnTo>
                    <a:pt x="42" y="160"/>
                  </a:lnTo>
                  <a:lnTo>
                    <a:pt x="34" y="158"/>
                  </a:lnTo>
                  <a:lnTo>
                    <a:pt x="26" y="154"/>
                  </a:lnTo>
                  <a:lnTo>
                    <a:pt x="22" y="146"/>
                  </a:lnTo>
                  <a:lnTo>
                    <a:pt x="20" y="138"/>
                  </a:lnTo>
                  <a:lnTo>
                    <a:pt x="20" y="38"/>
                  </a:lnTo>
                  <a:lnTo>
                    <a:pt x="20" y="38"/>
                  </a:lnTo>
                  <a:lnTo>
                    <a:pt x="22" y="30"/>
                  </a:lnTo>
                  <a:lnTo>
                    <a:pt x="26" y="24"/>
                  </a:lnTo>
                  <a:lnTo>
                    <a:pt x="34" y="20"/>
                  </a:lnTo>
                  <a:lnTo>
                    <a:pt x="42" y="18"/>
                  </a:lnTo>
                  <a:lnTo>
                    <a:pt x="116" y="18"/>
                  </a:lnTo>
                  <a:lnTo>
                    <a:pt x="116" y="18"/>
                  </a:lnTo>
                  <a:lnTo>
                    <a:pt x="124" y="20"/>
                  </a:lnTo>
                  <a:lnTo>
                    <a:pt x="132" y="24"/>
                  </a:lnTo>
                  <a:lnTo>
                    <a:pt x="138" y="30"/>
                  </a:lnTo>
                  <a:lnTo>
                    <a:pt x="140" y="38"/>
                  </a:lnTo>
                  <a:lnTo>
                    <a:pt x="140" y="138"/>
                  </a:lnTo>
                  <a:close/>
                </a:path>
              </a:pathLst>
            </a:custGeom>
            <a:grpFill/>
            <a:ln w="9525">
              <a:noFill/>
              <a:round/>
            </a:ln>
          </p:spPr>
          <p:txBody>
            <a:bodyPr vert="horz" wrap="square" lIns="91427" tIns="45714" rIns="91427" bIns="45714" numCol="1" anchor="t" anchorCtr="0" compatLnSpc="1"/>
            <a:lstStyle/>
            <a:p>
              <a:pPr defTabSz="914400" fontAlgn="auto">
                <a:spcBef>
                  <a:spcPts val="0"/>
                </a:spcBef>
                <a:spcAft>
                  <a:spcPts val="0"/>
                </a:spcAft>
              </a:pPr>
              <a:endParaRPr lang="zh-CN" alt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74" name="组合 73"/>
          <p:cNvGrpSpPr/>
          <p:nvPr/>
        </p:nvGrpSpPr>
        <p:grpSpPr>
          <a:xfrm>
            <a:off x="8279284" y="2590419"/>
            <a:ext cx="2104734" cy="2041455"/>
            <a:chOff x="8239398" y="2097307"/>
            <a:chExt cx="2014830" cy="2062347"/>
          </a:xfrm>
          <a:solidFill>
            <a:srgbClr val="00B0F0"/>
          </a:solidFill>
        </p:grpSpPr>
        <p:grpSp>
          <p:nvGrpSpPr>
            <p:cNvPr id="75" name="Group 247"/>
            <p:cNvGrpSpPr/>
            <p:nvPr/>
          </p:nvGrpSpPr>
          <p:grpSpPr>
            <a:xfrm>
              <a:off x="8458016" y="2365449"/>
              <a:ext cx="1544161" cy="1544162"/>
              <a:chOff x="1428723" y="1400140"/>
              <a:chExt cx="3443287" cy="3443287"/>
            </a:xfrm>
            <a:grpFill/>
          </p:grpSpPr>
          <p:sp>
            <p:nvSpPr>
              <p:cNvPr id="88" name="Dodecagon 424"/>
              <p:cNvSpPr/>
              <p:nvPr/>
            </p:nvSpPr>
            <p:spPr bwMode="auto">
              <a:xfrm>
                <a:off x="1428723" y="1400140"/>
                <a:ext cx="3443287" cy="3443287"/>
              </a:xfrm>
              <a:prstGeom prst="dodecagon">
                <a:avLst/>
              </a:prstGeom>
              <a:grpFill/>
              <a:ln w="9525" cap="flat" cmpd="sng" algn="ctr">
                <a:solidFill>
                  <a:schemeClr val="bg1"/>
                </a:solidFill>
                <a:prstDash val="solid"/>
                <a:round/>
                <a:headEnd type="none" w="med" len="med"/>
                <a:tailEnd type="none" w="med" len="med"/>
              </a:ln>
              <a:effectLst/>
            </p:spPr>
            <p:txBody>
              <a:bodyPr vert="horz" wrap="square" lIns="79190" tIns="39596" rIns="79190" bIns="39596" numCol="1" rtlCol="0" anchor="t" anchorCtr="0" compatLnSpc="1">
                <a:noAutofit/>
              </a:bodyPr>
              <a:lstStyle/>
              <a:p>
                <a:pPr defTabSz="914400" fontAlgn="base">
                  <a:spcBef>
                    <a:spcPct val="50000"/>
                  </a:spcBef>
                  <a:defRPr/>
                </a:pPr>
                <a:endParaRPr lang="en-GB" sz="2400" b="1" kern="0" dirty="0">
                  <a:solidFill>
                    <a:srgbClr val="B2B2B2"/>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89" name="Straight Connector 425"/>
              <p:cNvCxnSpPr>
                <a:stCxn id="88" idx="10"/>
                <a:endCxn id="88" idx="4"/>
              </p:cNvCxnSpPr>
              <p:nvPr/>
            </p:nvCxnSpPr>
            <p:spPr bwMode="auto">
              <a:xfrm>
                <a:off x="2689030" y="1400140"/>
                <a:ext cx="922674" cy="3443287"/>
              </a:xfrm>
              <a:prstGeom prst="line">
                <a:avLst/>
              </a:prstGeom>
              <a:grpFill/>
              <a:ln w="9525" cap="flat" cmpd="sng" algn="ctr">
                <a:solidFill>
                  <a:schemeClr val="bg1"/>
                </a:solidFill>
                <a:prstDash val="solid"/>
                <a:round/>
                <a:headEnd type="none" w="med" len="med"/>
                <a:tailEnd type="none" w="med" len="med"/>
              </a:ln>
              <a:effectLst/>
            </p:spPr>
          </p:cxnSp>
          <p:cxnSp>
            <p:nvCxnSpPr>
              <p:cNvPr id="90" name="Straight Connector 426"/>
              <p:cNvCxnSpPr>
                <a:stCxn id="88" idx="9"/>
                <a:endCxn id="88" idx="3"/>
              </p:cNvCxnSpPr>
              <p:nvPr/>
            </p:nvCxnSpPr>
            <p:spPr bwMode="auto">
              <a:xfrm>
                <a:off x="1890060" y="1861477"/>
                <a:ext cx="2520613" cy="2520612"/>
              </a:xfrm>
              <a:prstGeom prst="line">
                <a:avLst/>
              </a:prstGeom>
              <a:grpFill/>
              <a:ln w="9525" cap="flat" cmpd="sng" algn="ctr">
                <a:solidFill>
                  <a:schemeClr val="bg1"/>
                </a:solidFill>
                <a:prstDash val="solid"/>
                <a:round/>
                <a:headEnd type="none" w="med" len="med"/>
                <a:tailEnd type="none" w="med" len="med"/>
              </a:ln>
              <a:effectLst/>
            </p:spPr>
          </p:cxnSp>
          <p:cxnSp>
            <p:nvCxnSpPr>
              <p:cNvPr id="91" name="Straight Connector 427"/>
              <p:cNvCxnSpPr>
                <a:stCxn id="88" idx="11"/>
                <a:endCxn id="88" idx="5"/>
              </p:cNvCxnSpPr>
              <p:nvPr/>
            </p:nvCxnSpPr>
            <p:spPr bwMode="auto">
              <a:xfrm flipH="1">
                <a:off x="2689030" y="1400140"/>
                <a:ext cx="922674" cy="3443287"/>
              </a:xfrm>
              <a:prstGeom prst="line">
                <a:avLst/>
              </a:prstGeom>
              <a:grpFill/>
              <a:ln w="9525" cap="flat" cmpd="sng" algn="ctr">
                <a:solidFill>
                  <a:schemeClr val="bg1"/>
                </a:solidFill>
                <a:prstDash val="solid"/>
                <a:round/>
                <a:headEnd type="none" w="med" len="med"/>
                <a:tailEnd type="none" w="med" len="med"/>
              </a:ln>
              <a:effectLst/>
            </p:spPr>
          </p:cxnSp>
          <p:cxnSp>
            <p:nvCxnSpPr>
              <p:cNvPr id="92" name="Straight Connector 428"/>
              <p:cNvCxnSpPr>
                <a:stCxn id="88" idx="8"/>
                <a:endCxn id="88" idx="2"/>
              </p:cNvCxnSpPr>
              <p:nvPr/>
            </p:nvCxnSpPr>
            <p:spPr bwMode="auto">
              <a:xfrm>
                <a:off x="1428723" y="2660446"/>
                <a:ext cx="3443287" cy="922672"/>
              </a:xfrm>
              <a:prstGeom prst="line">
                <a:avLst/>
              </a:prstGeom>
              <a:grpFill/>
              <a:ln w="9525" cap="flat" cmpd="sng" algn="ctr">
                <a:solidFill>
                  <a:schemeClr val="bg1"/>
                </a:solidFill>
                <a:prstDash val="solid"/>
                <a:round/>
                <a:headEnd type="none" w="med" len="med"/>
                <a:tailEnd type="none" w="med" len="med"/>
              </a:ln>
              <a:effectLst/>
            </p:spPr>
          </p:cxnSp>
          <p:cxnSp>
            <p:nvCxnSpPr>
              <p:cNvPr id="93" name="Straight Connector 429"/>
              <p:cNvCxnSpPr>
                <a:stCxn id="88" idx="0"/>
                <a:endCxn id="88" idx="6"/>
              </p:cNvCxnSpPr>
              <p:nvPr/>
            </p:nvCxnSpPr>
            <p:spPr bwMode="auto">
              <a:xfrm flipH="1">
                <a:off x="1890060" y="1861477"/>
                <a:ext cx="2520613" cy="2520612"/>
              </a:xfrm>
              <a:prstGeom prst="line">
                <a:avLst/>
              </a:prstGeom>
              <a:grpFill/>
              <a:ln w="9525" cap="flat" cmpd="sng" algn="ctr">
                <a:solidFill>
                  <a:schemeClr val="bg1"/>
                </a:solidFill>
                <a:prstDash val="solid"/>
                <a:round/>
                <a:headEnd type="none" w="med" len="med"/>
                <a:tailEnd type="none" w="med" len="med"/>
              </a:ln>
              <a:effectLst/>
            </p:spPr>
          </p:cxnSp>
          <p:cxnSp>
            <p:nvCxnSpPr>
              <p:cNvPr id="94" name="Straight Connector 430"/>
              <p:cNvCxnSpPr>
                <a:stCxn id="88" idx="1"/>
                <a:endCxn id="88" idx="7"/>
              </p:cNvCxnSpPr>
              <p:nvPr/>
            </p:nvCxnSpPr>
            <p:spPr bwMode="auto">
              <a:xfrm flipH="1">
                <a:off x="1428723" y="2660447"/>
                <a:ext cx="3443285" cy="922673"/>
              </a:xfrm>
              <a:prstGeom prst="line">
                <a:avLst/>
              </a:prstGeom>
              <a:grpFill/>
              <a:ln w="9525" cap="flat" cmpd="sng" algn="ctr">
                <a:solidFill>
                  <a:schemeClr val="bg1"/>
                </a:solidFill>
                <a:prstDash val="solid"/>
                <a:round/>
                <a:headEnd type="none" w="med" len="med"/>
                <a:tailEnd type="none" w="med" len="med"/>
              </a:ln>
              <a:effectLst/>
            </p:spPr>
          </p:cxnSp>
          <p:cxnSp>
            <p:nvCxnSpPr>
              <p:cNvPr id="95" name="Straight Connector 431"/>
              <p:cNvCxnSpPr>
                <a:stCxn id="88" idx="11"/>
                <a:endCxn id="88" idx="1"/>
              </p:cNvCxnSpPr>
              <p:nvPr/>
            </p:nvCxnSpPr>
            <p:spPr bwMode="auto">
              <a:xfrm>
                <a:off x="3611703" y="1400140"/>
                <a:ext cx="1260307" cy="1260306"/>
              </a:xfrm>
              <a:prstGeom prst="line">
                <a:avLst/>
              </a:prstGeom>
              <a:grpFill/>
              <a:ln w="9525" cap="flat" cmpd="sng" algn="ctr">
                <a:solidFill>
                  <a:schemeClr val="bg1"/>
                </a:solidFill>
                <a:prstDash val="solid"/>
                <a:round/>
                <a:headEnd type="none" w="med" len="med"/>
                <a:tailEnd type="none" w="med" len="med"/>
              </a:ln>
              <a:effectLst/>
            </p:spPr>
          </p:cxnSp>
          <p:cxnSp>
            <p:nvCxnSpPr>
              <p:cNvPr id="96" name="Straight Connector 432"/>
              <p:cNvCxnSpPr>
                <a:stCxn id="88" idx="10"/>
                <a:endCxn id="88" idx="0"/>
              </p:cNvCxnSpPr>
              <p:nvPr/>
            </p:nvCxnSpPr>
            <p:spPr bwMode="auto">
              <a:xfrm>
                <a:off x="2689030" y="1400140"/>
                <a:ext cx="1721643" cy="461337"/>
              </a:xfrm>
              <a:prstGeom prst="line">
                <a:avLst/>
              </a:prstGeom>
              <a:grpFill/>
              <a:ln w="9525" cap="flat" cmpd="sng" algn="ctr">
                <a:solidFill>
                  <a:schemeClr val="bg1"/>
                </a:solidFill>
                <a:prstDash val="solid"/>
                <a:round/>
                <a:headEnd type="none" w="med" len="med"/>
                <a:tailEnd type="none" w="med" len="med"/>
              </a:ln>
              <a:effectLst/>
            </p:spPr>
          </p:cxnSp>
          <p:cxnSp>
            <p:nvCxnSpPr>
              <p:cNvPr id="97" name="Straight Connector 433"/>
              <p:cNvCxnSpPr>
                <a:stCxn id="88" idx="0"/>
                <a:endCxn id="88" idx="2"/>
              </p:cNvCxnSpPr>
              <p:nvPr/>
            </p:nvCxnSpPr>
            <p:spPr bwMode="auto">
              <a:xfrm>
                <a:off x="4410673" y="1861477"/>
                <a:ext cx="461337" cy="1721644"/>
              </a:xfrm>
              <a:prstGeom prst="line">
                <a:avLst/>
              </a:prstGeom>
              <a:grpFill/>
              <a:ln w="9525" cap="flat" cmpd="sng" algn="ctr">
                <a:solidFill>
                  <a:schemeClr val="bg1"/>
                </a:solidFill>
                <a:prstDash val="solid"/>
                <a:round/>
                <a:headEnd type="none" w="med" len="med"/>
                <a:tailEnd type="none" w="med" len="med"/>
              </a:ln>
              <a:effectLst/>
            </p:spPr>
          </p:cxnSp>
          <p:cxnSp>
            <p:nvCxnSpPr>
              <p:cNvPr id="98" name="Straight Connector 434"/>
              <p:cNvCxnSpPr>
                <a:stCxn id="88" idx="1"/>
                <a:endCxn id="88" idx="3"/>
              </p:cNvCxnSpPr>
              <p:nvPr/>
            </p:nvCxnSpPr>
            <p:spPr bwMode="auto">
              <a:xfrm flipH="1">
                <a:off x="4410673" y="2660446"/>
                <a:ext cx="461337" cy="1721644"/>
              </a:xfrm>
              <a:prstGeom prst="line">
                <a:avLst/>
              </a:prstGeom>
              <a:grpFill/>
              <a:ln w="9525" cap="flat" cmpd="sng" algn="ctr">
                <a:solidFill>
                  <a:schemeClr val="bg1"/>
                </a:solidFill>
                <a:prstDash val="solid"/>
                <a:round/>
                <a:headEnd type="none" w="med" len="med"/>
                <a:tailEnd type="none" w="med" len="med"/>
              </a:ln>
              <a:effectLst/>
            </p:spPr>
          </p:cxnSp>
          <p:cxnSp>
            <p:nvCxnSpPr>
              <p:cNvPr id="99" name="Straight Connector 435"/>
              <p:cNvCxnSpPr>
                <a:stCxn id="88" idx="2"/>
                <a:endCxn id="88" idx="4"/>
              </p:cNvCxnSpPr>
              <p:nvPr/>
            </p:nvCxnSpPr>
            <p:spPr bwMode="auto">
              <a:xfrm flipH="1">
                <a:off x="3611703" y="3583121"/>
                <a:ext cx="1260307" cy="1260306"/>
              </a:xfrm>
              <a:prstGeom prst="line">
                <a:avLst/>
              </a:prstGeom>
              <a:grpFill/>
              <a:ln w="9525" cap="flat" cmpd="sng" algn="ctr">
                <a:solidFill>
                  <a:schemeClr val="bg1"/>
                </a:solidFill>
                <a:prstDash val="solid"/>
                <a:round/>
                <a:headEnd type="none" w="med" len="med"/>
                <a:tailEnd type="none" w="med" len="med"/>
              </a:ln>
              <a:effectLst/>
            </p:spPr>
          </p:cxnSp>
          <p:cxnSp>
            <p:nvCxnSpPr>
              <p:cNvPr id="100" name="Straight Connector 436"/>
              <p:cNvCxnSpPr>
                <a:stCxn id="88" idx="4"/>
                <a:endCxn id="88" idx="6"/>
              </p:cNvCxnSpPr>
              <p:nvPr/>
            </p:nvCxnSpPr>
            <p:spPr bwMode="auto">
              <a:xfrm flipH="1" flipV="1">
                <a:off x="1890060" y="4382090"/>
                <a:ext cx="1721643" cy="461337"/>
              </a:xfrm>
              <a:prstGeom prst="line">
                <a:avLst/>
              </a:prstGeom>
              <a:grpFill/>
              <a:ln w="9525" cap="flat" cmpd="sng" algn="ctr">
                <a:solidFill>
                  <a:schemeClr val="bg1"/>
                </a:solidFill>
                <a:prstDash val="solid"/>
                <a:round/>
                <a:headEnd type="none" w="med" len="med"/>
                <a:tailEnd type="none" w="med" len="med"/>
              </a:ln>
              <a:effectLst/>
            </p:spPr>
          </p:cxnSp>
          <p:cxnSp>
            <p:nvCxnSpPr>
              <p:cNvPr id="101" name="Straight Connector 437"/>
              <p:cNvCxnSpPr>
                <a:stCxn id="88" idx="3"/>
                <a:endCxn id="88" idx="5"/>
              </p:cNvCxnSpPr>
              <p:nvPr/>
            </p:nvCxnSpPr>
            <p:spPr bwMode="auto">
              <a:xfrm flipH="1">
                <a:off x="2689030" y="4382090"/>
                <a:ext cx="1721643" cy="461337"/>
              </a:xfrm>
              <a:prstGeom prst="line">
                <a:avLst/>
              </a:prstGeom>
              <a:grpFill/>
              <a:ln w="9525" cap="flat" cmpd="sng" algn="ctr">
                <a:solidFill>
                  <a:schemeClr val="bg1"/>
                </a:solidFill>
                <a:prstDash val="solid"/>
                <a:round/>
                <a:headEnd type="none" w="med" len="med"/>
                <a:tailEnd type="none" w="med" len="med"/>
              </a:ln>
              <a:effectLst/>
            </p:spPr>
          </p:cxnSp>
          <p:cxnSp>
            <p:nvCxnSpPr>
              <p:cNvPr id="102" name="Straight Connector 438"/>
              <p:cNvCxnSpPr>
                <a:stCxn id="88" idx="5"/>
                <a:endCxn id="88" idx="7"/>
              </p:cNvCxnSpPr>
              <p:nvPr/>
            </p:nvCxnSpPr>
            <p:spPr bwMode="auto">
              <a:xfrm flipH="1" flipV="1">
                <a:off x="1428723" y="3583121"/>
                <a:ext cx="1260307" cy="1260306"/>
              </a:xfrm>
              <a:prstGeom prst="line">
                <a:avLst/>
              </a:prstGeom>
              <a:grpFill/>
              <a:ln w="9525" cap="flat" cmpd="sng" algn="ctr">
                <a:solidFill>
                  <a:schemeClr val="bg1"/>
                </a:solidFill>
                <a:prstDash val="solid"/>
                <a:round/>
                <a:headEnd type="none" w="med" len="med"/>
                <a:tailEnd type="none" w="med" len="med"/>
              </a:ln>
              <a:effectLst/>
            </p:spPr>
          </p:cxnSp>
          <p:cxnSp>
            <p:nvCxnSpPr>
              <p:cNvPr id="103" name="Straight Connector 439"/>
              <p:cNvCxnSpPr>
                <a:stCxn id="88" idx="6"/>
                <a:endCxn id="88" idx="8"/>
              </p:cNvCxnSpPr>
              <p:nvPr/>
            </p:nvCxnSpPr>
            <p:spPr bwMode="auto">
              <a:xfrm flipH="1" flipV="1">
                <a:off x="1428723" y="2660446"/>
                <a:ext cx="461337" cy="1721644"/>
              </a:xfrm>
              <a:prstGeom prst="line">
                <a:avLst/>
              </a:prstGeom>
              <a:grpFill/>
              <a:ln w="9525" cap="flat" cmpd="sng" algn="ctr">
                <a:solidFill>
                  <a:schemeClr val="bg1"/>
                </a:solidFill>
                <a:prstDash val="solid"/>
                <a:round/>
                <a:headEnd type="none" w="med" len="med"/>
                <a:tailEnd type="none" w="med" len="med"/>
              </a:ln>
              <a:effectLst/>
            </p:spPr>
          </p:cxnSp>
          <p:cxnSp>
            <p:nvCxnSpPr>
              <p:cNvPr id="104" name="Straight Connector 440"/>
              <p:cNvCxnSpPr>
                <a:stCxn id="88" idx="8"/>
                <a:endCxn id="88" idx="10"/>
              </p:cNvCxnSpPr>
              <p:nvPr/>
            </p:nvCxnSpPr>
            <p:spPr bwMode="auto">
              <a:xfrm flipV="1">
                <a:off x="1428723" y="1400140"/>
                <a:ext cx="1260307" cy="1260306"/>
              </a:xfrm>
              <a:prstGeom prst="line">
                <a:avLst/>
              </a:prstGeom>
              <a:grpFill/>
              <a:ln w="9525" cap="flat" cmpd="sng" algn="ctr">
                <a:solidFill>
                  <a:schemeClr val="bg1"/>
                </a:solidFill>
                <a:prstDash val="solid"/>
                <a:round/>
                <a:headEnd type="none" w="med" len="med"/>
                <a:tailEnd type="none" w="med" len="med"/>
              </a:ln>
              <a:effectLst/>
            </p:spPr>
          </p:cxnSp>
          <p:cxnSp>
            <p:nvCxnSpPr>
              <p:cNvPr id="105" name="Straight Connector 441"/>
              <p:cNvCxnSpPr>
                <a:stCxn id="88" idx="7"/>
                <a:endCxn id="88" idx="9"/>
              </p:cNvCxnSpPr>
              <p:nvPr/>
            </p:nvCxnSpPr>
            <p:spPr bwMode="auto">
              <a:xfrm flipV="1">
                <a:off x="1428723" y="1861477"/>
                <a:ext cx="461337" cy="1721644"/>
              </a:xfrm>
              <a:prstGeom prst="line">
                <a:avLst/>
              </a:prstGeom>
              <a:grpFill/>
              <a:ln w="9525" cap="flat" cmpd="sng" algn="ctr">
                <a:solidFill>
                  <a:schemeClr val="bg1"/>
                </a:solidFill>
                <a:prstDash val="solid"/>
                <a:round/>
                <a:headEnd type="none" w="med" len="med"/>
                <a:tailEnd type="none" w="med" len="med"/>
              </a:ln>
              <a:effectLst/>
            </p:spPr>
          </p:cxnSp>
          <p:cxnSp>
            <p:nvCxnSpPr>
              <p:cNvPr id="106" name="Straight Connector 442"/>
              <p:cNvCxnSpPr>
                <a:stCxn id="88" idx="10"/>
                <a:endCxn id="88" idx="1"/>
              </p:cNvCxnSpPr>
              <p:nvPr/>
            </p:nvCxnSpPr>
            <p:spPr bwMode="auto">
              <a:xfrm>
                <a:off x="2689030" y="1400140"/>
                <a:ext cx="2182980" cy="1260306"/>
              </a:xfrm>
              <a:prstGeom prst="line">
                <a:avLst/>
              </a:prstGeom>
              <a:grpFill/>
              <a:ln w="9525" cap="flat" cmpd="sng" algn="ctr">
                <a:solidFill>
                  <a:schemeClr val="bg1"/>
                </a:solidFill>
                <a:prstDash val="solid"/>
                <a:round/>
                <a:headEnd type="none" w="med" len="med"/>
                <a:tailEnd type="none" w="med" len="med"/>
              </a:ln>
              <a:effectLst/>
            </p:spPr>
          </p:cxnSp>
          <p:cxnSp>
            <p:nvCxnSpPr>
              <p:cNvPr id="107" name="Straight Connector 443"/>
              <p:cNvCxnSpPr>
                <a:stCxn id="88" idx="11"/>
                <a:endCxn id="88" idx="2"/>
              </p:cNvCxnSpPr>
              <p:nvPr/>
            </p:nvCxnSpPr>
            <p:spPr bwMode="auto">
              <a:xfrm>
                <a:off x="3611703" y="1400140"/>
                <a:ext cx="1260307" cy="2182981"/>
              </a:xfrm>
              <a:prstGeom prst="line">
                <a:avLst/>
              </a:prstGeom>
              <a:grpFill/>
              <a:ln w="9525" cap="flat" cmpd="sng" algn="ctr">
                <a:solidFill>
                  <a:schemeClr val="bg1"/>
                </a:solidFill>
                <a:prstDash val="solid"/>
                <a:round/>
                <a:headEnd type="none" w="med" len="med"/>
                <a:tailEnd type="none" w="med" len="med"/>
              </a:ln>
              <a:effectLst/>
            </p:spPr>
          </p:cxnSp>
          <p:cxnSp>
            <p:nvCxnSpPr>
              <p:cNvPr id="108" name="Straight Connector 444"/>
              <p:cNvCxnSpPr>
                <a:stCxn id="88" idx="0"/>
                <a:endCxn id="88" idx="3"/>
              </p:cNvCxnSpPr>
              <p:nvPr/>
            </p:nvCxnSpPr>
            <p:spPr bwMode="auto">
              <a:xfrm>
                <a:off x="4410673" y="1861477"/>
                <a:ext cx="0" cy="2520612"/>
              </a:xfrm>
              <a:prstGeom prst="line">
                <a:avLst/>
              </a:prstGeom>
              <a:grpFill/>
              <a:ln w="9525" cap="flat" cmpd="sng" algn="ctr">
                <a:solidFill>
                  <a:schemeClr val="bg1"/>
                </a:solidFill>
                <a:prstDash val="solid"/>
                <a:round/>
                <a:headEnd type="none" w="med" len="med"/>
                <a:tailEnd type="none" w="med" len="med"/>
              </a:ln>
              <a:effectLst/>
            </p:spPr>
          </p:cxnSp>
          <p:cxnSp>
            <p:nvCxnSpPr>
              <p:cNvPr id="109" name="Straight Connector 445"/>
              <p:cNvCxnSpPr>
                <a:stCxn id="88" idx="1"/>
                <a:endCxn id="88" idx="4"/>
              </p:cNvCxnSpPr>
              <p:nvPr/>
            </p:nvCxnSpPr>
            <p:spPr bwMode="auto">
              <a:xfrm flipH="1">
                <a:off x="3611703" y="2660446"/>
                <a:ext cx="1260307" cy="2182981"/>
              </a:xfrm>
              <a:prstGeom prst="line">
                <a:avLst/>
              </a:prstGeom>
              <a:grpFill/>
              <a:ln w="9525" cap="flat" cmpd="sng" algn="ctr">
                <a:solidFill>
                  <a:schemeClr val="bg1"/>
                </a:solidFill>
                <a:prstDash val="solid"/>
                <a:round/>
                <a:headEnd type="none" w="med" len="med"/>
                <a:tailEnd type="none" w="med" len="med"/>
              </a:ln>
              <a:effectLst/>
            </p:spPr>
          </p:cxnSp>
          <p:cxnSp>
            <p:nvCxnSpPr>
              <p:cNvPr id="110" name="Straight Connector 446"/>
              <p:cNvCxnSpPr>
                <a:stCxn id="88" idx="4"/>
                <a:endCxn id="88" idx="7"/>
              </p:cNvCxnSpPr>
              <p:nvPr/>
            </p:nvCxnSpPr>
            <p:spPr bwMode="auto">
              <a:xfrm flipH="1" flipV="1">
                <a:off x="1428723" y="3583121"/>
                <a:ext cx="2182980" cy="1260306"/>
              </a:xfrm>
              <a:prstGeom prst="line">
                <a:avLst/>
              </a:prstGeom>
              <a:grpFill/>
              <a:ln w="9525" cap="flat" cmpd="sng" algn="ctr">
                <a:solidFill>
                  <a:schemeClr val="bg1"/>
                </a:solidFill>
                <a:prstDash val="solid"/>
                <a:round/>
                <a:headEnd type="none" w="med" len="med"/>
                <a:tailEnd type="none" w="med" len="med"/>
              </a:ln>
              <a:effectLst/>
            </p:spPr>
          </p:cxnSp>
          <p:cxnSp>
            <p:nvCxnSpPr>
              <p:cNvPr id="111" name="Straight Connector 447"/>
              <p:cNvCxnSpPr>
                <a:stCxn id="88" idx="8"/>
                <a:endCxn id="88" idx="5"/>
              </p:cNvCxnSpPr>
              <p:nvPr/>
            </p:nvCxnSpPr>
            <p:spPr bwMode="auto">
              <a:xfrm>
                <a:off x="1428723" y="2660446"/>
                <a:ext cx="1260307" cy="2182981"/>
              </a:xfrm>
              <a:prstGeom prst="line">
                <a:avLst/>
              </a:prstGeom>
              <a:grpFill/>
              <a:ln w="9525" cap="flat" cmpd="sng" algn="ctr">
                <a:solidFill>
                  <a:schemeClr val="bg1"/>
                </a:solidFill>
                <a:prstDash val="solid"/>
                <a:round/>
                <a:headEnd type="none" w="med" len="med"/>
                <a:tailEnd type="none" w="med" len="med"/>
              </a:ln>
              <a:effectLst/>
            </p:spPr>
          </p:cxnSp>
          <p:cxnSp>
            <p:nvCxnSpPr>
              <p:cNvPr id="112" name="Straight Connector 448"/>
              <p:cNvCxnSpPr>
                <a:stCxn id="88" idx="6"/>
                <a:endCxn id="88" idx="9"/>
              </p:cNvCxnSpPr>
              <p:nvPr/>
            </p:nvCxnSpPr>
            <p:spPr bwMode="auto">
              <a:xfrm flipV="1">
                <a:off x="1890060" y="1861477"/>
                <a:ext cx="0" cy="2520612"/>
              </a:xfrm>
              <a:prstGeom prst="line">
                <a:avLst/>
              </a:prstGeom>
              <a:grpFill/>
              <a:ln w="9525" cap="flat" cmpd="sng" algn="ctr">
                <a:solidFill>
                  <a:schemeClr val="bg1"/>
                </a:solidFill>
                <a:prstDash val="solid"/>
                <a:round/>
                <a:headEnd type="none" w="med" len="med"/>
                <a:tailEnd type="none" w="med" len="med"/>
              </a:ln>
              <a:effectLst/>
            </p:spPr>
          </p:cxnSp>
          <p:cxnSp>
            <p:nvCxnSpPr>
              <p:cNvPr id="113" name="Straight Connector 449"/>
              <p:cNvCxnSpPr>
                <a:stCxn id="88" idx="7"/>
                <a:endCxn id="88" idx="10"/>
              </p:cNvCxnSpPr>
              <p:nvPr/>
            </p:nvCxnSpPr>
            <p:spPr bwMode="auto">
              <a:xfrm flipV="1">
                <a:off x="1428723" y="1400140"/>
                <a:ext cx="1260307" cy="2182981"/>
              </a:xfrm>
              <a:prstGeom prst="line">
                <a:avLst/>
              </a:prstGeom>
              <a:grpFill/>
              <a:ln w="9525" cap="flat" cmpd="sng" algn="ctr">
                <a:solidFill>
                  <a:schemeClr val="bg1"/>
                </a:solidFill>
                <a:prstDash val="solid"/>
                <a:round/>
                <a:headEnd type="none" w="med" len="med"/>
                <a:tailEnd type="none" w="med" len="med"/>
              </a:ln>
              <a:effectLst/>
            </p:spPr>
          </p:cxnSp>
          <p:cxnSp>
            <p:nvCxnSpPr>
              <p:cNvPr id="114" name="Straight Connector 450"/>
              <p:cNvCxnSpPr>
                <a:stCxn id="88" idx="6"/>
                <a:endCxn id="88" idx="3"/>
              </p:cNvCxnSpPr>
              <p:nvPr/>
            </p:nvCxnSpPr>
            <p:spPr bwMode="auto">
              <a:xfrm>
                <a:off x="1890060" y="4382090"/>
                <a:ext cx="2520613" cy="0"/>
              </a:xfrm>
              <a:prstGeom prst="line">
                <a:avLst/>
              </a:prstGeom>
              <a:grpFill/>
              <a:ln w="9525" cap="flat" cmpd="sng" algn="ctr">
                <a:solidFill>
                  <a:schemeClr val="bg1"/>
                </a:solidFill>
                <a:prstDash val="solid"/>
                <a:round/>
                <a:headEnd type="none" w="med" len="med"/>
                <a:tailEnd type="none" w="med" len="med"/>
              </a:ln>
              <a:effectLst/>
            </p:spPr>
          </p:cxnSp>
          <p:cxnSp>
            <p:nvCxnSpPr>
              <p:cNvPr id="115" name="Straight Connector 451"/>
              <p:cNvCxnSpPr>
                <a:stCxn id="88" idx="2"/>
                <a:endCxn id="88" idx="5"/>
              </p:cNvCxnSpPr>
              <p:nvPr/>
            </p:nvCxnSpPr>
            <p:spPr bwMode="auto">
              <a:xfrm flipH="1">
                <a:off x="2689030" y="3583121"/>
                <a:ext cx="2182980" cy="1260306"/>
              </a:xfrm>
              <a:prstGeom prst="line">
                <a:avLst/>
              </a:prstGeom>
              <a:grpFill/>
              <a:ln w="9525" cap="flat" cmpd="sng" algn="ctr">
                <a:solidFill>
                  <a:schemeClr val="bg1"/>
                </a:solidFill>
                <a:prstDash val="solid"/>
                <a:round/>
                <a:headEnd type="none" w="med" len="med"/>
                <a:tailEnd type="none" w="med" len="med"/>
              </a:ln>
              <a:effectLst/>
            </p:spPr>
          </p:cxnSp>
          <p:cxnSp>
            <p:nvCxnSpPr>
              <p:cNvPr id="116" name="Straight Connector 452"/>
              <p:cNvCxnSpPr>
                <a:stCxn id="88" idx="9"/>
                <a:endCxn id="88" idx="0"/>
              </p:cNvCxnSpPr>
              <p:nvPr/>
            </p:nvCxnSpPr>
            <p:spPr bwMode="auto">
              <a:xfrm>
                <a:off x="1890060" y="1861477"/>
                <a:ext cx="2520613" cy="0"/>
              </a:xfrm>
              <a:prstGeom prst="line">
                <a:avLst/>
              </a:prstGeom>
              <a:grpFill/>
              <a:ln w="9525" cap="flat" cmpd="sng" algn="ctr">
                <a:solidFill>
                  <a:schemeClr val="bg1"/>
                </a:solidFill>
                <a:prstDash val="solid"/>
                <a:round/>
                <a:headEnd type="none" w="med" len="med"/>
                <a:tailEnd type="none" w="med" len="med"/>
              </a:ln>
              <a:effectLst/>
            </p:spPr>
          </p:cxnSp>
          <p:cxnSp>
            <p:nvCxnSpPr>
              <p:cNvPr id="117" name="Straight Connector 453"/>
              <p:cNvCxnSpPr>
                <a:stCxn id="88" idx="8"/>
                <a:endCxn id="88" idx="11"/>
              </p:cNvCxnSpPr>
              <p:nvPr/>
            </p:nvCxnSpPr>
            <p:spPr bwMode="auto">
              <a:xfrm flipV="1">
                <a:off x="1428723" y="1400140"/>
                <a:ext cx="2182980" cy="1260306"/>
              </a:xfrm>
              <a:prstGeom prst="line">
                <a:avLst/>
              </a:prstGeom>
              <a:grpFill/>
              <a:ln w="9525" cap="flat" cmpd="sng" algn="ctr">
                <a:solidFill>
                  <a:schemeClr val="bg1"/>
                </a:solidFill>
                <a:prstDash val="solid"/>
                <a:round/>
                <a:headEnd type="none" w="med" len="med"/>
                <a:tailEnd type="none" w="med" len="med"/>
              </a:ln>
              <a:effectLst/>
            </p:spPr>
          </p:cxnSp>
          <p:cxnSp>
            <p:nvCxnSpPr>
              <p:cNvPr id="118" name="Straight Connector 454"/>
              <p:cNvCxnSpPr>
                <a:endCxn id="88" idx="6"/>
              </p:cNvCxnSpPr>
              <p:nvPr/>
            </p:nvCxnSpPr>
            <p:spPr bwMode="auto">
              <a:xfrm flipH="1">
                <a:off x="1890060" y="1500187"/>
                <a:ext cx="1724678" cy="2881903"/>
              </a:xfrm>
              <a:prstGeom prst="line">
                <a:avLst/>
              </a:prstGeom>
              <a:grpFill/>
              <a:ln w="9525" cap="flat" cmpd="sng" algn="ctr">
                <a:solidFill>
                  <a:schemeClr val="bg1"/>
                </a:solidFill>
                <a:prstDash val="solid"/>
                <a:round/>
                <a:headEnd type="none" w="med" len="med"/>
                <a:tailEnd type="none" w="med" len="med"/>
              </a:ln>
              <a:effectLst/>
            </p:spPr>
          </p:cxnSp>
          <p:cxnSp>
            <p:nvCxnSpPr>
              <p:cNvPr id="119" name="Straight Connector 455"/>
              <p:cNvCxnSpPr>
                <a:stCxn id="88" idx="0"/>
                <a:endCxn id="88" idx="7"/>
              </p:cNvCxnSpPr>
              <p:nvPr/>
            </p:nvCxnSpPr>
            <p:spPr bwMode="auto">
              <a:xfrm flipH="1">
                <a:off x="1428723" y="1861477"/>
                <a:ext cx="2981950" cy="1721644"/>
              </a:xfrm>
              <a:prstGeom prst="line">
                <a:avLst/>
              </a:prstGeom>
              <a:grpFill/>
              <a:ln w="9525" cap="flat" cmpd="sng" algn="ctr">
                <a:solidFill>
                  <a:schemeClr val="bg1"/>
                </a:solidFill>
                <a:prstDash val="solid"/>
                <a:round/>
                <a:headEnd type="none" w="med" len="med"/>
                <a:tailEnd type="none" w="med" len="med"/>
              </a:ln>
              <a:effectLst/>
            </p:spPr>
          </p:cxnSp>
          <p:cxnSp>
            <p:nvCxnSpPr>
              <p:cNvPr id="120" name="Straight Connector 456"/>
              <p:cNvCxnSpPr>
                <a:stCxn id="88" idx="8"/>
                <a:endCxn id="88" idx="1"/>
              </p:cNvCxnSpPr>
              <p:nvPr/>
            </p:nvCxnSpPr>
            <p:spPr bwMode="auto">
              <a:xfrm>
                <a:off x="1428723" y="2660446"/>
                <a:ext cx="3443287" cy="0"/>
              </a:xfrm>
              <a:prstGeom prst="line">
                <a:avLst/>
              </a:prstGeom>
              <a:grpFill/>
              <a:ln w="9525" cap="flat" cmpd="sng" algn="ctr">
                <a:solidFill>
                  <a:schemeClr val="bg1"/>
                </a:solidFill>
                <a:prstDash val="solid"/>
                <a:round/>
                <a:headEnd type="none" w="med" len="med"/>
                <a:tailEnd type="none" w="med" len="med"/>
              </a:ln>
              <a:effectLst/>
            </p:spPr>
          </p:cxnSp>
          <p:cxnSp>
            <p:nvCxnSpPr>
              <p:cNvPr id="121" name="Straight Connector 457"/>
              <p:cNvCxnSpPr>
                <a:stCxn id="88" idx="9"/>
                <a:endCxn id="88" idx="2"/>
              </p:cNvCxnSpPr>
              <p:nvPr/>
            </p:nvCxnSpPr>
            <p:spPr bwMode="auto">
              <a:xfrm>
                <a:off x="1890060" y="1861477"/>
                <a:ext cx="2981950" cy="1721644"/>
              </a:xfrm>
              <a:prstGeom prst="line">
                <a:avLst/>
              </a:prstGeom>
              <a:grpFill/>
              <a:ln w="9525" cap="flat" cmpd="sng" algn="ctr">
                <a:solidFill>
                  <a:schemeClr val="bg1"/>
                </a:solidFill>
                <a:prstDash val="solid"/>
                <a:round/>
                <a:headEnd type="none" w="med" len="med"/>
                <a:tailEnd type="none" w="med" len="med"/>
              </a:ln>
              <a:effectLst/>
            </p:spPr>
          </p:cxnSp>
          <p:cxnSp>
            <p:nvCxnSpPr>
              <p:cNvPr id="122" name="Straight Connector 458"/>
              <p:cNvCxnSpPr>
                <a:stCxn id="88" idx="11"/>
                <a:endCxn id="88" idx="7"/>
              </p:cNvCxnSpPr>
              <p:nvPr/>
            </p:nvCxnSpPr>
            <p:spPr bwMode="auto">
              <a:xfrm flipH="1">
                <a:off x="1428723" y="1400140"/>
                <a:ext cx="2182980" cy="2182981"/>
              </a:xfrm>
              <a:prstGeom prst="line">
                <a:avLst/>
              </a:prstGeom>
              <a:grpFill/>
              <a:ln w="9525" cap="flat" cmpd="sng" algn="ctr">
                <a:solidFill>
                  <a:schemeClr val="bg1"/>
                </a:solidFill>
                <a:prstDash val="solid"/>
                <a:round/>
                <a:headEnd type="none" w="med" len="med"/>
                <a:tailEnd type="none" w="med" len="med"/>
              </a:ln>
              <a:effectLst/>
            </p:spPr>
          </p:cxnSp>
          <p:cxnSp>
            <p:nvCxnSpPr>
              <p:cNvPr id="123" name="Straight Connector 459"/>
              <p:cNvCxnSpPr>
                <a:stCxn id="88" idx="10"/>
                <a:endCxn id="88" idx="6"/>
              </p:cNvCxnSpPr>
              <p:nvPr/>
            </p:nvCxnSpPr>
            <p:spPr bwMode="auto">
              <a:xfrm flipH="1">
                <a:off x="1890060" y="1400140"/>
                <a:ext cx="798970" cy="2981950"/>
              </a:xfrm>
              <a:prstGeom prst="line">
                <a:avLst/>
              </a:prstGeom>
              <a:grpFill/>
              <a:ln w="9525" cap="flat" cmpd="sng" algn="ctr">
                <a:solidFill>
                  <a:schemeClr val="bg1"/>
                </a:solidFill>
                <a:prstDash val="solid"/>
                <a:round/>
                <a:headEnd type="none" w="med" len="med"/>
                <a:tailEnd type="none" w="med" len="med"/>
              </a:ln>
              <a:effectLst/>
            </p:spPr>
          </p:cxnSp>
          <p:cxnSp>
            <p:nvCxnSpPr>
              <p:cNvPr id="124" name="Straight Connector 460"/>
              <p:cNvCxnSpPr>
                <a:stCxn id="88" idx="9"/>
                <a:endCxn id="88" idx="5"/>
              </p:cNvCxnSpPr>
              <p:nvPr/>
            </p:nvCxnSpPr>
            <p:spPr bwMode="auto">
              <a:xfrm>
                <a:off x="1890060" y="1861477"/>
                <a:ext cx="798970" cy="2981950"/>
              </a:xfrm>
              <a:prstGeom prst="line">
                <a:avLst/>
              </a:prstGeom>
              <a:grpFill/>
              <a:ln w="9525" cap="flat" cmpd="sng" algn="ctr">
                <a:solidFill>
                  <a:schemeClr val="bg1"/>
                </a:solidFill>
                <a:prstDash val="solid"/>
                <a:round/>
                <a:headEnd type="none" w="med" len="med"/>
                <a:tailEnd type="none" w="med" len="med"/>
              </a:ln>
              <a:effectLst/>
            </p:spPr>
          </p:cxnSp>
          <p:cxnSp>
            <p:nvCxnSpPr>
              <p:cNvPr id="125" name="Straight Connector 461"/>
              <p:cNvCxnSpPr>
                <a:stCxn id="88" idx="8"/>
                <a:endCxn id="88" idx="4"/>
              </p:cNvCxnSpPr>
              <p:nvPr/>
            </p:nvCxnSpPr>
            <p:spPr bwMode="auto">
              <a:xfrm>
                <a:off x="1428723" y="2660446"/>
                <a:ext cx="2182980" cy="2182981"/>
              </a:xfrm>
              <a:prstGeom prst="line">
                <a:avLst/>
              </a:prstGeom>
              <a:grpFill/>
              <a:ln w="9525" cap="flat" cmpd="sng" algn="ctr">
                <a:solidFill>
                  <a:schemeClr val="bg1"/>
                </a:solidFill>
                <a:prstDash val="solid"/>
                <a:round/>
                <a:headEnd type="none" w="med" len="med"/>
                <a:tailEnd type="none" w="med" len="med"/>
              </a:ln>
              <a:effectLst/>
            </p:spPr>
          </p:cxnSp>
          <p:cxnSp>
            <p:nvCxnSpPr>
              <p:cNvPr id="126" name="Straight Connector 462"/>
              <p:cNvCxnSpPr>
                <a:stCxn id="88" idx="7"/>
                <a:endCxn id="88" idx="3"/>
              </p:cNvCxnSpPr>
              <p:nvPr/>
            </p:nvCxnSpPr>
            <p:spPr bwMode="auto">
              <a:xfrm>
                <a:off x="1428723" y="3583121"/>
                <a:ext cx="2981950" cy="798969"/>
              </a:xfrm>
              <a:prstGeom prst="line">
                <a:avLst/>
              </a:prstGeom>
              <a:grpFill/>
              <a:ln w="9525" cap="flat" cmpd="sng" algn="ctr">
                <a:solidFill>
                  <a:schemeClr val="bg1"/>
                </a:solidFill>
                <a:prstDash val="solid"/>
                <a:round/>
                <a:headEnd type="none" w="med" len="med"/>
                <a:tailEnd type="none" w="med" len="med"/>
              </a:ln>
              <a:effectLst/>
            </p:spPr>
          </p:cxnSp>
          <p:cxnSp>
            <p:nvCxnSpPr>
              <p:cNvPr id="127" name="Straight Connector 463"/>
              <p:cNvCxnSpPr>
                <a:stCxn id="88" idx="2"/>
                <a:endCxn id="88" idx="6"/>
              </p:cNvCxnSpPr>
              <p:nvPr/>
            </p:nvCxnSpPr>
            <p:spPr bwMode="auto">
              <a:xfrm flipH="1">
                <a:off x="1890060" y="3583121"/>
                <a:ext cx="2981950" cy="798969"/>
              </a:xfrm>
              <a:prstGeom prst="line">
                <a:avLst/>
              </a:prstGeom>
              <a:grpFill/>
              <a:ln w="9525" cap="flat" cmpd="sng" algn="ctr">
                <a:solidFill>
                  <a:schemeClr val="bg1"/>
                </a:solidFill>
                <a:prstDash val="solid"/>
                <a:round/>
                <a:headEnd type="none" w="med" len="med"/>
                <a:tailEnd type="none" w="med" len="med"/>
              </a:ln>
              <a:effectLst/>
            </p:spPr>
          </p:cxnSp>
          <p:cxnSp>
            <p:nvCxnSpPr>
              <p:cNvPr id="128" name="Straight Connector 464"/>
              <p:cNvCxnSpPr>
                <a:stCxn id="88" idx="1"/>
                <a:endCxn id="88" idx="5"/>
              </p:cNvCxnSpPr>
              <p:nvPr/>
            </p:nvCxnSpPr>
            <p:spPr bwMode="auto">
              <a:xfrm flipH="1">
                <a:off x="2689030" y="2660446"/>
                <a:ext cx="2182980" cy="2182981"/>
              </a:xfrm>
              <a:prstGeom prst="line">
                <a:avLst/>
              </a:prstGeom>
              <a:grpFill/>
              <a:ln w="9525" cap="flat" cmpd="sng" algn="ctr">
                <a:solidFill>
                  <a:schemeClr val="bg1"/>
                </a:solidFill>
                <a:prstDash val="solid"/>
                <a:round/>
                <a:headEnd type="none" w="med" len="med"/>
                <a:tailEnd type="none" w="med" len="med"/>
              </a:ln>
              <a:effectLst/>
            </p:spPr>
          </p:cxnSp>
          <p:cxnSp>
            <p:nvCxnSpPr>
              <p:cNvPr id="129" name="Straight Connector 465"/>
              <p:cNvCxnSpPr>
                <a:stCxn id="88" idx="0"/>
                <a:endCxn id="88" idx="4"/>
              </p:cNvCxnSpPr>
              <p:nvPr/>
            </p:nvCxnSpPr>
            <p:spPr bwMode="auto">
              <a:xfrm flipH="1">
                <a:off x="3611703" y="1861477"/>
                <a:ext cx="798970" cy="2981950"/>
              </a:xfrm>
              <a:prstGeom prst="line">
                <a:avLst/>
              </a:prstGeom>
              <a:grpFill/>
              <a:ln w="9525" cap="flat" cmpd="sng" algn="ctr">
                <a:solidFill>
                  <a:schemeClr val="bg1"/>
                </a:solidFill>
                <a:prstDash val="solid"/>
                <a:round/>
                <a:headEnd type="none" w="med" len="med"/>
                <a:tailEnd type="none" w="med" len="med"/>
              </a:ln>
              <a:effectLst/>
            </p:spPr>
          </p:cxnSp>
          <p:cxnSp>
            <p:nvCxnSpPr>
              <p:cNvPr id="130" name="Straight Connector 466"/>
              <p:cNvCxnSpPr>
                <a:stCxn id="88" idx="11"/>
                <a:endCxn id="88" idx="3"/>
              </p:cNvCxnSpPr>
              <p:nvPr/>
            </p:nvCxnSpPr>
            <p:spPr bwMode="auto">
              <a:xfrm>
                <a:off x="3611703" y="1400140"/>
                <a:ext cx="798970" cy="2981950"/>
              </a:xfrm>
              <a:prstGeom prst="line">
                <a:avLst/>
              </a:prstGeom>
              <a:grpFill/>
              <a:ln w="9525" cap="flat" cmpd="sng" algn="ctr">
                <a:solidFill>
                  <a:schemeClr val="bg1"/>
                </a:solidFill>
                <a:prstDash val="solid"/>
                <a:round/>
                <a:headEnd type="none" w="med" len="med"/>
                <a:tailEnd type="none" w="med" len="med"/>
              </a:ln>
              <a:effectLst/>
            </p:spPr>
          </p:cxnSp>
          <p:cxnSp>
            <p:nvCxnSpPr>
              <p:cNvPr id="131" name="Straight Connector 467"/>
              <p:cNvCxnSpPr>
                <a:stCxn id="88" idx="10"/>
                <a:endCxn id="88" idx="2"/>
              </p:cNvCxnSpPr>
              <p:nvPr/>
            </p:nvCxnSpPr>
            <p:spPr bwMode="auto">
              <a:xfrm>
                <a:off x="2689030" y="1400140"/>
                <a:ext cx="2182980" cy="2182981"/>
              </a:xfrm>
              <a:prstGeom prst="line">
                <a:avLst/>
              </a:prstGeom>
              <a:grpFill/>
              <a:ln w="9525" cap="flat" cmpd="sng" algn="ctr">
                <a:solidFill>
                  <a:schemeClr val="bg1"/>
                </a:solidFill>
                <a:prstDash val="solid"/>
                <a:round/>
                <a:headEnd type="none" w="med" len="med"/>
                <a:tailEnd type="none" w="med" len="med"/>
              </a:ln>
              <a:effectLst/>
            </p:spPr>
          </p:cxnSp>
          <p:cxnSp>
            <p:nvCxnSpPr>
              <p:cNvPr id="132" name="Straight Connector 468"/>
              <p:cNvCxnSpPr>
                <a:stCxn id="88" idx="10"/>
                <a:endCxn id="88" idx="5"/>
              </p:cNvCxnSpPr>
              <p:nvPr/>
            </p:nvCxnSpPr>
            <p:spPr bwMode="auto">
              <a:xfrm>
                <a:off x="2689030" y="1400140"/>
                <a:ext cx="0" cy="3443287"/>
              </a:xfrm>
              <a:prstGeom prst="line">
                <a:avLst/>
              </a:prstGeom>
              <a:grpFill/>
              <a:ln w="9525" cap="flat" cmpd="sng" algn="ctr">
                <a:solidFill>
                  <a:schemeClr val="bg1"/>
                </a:solidFill>
                <a:prstDash val="solid"/>
                <a:round/>
                <a:headEnd type="none" w="med" len="med"/>
                <a:tailEnd type="none" w="med" len="med"/>
              </a:ln>
              <a:effectLst/>
            </p:spPr>
          </p:cxnSp>
          <p:cxnSp>
            <p:nvCxnSpPr>
              <p:cNvPr id="133" name="Straight Connector 469"/>
              <p:cNvCxnSpPr>
                <a:stCxn id="88" idx="9"/>
                <a:endCxn id="88" idx="4"/>
              </p:cNvCxnSpPr>
              <p:nvPr/>
            </p:nvCxnSpPr>
            <p:spPr bwMode="auto">
              <a:xfrm>
                <a:off x="1890060" y="1861477"/>
                <a:ext cx="1721643" cy="2981950"/>
              </a:xfrm>
              <a:prstGeom prst="line">
                <a:avLst/>
              </a:prstGeom>
              <a:grpFill/>
              <a:ln w="9525" cap="flat" cmpd="sng" algn="ctr">
                <a:solidFill>
                  <a:schemeClr val="bg1"/>
                </a:solidFill>
                <a:prstDash val="solid"/>
                <a:round/>
                <a:headEnd type="none" w="med" len="med"/>
                <a:tailEnd type="none" w="med" len="med"/>
              </a:ln>
              <a:effectLst/>
            </p:spPr>
          </p:cxnSp>
          <p:cxnSp>
            <p:nvCxnSpPr>
              <p:cNvPr id="134" name="Straight Connector 470"/>
              <p:cNvCxnSpPr>
                <a:stCxn id="88" idx="3"/>
                <a:endCxn id="88" idx="8"/>
              </p:cNvCxnSpPr>
              <p:nvPr/>
            </p:nvCxnSpPr>
            <p:spPr bwMode="auto">
              <a:xfrm flipH="1" flipV="1">
                <a:off x="1428723" y="2660446"/>
                <a:ext cx="2981950" cy="1721644"/>
              </a:xfrm>
              <a:prstGeom prst="line">
                <a:avLst/>
              </a:prstGeom>
              <a:grpFill/>
              <a:ln w="9525" cap="flat" cmpd="sng" algn="ctr">
                <a:solidFill>
                  <a:schemeClr val="bg1"/>
                </a:solidFill>
                <a:prstDash val="solid"/>
                <a:round/>
                <a:headEnd type="none" w="med" len="med"/>
                <a:tailEnd type="none" w="med" len="med"/>
              </a:ln>
              <a:effectLst/>
            </p:spPr>
          </p:cxnSp>
          <p:cxnSp>
            <p:nvCxnSpPr>
              <p:cNvPr id="135" name="Straight Connector 471"/>
              <p:cNvCxnSpPr>
                <a:stCxn id="88" idx="2"/>
                <a:endCxn id="88" idx="7"/>
              </p:cNvCxnSpPr>
              <p:nvPr/>
            </p:nvCxnSpPr>
            <p:spPr bwMode="auto">
              <a:xfrm flipH="1">
                <a:off x="1428723" y="3583121"/>
                <a:ext cx="3443287" cy="0"/>
              </a:xfrm>
              <a:prstGeom prst="line">
                <a:avLst/>
              </a:prstGeom>
              <a:grpFill/>
              <a:ln w="9525" cap="flat" cmpd="sng" algn="ctr">
                <a:solidFill>
                  <a:schemeClr val="bg1"/>
                </a:solidFill>
                <a:prstDash val="solid"/>
                <a:round/>
                <a:headEnd type="none" w="med" len="med"/>
                <a:tailEnd type="none" w="med" len="med"/>
              </a:ln>
              <a:effectLst/>
            </p:spPr>
          </p:cxnSp>
          <p:cxnSp>
            <p:nvCxnSpPr>
              <p:cNvPr id="136" name="Straight Connector 472"/>
              <p:cNvCxnSpPr>
                <a:stCxn id="88" idx="1"/>
                <a:endCxn id="88" idx="6"/>
              </p:cNvCxnSpPr>
              <p:nvPr/>
            </p:nvCxnSpPr>
            <p:spPr bwMode="auto">
              <a:xfrm flipH="1">
                <a:off x="1890060" y="2660446"/>
                <a:ext cx="2981950" cy="1721644"/>
              </a:xfrm>
              <a:prstGeom prst="line">
                <a:avLst/>
              </a:prstGeom>
              <a:grpFill/>
              <a:ln w="9525" cap="flat" cmpd="sng" algn="ctr">
                <a:solidFill>
                  <a:schemeClr val="bg1"/>
                </a:solidFill>
                <a:prstDash val="solid"/>
                <a:round/>
                <a:headEnd type="none" w="med" len="med"/>
                <a:tailEnd type="none" w="med" len="med"/>
              </a:ln>
              <a:effectLst/>
            </p:spPr>
          </p:cxnSp>
          <p:cxnSp>
            <p:nvCxnSpPr>
              <p:cNvPr id="137" name="Straight Connector 473"/>
              <p:cNvCxnSpPr>
                <a:stCxn id="88" idx="0"/>
                <a:endCxn id="88" idx="5"/>
              </p:cNvCxnSpPr>
              <p:nvPr/>
            </p:nvCxnSpPr>
            <p:spPr bwMode="auto">
              <a:xfrm flipH="1">
                <a:off x="2689030" y="1861477"/>
                <a:ext cx="1721643" cy="2981950"/>
              </a:xfrm>
              <a:prstGeom prst="line">
                <a:avLst/>
              </a:prstGeom>
              <a:grpFill/>
              <a:ln w="9525" cap="flat" cmpd="sng" algn="ctr">
                <a:solidFill>
                  <a:schemeClr val="bg1"/>
                </a:solidFill>
                <a:prstDash val="solid"/>
                <a:round/>
                <a:headEnd type="none" w="med" len="med"/>
                <a:tailEnd type="none" w="med" len="med"/>
              </a:ln>
              <a:effectLst/>
            </p:spPr>
          </p:cxnSp>
          <p:cxnSp>
            <p:nvCxnSpPr>
              <p:cNvPr id="138" name="Straight Connector 474"/>
              <p:cNvCxnSpPr>
                <a:stCxn id="88" idx="11"/>
                <a:endCxn id="88" idx="4"/>
              </p:cNvCxnSpPr>
              <p:nvPr/>
            </p:nvCxnSpPr>
            <p:spPr bwMode="auto">
              <a:xfrm>
                <a:off x="3611703" y="1400140"/>
                <a:ext cx="0" cy="3443287"/>
              </a:xfrm>
              <a:prstGeom prst="line">
                <a:avLst/>
              </a:prstGeom>
              <a:grpFill/>
              <a:ln w="9525" cap="flat" cmpd="sng" algn="ctr">
                <a:solidFill>
                  <a:schemeClr val="bg1"/>
                </a:solidFill>
                <a:prstDash val="solid"/>
                <a:round/>
                <a:headEnd type="none" w="med" len="med"/>
                <a:tailEnd type="none" w="med" len="med"/>
              </a:ln>
              <a:effectLst/>
            </p:spPr>
          </p:cxnSp>
          <p:cxnSp>
            <p:nvCxnSpPr>
              <p:cNvPr id="139" name="Straight Connector 475"/>
              <p:cNvCxnSpPr>
                <a:stCxn id="88" idx="10"/>
                <a:endCxn id="88" idx="3"/>
              </p:cNvCxnSpPr>
              <p:nvPr/>
            </p:nvCxnSpPr>
            <p:spPr bwMode="auto">
              <a:xfrm>
                <a:off x="2689030" y="1400140"/>
                <a:ext cx="1721643" cy="2981950"/>
              </a:xfrm>
              <a:prstGeom prst="line">
                <a:avLst/>
              </a:prstGeom>
              <a:grpFill/>
              <a:ln w="9525" cap="flat" cmpd="sng" algn="ctr">
                <a:solidFill>
                  <a:schemeClr val="bg1"/>
                </a:solidFill>
                <a:prstDash val="solid"/>
                <a:round/>
                <a:headEnd type="none" w="med" len="med"/>
                <a:tailEnd type="none" w="med" len="med"/>
              </a:ln>
              <a:effectLst/>
            </p:spPr>
          </p:cxnSp>
          <p:cxnSp>
            <p:nvCxnSpPr>
              <p:cNvPr id="140" name="Straight Connector 476"/>
              <p:cNvCxnSpPr>
                <a:stCxn id="88" idx="1"/>
                <a:endCxn id="88" idx="9"/>
              </p:cNvCxnSpPr>
              <p:nvPr/>
            </p:nvCxnSpPr>
            <p:spPr bwMode="auto">
              <a:xfrm flipH="1" flipV="1">
                <a:off x="1890060" y="1861477"/>
                <a:ext cx="2981950" cy="798969"/>
              </a:xfrm>
              <a:prstGeom prst="line">
                <a:avLst/>
              </a:prstGeom>
              <a:grpFill/>
              <a:ln w="9525" cap="flat" cmpd="sng" algn="ctr">
                <a:solidFill>
                  <a:schemeClr val="bg1"/>
                </a:solidFill>
                <a:prstDash val="solid"/>
                <a:round/>
                <a:headEnd type="none" w="med" len="med"/>
                <a:tailEnd type="none" w="med" len="med"/>
              </a:ln>
              <a:effectLst/>
            </p:spPr>
          </p:cxnSp>
          <p:cxnSp>
            <p:nvCxnSpPr>
              <p:cNvPr id="141" name="Straight Connector 477"/>
              <p:cNvCxnSpPr>
                <a:stCxn id="88" idx="0"/>
                <a:endCxn id="88" idx="8"/>
              </p:cNvCxnSpPr>
              <p:nvPr/>
            </p:nvCxnSpPr>
            <p:spPr bwMode="auto">
              <a:xfrm flipH="1">
                <a:off x="1428723" y="1861477"/>
                <a:ext cx="2981950" cy="798969"/>
              </a:xfrm>
              <a:prstGeom prst="line">
                <a:avLst/>
              </a:prstGeom>
              <a:grpFill/>
              <a:ln w="9525" cap="flat" cmpd="sng" algn="ctr">
                <a:solidFill>
                  <a:schemeClr val="bg1"/>
                </a:solidFill>
                <a:prstDash val="solid"/>
                <a:round/>
                <a:headEnd type="none" w="med" len="med"/>
                <a:tailEnd type="none" w="med" len="med"/>
              </a:ln>
              <a:effectLst/>
            </p:spPr>
          </p:cxnSp>
        </p:grpSp>
        <p:sp>
          <p:nvSpPr>
            <p:cNvPr id="76" name="自行车 832"/>
            <p:cNvSpPr>
              <a:spLocks noChangeAspect="1"/>
            </p:cNvSpPr>
            <p:nvPr/>
          </p:nvSpPr>
          <p:spPr bwMode="auto">
            <a:xfrm>
              <a:off x="8298251" y="2356337"/>
              <a:ext cx="337778" cy="199730"/>
            </a:xfrm>
            <a:custGeom>
              <a:avLst/>
              <a:gdLst>
                <a:gd name="T0" fmla="*/ 231 w 317"/>
                <a:gd name="T1" fmla="*/ 67 h 185"/>
                <a:gd name="T2" fmla="*/ 195 w 317"/>
                <a:gd name="T3" fmla="*/ 3 h 185"/>
                <a:gd name="T4" fmla="*/ 194 w 317"/>
                <a:gd name="T5" fmla="*/ 2 h 185"/>
                <a:gd name="T6" fmla="*/ 193 w 317"/>
                <a:gd name="T7" fmla="*/ 1 h 185"/>
                <a:gd name="T8" fmla="*/ 192 w 317"/>
                <a:gd name="T9" fmla="*/ 0 h 185"/>
                <a:gd name="T10" fmla="*/ 191 w 317"/>
                <a:gd name="T11" fmla="*/ 0 h 185"/>
                <a:gd name="T12" fmla="*/ 189 w 317"/>
                <a:gd name="T13" fmla="*/ 0 h 185"/>
                <a:gd name="T14" fmla="*/ 169 w 317"/>
                <a:gd name="T15" fmla="*/ 0 h 185"/>
                <a:gd name="T16" fmla="*/ 169 w 317"/>
                <a:gd name="T17" fmla="*/ 13 h 185"/>
                <a:gd name="T18" fmla="*/ 195 w 317"/>
                <a:gd name="T19" fmla="*/ 30 h 185"/>
                <a:gd name="T20" fmla="*/ 99 w 317"/>
                <a:gd name="T21" fmla="*/ 18 h 185"/>
                <a:gd name="T22" fmla="*/ 117 w 317"/>
                <a:gd name="T23" fmla="*/ 72 h 185"/>
                <a:gd name="T24" fmla="*/ 126 w 317"/>
                <a:gd name="T25" fmla="*/ 74 h 185"/>
                <a:gd name="T26" fmla="*/ 114 w 317"/>
                <a:gd name="T27" fmla="*/ 43 h 185"/>
                <a:gd name="T28" fmla="*/ 151 w 317"/>
                <a:gd name="T29" fmla="*/ 117 h 185"/>
                <a:gd name="T30" fmla="*/ 61 w 317"/>
                <a:gd name="T31" fmla="*/ 62 h 185"/>
                <a:gd name="T32" fmla="*/ 61 w 317"/>
                <a:gd name="T33" fmla="*/ 185 h 185"/>
                <a:gd name="T34" fmla="*/ 155 w 317"/>
                <a:gd name="T35" fmla="*/ 130 h 185"/>
                <a:gd name="T36" fmla="*/ 206 w 317"/>
                <a:gd name="T37" fmla="*/ 49 h 185"/>
                <a:gd name="T38" fmla="*/ 194 w 317"/>
                <a:gd name="T39" fmla="*/ 123 h 185"/>
                <a:gd name="T40" fmla="*/ 317 w 317"/>
                <a:gd name="T41" fmla="*/ 123 h 185"/>
                <a:gd name="T42" fmla="*/ 61 w 317"/>
                <a:gd name="T43" fmla="*/ 101 h 185"/>
                <a:gd name="T44" fmla="*/ 61 w 317"/>
                <a:gd name="T45" fmla="*/ 146 h 185"/>
                <a:gd name="T46" fmla="*/ 111 w 317"/>
                <a:gd name="T47" fmla="*/ 130 h 185"/>
                <a:gd name="T48" fmla="*/ 11 w 317"/>
                <a:gd name="T49" fmla="*/ 123 h 185"/>
                <a:gd name="T50" fmla="*/ 111 w 317"/>
                <a:gd name="T51" fmla="*/ 117 h 185"/>
                <a:gd name="T52" fmla="*/ 61 w 317"/>
                <a:gd name="T53" fmla="*/ 101 h 185"/>
                <a:gd name="T54" fmla="*/ 206 w 317"/>
                <a:gd name="T55" fmla="*/ 123 h 185"/>
                <a:gd name="T56" fmla="*/ 239 w 317"/>
                <a:gd name="T57" fmla="*/ 108 h 185"/>
                <a:gd name="T58" fmla="*/ 256 w 317"/>
                <a:gd name="T59" fmla="*/ 146 h 185"/>
                <a:gd name="T60" fmla="*/ 256 w 317"/>
                <a:gd name="T61" fmla="*/ 101 h 185"/>
                <a:gd name="T62" fmla="*/ 237 w 317"/>
                <a:gd name="T63" fmla="*/ 77 h 185"/>
                <a:gd name="T64" fmla="*/ 306 w 317"/>
                <a:gd name="T65" fmla="*/ 123 h 185"/>
                <a:gd name="T66" fmla="*/ 63 w 317"/>
                <a:gd name="T67" fmla="*/ 6 h 185"/>
                <a:gd name="T68" fmla="*/ 110 w 317"/>
                <a:gd name="T69" fmla="*/ 0 h 185"/>
                <a:gd name="T70" fmla="*/ 110 w 317"/>
                <a:gd name="T71" fmla="*/ 13 h 185"/>
                <a:gd name="T72" fmla="*/ 63 w 317"/>
                <a:gd name="T73" fmla="*/ 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7" h="185">
                  <a:moveTo>
                    <a:pt x="256" y="62"/>
                  </a:moveTo>
                  <a:cubicBezTo>
                    <a:pt x="247" y="62"/>
                    <a:pt x="239" y="64"/>
                    <a:pt x="231" y="67"/>
                  </a:cubicBezTo>
                  <a:cubicBezTo>
                    <a:pt x="195" y="3"/>
                    <a:pt x="195" y="3"/>
                    <a:pt x="195" y="3"/>
                  </a:cubicBezTo>
                  <a:cubicBezTo>
                    <a:pt x="195" y="3"/>
                    <a:pt x="195" y="3"/>
                    <a:pt x="195" y="3"/>
                  </a:cubicBezTo>
                  <a:cubicBezTo>
                    <a:pt x="195" y="3"/>
                    <a:pt x="195" y="3"/>
                    <a:pt x="194" y="2"/>
                  </a:cubicBezTo>
                  <a:cubicBezTo>
                    <a:pt x="194" y="2"/>
                    <a:pt x="194" y="2"/>
                    <a:pt x="194" y="2"/>
                  </a:cubicBezTo>
                  <a:cubicBezTo>
                    <a:pt x="194" y="2"/>
                    <a:pt x="194" y="2"/>
                    <a:pt x="194" y="1"/>
                  </a:cubicBezTo>
                  <a:cubicBezTo>
                    <a:pt x="193" y="1"/>
                    <a:pt x="193" y="1"/>
                    <a:pt x="193" y="1"/>
                  </a:cubicBezTo>
                  <a:cubicBezTo>
                    <a:pt x="193" y="1"/>
                    <a:pt x="193" y="1"/>
                    <a:pt x="193" y="1"/>
                  </a:cubicBezTo>
                  <a:cubicBezTo>
                    <a:pt x="192" y="1"/>
                    <a:pt x="192" y="0"/>
                    <a:pt x="192" y="0"/>
                  </a:cubicBezTo>
                  <a:cubicBezTo>
                    <a:pt x="192" y="0"/>
                    <a:pt x="192" y="0"/>
                    <a:pt x="191" y="0"/>
                  </a:cubicBezTo>
                  <a:cubicBezTo>
                    <a:pt x="191" y="0"/>
                    <a:pt x="191" y="0"/>
                    <a:pt x="191" y="0"/>
                  </a:cubicBezTo>
                  <a:cubicBezTo>
                    <a:pt x="191" y="0"/>
                    <a:pt x="190" y="0"/>
                    <a:pt x="190" y="0"/>
                  </a:cubicBezTo>
                  <a:cubicBezTo>
                    <a:pt x="190" y="0"/>
                    <a:pt x="190" y="0"/>
                    <a:pt x="189" y="0"/>
                  </a:cubicBezTo>
                  <a:cubicBezTo>
                    <a:pt x="189" y="0"/>
                    <a:pt x="189" y="0"/>
                    <a:pt x="189" y="0"/>
                  </a:cubicBezTo>
                  <a:cubicBezTo>
                    <a:pt x="169" y="0"/>
                    <a:pt x="169" y="0"/>
                    <a:pt x="169" y="0"/>
                  </a:cubicBezTo>
                  <a:cubicBezTo>
                    <a:pt x="165" y="0"/>
                    <a:pt x="162" y="3"/>
                    <a:pt x="162" y="6"/>
                  </a:cubicBezTo>
                  <a:cubicBezTo>
                    <a:pt x="162" y="10"/>
                    <a:pt x="165" y="13"/>
                    <a:pt x="169" y="13"/>
                  </a:cubicBezTo>
                  <a:cubicBezTo>
                    <a:pt x="185" y="13"/>
                    <a:pt x="185" y="13"/>
                    <a:pt x="185" y="13"/>
                  </a:cubicBezTo>
                  <a:cubicBezTo>
                    <a:pt x="195" y="30"/>
                    <a:pt x="195" y="30"/>
                    <a:pt x="195" y="30"/>
                  </a:cubicBezTo>
                  <a:cubicBezTo>
                    <a:pt x="106" y="30"/>
                    <a:pt x="106" y="30"/>
                    <a:pt x="106" y="30"/>
                  </a:cubicBezTo>
                  <a:cubicBezTo>
                    <a:pt x="99" y="18"/>
                    <a:pt x="99" y="18"/>
                    <a:pt x="99" y="18"/>
                  </a:cubicBezTo>
                  <a:cubicBezTo>
                    <a:pt x="83" y="18"/>
                    <a:pt x="83" y="18"/>
                    <a:pt x="83" y="18"/>
                  </a:cubicBezTo>
                  <a:cubicBezTo>
                    <a:pt x="117" y="72"/>
                    <a:pt x="117" y="72"/>
                    <a:pt x="117" y="72"/>
                  </a:cubicBezTo>
                  <a:cubicBezTo>
                    <a:pt x="119" y="74"/>
                    <a:pt x="121" y="75"/>
                    <a:pt x="123" y="75"/>
                  </a:cubicBezTo>
                  <a:cubicBezTo>
                    <a:pt x="124" y="75"/>
                    <a:pt x="125" y="74"/>
                    <a:pt x="126" y="74"/>
                  </a:cubicBezTo>
                  <a:cubicBezTo>
                    <a:pt x="129" y="72"/>
                    <a:pt x="130" y="68"/>
                    <a:pt x="128" y="65"/>
                  </a:cubicBezTo>
                  <a:cubicBezTo>
                    <a:pt x="114" y="43"/>
                    <a:pt x="114" y="43"/>
                    <a:pt x="114" y="43"/>
                  </a:cubicBezTo>
                  <a:cubicBezTo>
                    <a:pt x="194" y="43"/>
                    <a:pt x="194" y="43"/>
                    <a:pt x="194" y="43"/>
                  </a:cubicBezTo>
                  <a:cubicBezTo>
                    <a:pt x="151" y="117"/>
                    <a:pt x="151" y="117"/>
                    <a:pt x="151" y="117"/>
                  </a:cubicBezTo>
                  <a:cubicBezTo>
                    <a:pt x="123" y="117"/>
                    <a:pt x="123" y="117"/>
                    <a:pt x="123" y="117"/>
                  </a:cubicBezTo>
                  <a:cubicBezTo>
                    <a:pt x="119" y="86"/>
                    <a:pt x="93" y="62"/>
                    <a:pt x="61" y="62"/>
                  </a:cubicBezTo>
                  <a:cubicBezTo>
                    <a:pt x="27" y="62"/>
                    <a:pt x="0" y="90"/>
                    <a:pt x="0" y="123"/>
                  </a:cubicBezTo>
                  <a:cubicBezTo>
                    <a:pt x="0" y="157"/>
                    <a:pt x="27" y="185"/>
                    <a:pt x="61" y="185"/>
                  </a:cubicBezTo>
                  <a:cubicBezTo>
                    <a:pt x="93" y="185"/>
                    <a:pt x="119" y="161"/>
                    <a:pt x="123" y="130"/>
                  </a:cubicBezTo>
                  <a:cubicBezTo>
                    <a:pt x="123" y="130"/>
                    <a:pt x="151" y="130"/>
                    <a:pt x="155" y="130"/>
                  </a:cubicBezTo>
                  <a:cubicBezTo>
                    <a:pt x="158" y="130"/>
                    <a:pt x="159" y="129"/>
                    <a:pt x="161" y="127"/>
                  </a:cubicBezTo>
                  <a:cubicBezTo>
                    <a:pt x="206" y="49"/>
                    <a:pt x="206" y="49"/>
                    <a:pt x="206" y="49"/>
                  </a:cubicBezTo>
                  <a:cubicBezTo>
                    <a:pt x="220" y="74"/>
                    <a:pt x="220" y="74"/>
                    <a:pt x="220" y="74"/>
                  </a:cubicBezTo>
                  <a:cubicBezTo>
                    <a:pt x="204" y="85"/>
                    <a:pt x="194" y="103"/>
                    <a:pt x="194" y="123"/>
                  </a:cubicBezTo>
                  <a:cubicBezTo>
                    <a:pt x="194" y="157"/>
                    <a:pt x="222" y="185"/>
                    <a:pt x="256" y="185"/>
                  </a:cubicBezTo>
                  <a:cubicBezTo>
                    <a:pt x="290" y="185"/>
                    <a:pt x="317" y="157"/>
                    <a:pt x="317" y="123"/>
                  </a:cubicBezTo>
                  <a:cubicBezTo>
                    <a:pt x="317" y="90"/>
                    <a:pt x="290" y="62"/>
                    <a:pt x="256" y="62"/>
                  </a:cubicBezTo>
                  <a:close/>
                  <a:moveTo>
                    <a:pt x="61" y="101"/>
                  </a:moveTo>
                  <a:cubicBezTo>
                    <a:pt x="49" y="101"/>
                    <a:pt x="38" y="111"/>
                    <a:pt x="38" y="124"/>
                  </a:cubicBezTo>
                  <a:cubicBezTo>
                    <a:pt x="38" y="136"/>
                    <a:pt x="49" y="146"/>
                    <a:pt x="61" y="146"/>
                  </a:cubicBezTo>
                  <a:cubicBezTo>
                    <a:pt x="72" y="146"/>
                    <a:pt x="81" y="139"/>
                    <a:pt x="83" y="130"/>
                  </a:cubicBezTo>
                  <a:cubicBezTo>
                    <a:pt x="111" y="130"/>
                    <a:pt x="111" y="130"/>
                    <a:pt x="111" y="130"/>
                  </a:cubicBezTo>
                  <a:cubicBezTo>
                    <a:pt x="108" y="155"/>
                    <a:pt x="87" y="174"/>
                    <a:pt x="61" y="174"/>
                  </a:cubicBezTo>
                  <a:cubicBezTo>
                    <a:pt x="34" y="174"/>
                    <a:pt x="11" y="151"/>
                    <a:pt x="11" y="123"/>
                  </a:cubicBezTo>
                  <a:cubicBezTo>
                    <a:pt x="11" y="96"/>
                    <a:pt x="34" y="73"/>
                    <a:pt x="61" y="73"/>
                  </a:cubicBezTo>
                  <a:cubicBezTo>
                    <a:pt x="87" y="73"/>
                    <a:pt x="108" y="92"/>
                    <a:pt x="111" y="117"/>
                  </a:cubicBezTo>
                  <a:cubicBezTo>
                    <a:pt x="83" y="117"/>
                    <a:pt x="83" y="117"/>
                    <a:pt x="83" y="117"/>
                  </a:cubicBezTo>
                  <a:cubicBezTo>
                    <a:pt x="81" y="108"/>
                    <a:pt x="72" y="101"/>
                    <a:pt x="61" y="101"/>
                  </a:cubicBezTo>
                  <a:close/>
                  <a:moveTo>
                    <a:pt x="256" y="174"/>
                  </a:moveTo>
                  <a:cubicBezTo>
                    <a:pt x="228" y="174"/>
                    <a:pt x="206" y="151"/>
                    <a:pt x="206" y="123"/>
                  </a:cubicBezTo>
                  <a:cubicBezTo>
                    <a:pt x="206" y="107"/>
                    <a:pt x="213" y="93"/>
                    <a:pt x="226" y="84"/>
                  </a:cubicBezTo>
                  <a:cubicBezTo>
                    <a:pt x="239" y="108"/>
                    <a:pt x="239" y="108"/>
                    <a:pt x="239" y="108"/>
                  </a:cubicBezTo>
                  <a:cubicBezTo>
                    <a:pt x="235" y="112"/>
                    <a:pt x="233" y="117"/>
                    <a:pt x="233" y="124"/>
                  </a:cubicBezTo>
                  <a:cubicBezTo>
                    <a:pt x="233" y="136"/>
                    <a:pt x="243" y="146"/>
                    <a:pt x="256" y="146"/>
                  </a:cubicBezTo>
                  <a:cubicBezTo>
                    <a:pt x="268" y="146"/>
                    <a:pt x="279" y="136"/>
                    <a:pt x="279" y="124"/>
                  </a:cubicBezTo>
                  <a:cubicBezTo>
                    <a:pt x="279" y="111"/>
                    <a:pt x="268" y="101"/>
                    <a:pt x="256" y="101"/>
                  </a:cubicBezTo>
                  <a:cubicBezTo>
                    <a:pt x="254" y="101"/>
                    <a:pt x="252" y="101"/>
                    <a:pt x="251" y="101"/>
                  </a:cubicBezTo>
                  <a:cubicBezTo>
                    <a:pt x="237" y="77"/>
                    <a:pt x="237" y="77"/>
                    <a:pt x="237" y="77"/>
                  </a:cubicBezTo>
                  <a:cubicBezTo>
                    <a:pt x="243" y="75"/>
                    <a:pt x="249" y="73"/>
                    <a:pt x="256" y="73"/>
                  </a:cubicBezTo>
                  <a:cubicBezTo>
                    <a:pt x="283" y="73"/>
                    <a:pt x="306" y="96"/>
                    <a:pt x="306" y="123"/>
                  </a:cubicBezTo>
                  <a:cubicBezTo>
                    <a:pt x="306" y="151"/>
                    <a:pt x="283" y="174"/>
                    <a:pt x="256" y="174"/>
                  </a:cubicBezTo>
                  <a:close/>
                  <a:moveTo>
                    <a:pt x="63" y="6"/>
                  </a:moveTo>
                  <a:cubicBezTo>
                    <a:pt x="63" y="3"/>
                    <a:pt x="66" y="0"/>
                    <a:pt x="69" y="0"/>
                  </a:cubicBezTo>
                  <a:cubicBezTo>
                    <a:pt x="110" y="0"/>
                    <a:pt x="110" y="0"/>
                    <a:pt x="110" y="0"/>
                  </a:cubicBezTo>
                  <a:cubicBezTo>
                    <a:pt x="114" y="0"/>
                    <a:pt x="117" y="3"/>
                    <a:pt x="117" y="6"/>
                  </a:cubicBezTo>
                  <a:cubicBezTo>
                    <a:pt x="117" y="10"/>
                    <a:pt x="114" y="13"/>
                    <a:pt x="110" y="13"/>
                  </a:cubicBezTo>
                  <a:cubicBezTo>
                    <a:pt x="69" y="13"/>
                    <a:pt x="69" y="13"/>
                    <a:pt x="69" y="13"/>
                  </a:cubicBezTo>
                  <a:cubicBezTo>
                    <a:pt x="66" y="13"/>
                    <a:pt x="63" y="10"/>
                    <a:pt x="63" y="6"/>
                  </a:cubicBez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defTabSz="914400" fontAlgn="auto">
                <a:spcBef>
                  <a:spcPts val="0"/>
                </a:spcBef>
                <a:spcAft>
                  <a:spcPts val="0"/>
                </a:spcAft>
              </a:pPr>
              <a:endParaRPr lang="zh-CN" altLang="en-US" sz="1795">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7" name="轿车1 830"/>
            <p:cNvSpPr>
              <a:spLocks noChangeAspect="1"/>
            </p:cNvSpPr>
            <p:nvPr/>
          </p:nvSpPr>
          <p:spPr bwMode="auto">
            <a:xfrm>
              <a:off x="8788127" y="2162107"/>
              <a:ext cx="345397" cy="171197"/>
            </a:xfrm>
            <a:custGeom>
              <a:avLst/>
              <a:gdLst>
                <a:gd name="T0" fmla="*/ 236 w 368"/>
                <a:gd name="T1" fmla="*/ 144 h 181"/>
                <a:gd name="T2" fmla="*/ 122 w 368"/>
                <a:gd name="T3" fmla="*/ 152 h 181"/>
                <a:gd name="T4" fmla="*/ 113 w 368"/>
                <a:gd name="T5" fmla="*/ 114 h 181"/>
                <a:gd name="T6" fmla="*/ 364 w 368"/>
                <a:gd name="T7" fmla="*/ 122 h 181"/>
                <a:gd name="T8" fmla="*/ 326 w 368"/>
                <a:gd name="T9" fmla="*/ 114 h 181"/>
                <a:gd name="T10" fmla="*/ 336 w 368"/>
                <a:gd name="T11" fmla="*/ 152 h 181"/>
                <a:gd name="T12" fmla="*/ 366 w 368"/>
                <a:gd name="T13" fmla="*/ 131 h 181"/>
                <a:gd name="T14" fmla="*/ 23 w 368"/>
                <a:gd name="T15" fmla="*/ 144 h 181"/>
                <a:gd name="T16" fmla="*/ 4 w 368"/>
                <a:gd name="T17" fmla="*/ 114 h 181"/>
                <a:gd name="T18" fmla="*/ 0 w 368"/>
                <a:gd name="T19" fmla="*/ 134 h 181"/>
                <a:gd name="T20" fmla="*/ 23 w 368"/>
                <a:gd name="T21" fmla="*/ 144 h 181"/>
                <a:gd name="T22" fmla="*/ 36 w 368"/>
                <a:gd name="T23" fmla="*/ 144 h 181"/>
                <a:gd name="T24" fmla="*/ 109 w 368"/>
                <a:gd name="T25" fmla="*/ 144 h 181"/>
                <a:gd name="T26" fmla="*/ 73 w 368"/>
                <a:gd name="T27" fmla="*/ 165 h 181"/>
                <a:gd name="T28" fmla="*/ 73 w 368"/>
                <a:gd name="T29" fmla="*/ 124 h 181"/>
                <a:gd name="T30" fmla="*/ 73 w 368"/>
                <a:gd name="T31" fmla="*/ 165 h 181"/>
                <a:gd name="T32" fmla="*/ 250 w 368"/>
                <a:gd name="T33" fmla="*/ 144 h 181"/>
                <a:gd name="T34" fmla="*/ 323 w 368"/>
                <a:gd name="T35" fmla="*/ 144 h 181"/>
                <a:gd name="T36" fmla="*/ 286 w 368"/>
                <a:gd name="T37" fmla="*/ 165 h 181"/>
                <a:gd name="T38" fmla="*/ 286 w 368"/>
                <a:gd name="T39" fmla="*/ 124 h 181"/>
                <a:gd name="T40" fmla="*/ 286 w 368"/>
                <a:gd name="T41" fmla="*/ 165 h 181"/>
                <a:gd name="T42" fmla="*/ 319 w 368"/>
                <a:gd name="T43" fmla="*/ 59 h 181"/>
                <a:gd name="T44" fmla="*/ 179 w 368"/>
                <a:gd name="T45" fmla="*/ 14 h 181"/>
                <a:gd name="T46" fmla="*/ 162 w 368"/>
                <a:gd name="T47" fmla="*/ 0 h 181"/>
                <a:gd name="T48" fmla="*/ 75 w 368"/>
                <a:gd name="T49" fmla="*/ 9 h 181"/>
                <a:gd name="T50" fmla="*/ 5 w 368"/>
                <a:gd name="T51" fmla="*/ 65 h 181"/>
                <a:gd name="T52" fmla="*/ 45 w 368"/>
                <a:gd name="T53" fmla="*/ 103 h 181"/>
                <a:gd name="T54" fmla="*/ 68 w 368"/>
                <a:gd name="T55" fmla="*/ 53 h 181"/>
                <a:gd name="T56" fmla="*/ 77 w 368"/>
                <a:gd name="T57" fmla="*/ 24 h 181"/>
                <a:gd name="T58" fmla="*/ 79 w 368"/>
                <a:gd name="T59" fmla="*/ 53 h 181"/>
                <a:gd name="T60" fmla="*/ 101 w 368"/>
                <a:gd name="T61" fmla="*/ 103 h 181"/>
                <a:gd name="T62" fmla="*/ 144 w 368"/>
                <a:gd name="T63" fmla="*/ 53 h 181"/>
                <a:gd name="T64" fmla="*/ 113 w 368"/>
                <a:gd name="T65" fmla="*/ 24 h 181"/>
                <a:gd name="T66" fmla="*/ 232 w 368"/>
                <a:gd name="T67" fmla="*/ 53 h 181"/>
                <a:gd name="T68" fmla="*/ 155 w 368"/>
                <a:gd name="T69" fmla="*/ 103 h 181"/>
                <a:gd name="T70" fmla="*/ 286 w 368"/>
                <a:gd name="T71" fmla="*/ 94 h 181"/>
                <a:gd name="T72" fmla="*/ 352 w 368"/>
                <a:gd name="T73" fmla="*/ 103 h 181"/>
                <a:gd name="T74" fmla="*/ 30 w 368"/>
                <a:gd name="T75" fmla="*/ 83 h 181"/>
                <a:gd name="T76" fmla="*/ 13 w 368"/>
                <a:gd name="T77" fmla="*/ 94 h 181"/>
                <a:gd name="T78" fmla="*/ 27 w 368"/>
                <a:gd name="T79" fmla="*/ 74 h 181"/>
                <a:gd name="T80" fmla="*/ 82 w 368"/>
                <a:gd name="T81" fmla="*/ 13 h 181"/>
                <a:gd name="T82" fmla="*/ 90 w 368"/>
                <a:gd name="T83" fmla="*/ 8 h 181"/>
                <a:gd name="T84" fmla="*/ 169 w 368"/>
                <a:gd name="T85" fmla="*/ 13 h 181"/>
                <a:gd name="T86" fmla="*/ 170 w 368"/>
                <a:gd name="T87" fmla="*/ 13 h 181"/>
                <a:gd name="T88" fmla="*/ 333 w 368"/>
                <a:gd name="T89" fmla="*/ 94 h 181"/>
                <a:gd name="T90" fmla="*/ 316 w 368"/>
                <a:gd name="T91" fmla="*/ 80 h 181"/>
                <a:gd name="T92" fmla="*/ 338 w 368"/>
                <a:gd name="T93" fmla="*/ 74 h 181"/>
                <a:gd name="T94" fmla="*/ 343 w 368"/>
                <a:gd name="T95" fmla="*/ 9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8" h="181">
                  <a:moveTo>
                    <a:pt x="246" y="114"/>
                  </a:moveTo>
                  <a:cubicBezTo>
                    <a:pt x="240" y="122"/>
                    <a:pt x="236" y="133"/>
                    <a:pt x="236" y="144"/>
                  </a:cubicBezTo>
                  <a:cubicBezTo>
                    <a:pt x="236" y="147"/>
                    <a:pt x="237" y="149"/>
                    <a:pt x="237" y="152"/>
                  </a:cubicBezTo>
                  <a:cubicBezTo>
                    <a:pt x="122" y="152"/>
                    <a:pt x="122" y="152"/>
                    <a:pt x="122" y="152"/>
                  </a:cubicBezTo>
                  <a:cubicBezTo>
                    <a:pt x="123" y="149"/>
                    <a:pt x="123" y="147"/>
                    <a:pt x="123" y="144"/>
                  </a:cubicBezTo>
                  <a:cubicBezTo>
                    <a:pt x="123" y="133"/>
                    <a:pt x="119" y="122"/>
                    <a:pt x="113" y="114"/>
                  </a:cubicBezTo>
                  <a:lnTo>
                    <a:pt x="246" y="114"/>
                  </a:lnTo>
                  <a:close/>
                  <a:moveTo>
                    <a:pt x="364" y="122"/>
                  </a:moveTo>
                  <a:cubicBezTo>
                    <a:pt x="363" y="117"/>
                    <a:pt x="361" y="116"/>
                    <a:pt x="357" y="114"/>
                  </a:cubicBezTo>
                  <a:cubicBezTo>
                    <a:pt x="326" y="114"/>
                    <a:pt x="326" y="114"/>
                    <a:pt x="326" y="114"/>
                  </a:cubicBezTo>
                  <a:cubicBezTo>
                    <a:pt x="333" y="122"/>
                    <a:pt x="337" y="133"/>
                    <a:pt x="337" y="144"/>
                  </a:cubicBezTo>
                  <a:cubicBezTo>
                    <a:pt x="337" y="147"/>
                    <a:pt x="336" y="149"/>
                    <a:pt x="336" y="152"/>
                  </a:cubicBezTo>
                  <a:cubicBezTo>
                    <a:pt x="350" y="152"/>
                    <a:pt x="350" y="152"/>
                    <a:pt x="350" y="152"/>
                  </a:cubicBezTo>
                  <a:cubicBezTo>
                    <a:pt x="364" y="152"/>
                    <a:pt x="368" y="145"/>
                    <a:pt x="366" y="131"/>
                  </a:cubicBezTo>
                  <a:lnTo>
                    <a:pt x="364" y="122"/>
                  </a:lnTo>
                  <a:close/>
                  <a:moveTo>
                    <a:pt x="23" y="144"/>
                  </a:moveTo>
                  <a:cubicBezTo>
                    <a:pt x="23" y="133"/>
                    <a:pt x="26" y="122"/>
                    <a:pt x="33" y="114"/>
                  </a:cubicBezTo>
                  <a:cubicBezTo>
                    <a:pt x="4" y="114"/>
                    <a:pt x="4" y="114"/>
                    <a:pt x="4" y="114"/>
                  </a:cubicBezTo>
                  <a:cubicBezTo>
                    <a:pt x="2" y="117"/>
                    <a:pt x="0" y="120"/>
                    <a:pt x="0" y="126"/>
                  </a:cubicBezTo>
                  <a:cubicBezTo>
                    <a:pt x="0" y="134"/>
                    <a:pt x="0" y="134"/>
                    <a:pt x="0" y="134"/>
                  </a:cubicBezTo>
                  <a:cubicBezTo>
                    <a:pt x="0" y="145"/>
                    <a:pt x="9" y="147"/>
                    <a:pt x="23" y="151"/>
                  </a:cubicBezTo>
                  <a:cubicBezTo>
                    <a:pt x="23" y="149"/>
                    <a:pt x="23" y="147"/>
                    <a:pt x="23" y="144"/>
                  </a:cubicBezTo>
                  <a:close/>
                  <a:moveTo>
                    <a:pt x="73" y="108"/>
                  </a:moveTo>
                  <a:cubicBezTo>
                    <a:pt x="53" y="108"/>
                    <a:pt x="36" y="124"/>
                    <a:pt x="36" y="144"/>
                  </a:cubicBezTo>
                  <a:cubicBezTo>
                    <a:pt x="36" y="164"/>
                    <a:pt x="53" y="181"/>
                    <a:pt x="73" y="181"/>
                  </a:cubicBezTo>
                  <a:cubicBezTo>
                    <a:pt x="93" y="181"/>
                    <a:pt x="109" y="164"/>
                    <a:pt x="109" y="144"/>
                  </a:cubicBezTo>
                  <a:cubicBezTo>
                    <a:pt x="109" y="124"/>
                    <a:pt x="93" y="108"/>
                    <a:pt x="73" y="108"/>
                  </a:cubicBezTo>
                  <a:close/>
                  <a:moveTo>
                    <a:pt x="73" y="165"/>
                  </a:moveTo>
                  <a:cubicBezTo>
                    <a:pt x="61" y="165"/>
                    <a:pt x="52" y="156"/>
                    <a:pt x="52" y="144"/>
                  </a:cubicBezTo>
                  <a:cubicBezTo>
                    <a:pt x="52" y="133"/>
                    <a:pt x="61" y="124"/>
                    <a:pt x="73" y="124"/>
                  </a:cubicBezTo>
                  <a:cubicBezTo>
                    <a:pt x="84" y="124"/>
                    <a:pt x="94" y="133"/>
                    <a:pt x="94" y="144"/>
                  </a:cubicBezTo>
                  <a:cubicBezTo>
                    <a:pt x="94" y="156"/>
                    <a:pt x="84" y="165"/>
                    <a:pt x="73" y="165"/>
                  </a:cubicBezTo>
                  <a:close/>
                  <a:moveTo>
                    <a:pt x="286" y="108"/>
                  </a:moveTo>
                  <a:cubicBezTo>
                    <a:pt x="266" y="108"/>
                    <a:pt x="250" y="124"/>
                    <a:pt x="250" y="144"/>
                  </a:cubicBezTo>
                  <a:cubicBezTo>
                    <a:pt x="250" y="164"/>
                    <a:pt x="266" y="181"/>
                    <a:pt x="286" y="181"/>
                  </a:cubicBezTo>
                  <a:cubicBezTo>
                    <a:pt x="307" y="181"/>
                    <a:pt x="323" y="164"/>
                    <a:pt x="323" y="144"/>
                  </a:cubicBezTo>
                  <a:cubicBezTo>
                    <a:pt x="323" y="124"/>
                    <a:pt x="307" y="108"/>
                    <a:pt x="286" y="108"/>
                  </a:cubicBezTo>
                  <a:close/>
                  <a:moveTo>
                    <a:pt x="286" y="165"/>
                  </a:moveTo>
                  <a:cubicBezTo>
                    <a:pt x="275" y="165"/>
                    <a:pt x="266" y="156"/>
                    <a:pt x="266" y="144"/>
                  </a:cubicBezTo>
                  <a:cubicBezTo>
                    <a:pt x="266" y="133"/>
                    <a:pt x="275" y="124"/>
                    <a:pt x="286" y="124"/>
                  </a:cubicBezTo>
                  <a:cubicBezTo>
                    <a:pt x="298" y="124"/>
                    <a:pt x="307" y="133"/>
                    <a:pt x="307" y="144"/>
                  </a:cubicBezTo>
                  <a:cubicBezTo>
                    <a:pt x="307" y="156"/>
                    <a:pt x="298" y="165"/>
                    <a:pt x="286" y="165"/>
                  </a:cubicBezTo>
                  <a:close/>
                  <a:moveTo>
                    <a:pt x="348" y="79"/>
                  </a:moveTo>
                  <a:cubicBezTo>
                    <a:pt x="345" y="65"/>
                    <a:pt x="338" y="61"/>
                    <a:pt x="319" y="59"/>
                  </a:cubicBezTo>
                  <a:cubicBezTo>
                    <a:pt x="293" y="55"/>
                    <a:pt x="249" y="49"/>
                    <a:pt x="249" y="49"/>
                  </a:cubicBezTo>
                  <a:cubicBezTo>
                    <a:pt x="228" y="33"/>
                    <a:pt x="210" y="17"/>
                    <a:pt x="179" y="14"/>
                  </a:cubicBezTo>
                  <a:cubicBezTo>
                    <a:pt x="177" y="10"/>
                    <a:pt x="177" y="10"/>
                    <a:pt x="177" y="10"/>
                  </a:cubicBezTo>
                  <a:cubicBezTo>
                    <a:pt x="176" y="9"/>
                    <a:pt x="173" y="0"/>
                    <a:pt x="162" y="0"/>
                  </a:cubicBezTo>
                  <a:cubicBezTo>
                    <a:pt x="90" y="0"/>
                    <a:pt x="90" y="0"/>
                    <a:pt x="90" y="0"/>
                  </a:cubicBezTo>
                  <a:cubicBezTo>
                    <a:pt x="79" y="0"/>
                    <a:pt x="76" y="6"/>
                    <a:pt x="75" y="9"/>
                  </a:cubicBezTo>
                  <a:cubicBezTo>
                    <a:pt x="74" y="11"/>
                    <a:pt x="73" y="14"/>
                    <a:pt x="73" y="14"/>
                  </a:cubicBezTo>
                  <a:cubicBezTo>
                    <a:pt x="39" y="17"/>
                    <a:pt x="5" y="50"/>
                    <a:pt x="5" y="65"/>
                  </a:cubicBezTo>
                  <a:cubicBezTo>
                    <a:pt x="5" y="103"/>
                    <a:pt x="5" y="103"/>
                    <a:pt x="5" y="103"/>
                  </a:cubicBezTo>
                  <a:cubicBezTo>
                    <a:pt x="45" y="103"/>
                    <a:pt x="45" y="103"/>
                    <a:pt x="45" y="103"/>
                  </a:cubicBezTo>
                  <a:cubicBezTo>
                    <a:pt x="52" y="98"/>
                    <a:pt x="59" y="95"/>
                    <a:pt x="68" y="94"/>
                  </a:cubicBezTo>
                  <a:cubicBezTo>
                    <a:pt x="68" y="53"/>
                    <a:pt x="68" y="53"/>
                    <a:pt x="68" y="53"/>
                  </a:cubicBezTo>
                  <a:cubicBezTo>
                    <a:pt x="27" y="53"/>
                    <a:pt x="27" y="53"/>
                    <a:pt x="27" y="53"/>
                  </a:cubicBezTo>
                  <a:cubicBezTo>
                    <a:pt x="34" y="43"/>
                    <a:pt x="56" y="24"/>
                    <a:pt x="77" y="24"/>
                  </a:cubicBezTo>
                  <a:cubicBezTo>
                    <a:pt x="97" y="24"/>
                    <a:pt x="97" y="24"/>
                    <a:pt x="97" y="24"/>
                  </a:cubicBezTo>
                  <a:cubicBezTo>
                    <a:pt x="79" y="53"/>
                    <a:pt x="79" y="53"/>
                    <a:pt x="79" y="53"/>
                  </a:cubicBezTo>
                  <a:cubicBezTo>
                    <a:pt x="79" y="94"/>
                    <a:pt x="79" y="94"/>
                    <a:pt x="79" y="94"/>
                  </a:cubicBezTo>
                  <a:cubicBezTo>
                    <a:pt x="87" y="96"/>
                    <a:pt x="95" y="98"/>
                    <a:pt x="101" y="103"/>
                  </a:cubicBezTo>
                  <a:cubicBezTo>
                    <a:pt x="144" y="103"/>
                    <a:pt x="144" y="103"/>
                    <a:pt x="144" y="103"/>
                  </a:cubicBezTo>
                  <a:cubicBezTo>
                    <a:pt x="144" y="53"/>
                    <a:pt x="144" y="53"/>
                    <a:pt x="144" y="53"/>
                  </a:cubicBezTo>
                  <a:cubicBezTo>
                    <a:pt x="95" y="53"/>
                    <a:pt x="95" y="53"/>
                    <a:pt x="95" y="53"/>
                  </a:cubicBezTo>
                  <a:cubicBezTo>
                    <a:pt x="113" y="24"/>
                    <a:pt x="113" y="24"/>
                    <a:pt x="113" y="24"/>
                  </a:cubicBezTo>
                  <a:cubicBezTo>
                    <a:pt x="164" y="24"/>
                    <a:pt x="164" y="24"/>
                    <a:pt x="164" y="24"/>
                  </a:cubicBezTo>
                  <a:cubicBezTo>
                    <a:pt x="196" y="24"/>
                    <a:pt x="210" y="35"/>
                    <a:pt x="232" y="53"/>
                  </a:cubicBezTo>
                  <a:cubicBezTo>
                    <a:pt x="155" y="53"/>
                    <a:pt x="155" y="53"/>
                    <a:pt x="155" y="53"/>
                  </a:cubicBezTo>
                  <a:cubicBezTo>
                    <a:pt x="155" y="103"/>
                    <a:pt x="155" y="103"/>
                    <a:pt x="155" y="103"/>
                  </a:cubicBezTo>
                  <a:cubicBezTo>
                    <a:pt x="258" y="103"/>
                    <a:pt x="258" y="103"/>
                    <a:pt x="258" y="103"/>
                  </a:cubicBezTo>
                  <a:cubicBezTo>
                    <a:pt x="266" y="97"/>
                    <a:pt x="276" y="94"/>
                    <a:pt x="286" y="94"/>
                  </a:cubicBezTo>
                  <a:cubicBezTo>
                    <a:pt x="297" y="94"/>
                    <a:pt x="307" y="97"/>
                    <a:pt x="315" y="103"/>
                  </a:cubicBezTo>
                  <a:cubicBezTo>
                    <a:pt x="352" y="103"/>
                    <a:pt x="352" y="103"/>
                    <a:pt x="352" y="103"/>
                  </a:cubicBezTo>
                  <a:lnTo>
                    <a:pt x="348" y="79"/>
                  </a:lnTo>
                  <a:close/>
                  <a:moveTo>
                    <a:pt x="30" y="83"/>
                  </a:moveTo>
                  <a:cubicBezTo>
                    <a:pt x="29" y="85"/>
                    <a:pt x="21" y="94"/>
                    <a:pt x="21" y="94"/>
                  </a:cubicBezTo>
                  <a:cubicBezTo>
                    <a:pt x="13" y="94"/>
                    <a:pt x="13" y="94"/>
                    <a:pt x="13" y="94"/>
                  </a:cubicBezTo>
                  <a:cubicBezTo>
                    <a:pt x="13" y="74"/>
                    <a:pt x="13" y="74"/>
                    <a:pt x="13" y="74"/>
                  </a:cubicBezTo>
                  <a:cubicBezTo>
                    <a:pt x="27" y="74"/>
                    <a:pt x="27" y="74"/>
                    <a:pt x="27" y="74"/>
                  </a:cubicBezTo>
                  <a:cubicBezTo>
                    <a:pt x="31" y="74"/>
                    <a:pt x="34" y="78"/>
                    <a:pt x="30" y="83"/>
                  </a:cubicBezTo>
                  <a:close/>
                  <a:moveTo>
                    <a:pt x="82" y="13"/>
                  </a:moveTo>
                  <a:cubicBezTo>
                    <a:pt x="82" y="12"/>
                    <a:pt x="82" y="12"/>
                    <a:pt x="82" y="12"/>
                  </a:cubicBezTo>
                  <a:cubicBezTo>
                    <a:pt x="83" y="10"/>
                    <a:pt x="84" y="8"/>
                    <a:pt x="90" y="8"/>
                  </a:cubicBezTo>
                  <a:cubicBezTo>
                    <a:pt x="162" y="8"/>
                    <a:pt x="162" y="8"/>
                    <a:pt x="162" y="8"/>
                  </a:cubicBezTo>
                  <a:cubicBezTo>
                    <a:pt x="167" y="8"/>
                    <a:pt x="169" y="11"/>
                    <a:pt x="169" y="13"/>
                  </a:cubicBezTo>
                  <a:cubicBezTo>
                    <a:pt x="170" y="13"/>
                    <a:pt x="170" y="13"/>
                    <a:pt x="170" y="13"/>
                  </a:cubicBezTo>
                  <a:cubicBezTo>
                    <a:pt x="170" y="13"/>
                    <a:pt x="170" y="13"/>
                    <a:pt x="170" y="13"/>
                  </a:cubicBezTo>
                  <a:cubicBezTo>
                    <a:pt x="151" y="13"/>
                    <a:pt x="110" y="13"/>
                    <a:pt x="82" y="13"/>
                  </a:cubicBezTo>
                  <a:close/>
                  <a:moveTo>
                    <a:pt x="333" y="94"/>
                  </a:moveTo>
                  <a:cubicBezTo>
                    <a:pt x="326" y="94"/>
                    <a:pt x="323" y="93"/>
                    <a:pt x="319" y="87"/>
                  </a:cubicBezTo>
                  <a:cubicBezTo>
                    <a:pt x="316" y="80"/>
                    <a:pt x="316" y="80"/>
                    <a:pt x="316" y="80"/>
                  </a:cubicBezTo>
                  <a:cubicBezTo>
                    <a:pt x="314" y="76"/>
                    <a:pt x="317" y="74"/>
                    <a:pt x="319" y="74"/>
                  </a:cubicBezTo>
                  <a:cubicBezTo>
                    <a:pt x="320" y="74"/>
                    <a:pt x="332" y="74"/>
                    <a:pt x="338" y="74"/>
                  </a:cubicBezTo>
                  <a:cubicBezTo>
                    <a:pt x="339" y="76"/>
                    <a:pt x="340" y="78"/>
                    <a:pt x="341" y="81"/>
                  </a:cubicBezTo>
                  <a:cubicBezTo>
                    <a:pt x="343" y="94"/>
                    <a:pt x="343" y="94"/>
                    <a:pt x="343" y="94"/>
                  </a:cubicBezTo>
                  <a:lnTo>
                    <a:pt x="333" y="94"/>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defTabSz="914400" fontAlgn="auto">
                <a:spcBef>
                  <a:spcPts val="0"/>
                </a:spcBef>
                <a:spcAft>
                  <a:spcPts val="0"/>
                </a:spcAft>
              </a:pPr>
              <a:endParaRPr lang="zh-CN" altLang="en-US" sz="1795">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8" name="打印机 815"/>
            <p:cNvSpPr>
              <a:spLocks noChangeAspect="1"/>
            </p:cNvSpPr>
            <p:nvPr/>
          </p:nvSpPr>
          <p:spPr bwMode="auto">
            <a:xfrm>
              <a:off x="9362669" y="2097307"/>
              <a:ext cx="233486" cy="244800"/>
            </a:xfrm>
            <a:custGeom>
              <a:avLst/>
              <a:gdLst>
                <a:gd name="T0" fmla="*/ 120 w 475"/>
                <a:gd name="T1" fmla="*/ 293 h 499"/>
                <a:gd name="T2" fmla="*/ 0 w 475"/>
                <a:gd name="T3" fmla="*/ 421 h 499"/>
                <a:gd name="T4" fmla="*/ 373 w 475"/>
                <a:gd name="T5" fmla="*/ 229 h 499"/>
                <a:gd name="T6" fmla="*/ 411 w 475"/>
                <a:gd name="T7" fmla="*/ 231 h 499"/>
                <a:gd name="T8" fmla="*/ 373 w 475"/>
                <a:gd name="T9" fmla="*/ 229 h 499"/>
                <a:gd name="T10" fmla="*/ 231 w 475"/>
                <a:gd name="T11" fmla="*/ 113 h 499"/>
                <a:gd name="T12" fmla="*/ 108 w 475"/>
                <a:gd name="T13" fmla="*/ 163 h 499"/>
                <a:gd name="T14" fmla="*/ 97 w 475"/>
                <a:gd name="T15" fmla="*/ 111 h 499"/>
                <a:gd name="T16" fmla="*/ 227 w 475"/>
                <a:gd name="T17" fmla="*/ 92 h 499"/>
                <a:gd name="T18" fmla="*/ 97 w 475"/>
                <a:gd name="T19" fmla="*/ 111 h 499"/>
                <a:gd name="T20" fmla="*/ 212 w 475"/>
                <a:gd name="T21" fmla="*/ 42 h 499"/>
                <a:gd name="T22" fmla="*/ 92 w 475"/>
                <a:gd name="T23" fmla="*/ 89 h 499"/>
                <a:gd name="T24" fmla="*/ 264 w 475"/>
                <a:gd name="T25" fmla="*/ 463 h 499"/>
                <a:gd name="T26" fmla="*/ 399 w 475"/>
                <a:gd name="T27" fmla="*/ 390 h 499"/>
                <a:gd name="T28" fmla="*/ 399 w 475"/>
                <a:gd name="T29" fmla="*/ 300 h 499"/>
                <a:gd name="T30" fmla="*/ 191 w 475"/>
                <a:gd name="T31" fmla="*/ 423 h 499"/>
                <a:gd name="T32" fmla="*/ 475 w 475"/>
                <a:gd name="T33" fmla="*/ 428 h 499"/>
                <a:gd name="T34" fmla="*/ 432 w 475"/>
                <a:gd name="T35" fmla="*/ 369 h 499"/>
                <a:gd name="T36" fmla="*/ 312 w 475"/>
                <a:gd name="T37" fmla="*/ 134 h 499"/>
                <a:gd name="T38" fmla="*/ 279 w 475"/>
                <a:gd name="T39" fmla="*/ 108 h 499"/>
                <a:gd name="T40" fmla="*/ 236 w 475"/>
                <a:gd name="T41" fmla="*/ 7 h 499"/>
                <a:gd name="T42" fmla="*/ 227 w 475"/>
                <a:gd name="T43" fmla="*/ 0 h 499"/>
                <a:gd name="T44" fmla="*/ 44 w 475"/>
                <a:gd name="T45" fmla="*/ 49 h 499"/>
                <a:gd name="T46" fmla="*/ 73 w 475"/>
                <a:gd name="T47" fmla="*/ 158 h 499"/>
                <a:gd name="T48" fmla="*/ 59 w 475"/>
                <a:gd name="T49" fmla="*/ 205 h 499"/>
                <a:gd name="T50" fmla="*/ 144 w 475"/>
                <a:gd name="T51" fmla="*/ 279 h 499"/>
                <a:gd name="T52" fmla="*/ 189 w 475"/>
                <a:gd name="T53" fmla="*/ 461 h 499"/>
                <a:gd name="T54" fmla="*/ 475 w 475"/>
                <a:gd name="T55" fmla="*/ 428 h 499"/>
                <a:gd name="T56" fmla="*/ 255 w 475"/>
                <a:gd name="T57" fmla="*/ 153 h 499"/>
                <a:gd name="T58" fmla="*/ 63 w 475"/>
                <a:gd name="T59" fmla="*/ 59 h 499"/>
                <a:gd name="T60" fmla="*/ 130 w 475"/>
                <a:gd name="T61" fmla="*/ 210 h 499"/>
                <a:gd name="T62" fmla="*/ 260 w 475"/>
                <a:gd name="T63" fmla="*/ 15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5" h="499">
                  <a:moveTo>
                    <a:pt x="0" y="227"/>
                  </a:moveTo>
                  <a:lnTo>
                    <a:pt x="120" y="293"/>
                  </a:lnTo>
                  <a:lnTo>
                    <a:pt x="120" y="487"/>
                  </a:lnTo>
                  <a:lnTo>
                    <a:pt x="0" y="421"/>
                  </a:lnTo>
                  <a:lnTo>
                    <a:pt x="0" y="227"/>
                  </a:lnTo>
                  <a:close/>
                  <a:moveTo>
                    <a:pt x="373" y="229"/>
                  </a:moveTo>
                  <a:lnTo>
                    <a:pt x="411" y="217"/>
                  </a:lnTo>
                  <a:lnTo>
                    <a:pt x="411" y="231"/>
                  </a:lnTo>
                  <a:lnTo>
                    <a:pt x="373" y="246"/>
                  </a:lnTo>
                  <a:lnTo>
                    <a:pt x="373" y="229"/>
                  </a:lnTo>
                  <a:close/>
                  <a:moveTo>
                    <a:pt x="106" y="146"/>
                  </a:moveTo>
                  <a:lnTo>
                    <a:pt x="231" y="113"/>
                  </a:lnTo>
                  <a:lnTo>
                    <a:pt x="236" y="127"/>
                  </a:lnTo>
                  <a:lnTo>
                    <a:pt x="108" y="163"/>
                  </a:lnTo>
                  <a:lnTo>
                    <a:pt x="106" y="146"/>
                  </a:lnTo>
                  <a:close/>
                  <a:moveTo>
                    <a:pt x="97" y="111"/>
                  </a:moveTo>
                  <a:lnTo>
                    <a:pt x="101" y="125"/>
                  </a:lnTo>
                  <a:lnTo>
                    <a:pt x="227" y="92"/>
                  </a:lnTo>
                  <a:lnTo>
                    <a:pt x="222" y="75"/>
                  </a:lnTo>
                  <a:lnTo>
                    <a:pt x="97" y="111"/>
                  </a:lnTo>
                  <a:close/>
                  <a:moveTo>
                    <a:pt x="87" y="75"/>
                  </a:moveTo>
                  <a:lnTo>
                    <a:pt x="212" y="42"/>
                  </a:lnTo>
                  <a:lnTo>
                    <a:pt x="217" y="56"/>
                  </a:lnTo>
                  <a:lnTo>
                    <a:pt x="92" y="89"/>
                  </a:lnTo>
                  <a:lnTo>
                    <a:pt x="87" y="75"/>
                  </a:lnTo>
                  <a:close/>
                  <a:moveTo>
                    <a:pt x="264" y="463"/>
                  </a:moveTo>
                  <a:lnTo>
                    <a:pt x="432" y="407"/>
                  </a:lnTo>
                  <a:lnTo>
                    <a:pt x="399" y="390"/>
                  </a:lnTo>
                  <a:lnTo>
                    <a:pt x="399" y="352"/>
                  </a:lnTo>
                  <a:lnTo>
                    <a:pt x="399" y="300"/>
                  </a:lnTo>
                  <a:lnTo>
                    <a:pt x="191" y="364"/>
                  </a:lnTo>
                  <a:lnTo>
                    <a:pt x="191" y="423"/>
                  </a:lnTo>
                  <a:lnTo>
                    <a:pt x="264" y="463"/>
                  </a:lnTo>
                  <a:close/>
                  <a:moveTo>
                    <a:pt x="475" y="428"/>
                  </a:moveTo>
                  <a:lnTo>
                    <a:pt x="475" y="392"/>
                  </a:lnTo>
                  <a:lnTo>
                    <a:pt x="432" y="369"/>
                  </a:lnTo>
                  <a:lnTo>
                    <a:pt x="432" y="189"/>
                  </a:lnTo>
                  <a:lnTo>
                    <a:pt x="312" y="134"/>
                  </a:lnTo>
                  <a:lnTo>
                    <a:pt x="290" y="139"/>
                  </a:lnTo>
                  <a:lnTo>
                    <a:pt x="279" y="108"/>
                  </a:lnTo>
                  <a:lnTo>
                    <a:pt x="262" y="113"/>
                  </a:lnTo>
                  <a:lnTo>
                    <a:pt x="236" y="7"/>
                  </a:lnTo>
                  <a:lnTo>
                    <a:pt x="234" y="0"/>
                  </a:lnTo>
                  <a:lnTo>
                    <a:pt x="227" y="0"/>
                  </a:lnTo>
                  <a:lnTo>
                    <a:pt x="52" y="47"/>
                  </a:lnTo>
                  <a:lnTo>
                    <a:pt x="44" y="49"/>
                  </a:lnTo>
                  <a:lnTo>
                    <a:pt x="47" y="56"/>
                  </a:lnTo>
                  <a:lnTo>
                    <a:pt x="73" y="158"/>
                  </a:lnTo>
                  <a:lnTo>
                    <a:pt x="54" y="165"/>
                  </a:lnTo>
                  <a:lnTo>
                    <a:pt x="59" y="205"/>
                  </a:lnTo>
                  <a:lnTo>
                    <a:pt x="26" y="215"/>
                  </a:lnTo>
                  <a:lnTo>
                    <a:pt x="144" y="279"/>
                  </a:lnTo>
                  <a:lnTo>
                    <a:pt x="141" y="478"/>
                  </a:lnTo>
                  <a:lnTo>
                    <a:pt x="189" y="461"/>
                  </a:lnTo>
                  <a:lnTo>
                    <a:pt x="264" y="499"/>
                  </a:lnTo>
                  <a:lnTo>
                    <a:pt x="475" y="428"/>
                  </a:lnTo>
                  <a:close/>
                  <a:moveTo>
                    <a:pt x="260" y="151"/>
                  </a:moveTo>
                  <a:lnTo>
                    <a:pt x="255" y="153"/>
                  </a:lnTo>
                  <a:lnTo>
                    <a:pt x="224" y="18"/>
                  </a:lnTo>
                  <a:lnTo>
                    <a:pt x="63" y="59"/>
                  </a:lnTo>
                  <a:lnTo>
                    <a:pt x="97" y="196"/>
                  </a:lnTo>
                  <a:lnTo>
                    <a:pt x="130" y="210"/>
                  </a:lnTo>
                  <a:lnTo>
                    <a:pt x="290" y="163"/>
                  </a:lnTo>
                  <a:lnTo>
                    <a:pt x="260" y="151"/>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defTabSz="914400" fontAlgn="auto">
                <a:spcBef>
                  <a:spcPts val="0"/>
                </a:spcBef>
                <a:spcAft>
                  <a:spcPts val="0"/>
                </a:spcAft>
              </a:pPr>
              <a:endParaRPr lang="zh-CN" altLang="en-US" sz="1795">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79" name="组合 18"/>
            <p:cNvGrpSpPr>
              <a:grpSpLocks noChangeAspect="1"/>
            </p:cNvGrpSpPr>
            <p:nvPr/>
          </p:nvGrpSpPr>
          <p:grpSpPr bwMode="auto">
            <a:xfrm>
              <a:off x="10027116" y="2774007"/>
              <a:ext cx="138627" cy="216000"/>
              <a:chOff x="0" y="0"/>
              <a:chExt cx="1416050" cy="2193926"/>
            </a:xfrm>
            <a:grpFill/>
          </p:grpSpPr>
          <p:sp>
            <p:nvSpPr>
              <p:cNvPr id="86" name="Freeform 15"/>
              <p:cNvSpPr>
                <a:spLocks noChangeArrowheads="1"/>
              </p:cNvSpPr>
              <p:nvPr/>
            </p:nvSpPr>
            <p:spPr bwMode="auto">
              <a:xfrm>
                <a:off x="419100" y="1604963"/>
                <a:ext cx="592138" cy="588963"/>
              </a:xfrm>
              <a:custGeom>
                <a:avLst/>
                <a:gdLst>
                  <a:gd name="T0" fmla="*/ 0 w 373"/>
                  <a:gd name="T1" fmla="*/ 284 h 371"/>
                  <a:gd name="T2" fmla="*/ 0 w 373"/>
                  <a:gd name="T3" fmla="*/ 284 h 371"/>
                  <a:gd name="T4" fmla="*/ 0 w 373"/>
                  <a:gd name="T5" fmla="*/ 302 h 371"/>
                  <a:gd name="T6" fmla="*/ 6 w 373"/>
                  <a:gd name="T7" fmla="*/ 319 h 371"/>
                  <a:gd name="T8" fmla="*/ 12 w 373"/>
                  <a:gd name="T9" fmla="*/ 333 h 371"/>
                  <a:gd name="T10" fmla="*/ 22 w 373"/>
                  <a:gd name="T11" fmla="*/ 345 h 371"/>
                  <a:gd name="T12" fmla="*/ 36 w 373"/>
                  <a:gd name="T13" fmla="*/ 355 h 371"/>
                  <a:gd name="T14" fmla="*/ 49 w 373"/>
                  <a:gd name="T15" fmla="*/ 363 h 371"/>
                  <a:gd name="T16" fmla="*/ 65 w 373"/>
                  <a:gd name="T17" fmla="*/ 369 h 371"/>
                  <a:gd name="T18" fmla="*/ 81 w 373"/>
                  <a:gd name="T19" fmla="*/ 371 h 371"/>
                  <a:gd name="T20" fmla="*/ 81 w 373"/>
                  <a:gd name="T21" fmla="*/ 371 h 371"/>
                  <a:gd name="T22" fmla="*/ 290 w 373"/>
                  <a:gd name="T23" fmla="*/ 371 h 371"/>
                  <a:gd name="T24" fmla="*/ 290 w 373"/>
                  <a:gd name="T25" fmla="*/ 371 h 371"/>
                  <a:gd name="T26" fmla="*/ 290 w 373"/>
                  <a:gd name="T27" fmla="*/ 371 h 371"/>
                  <a:gd name="T28" fmla="*/ 306 w 373"/>
                  <a:gd name="T29" fmla="*/ 369 h 371"/>
                  <a:gd name="T30" fmla="*/ 322 w 373"/>
                  <a:gd name="T31" fmla="*/ 363 h 371"/>
                  <a:gd name="T32" fmla="*/ 336 w 373"/>
                  <a:gd name="T33" fmla="*/ 355 h 371"/>
                  <a:gd name="T34" fmla="*/ 349 w 373"/>
                  <a:gd name="T35" fmla="*/ 345 h 371"/>
                  <a:gd name="T36" fmla="*/ 359 w 373"/>
                  <a:gd name="T37" fmla="*/ 333 h 371"/>
                  <a:gd name="T38" fmla="*/ 367 w 373"/>
                  <a:gd name="T39" fmla="*/ 319 h 371"/>
                  <a:gd name="T40" fmla="*/ 371 w 373"/>
                  <a:gd name="T41" fmla="*/ 302 h 371"/>
                  <a:gd name="T42" fmla="*/ 373 w 373"/>
                  <a:gd name="T43" fmla="*/ 284 h 371"/>
                  <a:gd name="T44" fmla="*/ 373 w 373"/>
                  <a:gd name="T45" fmla="*/ 0 h 371"/>
                  <a:gd name="T46" fmla="*/ 0 w 373"/>
                  <a:gd name="T47" fmla="*/ 0 h 371"/>
                  <a:gd name="T48" fmla="*/ 0 w 373"/>
                  <a:gd name="T49" fmla="*/ 284 h 37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73"/>
                  <a:gd name="T76" fmla="*/ 0 h 371"/>
                  <a:gd name="T77" fmla="*/ 373 w 373"/>
                  <a:gd name="T78" fmla="*/ 371 h 37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73" h="371">
                    <a:moveTo>
                      <a:pt x="0" y="284"/>
                    </a:moveTo>
                    <a:lnTo>
                      <a:pt x="0" y="284"/>
                    </a:lnTo>
                    <a:lnTo>
                      <a:pt x="0" y="302"/>
                    </a:lnTo>
                    <a:lnTo>
                      <a:pt x="6" y="319"/>
                    </a:lnTo>
                    <a:lnTo>
                      <a:pt x="12" y="333"/>
                    </a:lnTo>
                    <a:lnTo>
                      <a:pt x="22" y="345"/>
                    </a:lnTo>
                    <a:lnTo>
                      <a:pt x="36" y="355"/>
                    </a:lnTo>
                    <a:lnTo>
                      <a:pt x="49" y="363"/>
                    </a:lnTo>
                    <a:lnTo>
                      <a:pt x="65" y="369"/>
                    </a:lnTo>
                    <a:lnTo>
                      <a:pt x="81" y="371"/>
                    </a:lnTo>
                    <a:lnTo>
                      <a:pt x="81" y="371"/>
                    </a:lnTo>
                    <a:lnTo>
                      <a:pt x="290" y="371"/>
                    </a:lnTo>
                    <a:lnTo>
                      <a:pt x="290" y="371"/>
                    </a:lnTo>
                    <a:lnTo>
                      <a:pt x="290" y="371"/>
                    </a:lnTo>
                    <a:lnTo>
                      <a:pt x="306" y="369"/>
                    </a:lnTo>
                    <a:lnTo>
                      <a:pt x="322" y="363"/>
                    </a:lnTo>
                    <a:lnTo>
                      <a:pt x="336" y="355"/>
                    </a:lnTo>
                    <a:lnTo>
                      <a:pt x="349" y="345"/>
                    </a:lnTo>
                    <a:lnTo>
                      <a:pt x="359" y="333"/>
                    </a:lnTo>
                    <a:lnTo>
                      <a:pt x="367" y="319"/>
                    </a:lnTo>
                    <a:lnTo>
                      <a:pt x="371" y="302"/>
                    </a:lnTo>
                    <a:lnTo>
                      <a:pt x="373" y="284"/>
                    </a:lnTo>
                    <a:lnTo>
                      <a:pt x="373" y="0"/>
                    </a:lnTo>
                    <a:lnTo>
                      <a:pt x="0" y="0"/>
                    </a:lnTo>
                    <a:lnTo>
                      <a:pt x="0" y="284"/>
                    </a:ln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defTabSz="914400" fontAlgn="auto">
                  <a:spcBef>
                    <a:spcPts val="0"/>
                  </a:spcBef>
                  <a:spcAft>
                    <a:spcPts val="0"/>
                  </a:spcAft>
                </a:pPr>
                <a:endParaRPr lang="zh-CN" altLang="zh-CN" sz="1795">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7" name="Freeform 16"/>
              <p:cNvSpPr>
                <a:spLocks noEditPoints="1" noChangeArrowheads="1"/>
              </p:cNvSpPr>
              <p:nvPr/>
            </p:nvSpPr>
            <p:spPr bwMode="auto">
              <a:xfrm>
                <a:off x="0" y="0"/>
                <a:ext cx="1416050" cy="1547813"/>
              </a:xfrm>
              <a:custGeom>
                <a:avLst/>
                <a:gdLst>
                  <a:gd name="T0" fmla="*/ 479 w 892"/>
                  <a:gd name="T1" fmla="*/ 557 h 975"/>
                  <a:gd name="T2" fmla="*/ 499 w 892"/>
                  <a:gd name="T3" fmla="*/ 606 h 975"/>
                  <a:gd name="T4" fmla="*/ 495 w 892"/>
                  <a:gd name="T5" fmla="*/ 675 h 975"/>
                  <a:gd name="T6" fmla="*/ 465 w 892"/>
                  <a:gd name="T7" fmla="*/ 723 h 975"/>
                  <a:gd name="T8" fmla="*/ 436 w 892"/>
                  <a:gd name="T9" fmla="*/ 727 h 975"/>
                  <a:gd name="T10" fmla="*/ 400 w 892"/>
                  <a:gd name="T11" fmla="*/ 689 h 975"/>
                  <a:gd name="T12" fmla="*/ 390 w 892"/>
                  <a:gd name="T13" fmla="*/ 626 h 975"/>
                  <a:gd name="T14" fmla="*/ 418 w 892"/>
                  <a:gd name="T15" fmla="*/ 555 h 975"/>
                  <a:gd name="T16" fmla="*/ 390 w 892"/>
                  <a:gd name="T17" fmla="*/ 555 h 975"/>
                  <a:gd name="T18" fmla="*/ 343 w 892"/>
                  <a:gd name="T19" fmla="*/ 583 h 975"/>
                  <a:gd name="T20" fmla="*/ 329 w 892"/>
                  <a:gd name="T21" fmla="*/ 975 h 975"/>
                  <a:gd name="T22" fmla="*/ 564 w 892"/>
                  <a:gd name="T23" fmla="*/ 600 h 975"/>
                  <a:gd name="T24" fmla="*/ 529 w 892"/>
                  <a:gd name="T25" fmla="*/ 557 h 975"/>
                  <a:gd name="T26" fmla="*/ 892 w 892"/>
                  <a:gd name="T27" fmla="*/ 446 h 975"/>
                  <a:gd name="T28" fmla="*/ 872 w 892"/>
                  <a:gd name="T29" fmla="*/ 312 h 975"/>
                  <a:gd name="T30" fmla="*/ 791 w 892"/>
                  <a:gd name="T31" fmla="*/ 162 h 975"/>
                  <a:gd name="T32" fmla="*/ 659 w 892"/>
                  <a:gd name="T33" fmla="*/ 54 h 975"/>
                  <a:gd name="T34" fmla="*/ 491 w 892"/>
                  <a:gd name="T35" fmla="*/ 2 h 975"/>
                  <a:gd name="T36" fmla="*/ 357 w 892"/>
                  <a:gd name="T37" fmla="*/ 10 h 975"/>
                  <a:gd name="T38" fmla="*/ 197 w 892"/>
                  <a:gd name="T39" fmla="*/ 77 h 975"/>
                  <a:gd name="T40" fmla="*/ 77 w 892"/>
                  <a:gd name="T41" fmla="*/ 196 h 975"/>
                  <a:gd name="T42" fmla="*/ 10 w 892"/>
                  <a:gd name="T43" fmla="*/ 354 h 975"/>
                  <a:gd name="T44" fmla="*/ 2 w 892"/>
                  <a:gd name="T45" fmla="*/ 466 h 975"/>
                  <a:gd name="T46" fmla="*/ 2 w 892"/>
                  <a:gd name="T47" fmla="*/ 521 h 975"/>
                  <a:gd name="T48" fmla="*/ 45 w 892"/>
                  <a:gd name="T49" fmla="*/ 646 h 975"/>
                  <a:gd name="T50" fmla="*/ 128 w 892"/>
                  <a:gd name="T51" fmla="*/ 770 h 975"/>
                  <a:gd name="T52" fmla="*/ 201 w 892"/>
                  <a:gd name="T53" fmla="*/ 845 h 975"/>
                  <a:gd name="T54" fmla="*/ 242 w 892"/>
                  <a:gd name="T55" fmla="*/ 916 h 975"/>
                  <a:gd name="T56" fmla="*/ 252 w 892"/>
                  <a:gd name="T57" fmla="*/ 975 h 975"/>
                  <a:gd name="T58" fmla="*/ 294 w 892"/>
                  <a:gd name="T59" fmla="*/ 614 h 975"/>
                  <a:gd name="T60" fmla="*/ 315 w 892"/>
                  <a:gd name="T61" fmla="*/ 561 h 975"/>
                  <a:gd name="T62" fmla="*/ 384 w 892"/>
                  <a:gd name="T63" fmla="*/ 519 h 975"/>
                  <a:gd name="T64" fmla="*/ 428 w 892"/>
                  <a:gd name="T65" fmla="*/ 521 h 975"/>
                  <a:gd name="T66" fmla="*/ 463 w 892"/>
                  <a:gd name="T67" fmla="*/ 525 h 975"/>
                  <a:gd name="T68" fmla="*/ 505 w 892"/>
                  <a:gd name="T69" fmla="*/ 517 h 975"/>
                  <a:gd name="T70" fmla="*/ 572 w 892"/>
                  <a:gd name="T71" fmla="*/ 541 h 975"/>
                  <a:gd name="T72" fmla="*/ 602 w 892"/>
                  <a:gd name="T73" fmla="*/ 620 h 975"/>
                  <a:gd name="T74" fmla="*/ 641 w 892"/>
                  <a:gd name="T75" fmla="*/ 975 h 975"/>
                  <a:gd name="T76" fmla="*/ 659 w 892"/>
                  <a:gd name="T77" fmla="*/ 898 h 975"/>
                  <a:gd name="T78" fmla="*/ 704 w 892"/>
                  <a:gd name="T79" fmla="*/ 831 h 975"/>
                  <a:gd name="T80" fmla="*/ 799 w 892"/>
                  <a:gd name="T81" fmla="*/ 725 h 975"/>
                  <a:gd name="T82" fmla="*/ 862 w 892"/>
                  <a:gd name="T83" fmla="*/ 616 h 975"/>
                  <a:gd name="T84" fmla="*/ 892 w 892"/>
                  <a:gd name="T85" fmla="*/ 488 h 975"/>
                  <a:gd name="T86" fmla="*/ 892 w 892"/>
                  <a:gd name="T87" fmla="*/ 446 h 975"/>
                  <a:gd name="T88" fmla="*/ 463 w 892"/>
                  <a:gd name="T89" fmla="*/ 610 h 975"/>
                  <a:gd name="T90" fmla="*/ 448 w 892"/>
                  <a:gd name="T91" fmla="*/ 575 h 975"/>
                  <a:gd name="T92" fmla="*/ 426 w 892"/>
                  <a:gd name="T93" fmla="*/ 626 h 975"/>
                  <a:gd name="T94" fmla="*/ 434 w 892"/>
                  <a:gd name="T95" fmla="*/ 677 h 975"/>
                  <a:gd name="T96" fmla="*/ 448 w 892"/>
                  <a:gd name="T97" fmla="*/ 689 h 975"/>
                  <a:gd name="T98" fmla="*/ 463 w 892"/>
                  <a:gd name="T99" fmla="*/ 644 h 9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92"/>
                  <a:gd name="T151" fmla="*/ 0 h 975"/>
                  <a:gd name="T152" fmla="*/ 892 w 892"/>
                  <a:gd name="T153" fmla="*/ 975 h 97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92" h="975">
                    <a:moveTo>
                      <a:pt x="505" y="553"/>
                    </a:moveTo>
                    <a:lnTo>
                      <a:pt x="505" y="553"/>
                    </a:lnTo>
                    <a:lnTo>
                      <a:pt x="493" y="553"/>
                    </a:lnTo>
                    <a:lnTo>
                      <a:pt x="479" y="557"/>
                    </a:lnTo>
                    <a:lnTo>
                      <a:pt x="479" y="557"/>
                    </a:lnTo>
                    <a:lnTo>
                      <a:pt x="489" y="571"/>
                    </a:lnTo>
                    <a:lnTo>
                      <a:pt x="495" y="588"/>
                    </a:lnTo>
                    <a:lnTo>
                      <a:pt x="499" y="606"/>
                    </a:lnTo>
                    <a:lnTo>
                      <a:pt x="499" y="626"/>
                    </a:lnTo>
                    <a:lnTo>
                      <a:pt x="499" y="626"/>
                    </a:lnTo>
                    <a:lnTo>
                      <a:pt x="499" y="652"/>
                    </a:lnTo>
                    <a:lnTo>
                      <a:pt x="495" y="675"/>
                    </a:lnTo>
                    <a:lnTo>
                      <a:pt x="489" y="691"/>
                    </a:lnTo>
                    <a:lnTo>
                      <a:pt x="481" y="705"/>
                    </a:lnTo>
                    <a:lnTo>
                      <a:pt x="473" y="715"/>
                    </a:lnTo>
                    <a:lnTo>
                      <a:pt x="465" y="723"/>
                    </a:lnTo>
                    <a:lnTo>
                      <a:pt x="454" y="727"/>
                    </a:lnTo>
                    <a:lnTo>
                      <a:pt x="446" y="729"/>
                    </a:lnTo>
                    <a:lnTo>
                      <a:pt x="446" y="729"/>
                    </a:lnTo>
                    <a:lnTo>
                      <a:pt x="436" y="727"/>
                    </a:lnTo>
                    <a:lnTo>
                      <a:pt x="426" y="723"/>
                    </a:lnTo>
                    <a:lnTo>
                      <a:pt x="416" y="715"/>
                    </a:lnTo>
                    <a:lnTo>
                      <a:pt x="408" y="703"/>
                    </a:lnTo>
                    <a:lnTo>
                      <a:pt x="400" y="689"/>
                    </a:lnTo>
                    <a:lnTo>
                      <a:pt x="396" y="673"/>
                    </a:lnTo>
                    <a:lnTo>
                      <a:pt x="392" y="650"/>
                    </a:lnTo>
                    <a:lnTo>
                      <a:pt x="390" y="626"/>
                    </a:lnTo>
                    <a:lnTo>
                      <a:pt x="390" y="626"/>
                    </a:lnTo>
                    <a:lnTo>
                      <a:pt x="392" y="606"/>
                    </a:lnTo>
                    <a:lnTo>
                      <a:pt x="398" y="588"/>
                    </a:lnTo>
                    <a:lnTo>
                      <a:pt x="406" y="569"/>
                    </a:lnTo>
                    <a:lnTo>
                      <a:pt x="418" y="555"/>
                    </a:lnTo>
                    <a:lnTo>
                      <a:pt x="418" y="555"/>
                    </a:lnTo>
                    <a:lnTo>
                      <a:pt x="402" y="553"/>
                    </a:lnTo>
                    <a:lnTo>
                      <a:pt x="402" y="553"/>
                    </a:lnTo>
                    <a:lnTo>
                      <a:pt x="390" y="555"/>
                    </a:lnTo>
                    <a:lnTo>
                      <a:pt x="375" y="559"/>
                    </a:lnTo>
                    <a:lnTo>
                      <a:pt x="363" y="565"/>
                    </a:lnTo>
                    <a:lnTo>
                      <a:pt x="353" y="573"/>
                    </a:lnTo>
                    <a:lnTo>
                      <a:pt x="343" y="583"/>
                    </a:lnTo>
                    <a:lnTo>
                      <a:pt x="337" y="596"/>
                    </a:lnTo>
                    <a:lnTo>
                      <a:pt x="331" y="610"/>
                    </a:lnTo>
                    <a:lnTo>
                      <a:pt x="329" y="626"/>
                    </a:lnTo>
                    <a:lnTo>
                      <a:pt x="329" y="975"/>
                    </a:lnTo>
                    <a:lnTo>
                      <a:pt x="566" y="975"/>
                    </a:lnTo>
                    <a:lnTo>
                      <a:pt x="566" y="620"/>
                    </a:lnTo>
                    <a:lnTo>
                      <a:pt x="566" y="620"/>
                    </a:lnTo>
                    <a:lnTo>
                      <a:pt x="564" y="600"/>
                    </a:lnTo>
                    <a:lnTo>
                      <a:pt x="558" y="583"/>
                    </a:lnTo>
                    <a:lnTo>
                      <a:pt x="550" y="571"/>
                    </a:lnTo>
                    <a:lnTo>
                      <a:pt x="542" y="563"/>
                    </a:lnTo>
                    <a:lnTo>
                      <a:pt x="529" y="557"/>
                    </a:lnTo>
                    <a:lnTo>
                      <a:pt x="521" y="555"/>
                    </a:lnTo>
                    <a:lnTo>
                      <a:pt x="505" y="553"/>
                    </a:lnTo>
                    <a:lnTo>
                      <a:pt x="505" y="553"/>
                    </a:lnTo>
                    <a:close/>
                    <a:moveTo>
                      <a:pt x="892" y="446"/>
                    </a:moveTo>
                    <a:lnTo>
                      <a:pt x="892" y="446"/>
                    </a:lnTo>
                    <a:lnTo>
                      <a:pt x="890" y="399"/>
                    </a:lnTo>
                    <a:lnTo>
                      <a:pt x="882" y="354"/>
                    </a:lnTo>
                    <a:lnTo>
                      <a:pt x="872" y="312"/>
                    </a:lnTo>
                    <a:lnTo>
                      <a:pt x="856" y="271"/>
                    </a:lnTo>
                    <a:lnTo>
                      <a:pt x="838" y="233"/>
                    </a:lnTo>
                    <a:lnTo>
                      <a:pt x="815" y="196"/>
                    </a:lnTo>
                    <a:lnTo>
                      <a:pt x="791" y="162"/>
                    </a:lnTo>
                    <a:lnTo>
                      <a:pt x="761" y="129"/>
                    </a:lnTo>
                    <a:lnTo>
                      <a:pt x="730" y="101"/>
                    </a:lnTo>
                    <a:lnTo>
                      <a:pt x="696" y="77"/>
                    </a:lnTo>
                    <a:lnTo>
                      <a:pt x="659" y="54"/>
                    </a:lnTo>
                    <a:lnTo>
                      <a:pt x="621" y="34"/>
                    </a:lnTo>
                    <a:lnTo>
                      <a:pt x="578" y="20"/>
                    </a:lnTo>
                    <a:lnTo>
                      <a:pt x="536" y="10"/>
                    </a:lnTo>
                    <a:lnTo>
                      <a:pt x="491" y="2"/>
                    </a:lnTo>
                    <a:lnTo>
                      <a:pt x="446" y="0"/>
                    </a:lnTo>
                    <a:lnTo>
                      <a:pt x="446" y="0"/>
                    </a:lnTo>
                    <a:lnTo>
                      <a:pt x="402" y="2"/>
                    </a:lnTo>
                    <a:lnTo>
                      <a:pt x="357" y="10"/>
                    </a:lnTo>
                    <a:lnTo>
                      <a:pt x="315" y="20"/>
                    </a:lnTo>
                    <a:lnTo>
                      <a:pt x="272" y="34"/>
                    </a:lnTo>
                    <a:lnTo>
                      <a:pt x="233" y="54"/>
                    </a:lnTo>
                    <a:lnTo>
                      <a:pt x="197" y="77"/>
                    </a:lnTo>
                    <a:lnTo>
                      <a:pt x="163" y="101"/>
                    </a:lnTo>
                    <a:lnTo>
                      <a:pt x="132" y="129"/>
                    </a:lnTo>
                    <a:lnTo>
                      <a:pt x="102" y="162"/>
                    </a:lnTo>
                    <a:lnTo>
                      <a:pt x="77" y="196"/>
                    </a:lnTo>
                    <a:lnTo>
                      <a:pt x="55" y="233"/>
                    </a:lnTo>
                    <a:lnTo>
                      <a:pt x="37" y="271"/>
                    </a:lnTo>
                    <a:lnTo>
                      <a:pt x="21" y="312"/>
                    </a:lnTo>
                    <a:lnTo>
                      <a:pt x="10" y="354"/>
                    </a:lnTo>
                    <a:lnTo>
                      <a:pt x="2" y="399"/>
                    </a:lnTo>
                    <a:lnTo>
                      <a:pt x="0" y="446"/>
                    </a:lnTo>
                    <a:lnTo>
                      <a:pt x="0" y="446"/>
                    </a:lnTo>
                    <a:lnTo>
                      <a:pt x="2" y="466"/>
                    </a:lnTo>
                    <a:lnTo>
                      <a:pt x="2" y="466"/>
                    </a:lnTo>
                    <a:lnTo>
                      <a:pt x="0" y="488"/>
                    </a:lnTo>
                    <a:lnTo>
                      <a:pt x="0" y="488"/>
                    </a:lnTo>
                    <a:lnTo>
                      <a:pt x="2" y="521"/>
                    </a:lnTo>
                    <a:lnTo>
                      <a:pt x="8" y="553"/>
                    </a:lnTo>
                    <a:lnTo>
                      <a:pt x="19" y="585"/>
                    </a:lnTo>
                    <a:lnTo>
                      <a:pt x="31" y="616"/>
                    </a:lnTo>
                    <a:lnTo>
                      <a:pt x="45" y="646"/>
                    </a:lnTo>
                    <a:lnTo>
                      <a:pt x="61" y="675"/>
                    </a:lnTo>
                    <a:lnTo>
                      <a:pt x="77" y="701"/>
                    </a:lnTo>
                    <a:lnTo>
                      <a:pt x="94" y="725"/>
                    </a:lnTo>
                    <a:lnTo>
                      <a:pt x="128" y="770"/>
                    </a:lnTo>
                    <a:lnTo>
                      <a:pt x="158" y="802"/>
                    </a:lnTo>
                    <a:lnTo>
                      <a:pt x="189" y="831"/>
                    </a:lnTo>
                    <a:lnTo>
                      <a:pt x="189" y="831"/>
                    </a:lnTo>
                    <a:lnTo>
                      <a:pt x="201" y="845"/>
                    </a:lnTo>
                    <a:lnTo>
                      <a:pt x="213" y="861"/>
                    </a:lnTo>
                    <a:lnTo>
                      <a:pt x="223" y="877"/>
                    </a:lnTo>
                    <a:lnTo>
                      <a:pt x="233" y="898"/>
                    </a:lnTo>
                    <a:lnTo>
                      <a:pt x="242" y="916"/>
                    </a:lnTo>
                    <a:lnTo>
                      <a:pt x="248" y="936"/>
                    </a:lnTo>
                    <a:lnTo>
                      <a:pt x="252" y="957"/>
                    </a:lnTo>
                    <a:lnTo>
                      <a:pt x="252" y="975"/>
                    </a:lnTo>
                    <a:lnTo>
                      <a:pt x="252" y="975"/>
                    </a:lnTo>
                    <a:lnTo>
                      <a:pt x="294" y="975"/>
                    </a:lnTo>
                    <a:lnTo>
                      <a:pt x="294" y="626"/>
                    </a:lnTo>
                    <a:lnTo>
                      <a:pt x="294" y="626"/>
                    </a:lnTo>
                    <a:lnTo>
                      <a:pt x="294" y="614"/>
                    </a:lnTo>
                    <a:lnTo>
                      <a:pt x="296" y="602"/>
                    </a:lnTo>
                    <a:lnTo>
                      <a:pt x="298" y="592"/>
                    </a:lnTo>
                    <a:lnTo>
                      <a:pt x="302" y="579"/>
                    </a:lnTo>
                    <a:lnTo>
                      <a:pt x="315" y="561"/>
                    </a:lnTo>
                    <a:lnTo>
                      <a:pt x="329" y="545"/>
                    </a:lnTo>
                    <a:lnTo>
                      <a:pt x="345" y="533"/>
                    </a:lnTo>
                    <a:lnTo>
                      <a:pt x="363" y="525"/>
                    </a:lnTo>
                    <a:lnTo>
                      <a:pt x="384" y="519"/>
                    </a:lnTo>
                    <a:lnTo>
                      <a:pt x="402" y="517"/>
                    </a:lnTo>
                    <a:lnTo>
                      <a:pt x="402" y="517"/>
                    </a:lnTo>
                    <a:lnTo>
                      <a:pt x="416" y="519"/>
                    </a:lnTo>
                    <a:lnTo>
                      <a:pt x="428" y="521"/>
                    </a:lnTo>
                    <a:lnTo>
                      <a:pt x="440" y="525"/>
                    </a:lnTo>
                    <a:lnTo>
                      <a:pt x="450" y="529"/>
                    </a:lnTo>
                    <a:lnTo>
                      <a:pt x="450" y="529"/>
                    </a:lnTo>
                    <a:lnTo>
                      <a:pt x="463" y="525"/>
                    </a:lnTo>
                    <a:lnTo>
                      <a:pt x="477" y="519"/>
                    </a:lnTo>
                    <a:lnTo>
                      <a:pt x="491" y="517"/>
                    </a:lnTo>
                    <a:lnTo>
                      <a:pt x="505" y="517"/>
                    </a:lnTo>
                    <a:lnTo>
                      <a:pt x="505" y="517"/>
                    </a:lnTo>
                    <a:lnTo>
                      <a:pt x="523" y="517"/>
                    </a:lnTo>
                    <a:lnTo>
                      <a:pt x="540" y="523"/>
                    </a:lnTo>
                    <a:lnTo>
                      <a:pt x="558" y="531"/>
                    </a:lnTo>
                    <a:lnTo>
                      <a:pt x="572" y="541"/>
                    </a:lnTo>
                    <a:lnTo>
                      <a:pt x="584" y="555"/>
                    </a:lnTo>
                    <a:lnTo>
                      <a:pt x="594" y="573"/>
                    </a:lnTo>
                    <a:lnTo>
                      <a:pt x="600" y="596"/>
                    </a:lnTo>
                    <a:lnTo>
                      <a:pt x="602" y="620"/>
                    </a:lnTo>
                    <a:lnTo>
                      <a:pt x="602" y="975"/>
                    </a:lnTo>
                    <a:lnTo>
                      <a:pt x="641" y="975"/>
                    </a:lnTo>
                    <a:lnTo>
                      <a:pt x="641" y="975"/>
                    </a:lnTo>
                    <a:lnTo>
                      <a:pt x="641" y="975"/>
                    </a:lnTo>
                    <a:lnTo>
                      <a:pt x="641" y="957"/>
                    </a:lnTo>
                    <a:lnTo>
                      <a:pt x="645" y="936"/>
                    </a:lnTo>
                    <a:lnTo>
                      <a:pt x="651" y="916"/>
                    </a:lnTo>
                    <a:lnTo>
                      <a:pt x="659" y="898"/>
                    </a:lnTo>
                    <a:lnTo>
                      <a:pt x="669" y="877"/>
                    </a:lnTo>
                    <a:lnTo>
                      <a:pt x="680" y="861"/>
                    </a:lnTo>
                    <a:lnTo>
                      <a:pt x="692" y="845"/>
                    </a:lnTo>
                    <a:lnTo>
                      <a:pt x="704" y="831"/>
                    </a:lnTo>
                    <a:lnTo>
                      <a:pt x="704" y="831"/>
                    </a:lnTo>
                    <a:lnTo>
                      <a:pt x="734" y="802"/>
                    </a:lnTo>
                    <a:lnTo>
                      <a:pt x="765" y="770"/>
                    </a:lnTo>
                    <a:lnTo>
                      <a:pt x="799" y="725"/>
                    </a:lnTo>
                    <a:lnTo>
                      <a:pt x="815" y="701"/>
                    </a:lnTo>
                    <a:lnTo>
                      <a:pt x="832" y="675"/>
                    </a:lnTo>
                    <a:lnTo>
                      <a:pt x="848" y="646"/>
                    </a:lnTo>
                    <a:lnTo>
                      <a:pt x="862" y="616"/>
                    </a:lnTo>
                    <a:lnTo>
                      <a:pt x="874" y="585"/>
                    </a:lnTo>
                    <a:lnTo>
                      <a:pt x="884" y="553"/>
                    </a:lnTo>
                    <a:lnTo>
                      <a:pt x="890" y="521"/>
                    </a:lnTo>
                    <a:lnTo>
                      <a:pt x="892" y="488"/>
                    </a:lnTo>
                    <a:lnTo>
                      <a:pt x="892" y="488"/>
                    </a:lnTo>
                    <a:lnTo>
                      <a:pt x="890" y="466"/>
                    </a:lnTo>
                    <a:lnTo>
                      <a:pt x="890" y="466"/>
                    </a:lnTo>
                    <a:lnTo>
                      <a:pt x="892" y="446"/>
                    </a:lnTo>
                    <a:lnTo>
                      <a:pt x="892" y="446"/>
                    </a:lnTo>
                    <a:close/>
                    <a:moveTo>
                      <a:pt x="463" y="626"/>
                    </a:moveTo>
                    <a:lnTo>
                      <a:pt x="463" y="626"/>
                    </a:lnTo>
                    <a:lnTo>
                      <a:pt x="463" y="610"/>
                    </a:lnTo>
                    <a:lnTo>
                      <a:pt x="459" y="596"/>
                    </a:lnTo>
                    <a:lnTo>
                      <a:pt x="454" y="585"/>
                    </a:lnTo>
                    <a:lnTo>
                      <a:pt x="448" y="575"/>
                    </a:lnTo>
                    <a:lnTo>
                      <a:pt x="448" y="575"/>
                    </a:lnTo>
                    <a:lnTo>
                      <a:pt x="440" y="585"/>
                    </a:lnTo>
                    <a:lnTo>
                      <a:pt x="432" y="598"/>
                    </a:lnTo>
                    <a:lnTo>
                      <a:pt x="428" y="612"/>
                    </a:lnTo>
                    <a:lnTo>
                      <a:pt x="426" y="626"/>
                    </a:lnTo>
                    <a:lnTo>
                      <a:pt x="426" y="626"/>
                    </a:lnTo>
                    <a:lnTo>
                      <a:pt x="428" y="642"/>
                    </a:lnTo>
                    <a:lnTo>
                      <a:pt x="428" y="656"/>
                    </a:lnTo>
                    <a:lnTo>
                      <a:pt x="434" y="677"/>
                    </a:lnTo>
                    <a:lnTo>
                      <a:pt x="440" y="689"/>
                    </a:lnTo>
                    <a:lnTo>
                      <a:pt x="446" y="693"/>
                    </a:lnTo>
                    <a:lnTo>
                      <a:pt x="446" y="693"/>
                    </a:lnTo>
                    <a:lnTo>
                      <a:pt x="448" y="689"/>
                    </a:lnTo>
                    <a:lnTo>
                      <a:pt x="454" y="679"/>
                    </a:lnTo>
                    <a:lnTo>
                      <a:pt x="459" y="669"/>
                    </a:lnTo>
                    <a:lnTo>
                      <a:pt x="461" y="658"/>
                    </a:lnTo>
                    <a:lnTo>
                      <a:pt x="463" y="644"/>
                    </a:lnTo>
                    <a:lnTo>
                      <a:pt x="463" y="626"/>
                    </a:lnTo>
                    <a:lnTo>
                      <a:pt x="463" y="626"/>
                    </a:ln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defTabSz="914400" fontAlgn="auto">
                  <a:spcBef>
                    <a:spcPts val="0"/>
                  </a:spcBef>
                  <a:spcAft>
                    <a:spcPts val="0"/>
                  </a:spcAft>
                </a:pPr>
                <a:endParaRPr lang="zh-CN" altLang="zh-CN" sz="1795">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80" name="Freeform 12"/>
            <p:cNvSpPr>
              <a:spLocks noChangeAspect="1" noEditPoints="1" noChangeArrowheads="1"/>
            </p:cNvSpPr>
            <p:nvPr/>
          </p:nvSpPr>
          <p:spPr bwMode="auto">
            <a:xfrm>
              <a:off x="10056513" y="3244414"/>
              <a:ext cx="197715" cy="216000"/>
            </a:xfrm>
            <a:custGeom>
              <a:avLst/>
              <a:gdLst>
                <a:gd name="T0" fmla="*/ 149 w 890"/>
                <a:gd name="T1" fmla="*/ 109 h 965"/>
                <a:gd name="T2" fmla="*/ 130 w 890"/>
                <a:gd name="T3" fmla="*/ 105 h 965"/>
                <a:gd name="T4" fmla="*/ 107 w 890"/>
                <a:gd name="T5" fmla="*/ 86 h 965"/>
                <a:gd name="T6" fmla="*/ 96 w 890"/>
                <a:gd name="T7" fmla="*/ 56 h 965"/>
                <a:gd name="T8" fmla="*/ 100 w 890"/>
                <a:gd name="T9" fmla="*/ 34 h 965"/>
                <a:gd name="T10" fmla="*/ 121 w 890"/>
                <a:gd name="T11" fmla="*/ 11 h 965"/>
                <a:gd name="T12" fmla="*/ 151 w 890"/>
                <a:gd name="T13" fmla="*/ 0 h 965"/>
                <a:gd name="T14" fmla="*/ 173 w 890"/>
                <a:gd name="T15" fmla="*/ 5 h 965"/>
                <a:gd name="T16" fmla="*/ 196 w 890"/>
                <a:gd name="T17" fmla="*/ 26 h 965"/>
                <a:gd name="T18" fmla="*/ 205 w 890"/>
                <a:gd name="T19" fmla="*/ 56 h 965"/>
                <a:gd name="T20" fmla="*/ 203 w 890"/>
                <a:gd name="T21" fmla="*/ 73 h 965"/>
                <a:gd name="T22" fmla="*/ 386 w 890"/>
                <a:gd name="T23" fmla="*/ 75 h 965"/>
                <a:gd name="T24" fmla="*/ 382 w 890"/>
                <a:gd name="T25" fmla="*/ 56 h 965"/>
                <a:gd name="T26" fmla="*/ 393 w 890"/>
                <a:gd name="T27" fmla="*/ 26 h 965"/>
                <a:gd name="T28" fmla="*/ 416 w 890"/>
                <a:gd name="T29" fmla="*/ 5 h 965"/>
                <a:gd name="T30" fmla="*/ 437 w 890"/>
                <a:gd name="T31" fmla="*/ 0 h 965"/>
                <a:gd name="T32" fmla="*/ 467 w 890"/>
                <a:gd name="T33" fmla="*/ 11 h 965"/>
                <a:gd name="T34" fmla="*/ 486 w 890"/>
                <a:gd name="T35" fmla="*/ 34 h 965"/>
                <a:gd name="T36" fmla="*/ 491 w 890"/>
                <a:gd name="T37" fmla="*/ 56 h 965"/>
                <a:gd name="T38" fmla="*/ 482 w 890"/>
                <a:gd name="T39" fmla="*/ 84 h 965"/>
                <a:gd name="T40" fmla="*/ 461 w 890"/>
                <a:gd name="T41" fmla="*/ 103 h 965"/>
                <a:gd name="T42" fmla="*/ 350 w 890"/>
                <a:gd name="T43" fmla="*/ 212 h 965"/>
                <a:gd name="T44" fmla="*/ 826 w 890"/>
                <a:gd name="T45" fmla="*/ 871 h 965"/>
                <a:gd name="T46" fmla="*/ 740 w 890"/>
                <a:gd name="T47" fmla="*/ 871 h 965"/>
                <a:gd name="T48" fmla="*/ 45 w 890"/>
                <a:gd name="T49" fmla="*/ 965 h 965"/>
                <a:gd name="T50" fmla="*/ 0 w 890"/>
                <a:gd name="T51" fmla="*/ 212 h 965"/>
                <a:gd name="T52" fmla="*/ 749 w 890"/>
                <a:gd name="T53" fmla="*/ 656 h 965"/>
                <a:gd name="T54" fmla="*/ 723 w 890"/>
                <a:gd name="T55" fmla="*/ 664 h 965"/>
                <a:gd name="T56" fmla="*/ 706 w 890"/>
                <a:gd name="T57" fmla="*/ 685 h 965"/>
                <a:gd name="T58" fmla="*/ 702 w 890"/>
                <a:gd name="T59" fmla="*/ 703 h 965"/>
                <a:gd name="T60" fmla="*/ 711 w 890"/>
                <a:gd name="T61" fmla="*/ 730 h 965"/>
                <a:gd name="T62" fmla="*/ 732 w 890"/>
                <a:gd name="T63" fmla="*/ 747 h 965"/>
                <a:gd name="T64" fmla="*/ 749 w 890"/>
                <a:gd name="T65" fmla="*/ 752 h 965"/>
                <a:gd name="T66" fmla="*/ 777 w 890"/>
                <a:gd name="T67" fmla="*/ 743 h 965"/>
                <a:gd name="T68" fmla="*/ 794 w 890"/>
                <a:gd name="T69" fmla="*/ 722 h 965"/>
                <a:gd name="T70" fmla="*/ 798 w 890"/>
                <a:gd name="T71" fmla="*/ 703 h 965"/>
                <a:gd name="T72" fmla="*/ 789 w 890"/>
                <a:gd name="T73" fmla="*/ 677 h 965"/>
                <a:gd name="T74" fmla="*/ 768 w 890"/>
                <a:gd name="T75" fmla="*/ 660 h 965"/>
                <a:gd name="T76" fmla="*/ 749 w 890"/>
                <a:gd name="T77" fmla="*/ 656 h 965"/>
                <a:gd name="T78" fmla="*/ 634 w 890"/>
                <a:gd name="T79" fmla="*/ 760 h 965"/>
                <a:gd name="T80" fmla="*/ 96 w 890"/>
                <a:gd name="T81" fmla="*/ 314 h 965"/>
                <a:gd name="T82" fmla="*/ 740 w 890"/>
                <a:gd name="T83" fmla="*/ 528 h 965"/>
                <a:gd name="T84" fmla="*/ 717 w 890"/>
                <a:gd name="T85" fmla="*/ 540 h 965"/>
                <a:gd name="T86" fmla="*/ 702 w 890"/>
                <a:gd name="T87" fmla="*/ 564 h 965"/>
                <a:gd name="T88" fmla="*/ 702 w 890"/>
                <a:gd name="T89" fmla="*/ 583 h 965"/>
                <a:gd name="T90" fmla="*/ 717 w 890"/>
                <a:gd name="T91" fmla="*/ 606 h 965"/>
                <a:gd name="T92" fmla="*/ 740 w 890"/>
                <a:gd name="T93" fmla="*/ 619 h 965"/>
                <a:gd name="T94" fmla="*/ 760 w 890"/>
                <a:gd name="T95" fmla="*/ 619 h 965"/>
                <a:gd name="T96" fmla="*/ 783 w 890"/>
                <a:gd name="T97" fmla="*/ 606 h 965"/>
                <a:gd name="T98" fmla="*/ 796 w 890"/>
                <a:gd name="T99" fmla="*/ 583 h 965"/>
                <a:gd name="T100" fmla="*/ 796 w 890"/>
                <a:gd name="T101" fmla="*/ 564 h 965"/>
                <a:gd name="T102" fmla="*/ 783 w 890"/>
                <a:gd name="T103" fmla="*/ 540 h 965"/>
                <a:gd name="T104" fmla="*/ 760 w 890"/>
                <a:gd name="T105" fmla="*/ 528 h 96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90"/>
                <a:gd name="T160" fmla="*/ 0 h 965"/>
                <a:gd name="T161" fmla="*/ 890 w 890"/>
                <a:gd name="T162" fmla="*/ 965 h 96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90" h="965">
                  <a:moveTo>
                    <a:pt x="0" y="212"/>
                  </a:moveTo>
                  <a:lnTo>
                    <a:pt x="226" y="212"/>
                  </a:lnTo>
                  <a:lnTo>
                    <a:pt x="149" y="109"/>
                  </a:lnTo>
                  <a:lnTo>
                    <a:pt x="149" y="109"/>
                  </a:lnTo>
                  <a:lnTo>
                    <a:pt x="139" y="107"/>
                  </a:lnTo>
                  <a:lnTo>
                    <a:pt x="130" y="105"/>
                  </a:lnTo>
                  <a:lnTo>
                    <a:pt x="119" y="99"/>
                  </a:lnTo>
                  <a:lnTo>
                    <a:pt x="113" y="92"/>
                  </a:lnTo>
                  <a:lnTo>
                    <a:pt x="107" y="86"/>
                  </a:lnTo>
                  <a:lnTo>
                    <a:pt x="100" y="75"/>
                  </a:lnTo>
                  <a:lnTo>
                    <a:pt x="98" y="66"/>
                  </a:lnTo>
                  <a:lnTo>
                    <a:pt x="96" y="56"/>
                  </a:lnTo>
                  <a:lnTo>
                    <a:pt x="96" y="56"/>
                  </a:lnTo>
                  <a:lnTo>
                    <a:pt x="98" y="45"/>
                  </a:lnTo>
                  <a:lnTo>
                    <a:pt x="100" y="34"/>
                  </a:lnTo>
                  <a:lnTo>
                    <a:pt x="107" y="26"/>
                  </a:lnTo>
                  <a:lnTo>
                    <a:pt x="113" y="17"/>
                  </a:lnTo>
                  <a:lnTo>
                    <a:pt x="121" y="11"/>
                  </a:lnTo>
                  <a:lnTo>
                    <a:pt x="130" y="5"/>
                  </a:lnTo>
                  <a:lnTo>
                    <a:pt x="141" y="2"/>
                  </a:lnTo>
                  <a:lnTo>
                    <a:pt x="151" y="0"/>
                  </a:lnTo>
                  <a:lnTo>
                    <a:pt x="151" y="0"/>
                  </a:lnTo>
                  <a:lnTo>
                    <a:pt x="162" y="2"/>
                  </a:lnTo>
                  <a:lnTo>
                    <a:pt x="173" y="5"/>
                  </a:lnTo>
                  <a:lnTo>
                    <a:pt x="181" y="11"/>
                  </a:lnTo>
                  <a:lnTo>
                    <a:pt x="190" y="17"/>
                  </a:lnTo>
                  <a:lnTo>
                    <a:pt x="196" y="26"/>
                  </a:lnTo>
                  <a:lnTo>
                    <a:pt x="200" y="34"/>
                  </a:lnTo>
                  <a:lnTo>
                    <a:pt x="205" y="45"/>
                  </a:lnTo>
                  <a:lnTo>
                    <a:pt x="205" y="56"/>
                  </a:lnTo>
                  <a:lnTo>
                    <a:pt x="205" y="56"/>
                  </a:lnTo>
                  <a:lnTo>
                    <a:pt x="205" y="64"/>
                  </a:lnTo>
                  <a:lnTo>
                    <a:pt x="203" y="73"/>
                  </a:lnTo>
                  <a:lnTo>
                    <a:pt x="288" y="186"/>
                  </a:lnTo>
                  <a:lnTo>
                    <a:pt x="386" y="75"/>
                  </a:lnTo>
                  <a:lnTo>
                    <a:pt x="386" y="75"/>
                  </a:lnTo>
                  <a:lnTo>
                    <a:pt x="384" y="64"/>
                  </a:lnTo>
                  <a:lnTo>
                    <a:pt x="382" y="56"/>
                  </a:lnTo>
                  <a:lnTo>
                    <a:pt x="382" y="56"/>
                  </a:lnTo>
                  <a:lnTo>
                    <a:pt x="384" y="45"/>
                  </a:lnTo>
                  <a:lnTo>
                    <a:pt x="386" y="34"/>
                  </a:lnTo>
                  <a:lnTo>
                    <a:pt x="393" y="26"/>
                  </a:lnTo>
                  <a:lnTo>
                    <a:pt x="399" y="17"/>
                  </a:lnTo>
                  <a:lnTo>
                    <a:pt x="407" y="11"/>
                  </a:lnTo>
                  <a:lnTo>
                    <a:pt x="416" y="5"/>
                  </a:lnTo>
                  <a:lnTo>
                    <a:pt x="427" y="2"/>
                  </a:lnTo>
                  <a:lnTo>
                    <a:pt x="437" y="0"/>
                  </a:lnTo>
                  <a:lnTo>
                    <a:pt x="437" y="0"/>
                  </a:lnTo>
                  <a:lnTo>
                    <a:pt x="448" y="2"/>
                  </a:lnTo>
                  <a:lnTo>
                    <a:pt x="459" y="5"/>
                  </a:lnTo>
                  <a:lnTo>
                    <a:pt x="467" y="11"/>
                  </a:lnTo>
                  <a:lnTo>
                    <a:pt x="476" y="17"/>
                  </a:lnTo>
                  <a:lnTo>
                    <a:pt x="482" y="26"/>
                  </a:lnTo>
                  <a:lnTo>
                    <a:pt x="486" y="34"/>
                  </a:lnTo>
                  <a:lnTo>
                    <a:pt x="491" y="45"/>
                  </a:lnTo>
                  <a:lnTo>
                    <a:pt x="491" y="56"/>
                  </a:lnTo>
                  <a:lnTo>
                    <a:pt x="491" y="56"/>
                  </a:lnTo>
                  <a:lnTo>
                    <a:pt x="491" y="64"/>
                  </a:lnTo>
                  <a:lnTo>
                    <a:pt x="486" y="75"/>
                  </a:lnTo>
                  <a:lnTo>
                    <a:pt x="482" y="84"/>
                  </a:lnTo>
                  <a:lnTo>
                    <a:pt x="476" y="92"/>
                  </a:lnTo>
                  <a:lnTo>
                    <a:pt x="469" y="99"/>
                  </a:lnTo>
                  <a:lnTo>
                    <a:pt x="461" y="103"/>
                  </a:lnTo>
                  <a:lnTo>
                    <a:pt x="452" y="107"/>
                  </a:lnTo>
                  <a:lnTo>
                    <a:pt x="442" y="109"/>
                  </a:lnTo>
                  <a:lnTo>
                    <a:pt x="350" y="212"/>
                  </a:lnTo>
                  <a:lnTo>
                    <a:pt x="890" y="212"/>
                  </a:lnTo>
                  <a:lnTo>
                    <a:pt x="890" y="871"/>
                  </a:lnTo>
                  <a:lnTo>
                    <a:pt x="826" y="871"/>
                  </a:lnTo>
                  <a:lnTo>
                    <a:pt x="826" y="965"/>
                  </a:lnTo>
                  <a:lnTo>
                    <a:pt x="740" y="965"/>
                  </a:lnTo>
                  <a:lnTo>
                    <a:pt x="740" y="871"/>
                  </a:lnTo>
                  <a:lnTo>
                    <a:pt x="132" y="871"/>
                  </a:lnTo>
                  <a:lnTo>
                    <a:pt x="132" y="965"/>
                  </a:lnTo>
                  <a:lnTo>
                    <a:pt x="45" y="965"/>
                  </a:lnTo>
                  <a:lnTo>
                    <a:pt x="45" y="871"/>
                  </a:lnTo>
                  <a:lnTo>
                    <a:pt x="0" y="871"/>
                  </a:lnTo>
                  <a:lnTo>
                    <a:pt x="0" y="212"/>
                  </a:lnTo>
                  <a:lnTo>
                    <a:pt x="0" y="212"/>
                  </a:lnTo>
                  <a:close/>
                  <a:moveTo>
                    <a:pt x="749" y="656"/>
                  </a:moveTo>
                  <a:lnTo>
                    <a:pt x="749" y="656"/>
                  </a:lnTo>
                  <a:lnTo>
                    <a:pt x="740" y="658"/>
                  </a:lnTo>
                  <a:lnTo>
                    <a:pt x="732" y="660"/>
                  </a:lnTo>
                  <a:lnTo>
                    <a:pt x="723" y="664"/>
                  </a:lnTo>
                  <a:lnTo>
                    <a:pt x="717" y="671"/>
                  </a:lnTo>
                  <a:lnTo>
                    <a:pt x="711" y="677"/>
                  </a:lnTo>
                  <a:lnTo>
                    <a:pt x="706" y="685"/>
                  </a:lnTo>
                  <a:lnTo>
                    <a:pt x="702" y="694"/>
                  </a:lnTo>
                  <a:lnTo>
                    <a:pt x="702" y="703"/>
                  </a:lnTo>
                  <a:lnTo>
                    <a:pt x="702" y="703"/>
                  </a:lnTo>
                  <a:lnTo>
                    <a:pt x="702" y="713"/>
                  </a:lnTo>
                  <a:lnTo>
                    <a:pt x="706" y="722"/>
                  </a:lnTo>
                  <a:lnTo>
                    <a:pt x="711" y="730"/>
                  </a:lnTo>
                  <a:lnTo>
                    <a:pt x="717" y="737"/>
                  </a:lnTo>
                  <a:lnTo>
                    <a:pt x="723" y="743"/>
                  </a:lnTo>
                  <a:lnTo>
                    <a:pt x="732" y="747"/>
                  </a:lnTo>
                  <a:lnTo>
                    <a:pt x="740" y="749"/>
                  </a:lnTo>
                  <a:lnTo>
                    <a:pt x="749" y="752"/>
                  </a:lnTo>
                  <a:lnTo>
                    <a:pt x="749" y="752"/>
                  </a:lnTo>
                  <a:lnTo>
                    <a:pt x="760" y="749"/>
                  </a:lnTo>
                  <a:lnTo>
                    <a:pt x="768" y="747"/>
                  </a:lnTo>
                  <a:lnTo>
                    <a:pt x="777" y="743"/>
                  </a:lnTo>
                  <a:lnTo>
                    <a:pt x="783" y="737"/>
                  </a:lnTo>
                  <a:lnTo>
                    <a:pt x="789" y="730"/>
                  </a:lnTo>
                  <a:lnTo>
                    <a:pt x="794" y="722"/>
                  </a:lnTo>
                  <a:lnTo>
                    <a:pt x="796" y="713"/>
                  </a:lnTo>
                  <a:lnTo>
                    <a:pt x="798" y="703"/>
                  </a:lnTo>
                  <a:lnTo>
                    <a:pt x="798" y="703"/>
                  </a:lnTo>
                  <a:lnTo>
                    <a:pt x="796" y="694"/>
                  </a:lnTo>
                  <a:lnTo>
                    <a:pt x="794" y="685"/>
                  </a:lnTo>
                  <a:lnTo>
                    <a:pt x="789" y="677"/>
                  </a:lnTo>
                  <a:lnTo>
                    <a:pt x="783" y="671"/>
                  </a:lnTo>
                  <a:lnTo>
                    <a:pt x="777" y="664"/>
                  </a:lnTo>
                  <a:lnTo>
                    <a:pt x="768" y="660"/>
                  </a:lnTo>
                  <a:lnTo>
                    <a:pt x="760" y="658"/>
                  </a:lnTo>
                  <a:lnTo>
                    <a:pt x="749" y="656"/>
                  </a:lnTo>
                  <a:lnTo>
                    <a:pt x="749" y="656"/>
                  </a:lnTo>
                  <a:close/>
                  <a:moveTo>
                    <a:pt x="96" y="314"/>
                  </a:moveTo>
                  <a:lnTo>
                    <a:pt x="96" y="760"/>
                  </a:lnTo>
                  <a:lnTo>
                    <a:pt x="634" y="760"/>
                  </a:lnTo>
                  <a:lnTo>
                    <a:pt x="634" y="314"/>
                  </a:lnTo>
                  <a:lnTo>
                    <a:pt x="96" y="314"/>
                  </a:lnTo>
                  <a:lnTo>
                    <a:pt x="96" y="314"/>
                  </a:lnTo>
                  <a:close/>
                  <a:moveTo>
                    <a:pt x="749" y="525"/>
                  </a:moveTo>
                  <a:lnTo>
                    <a:pt x="749" y="525"/>
                  </a:lnTo>
                  <a:lnTo>
                    <a:pt x="740" y="528"/>
                  </a:lnTo>
                  <a:lnTo>
                    <a:pt x="732" y="530"/>
                  </a:lnTo>
                  <a:lnTo>
                    <a:pt x="723" y="534"/>
                  </a:lnTo>
                  <a:lnTo>
                    <a:pt x="717" y="540"/>
                  </a:lnTo>
                  <a:lnTo>
                    <a:pt x="711" y="547"/>
                  </a:lnTo>
                  <a:lnTo>
                    <a:pt x="706" y="555"/>
                  </a:lnTo>
                  <a:lnTo>
                    <a:pt x="702" y="564"/>
                  </a:lnTo>
                  <a:lnTo>
                    <a:pt x="702" y="572"/>
                  </a:lnTo>
                  <a:lnTo>
                    <a:pt x="702" y="572"/>
                  </a:lnTo>
                  <a:lnTo>
                    <a:pt x="702" y="583"/>
                  </a:lnTo>
                  <a:lnTo>
                    <a:pt x="706" y="592"/>
                  </a:lnTo>
                  <a:lnTo>
                    <a:pt x="711" y="600"/>
                  </a:lnTo>
                  <a:lnTo>
                    <a:pt x="717" y="606"/>
                  </a:lnTo>
                  <a:lnTo>
                    <a:pt x="723" y="613"/>
                  </a:lnTo>
                  <a:lnTo>
                    <a:pt x="732" y="617"/>
                  </a:lnTo>
                  <a:lnTo>
                    <a:pt x="740" y="619"/>
                  </a:lnTo>
                  <a:lnTo>
                    <a:pt x="749" y="621"/>
                  </a:lnTo>
                  <a:lnTo>
                    <a:pt x="749" y="621"/>
                  </a:lnTo>
                  <a:lnTo>
                    <a:pt x="760" y="619"/>
                  </a:lnTo>
                  <a:lnTo>
                    <a:pt x="768" y="617"/>
                  </a:lnTo>
                  <a:lnTo>
                    <a:pt x="777" y="613"/>
                  </a:lnTo>
                  <a:lnTo>
                    <a:pt x="783" y="606"/>
                  </a:lnTo>
                  <a:lnTo>
                    <a:pt x="789" y="600"/>
                  </a:lnTo>
                  <a:lnTo>
                    <a:pt x="794" y="592"/>
                  </a:lnTo>
                  <a:lnTo>
                    <a:pt x="796" y="583"/>
                  </a:lnTo>
                  <a:lnTo>
                    <a:pt x="798" y="572"/>
                  </a:lnTo>
                  <a:lnTo>
                    <a:pt x="798" y="572"/>
                  </a:lnTo>
                  <a:lnTo>
                    <a:pt x="796" y="564"/>
                  </a:lnTo>
                  <a:lnTo>
                    <a:pt x="794" y="555"/>
                  </a:lnTo>
                  <a:lnTo>
                    <a:pt x="789" y="547"/>
                  </a:lnTo>
                  <a:lnTo>
                    <a:pt x="783" y="540"/>
                  </a:lnTo>
                  <a:lnTo>
                    <a:pt x="777" y="534"/>
                  </a:lnTo>
                  <a:lnTo>
                    <a:pt x="768" y="530"/>
                  </a:lnTo>
                  <a:lnTo>
                    <a:pt x="760" y="528"/>
                  </a:lnTo>
                  <a:lnTo>
                    <a:pt x="749" y="525"/>
                  </a:lnTo>
                  <a:lnTo>
                    <a:pt x="749" y="525"/>
                  </a:ln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defTabSz="914400" fontAlgn="auto">
                <a:spcBef>
                  <a:spcPts val="0"/>
                </a:spcBef>
                <a:spcAft>
                  <a:spcPts val="0"/>
                </a:spcAft>
              </a:pPr>
              <a:endParaRPr lang="zh-CN" altLang="zh-CN" sz="1795">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1" name="照相机1 876"/>
            <p:cNvSpPr>
              <a:spLocks noChangeAspect="1"/>
            </p:cNvSpPr>
            <p:nvPr/>
          </p:nvSpPr>
          <p:spPr bwMode="auto">
            <a:xfrm>
              <a:off x="9861433" y="3634826"/>
              <a:ext cx="225635" cy="180000"/>
            </a:xfrm>
            <a:custGeom>
              <a:avLst/>
              <a:gdLst>
                <a:gd name="T0" fmla="*/ 1719072 w 3438144"/>
                <a:gd name="T1" fmla="*/ 1227183 h 2732506"/>
                <a:gd name="T2" fmla="*/ 2158189 w 3438144"/>
                <a:gd name="T3" fmla="*/ 1666300 h 2732506"/>
                <a:gd name="T4" fmla="*/ 1719072 w 3438144"/>
                <a:gd name="T5" fmla="*/ 2105417 h 2732506"/>
                <a:gd name="T6" fmla="*/ 1279955 w 3438144"/>
                <a:gd name="T7" fmla="*/ 1666300 h 2732506"/>
                <a:gd name="T8" fmla="*/ 1719072 w 3438144"/>
                <a:gd name="T9" fmla="*/ 1227183 h 2732506"/>
                <a:gd name="T10" fmla="*/ 1719072 w 3438144"/>
                <a:gd name="T11" fmla="*/ 997872 h 2732506"/>
                <a:gd name="T12" fmla="*/ 1050644 w 3438144"/>
                <a:gd name="T13" fmla="*/ 1666300 h 2732506"/>
                <a:gd name="T14" fmla="*/ 1719072 w 3438144"/>
                <a:gd name="T15" fmla="*/ 2334728 h 2732506"/>
                <a:gd name="T16" fmla="*/ 2387500 w 3438144"/>
                <a:gd name="T17" fmla="*/ 1666300 h 2732506"/>
                <a:gd name="T18" fmla="*/ 1719072 w 3438144"/>
                <a:gd name="T19" fmla="*/ 997872 h 2732506"/>
                <a:gd name="T20" fmla="*/ 575044 w 3438144"/>
                <a:gd name="T21" fmla="*/ 803862 h 2732506"/>
                <a:gd name="T22" fmla="*/ 431028 w 3438144"/>
                <a:gd name="T23" fmla="*/ 947878 h 2732506"/>
                <a:gd name="T24" fmla="*/ 575044 w 3438144"/>
                <a:gd name="T25" fmla="*/ 1091894 h 2732506"/>
                <a:gd name="T26" fmla="*/ 719060 w 3438144"/>
                <a:gd name="T27" fmla="*/ 947878 h 2732506"/>
                <a:gd name="T28" fmla="*/ 575044 w 3438144"/>
                <a:gd name="T29" fmla="*/ 803862 h 2732506"/>
                <a:gd name="T30" fmla="*/ 1365940 w 3438144"/>
                <a:gd name="T31" fmla="*/ 0 h 2732506"/>
                <a:gd name="T32" fmla="*/ 1998164 w 3438144"/>
                <a:gd name="T33" fmla="*/ 0 h 2732506"/>
                <a:gd name="T34" fmla="*/ 2387500 w 3438144"/>
                <a:gd name="T35" fmla="*/ 389336 h 2732506"/>
                <a:gd name="T36" fmla="*/ 2384456 w 3438144"/>
                <a:gd name="T37" fmla="*/ 419529 h 2732506"/>
                <a:gd name="T38" fmla="*/ 3040081 w 3438144"/>
                <a:gd name="T39" fmla="*/ 419529 h 2732506"/>
                <a:gd name="T40" fmla="*/ 3438144 w 3438144"/>
                <a:gd name="T41" fmla="*/ 817592 h 2732506"/>
                <a:gd name="T42" fmla="*/ 3438144 w 3438144"/>
                <a:gd name="T43" fmla="*/ 2334443 h 2732506"/>
                <a:gd name="T44" fmla="*/ 3040081 w 3438144"/>
                <a:gd name="T45" fmla="*/ 2732506 h 2732506"/>
                <a:gd name="T46" fmla="*/ 398063 w 3438144"/>
                <a:gd name="T47" fmla="*/ 2732506 h 2732506"/>
                <a:gd name="T48" fmla="*/ 0 w 3438144"/>
                <a:gd name="T49" fmla="*/ 2334443 h 2732506"/>
                <a:gd name="T50" fmla="*/ 0 w 3438144"/>
                <a:gd name="T51" fmla="*/ 817592 h 2732506"/>
                <a:gd name="T52" fmla="*/ 398063 w 3438144"/>
                <a:gd name="T53" fmla="*/ 419529 h 2732506"/>
                <a:gd name="T54" fmla="*/ 979648 w 3438144"/>
                <a:gd name="T55" fmla="*/ 419529 h 2732506"/>
                <a:gd name="T56" fmla="*/ 976604 w 3438144"/>
                <a:gd name="T57" fmla="*/ 389336 h 2732506"/>
                <a:gd name="T58" fmla="*/ 1365940 w 3438144"/>
                <a:gd name="T59" fmla="*/ 0 h 2732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38144" h="2732506">
                  <a:moveTo>
                    <a:pt x="1719072" y="1227183"/>
                  </a:moveTo>
                  <a:cubicBezTo>
                    <a:pt x="1961590" y="1227183"/>
                    <a:pt x="2158189" y="1423782"/>
                    <a:pt x="2158189" y="1666300"/>
                  </a:cubicBezTo>
                  <a:cubicBezTo>
                    <a:pt x="2158189" y="1908818"/>
                    <a:pt x="1961590" y="2105417"/>
                    <a:pt x="1719072" y="2105417"/>
                  </a:cubicBezTo>
                  <a:cubicBezTo>
                    <a:pt x="1476554" y="2105417"/>
                    <a:pt x="1279955" y="1908818"/>
                    <a:pt x="1279955" y="1666300"/>
                  </a:cubicBezTo>
                  <a:cubicBezTo>
                    <a:pt x="1279955" y="1423782"/>
                    <a:pt x="1476554" y="1227183"/>
                    <a:pt x="1719072" y="1227183"/>
                  </a:cubicBezTo>
                  <a:close/>
                  <a:moveTo>
                    <a:pt x="1719072" y="997872"/>
                  </a:moveTo>
                  <a:cubicBezTo>
                    <a:pt x="1349909" y="997872"/>
                    <a:pt x="1050644" y="1297137"/>
                    <a:pt x="1050644" y="1666300"/>
                  </a:cubicBezTo>
                  <a:cubicBezTo>
                    <a:pt x="1050644" y="2035463"/>
                    <a:pt x="1349909" y="2334728"/>
                    <a:pt x="1719072" y="2334728"/>
                  </a:cubicBezTo>
                  <a:cubicBezTo>
                    <a:pt x="2088235" y="2334728"/>
                    <a:pt x="2387500" y="2035463"/>
                    <a:pt x="2387500" y="1666300"/>
                  </a:cubicBezTo>
                  <a:cubicBezTo>
                    <a:pt x="2387500" y="1297137"/>
                    <a:pt x="2088235" y="997872"/>
                    <a:pt x="1719072" y="997872"/>
                  </a:cubicBezTo>
                  <a:close/>
                  <a:moveTo>
                    <a:pt x="575044" y="803862"/>
                  </a:moveTo>
                  <a:cubicBezTo>
                    <a:pt x="495506" y="803862"/>
                    <a:pt x="431028" y="868340"/>
                    <a:pt x="431028" y="947878"/>
                  </a:cubicBezTo>
                  <a:cubicBezTo>
                    <a:pt x="431028" y="1027416"/>
                    <a:pt x="495506" y="1091894"/>
                    <a:pt x="575044" y="1091894"/>
                  </a:cubicBezTo>
                  <a:cubicBezTo>
                    <a:pt x="654582" y="1091894"/>
                    <a:pt x="719060" y="1027416"/>
                    <a:pt x="719060" y="947878"/>
                  </a:cubicBezTo>
                  <a:cubicBezTo>
                    <a:pt x="719060" y="868340"/>
                    <a:pt x="654582" y="803862"/>
                    <a:pt x="575044" y="803862"/>
                  </a:cubicBezTo>
                  <a:close/>
                  <a:moveTo>
                    <a:pt x="1365940" y="0"/>
                  </a:moveTo>
                  <a:lnTo>
                    <a:pt x="1998164" y="0"/>
                  </a:lnTo>
                  <a:cubicBezTo>
                    <a:pt x="2213188" y="0"/>
                    <a:pt x="2387500" y="174312"/>
                    <a:pt x="2387500" y="389336"/>
                  </a:cubicBezTo>
                  <a:lnTo>
                    <a:pt x="2384456" y="419529"/>
                  </a:lnTo>
                  <a:lnTo>
                    <a:pt x="3040081" y="419529"/>
                  </a:lnTo>
                  <a:cubicBezTo>
                    <a:pt x="3259925" y="419529"/>
                    <a:pt x="3438144" y="597748"/>
                    <a:pt x="3438144" y="817592"/>
                  </a:cubicBezTo>
                  <a:lnTo>
                    <a:pt x="3438144" y="2334443"/>
                  </a:lnTo>
                  <a:cubicBezTo>
                    <a:pt x="3438144" y="2554287"/>
                    <a:pt x="3259925" y="2732506"/>
                    <a:pt x="3040081" y="2732506"/>
                  </a:cubicBezTo>
                  <a:lnTo>
                    <a:pt x="398063" y="2732506"/>
                  </a:lnTo>
                  <a:cubicBezTo>
                    <a:pt x="178219" y="2732506"/>
                    <a:pt x="0" y="2554287"/>
                    <a:pt x="0" y="2334443"/>
                  </a:cubicBezTo>
                  <a:lnTo>
                    <a:pt x="0" y="817592"/>
                  </a:lnTo>
                  <a:cubicBezTo>
                    <a:pt x="0" y="597748"/>
                    <a:pt x="178219" y="419529"/>
                    <a:pt x="398063" y="419529"/>
                  </a:cubicBezTo>
                  <a:lnTo>
                    <a:pt x="979648" y="419529"/>
                  </a:lnTo>
                  <a:cubicBezTo>
                    <a:pt x="976997" y="409663"/>
                    <a:pt x="976604" y="399545"/>
                    <a:pt x="976604" y="389336"/>
                  </a:cubicBezTo>
                  <a:cubicBezTo>
                    <a:pt x="976604" y="174312"/>
                    <a:pt x="1150916" y="0"/>
                    <a:pt x="1365940" y="0"/>
                  </a:cubicBez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defTabSz="914400" fontAlgn="auto">
                <a:spcBef>
                  <a:spcPts val="0"/>
                </a:spcBef>
                <a:spcAft>
                  <a:spcPts val="0"/>
                </a:spcAft>
              </a:pPr>
              <a:endParaRPr lang="zh-CN" altLang="en-US" sz="1795">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2" name="耳机1 870"/>
            <p:cNvSpPr>
              <a:spLocks noChangeAspect="1"/>
            </p:cNvSpPr>
            <p:nvPr/>
          </p:nvSpPr>
          <p:spPr bwMode="auto">
            <a:xfrm>
              <a:off x="8882289" y="3943654"/>
              <a:ext cx="244363" cy="216000"/>
            </a:xfrm>
            <a:custGeom>
              <a:avLst/>
              <a:gdLst>
                <a:gd name="T0" fmla="*/ 1388994 w 1916638"/>
                <a:gd name="T1" fmla="*/ 1007638 h 1703474"/>
                <a:gd name="T2" fmla="*/ 1629018 w 1916638"/>
                <a:gd name="T3" fmla="*/ 1007638 h 1703474"/>
                <a:gd name="T4" fmla="*/ 1689026 w 1916638"/>
                <a:gd name="T5" fmla="*/ 1067646 h 1703474"/>
                <a:gd name="T6" fmla="*/ 1689026 w 1916638"/>
                <a:gd name="T7" fmla="*/ 1643466 h 1703474"/>
                <a:gd name="T8" fmla="*/ 1629018 w 1916638"/>
                <a:gd name="T9" fmla="*/ 1703474 h 1703474"/>
                <a:gd name="T10" fmla="*/ 1388994 w 1916638"/>
                <a:gd name="T11" fmla="*/ 1703474 h 1703474"/>
                <a:gd name="T12" fmla="*/ 1328986 w 1916638"/>
                <a:gd name="T13" fmla="*/ 1643466 h 1703474"/>
                <a:gd name="T14" fmla="*/ 1328986 w 1916638"/>
                <a:gd name="T15" fmla="*/ 1067646 h 1703474"/>
                <a:gd name="T16" fmla="*/ 1388994 w 1916638"/>
                <a:gd name="T17" fmla="*/ 1007638 h 1703474"/>
                <a:gd name="T18" fmla="*/ 278330 w 1916638"/>
                <a:gd name="T19" fmla="*/ 1005944 h 1703474"/>
                <a:gd name="T20" fmla="*/ 518354 w 1916638"/>
                <a:gd name="T21" fmla="*/ 1005944 h 1703474"/>
                <a:gd name="T22" fmla="*/ 578362 w 1916638"/>
                <a:gd name="T23" fmla="*/ 1065952 h 1703474"/>
                <a:gd name="T24" fmla="*/ 578362 w 1916638"/>
                <a:gd name="T25" fmla="*/ 1641772 h 1703474"/>
                <a:gd name="T26" fmla="*/ 518354 w 1916638"/>
                <a:gd name="T27" fmla="*/ 1701780 h 1703474"/>
                <a:gd name="T28" fmla="*/ 278330 w 1916638"/>
                <a:gd name="T29" fmla="*/ 1701780 h 1703474"/>
                <a:gd name="T30" fmla="*/ 218322 w 1916638"/>
                <a:gd name="T31" fmla="*/ 1641772 h 1703474"/>
                <a:gd name="T32" fmla="*/ 218322 w 1916638"/>
                <a:gd name="T33" fmla="*/ 1065952 h 1703474"/>
                <a:gd name="T34" fmla="*/ 278330 w 1916638"/>
                <a:gd name="T35" fmla="*/ 1005944 h 1703474"/>
                <a:gd name="T36" fmla="*/ 958319 w 1916638"/>
                <a:gd name="T37" fmla="*/ 0 h 1703474"/>
                <a:gd name="T38" fmla="*/ 1916638 w 1916638"/>
                <a:gd name="T39" fmla="*/ 914608 h 1703474"/>
                <a:gd name="T40" fmla="*/ 1916638 w 1916638"/>
                <a:gd name="T41" fmla="*/ 1416309 h 1703474"/>
                <a:gd name="T42" fmla="*/ 1775274 w 1916638"/>
                <a:gd name="T43" fmla="*/ 1416309 h 1703474"/>
                <a:gd name="T44" fmla="*/ 1775274 w 1916638"/>
                <a:gd name="T45" fmla="*/ 914608 h 1703474"/>
                <a:gd name="T46" fmla="*/ 1776026 w 1916638"/>
                <a:gd name="T47" fmla="*/ 914608 h 1703474"/>
                <a:gd name="T48" fmla="*/ 958319 w 1916638"/>
                <a:gd name="T49" fmla="*/ 140612 h 1703474"/>
                <a:gd name="T50" fmla="*/ 140612 w 1916638"/>
                <a:gd name="T51" fmla="*/ 914608 h 1703474"/>
                <a:gd name="T52" fmla="*/ 141364 w 1916638"/>
                <a:gd name="T53" fmla="*/ 914608 h 1703474"/>
                <a:gd name="T54" fmla="*/ 141364 w 1916638"/>
                <a:gd name="T55" fmla="*/ 1416309 h 1703474"/>
                <a:gd name="T56" fmla="*/ 0 w 1916638"/>
                <a:gd name="T57" fmla="*/ 1416309 h 1703474"/>
                <a:gd name="T58" fmla="*/ 0 w 1916638"/>
                <a:gd name="T59" fmla="*/ 914608 h 1703474"/>
                <a:gd name="T60" fmla="*/ 958319 w 1916638"/>
                <a:gd name="T61" fmla="*/ 0 h 1703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16638" h="1703474">
                  <a:moveTo>
                    <a:pt x="1388994" y="1007638"/>
                  </a:moveTo>
                  <a:lnTo>
                    <a:pt x="1629018" y="1007638"/>
                  </a:lnTo>
                  <a:cubicBezTo>
                    <a:pt x="1662160" y="1007638"/>
                    <a:pt x="1689026" y="1034504"/>
                    <a:pt x="1689026" y="1067646"/>
                  </a:cubicBezTo>
                  <a:lnTo>
                    <a:pt x="1689026" y="1643466"/>
                  </a:lnTo>
                  <a:cubicBezTo>
                    <a:pt x="1689026" y="1676608"/>
                    <a:pt x="1662160" y="1703474"/>
                    <a:pt x="1629018" y="1703474"/>
                  </a:cubicBezTo>
                  <a:lnTo>
                    <a:pt x="1388994" y="1703474"/>
                  </a:lnTo>
                  <a:cubicBezTo>
                    <a:pt x="1355852" y="1703474"/>
                    <a:pt x="1328986" y="1676608"/>
                    <a:pt x="1328986" y="1643466"/>
                  </a:cubicBezTo>
                  <a:lnTo>
                    <a:pt x="1328986" y="1067646"/>
                  </a:lnTo>
                  <a:cubicBezTo>
                    <a:pt x="1328986" y="1034504"/>
                    <a:pt x="1355852" y="1007638"/>
                    <a:pt x="1388994" y="1007638"/>
                  </a:cubicBezTo>
                  <a:close/>
                  <a:moveTo>
                    <a:pt x="278330" y="1005944"/>
                  </a:moveTo>
                  <a:lnTo>
                    <a:pt x="518354" y="1005944"/>
                  </a:lnTo>
                  <a:cubicBezTo>
                    <a:pt x="551496" y="1005944"/>
                    <a:pt x="578362" y="1032810"/>
                    <a:pt x="578362" y="1065952"/>
                  </a:cubicBezTo>
                  <a:lnTo>
                    <a:pt x="578362" y="1641772"/>
                  </a:lnTo>
                  <a:cubicBezTo>
                    <a:pt x="578362" y="1674914"/>
                    <a:pt x="551496" y="1701780"/>
                    <a:pt x="518354" y="1701780"/>
                  </a:cubicBezTo>
                  <a:lnTo>
                    <a:pt x="278330" y="1701780"/>
                  </a:lnTo>
                  <a:cubicBezTo>
                    <a:pt x="245188" y="1701780"/>
                    <a:pt x="218322" y="1674914"/>
                    <a:pt x="218322" y="1641772"/>
                  </a:cubicBezTo>
                  <a:lnTo>
                    <a:pt x="218322" y="1065952"/>
                  </a:lnTo>
                  <a:cubicBezTo>
                    <a:pt x="218322" y="1032810"/>
                    <a:pt x="245188" y="1005944"/>
                    <a:pt x="278330" y="1005944"/>
                  </a:cubicBezTo>
                  <a:close/>
                  <a:moveTo>
                    <a:pt x="958319" y="0"/>
                  </a:moveTo>
                  <a:cubicBezTo>
                    <a:pt x="1487584" y="0"/>
                    <a:pt x="1916638" y="409484"/>
                    <a:pt x="1916638" y="914608"/>
                  </a:cubicBezTo>
                  <a:lnTo>
                    <a:pt x="1916638" y="1416309"/>
                  </a:lnTo>
                  <a:lnTo>
                    <a:pt x="1775274" y="1416309"/>
                  </a:lnTo>
                  <a:lnTo>
                    <a:pt x="1775274" y="914608"/>
                  </a:lnTo>
                  <a:lnTo>
                    <a:pt x="1776026" y="914608"/>
                  </a:lnTo>
                  <a:cubicBezTo>
                    <a:pt x="1776026" y="487142"/>
                    <a:pt x="1409926" y="140612"/>
                    <a:pt x="958319" y="140612"/>
                  </a:cubicBezTo>
                  <a:cubicBezTo>
                    <a:pt x="506712" y="140612"/>
                    <a:pt x="140612" y="487142"/>
                    <a:pt x="140612" y="914608"/>
                  </a:cubicBezTo>
                  <a:lnTo>
                    <a:pt x="141364" y="914608"/>
                  </a:lnTo>
                  <a:lnTo>
                    <a:pt x="141364" y="1416309"/>
                  </a:lnTo>
                  <a:lnTo>
                    <a:pt x="0" y="1416309"/>
                  </a:lnTo>
                  <a:lnTo>
                    <a:pt x="0" y="914608"/>
                  </a:lnTo>
                  <a:cubicBezTo>
                    <a:pt x="0" y="409484"/>
                    <a:pt x="429054" y="0"/>
                    <a:pt x="958319" y="0"/>
                  </a:cubicBez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defTabSz="914400" fontAlgn="auto">
                <a:spcBef>
                  <a:spcPts val="0"/>
                </a:spcBef>
                <a:spcAft>
                  <a:spcPts val="0"/>
                </a:spcAft>
              </a:pPr>
              <a:endParaRPr lang="zh-CN" altLang="en-US" sz="1795">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3" name="拉包 818"/>
            <p:cNvSpPr>
              <a:spLocks noChangeAspect="1"/>
            </p:cNvSpPr>
            <p:nvPr/>
          </p:nvSpPr>
          <p:spPr bwMode="auto">
            <a:xfrm>
              <a:off x="9372890" y="3939608"/>
              <a:ext cx="260726" cy="216000"/>
            </a:xfrm>
            <a:custGeom>
              <a:avLst/>
              <a:gdLst>
                <a:gd name="T0" fmla="*/ 28 w 282"/>
                <a:gd name="T1" fmla="*/ 131 h 235"/>
                <a:gd name="T2" fmla="*/ 28 w 282"/>
                <a:gd name="T3" fmla="*/ 53 h 235"/>
                <a:gd name="T4" fmla="*/ 46 w 282"/>
                <a:gd name="T5" fmla="*/ 36 h 235"/>
                <a:gd name="T6" fmla="*/ 62 w 282"/>
                <a:gd name="T7" fmla="*/ 36 h 235"/>
                <a:gd name="T8" fmla="*/ 62 w 282"/>
                <a:gd name="T9" fmla="*/ 148 h 235"/>
                <a:gd name="T10" fmla="*/ 46 w 282"/>
                <a:gd name="T11" fmla="*/ 148 h 235"/>
                <a:gd name="T12" fmla="*/ 28 w 282"/>
                <a:gd name="T13" fmla="*/ 131 h 235"/>
                <a:gd name="T14" fmla="*/ 214 w 282"/>
                <a:gd name="T15" fmla="*/ 131 h 235"/>
                <a:gd name="T16" fmla="*/ 214 w 282"/>
                <a:gd name="T17" fmla="*/ 53 h 235"/>
                <a:gd name="T18" fmla="*/ 197 w 282"/>
                <a:gd name="T19" fmla="*/ 36 h 235"/>
                <a:gd name="T20" fmla="*/ 180 w 282"/>
                <a:gd name="T21" fmla="*/ 36 h 235"/>
                <a:gd name="T22" fmla="*/ 180 w 282"/>
                <a:gd name="T23" fmla="*/ 148 h 235"/>
                <a:gd name="T24" fmla="*/ 197 w 282"/>
                <a:gd name="T25" fmla="*/ 148 h 235"/>
                <a:gd name="T26" fmla="*/ 214 w 282"/>
                <a:gd name="T27" fmla="*/ 131 h 235"/>
                <a:gd name="T28" fmla="*/ 154 w 282"/>
                <a:gd name="T29" fmla="*/ 36 h 235"/>
                <a:gd name="T30" fmla="*/ 131 w 282"/>
                <a:gd name="T31" fmla="*/ 13 h 235"/>
                <a:gd name="T32" fmla="*/ 112 w 282"/>
                <a:gd name="T33" fmla="*/ 13 h 235"/>
                <a:gd name="T34" fmla="*/ 89 w 282"/>
                <a:gd name="T35" fmla="*/ 36 h 235"/>
                <a:gd name="T36" fmla="*/ 77 w 282"/>
                <a:gd name="T37" fmla="*/ 36 h 235"/>
                <a:gd name="T38" fmla="*/ 77 w 282"/>
                <a:gd name="T39" fmla="*/ 148 h 235"/>
                <a:gd name="T40" fmla="*/ 166 w 282"/>
                <a:gd name="T41" fmla="*/ 148 h 235"/>
                <a:gd name="T42" fmla="*/ 166 w 282"/>
                <a:gd name="T43" fmla="*/ 36 h 235"/>
                <a:gd name="T44" fmla="*/ 154 w 282"/>
                <a:gd name="T45" fmla="*/ 36 h 235"/>
                <a:gd name="T46" fmla="*/ 101 w 282"/>
                <a:gd name="T47" fmla="*/ 36 h 235"/>
                <a:gd name="T48" fmla="*/ 112 w 282"/>
                <a:gd name="T49" fmla="*/ 23 h 235"/>
                <a:gd name="T50" fmla="*/ 131 w 282"/>
                <a:gd name="T51" fmla="*/ 23 h 235"/>
                <a:gd name="T52" fmla="*/ 142 w 282"/>
                <a:gd name="T53" fmla="*/ 36 h 235"/>
                <a:gd name="T54" fmla="*/ 101 w 282"/>
                <a:gd name="T55" fmla="*/ 36 h 235"/>
                <a:gd name="T56" fmla="*/ 42 w 282"/>
                <a:gd name="T57" fmla="*/ 187 h 235"/>
                <a:gd name="T58" fmla="*/ 17 w 282"/>
                <a:gd name="T59" fmla="*/ 211 h 235"/>
                <a:gd name="T60" fmla="*/ 42 w 282"/>
                <a:gd name="T61" fmla="*/ 235 h 235"/>
                <a:gd name="T62" fmla="*/ 66 w 282"/>
                <a:gd name="T63" fmla="*/ 211 h 235"/>
                <a:gd name="T64" fmla="*/ 42 w 282"/>
                <a:gd name="T65" fmla="*/ 187 h 235"/>
                <a:gd name="T66" fmla="*/ 42 w 282"/>
                <a:gd name="T67" fmla="*/ 224 h 235"/>
                <a:gd name="T68" fmla="*/ 29 w 282"/>
                <a:gd name="T69" fmla="*/ 211 h 235"/>
                <a:gd name="T70" fmla="*/ 42 w 282"/>
                <a:gd name="T71" fmla="*/ 198 h 235"/>
                <a:gd name="T72" fmla="*/ 54 w 282"/>
                <a:gd name="T73" fmla="*/ 211 h 235"/>
                <a:gd name="T74" fmla="*/ 42 w 282"/>
                <a:gd name="T75" fmla="*/ 224 h 235"/>
                <a:gd name="T76" fmla="*/ 202 w 282"/>
                <a:gd name="T77" fmla="*/ 187 h 235"/>
                <a:gd name="T78" fmla="*/ 177 w 282"/>
                <a:gd name="T79" fmla="*/ 211 h 235"/>
                <a:gd name="T80" fmla="*/ 202 w 282"/>
                <a:gd name="T81" fmla="*/ 235 h 235"/>
                <a:gd name="T82" fmla="*/ 226 w 282"/>
                <a:gd name="T83" fmla="*/ 211 h 235"/>
                <a:gd name="T84" fmla="*/ 202 w 282"/>
                <a:gd name="T85" fmla="*/ 187 h 235"/>
                <a:gd name="T86" fmla="*/ 202 w 282"/>
                <a:gd name="T87" fmla="*/ 224 h 235"/>
                <a:gd name="T88" fmla="*/ 189 w 282"/>
                <a:gd name="T89" fmla="*/ 211 h 235"/>
                <a:gd name="T90" fmla="*/ 202 w 282"/>
                <a:gd name="T91" fmla="*/ 198 h 235"/>
                <a:gd name="T92" fmla="*/ 214 w 282"/>
                <a:gd name="T93" fmla="*/ 211 h 235"/>
                <a:gd name="T94" fmla="*/ 202 w 282"/>
                <a:gd name="T95" fmla="*/ 224 h 235"/>
                <a:gd name="T96" fmla="*/ 275 w 282"/>
                <a:gd name="T97" fmla="*/ 20 h 235"/>
                <a:gd name="T98" fmla="*/ 246 w 282"/>
                <a:gd name="T99" fmla="*/ 36 h 235"/>
                <a:gd name="T100" fmla="*/ 246 w 282"/>
                <a:gd name="T101" fmla="*/ 179 h 235"/>
                <a:gd name="T102" fmla="*/ 0 w 282"/>
                <a:gd name="T103" fmla="*/ 179 h 235"/>
                <a:gd name="T104" fmla="*/ 0 w 282"/>
                <a:gd name="T105" fmla="*/ 140 h 235"/>
                <a:gd name="T106" fmla="*/ 19 w 282"/>
                <a:gd name="T107" fmla="*/ 140 h 235"/>
                <a:gd name="T108" fmla="*/ 19 w 282"/>
                <a:gd name="T109" fmla="*/ 160 h 235"/>
                <a:gd name="T110" fmla="*/ 226 w 282"/>
                <a:gd name="T111" fmla="*/ 160 h 235"/>
                <a:gd name="T112" fmla="*/ 226 w 282"/>
                <a:gd name="T113" fmla="*/ 31 h 235"/>
                <a:gd name="T114" fmla="*/ 226 w 282"/>
                <a:gd name="T115" fmla="*/ 29 h 235"/>
                <a:gd name="T116" fmla="*/ 231 w 282"/>
                <a:gd name="T117" fmla="*/ 22 h 235"/>
                <a:gd name="T118" fmla="*/ 266 w 282"/>
                <a:gd name="T119" fmla="*/ 3 h 235"/>
                <a:gd name="T120" fmla="*/ 279 w 282"/>
                <a:gd name="T121" fmla="*/ 7 h 235"/>
                <a:gd name="T122" fmla="*/ 275 w 282"/>
                <a:gd name="T123" fmla="*/ 2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defTabSz="914400" fontAlgn="auto">
                <a:spcBef>
                  <a:spcPts val="0"/>
                </a:spcBef>
                <a:spcAft>
                  <a:spcPts val="0"/>
                </a:spcAft>
              </a:pPr>
              <a:endParaRPr lang="zh-CN" altLang="en-US" sz="1795">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4" name="录像机 875"/>
            <p:cNvSpPr>
              <a:spLocks noChangeAspect="1"/>
            </p:cNvSpPr>
            <p:nvPr/>
          </p:nvSpPr>
          <p:spPr bwMode="auto">
            <a:xfrm>
              <a:off x="9781798" y="2355806"/>
              <a:ext cx="233869" cy="180000"/>
            </a:xfrm>
            <a:custGeom>
              <a:avLst/>
              <a:gdLst>
                <a:gd name="T0" fmla="*/ 132902 w 3710374"/>
                <a:gd name="T1" fmla="*/ 1177607 h 2848566"/>
                <a:gd name="T2" fmla="*/ 265804 w 3710374"/>
                <a:gd name="T3" fmla="*/ 1310509 h 2848566"/>
                <a:gd name="T4" fmla="*/ 265804 w 3710374"/>
                <a:gd name="T5" fmla="*/ 1822976 h 2848566"/>
                <a:gd name="T6" fmla="*/ 132902 w 3710374"/>
                <a:gd name="T7" fmla="*/ 1955878 h 2848566"/>
                <a:gd name="T8" fmla="*/ 0 w 3710374"/>
                <a:gd name="T9" fmla="*/ 1822976 h 2848566"/>
                <a:gd name="T10" fmla="*/ 0 w 3710374"/>
                <a:gd name="T11" fmla="*/ 1310509 h 2848566"/>
                <a:gd name="T12" fmla="*/ 132902 w 3710374"/>
                <a:gd name="T13" fmla="*/ 1177607 h 2848566"/>
                <a:gd name="T14" fmla="*/ 3676647 w 3710374"/>
                <a:gd name="T15" fmla="*/ 1014899 h 2848566"/>
                <a:gd name="T16" fmla="*/ 3709762 w 3710374"/>
                <a:gd name="T17" fmla="*/ 1126078 h 2848566"/>
                <a:gd name="T18" fmla="*/ 3709762 w 3710374"/>
                <a:gd name="T19" fmla="*/ 2733814 h 2848566"/>
                <a:gd name="T20" fmla="*/ 3604255 w 3710374"/>
                <a:gd name="T21" fmla="*/ 2784056 h 2848566"/>
                <a:gd name="T22" fmla="*/ 3100502 w 3710374"/>
                <a:gd name="T23" fmla="*/ 2373078 h 2848566"/>
                <a:gd name="T24" fmla="*/ 2983265 w 3710374"/>
                <a:gd name="T25" fmla="*/ 2373078 h 2848566"/>
                <a:gd name="T26" fmla="*/ 2983265 w 3710374"/>
                <a:gd name="T27" fmla="*/ 2692091 h 2848566"/>
                <a:gd name="T28" fmla="*/ 2826790 w 3710374"/>
                <a:gd name="T29" fmla="*/ 2848566 h 2848566"/>
                <a:gd name="T30" fmla="*/ 542844 w 3710374"/>
                <a:gd name="T31" fmla="*/ 2848566 h 2848566"/>
                <a:gd name="T32" fmla="*/ 386369 w 3710374"/>
                <a:gd name="T33" fmla="*/ 2692091 h 2848566"/>
                <a:gd name="T34" fmla="*/ 386369 w 3710374"/>
                <a:gd name="T35" fmla="*/ 1261585 h 2848566"/>
                <a:gd name="T36" fmla="*/ 542844 w 3710374"/>
                <a:gd name="T37" fmla="*/ 1105110 h 2848566"/>
                <a:gd name="T38" fmla="*/ 2826790 w 3710374"/>
                <a:gd name="T39" fmla="*/ 1105110 h 2848566"/>
                <a:gd name="T40" fmla="*/ 2983265 w 3710374"/>
                <a:gd name="T41" fmla="*/ 1261585 h 2848566"/>
                <a:gd name="T42" fmla="*/ 2983265 w 3710374"/>
                <a:gd name="T43" fmla="*/ 1470870 h 2848566"/>
                <a:gd name="T44" fmla="*/ 3095401 w 3710374"/>
                <a:gd name="T45" fmla="*/ 1470870 h 2848566"/>
                <a:gd name="T46" fmla="*/ 3619327 w 3710374"/>
                <a:gd name="T47" fmla="*/ 1045691 h 2848566"/>
                <a:gd name="T48" fmla="*/ 3676647 w 3710374"/>
                <a:gd name="T49" fmla="*/ 1014899 h 2848566"/>
                <a:gd name="T50" fmla="*/ 2266043 w 3710374"/>
                <a:gd name="T51" fmla="*/ 0 h 2848566"/>
                <a:gd name="T52" fmla="*/ 2790117 w 3710374"/>
                <a:gd name="T53" fmla="*/ 524074 h 2848566"/>
                <a:gd name="T54" fmla="*/ 2266043 w 3710374"/>
                <a:gd name="T55" fmla="*/ 1048148 h 2848566"/>
                <a:gd name="T56" fmla="*/ 1741969 w 3710374"/>
                <a:gd name="T57" fmla="*/ 524074 h 2848566"/>
                <a:gd name="T58" fmla="*/ 2266043 w 3710374"/>
                <a:gd name="T59" fmla="*/ 0 h 2848566"/>
                <a:gd name="T60" fmla="*/ 1041907 w 3710374"/>
                <a:gd name="T61" fmla="*/ 0 h 2848566"/>
                <a:gd name="T62" fmla="*/ 1565981 w 3710374"/>
                <a:gd name="T63" fmla="*/ 524074 h 2848566"/>
                <a:gd name="T64" fmla="*/ 1041907 w 3710374"/>
                <a:gd name="T65" fmla="*/ 1048148 h 2848566"/>
                <a:gd name="T66" fmla="*/ 517833 w 3710374"/>
                <a:gd name="T67" fmla="*/ 524074 h 2848566"/>
                <a:gd name="T68" fmla="*/ 1041907 w 3710374"/>
                <a:gd name="T69" fmla="*/ 0 h 2848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10374" h="2848566">
                  <a:moveTo>
                    <a:pt x="132902" y="1177607"/>
                  </a:moveTo>
                  <a:cubicBezTo>
                    <a:pt x="206302" y="1177607"/>
                    <a:pt x="265804" y="1237109"/>
                    <a:pt x="265804" y="1310509"/>
                  </a:cubicBezTo>
                  <a:lnTo>
                    <a:pt x="265804" y="1822976"/>
                  </a:lnTo>
                  <a:cubicBezTo>
                    <a:pt x="265804" y="1896376"/>
                    <a:pt x="206302" y="1955878"/>
                    <a:pt x="132902" y="1955878"/>
                  </a:cubicBezTo>
                  <a:cubicBezTo>
                    <a:pt x="59502" y="1955878"/>
                    <a:pt x="0" y="1896376"/>
                    <a:pt x="0" y="1822976"/>
                  </a:cubicBezTo>
                  <a:lnTo>
                    <a:pt x="0" y="1310509"/>
                  </a:lnTo>
                  <a:cubicBezTo>
                    <a:pt x="0" y="1237109"/>
                    <a:pt x="59502" y="1177607"/>
                    <a:pt x="132902" y="1177607"/>
                  </a:cubicBezTo>
                  <a:close/>
                  <a:moveTo>
                    <a:pt x="3676647" y="1014899"/>
                  </a:moveTo>
                  <a:cubicBezTo>
                    <a:pt x="3699953" y="1011726"/>
                    <a:pt x="3709766" y="1038156"/>
                    <a:pt x="3709762" y="1126078"/>
                  </a:cubicBezTo>
                  <a:lnTo>
                    <a:pt x="3709762" y="2733814"/>
                  </a:lnTo>
                  <a:cubicBezTo>
                    <a:pt x="3714789" y="2810852"/>
                    <a:pt x="3689665" y="2852720"/>
                    <a:pt x="3604255" y="2784056"/>
                  </a:cubicBezTo>
                  <a:cubicBezTo>
                    <a:pt x="3539382" y="2731902"/>
                    <a:pt x="3308368" y="2542961"/>
                    <a:pt x="3100502" y="2373078"/>
                  </a:cubicBezTo>
                  <a:lnTo>
                    <a:pt x="2983265" y="2373078"/>
                  </a:lnTo>
                  <a:lnTo>
                    <a:pt x="2983265" y="2692091"/>
                  </a:lnTo>
                  <a:cubicBezTo>
                    <a:pt x="2983265" y="2778510"/>
                    <a:pt x="2913209" y="2848566"/>
                    <a:pt x="2826790" y="2848566"/>
                  </a:cubicBezTo>
                  <a:lnTo>
                    <a:pt x="542844" y="2848566"/>
                  </a:lnTo>
                  <a:cubicBezTo>
                    <a:pt x="456425" y="2848566"/>
                    <a:pt x="386369" y="2778510"/>
                    <a:pt x="386369" y="2692091"/>
                  </a:cubicBezTo>
                  <a:lnTo>
                    <a:pt x="386369" y="1261585"/>
                  </a:lnTo>
                  <a:cubicBezTo>
                    <a:pt x="386369" y="1175166"/>
                    <a:pt x="456425" y="1105110"/>
                    <a:pt x="542844" y="1105110"/>
                  </a:cubicBezTo>
                  <a:lnTo>
                    <a:pt x="2826790" y="1105110"/>
                  </a:lnTo>
                  <a:cubicBezTo>
                    <a:pt x="2913209" y="1105110"/>
                    <a:pt x="2983265" y="1175166"/>
                    <a:pt x="2983265" y="1261585"/>
                  </a:cubicBezTo>
                  <a:lnTo>
                    <a:pt x="2983265" y="1470870"/>
                  </a:lnTo>
                  <a:lnTo>
                    <a:pt x="3095401" y="1470870"/>
                  </a:lnTo>
                  <a:cubicBezTo>
                    <a:pt x="3315877" y="1289257"/>
                    <a:pt x="3568799" y="1079374"/>
                    <a:pt x="3619327" y="1045691"/>
                  </a:cubicBezTo>
                  <a:cubicBezTo>
                    <a:pt x="3643821" y="1029362"/>
                    <a:pt x="3662662" y="1016802"/>
                    <a:pt x="3676647" y="1014899"/>
                  </a:cubicBezTo>
                  <a:close/>
                  <a:moveTo>
                    <a:pt x="2266043" y="0"/>
                  </a:moveTo>
                  <a:cubicBezTo>
                    <a:pt x="2555481" y="0"/>
                    <a:pt x="2790117" y="234636"/>
                    <a:pt x="2790117" y="524074"/>
                  </a:cubicBezTo>
                  <a:cubicBezTo>
                    <a:pt x="2790117" y="813512"/>
                    <a:pt x="2555481" y="1048148"/>
                    <a:pt x="2266043" y="1048148"/>
                  </a:cubicBezTo>
                  <a:cubicBezTo>
                    <a:pt x="1976605" y="1048148"/>
                    <a:pt x="1741969" y="813512"/>
                    <a:pt x="1741969" y="524074"/>
                  </a:cubicBezTo>
                  <a:cubicBezTo>
                    <a:pt x="1741969" y="234636"/>
                    <a:pt x="1976605" y="0"/>
                    <a:pt x="2266043" y="0"/>
                  </a:cubicBezTo>
                  <a:close/>
                  <a:moveTo>
                    <a:pt x="1041907" y="0"/>
                  </a:moveTo>
                  <a:cubicBezTo>
                    <a:pt x="1331345" y="0"/>
                    <a:pt x="1565981" y="234636"/>
                    <a:pt x="1565981" y="524074"/>
                  </a:cubicBezTo>
                  <a:cubicBezTo>
                    <a:pt x="1565981" y="813512"/>
                    <a:pt x="1331345" y="1048148"/>
                    <a:pt x="1041907" y="1048148"/>
                  </a:cubicBezTo>
                  <a:cubicBezTo>
                    <a:pt x="752469" y="1048148"/>
                    <a:pt x="517833" y="813512"/>
                    <a:pt x="517833" y="524074"/>
                  </a:cubicBezTo>
                  <a:cubicBezTo>
                    <a:pt x="517833" y="234636"/>
                    <a:pt x="752469" y="0"/>
                    <a:pt x="1041907" y="0"/>
                  </a:cubicBez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defTabSz="914400" fontAlgn="auto">
                <a:spcBef>
                  <a:spcPts val="0"/>
                </a:spcBef>
                <a:spcAft>
                  <a:spcPts val="0"/>
                </a:spcAft>
              </a:pPr>
              <a:endParaRPr lang="zh-CN" altLang="en-US" sz="1795">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5" name="咖啡 819"/>
            <p:cNvSpPr>
              <a:spLocks noChangeAspect="1"/>
            </p:cNvSpPr>
            <p:nvPr/>
          </p:nvSpPr>
          <p:spPr bwMode="auto">
            <a:xfrm>
              <a:off x="8239398" y="3241479"/>
              <a:ext cx="188149" cy="228263"/>
            </a:xfrm>
            <a:custGeom>
              <a:avLst/>
              <a:gdLst>
                <a:gd name="T0" fmla="*/ 86328 w 968375"/>
                <a:gd name="T1" fmla="*/ 968447 h 1170887"/>
                <a:gd name="T2" fmla="*/ 416627 w 968375"/>
                <a:gd name="T3" fmla="*/ 1114654 h 1170887"/>
                <a:gd name="T4" fmla="*/ 743172 w 968375"/>
                <a:gd name="T5" fmla="*/ 975945 h 1170887"/>
                <a:gd name="T6" fmla="*/ 791966 w 968375"/>
                <a:gd name="T7" fmla="*/ 998438 h 1170887"/>
                <a:gd name="T8" fmla="*/ 416627 w 968375"/>
                <a:gd name="T9" fmla="*/ 1170887 h 1170887"/>
                <a:gd name="T10" fmla="*/ 33780 w 968375"/>
                <a:gd name="T11" fmla="*/ 990941 h 1170887"/>
                <a:gd name="T12" fmla="*/ 86328 w 968375"/>
                <a:gd name="T13" fmla="*/ 968447 h 1170887"/>
                <a:gd name="T14" fmla="*/ 870787 w 968375"/>
                <a:gd name="T15" fmla="*/ 619801 h 1170887"/>
                <a:gd name="T16" fmla="*/ 968375 w 968375"/>
                <a:gd name="T17" fmla="*/ 739765 h 1170887"/>
                <a:gd name="T18" fmla="*/ 844513 w 968375"/>
                <a:gd name="T19" fmla="*/ 863478 h 1170887"/>
                <a:gd name="T20" fmla="*/ 799473 w 968375"/>
                <a:gd name="T21" fmla="*/ 855981 h 1170887"/>
                <a:gd name="T22" fmla="*/ 829500 w 968375"/>
                <a:gd name="T23" fmla="*/ 807245 h 1170887"/>
                <a:gd name="T24" fmla="*/ 844513 w 968375"/>
                <a:gd name="T25" fmla="*/ 810994 h 1170887"/>
                <a:gd name="T26" fmla="*/ 912074 w 968375"/>
                <a:gd name="T27" fmla="*/ 739765 h 1170887"/>
                <a:gd name="T28" fmla="*/ 867034 w 968375"/>
                <a:gd name="T29" fmla="*/ 676034 h 1170887"/>
                <a:gd name="T30" fmla="*/ 870787 w 968375"/>
                <a:gd name="T31" fmla="*/ 619801 h 1170887"/>
                <a:gd name="T32" fmla="*/ 821993 w 968375"/>
                <a:gd name="T33" fmla="*/ 537325 h 1170887"/>
                <a:gd name="T34" fmla="*/ 829500 w 968375"/>
                <a:gd name="T35" fmla="*/ 612303 h 1170887"/>
                <a:gd name="T36" fmla="*/ 416627 w 968375"/>
                <a:gd name="T37" fmla="*/ 1024681 h 1170887"/>
                <a:gd name="T38" fmla="*/ 0 w 968375"/>
                <a:gd name="T39" fmla="*/ 612303 h 1170887"/>
                <a:gd name="T40" fmla="*/ 7507 w 968375"/>
                <a:gd name="T41" fmla="*/ 544823 h 1170887"/>
                <a:gd name="T42" fmla="*/ 416627 w 968375"/>
                <a:gd name="T43" fmla="*/ 758510 h 1170887"/>
                <a:gd name="T44" fmla="*/ 821993 w 968375"/>
                <a:gd name="T45" fmla="*/ 544823 h 1170887"/>
                <a:gd name="T46" fmla="*/ 821993 w 968375"/>
                <a:gd name="T47" fmla="*/ 537325 h 1170887"/>
                <a:gd name="T48" fmla="*/ 416627 w 968375"/>
                <a:gd name="T49" fmla="*/ 372374 h 1170887"/>
                <a:gd name="T50" fmla="*/ 776952 w 968375"/>
                <a:gd name="T51" fmla="*/ 544823 h 1170887"/>
                <a:gd name="T52" fmla="*/ 773199 w 968375"/>
                <a:gd name="T53" fmla="*/ 571065 h 1170887"/>
                <a:gd name="T54" fmla="*/ 416627 w 968375"/>
                <a:gd name="T55" fmla="*/ 451101 h 1170887"/>
                <a:gd name="T56" fmla="*/ 56301 w 968375"/>
                <a:gd name="T57" fmla="*/ 571065 h 1170887"/>
                <a:gd name="T58" fmla="*/ 52547 w 968375"/>
                <a:gd name="T59" fmla="*/ 544823 h 1170887"/>
                <a:gd name="T60" fmla="*/ 416627 w 968375"/>
                <a:gd name="T61" fmla="*/ 372374 h 1170887"/>
                <a:gd name="T62" fmla="*/ 543902 w 968375"/>
                <a:gd name="T63" fmla="*/ 62096 h 1170887"/>
                <a:gd name="T64" fmla="*/ 554238 w 968375"/>
                <a:gd name="T65" fmla="*/ 372576 h 1170887"/>
                <a:gd name="T66" fmla="*/ 543902 w 968375"/>
                <a:gd name="T67" fmla="*/ 62096 h 1170887"/>
                <a:gd name="T68" fmla="*/ 275155 w 968375"/>
                <a:gd name="T69" fmla="*/ 41398 h 1170887"/>
                <a:gd name="T70" fmla="*/ 285491 w 968375"/>
                <a:gd name="T71" fmla="*/ 351878 h 1170887"/>
                <a:gd name="T72" fmla="*/ 275155 w 968375"/>
                <a:gd name="T73" fmla="*/ 41398 h 1170887"/>
                <a:gd name="T74" fmla="*/ 409528 w 968375"/>
                <a:gd name="T75" fmla="*/ 0 h 1170887"/>
                <a:gd name="T76" fmla="*/ 419865 w 968375"/>
                <a:gd name="T77" fmla="*/ 310480 h 1170887"/>
                <a:gd name="T78" fmla="*/ 409528 w 968375"/>
                <a:gd name="T79" fmla="*/ 0 h 1170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8375" h="1170887">
                  <a:moveTo>
                    <a:pt x="86328" y="968447"/>
                  </a:moveTo>
                  <a:cubicBezTo>
                    <a:pt x="120108" y="1054672"/>
                    <a:pt x="258984" y="1114654"/>
                    <a:pt x="416627" y="1114654"/>
                  </a:cubicBezTo>
                  <a:cubicBezTo>
                    <a:pt x="566762" y="1114654"/>
                    <a:pt x="701884" y="1058421"/>
                    <a:pt x="743172" y="975945"/>
                  </a:cubicBezTo>
                  <a:cubicBezTo>
                    <a:pt x="791966" y="998438"/>
                    <a:pt x="791966" y="998438"/>
                    <a:pt x="791966" y="998438"/>
                  </a:cubicBezTo>
                  <a:cubicBezTo>
                    <a:pt x="743172" y="1103407"/>
                    <a:pt x="589283" y="1170887"/>
                    <a:pt x="416627" y="1170887"/>
                  </a:cubicBezTo>
                  <a:cubicBezTo>
                    <a:pt x="236464" y="1170887"/>
                    <a:pt x="78821" y="1095909"/>
                    <a:pt x="33780" y="990941"/>
                  </a:cubicBezTo>
                  <a:cubicBezTo>
                    <a:pt x="86328" y="968447"/>
                    <a:pt x="86328" y="968447"/>
                    <a:pt x="86328" y="968447"/>
                  </a:cubicBezTo>
                  <a:close/>
                  <a:moveTo>
                    <a:pt x="870787" y="619801"/>
                  </a:moveTo>
                  <a:cubicBezTo>
                    <a:pt x="927088" y="634796"/>
                    <a:pt x="968375" y="683532"/>
                    <a:pt x="968375" y="739765"/>
                  </a:cubicBezTo>
                  <a:cubicBezTo>
                    <a:pt x="968375" y="810994"/>
                    <a:pt x="912074" y="863478"/>
                    <a:pt x="844513" y="863478"/>
                  </a:cubicBezTo>
                  <a:cubicBezTo>
                    <a:pt x="829500" y="863478"/>
                    <a:pt x="814486" y="863478"/>
                    <a:pt x="799473" y="855981"/>
                  </a:cubicBezTo>
                  <a:cubicBezTo>
                    <a:pt x="810733" y="840985"/>
                    <a:pt x="821993" y="822241"/>
                    <a:pt x="829500" y="807245"/>
                  </a:cubicBezTo>
                  <a:cubicBezTo>
                    <a:pt x="833253" y="807245"/>
                    <a:pt x="840760" y="810994"/>
                    <a:pt x="844513" y="810994"/>
                  </a:cubicBezTo>
                  <a:cubicBezTo>
                    <a:pt x="882047" y="810994"/>
                    <a:pt x="912074" y="777254"/>
                    <a:pt x="912074" y="739765"/>
                  </a:cubicBezTo>
                  <a:cubicBezTo>
                    <a:pt x="912074" y="713523"/>
                    <a:pt x="893307" y="687281"/>
                    <a:pt x="867034" y="676034"/>
                  </a:cubicBezTo>
                  <a:cubicBezTo>
                    <a:pt x="870787" y="661038"/>
                    <a:pt x="870787" y="642294"/>
                    <a:pt x="870787" y="619801"/>
                  </a:cubicBezTo>
                  <a:close/>
                  <a:moveTo>
                    <a:pt x="821993" y="537325"/>
                  </a:moveTo>
                  <a:cubicBezTo>
                    <a:pt x="825746" y="556070"/>
                    <a:pt x="829500" y="582312"/>
                    <a:pt x="829500" y="612303"/>
                  </a:cubicBezTo>
                  <a:cubicBezTo>
                    <a:pt x="829500" y="840985"/>
                    <a:pt x="645584" y="1024681"/>
                    <a:pt x="416627" y="1024681"/>
                  </a:cubicBezTo>
                  <a:cubicBezTo>
                    <a:pt x="187669" y="1024681"/>
                    <a:pt x="0" y="840985"/>
                    <a:pt x="0" y="612303"/>
                  </a:cubicBezTo>
                  <a:cubicBezTo>
                    <a:pt x="0" y="586061"/>
                    <a:pt x="3753" y="563567"/>
                    <a:pt x="7507" y="544823"/>
                  </a:cubicBezTo>
                  <a:cubicBezTo>
                    <a:pt x="7507" y="664787"/>
                    <a:pt x="187669" y="758510"/>
                    <a:pt x="416627" y="758510"/>
                  </a:cubicBezTo>
                  <a:cubicBezTo>
                    <a:pt x="641830" y="758510"/>
                    <a:pt x="821993" y="664787"/>
                    <a:pt x="821993" y="544823"/>
                  </a:cubicBezTo>
                  <a:cubicBezTo>
                    <a:pt x="821993" y="541074"/>
                    <a:pt x="821993" y="541074"/>
                    <a:pt x="821993" y="537325"/>
                  </a:cubicBezTo>
                  <a:close/>
                  <a:moveTo>
                    <a:pt x="416627" y="372374"/>
                  </a:moveTo>
                  <a:cubicBezTo>
                    <a:pt x="611803" y="372374"/>
                    <a:pt x="776952" y="451101"/>
                    <a:pt x="776952" y="544823"/>
                  </a:cubicBezTo>
                  <a:cubicBezTo>
                    <a:pt x="776952" y="556070"/>
                    <a:pt x="776952" y="563567"/>
                    <a:pt x="773199" y="571065"/>
                  </a:cubicBezTo>
                  <a:cubicBezTo>
                    <a:pt x="716898" y="499836"/>
                    <a:pt x="578023" y="451101"/>
                    <a:pt x="416627" y="451101"/>
                  </a:cubicBezTo>
                  <a:cubicBezTo>
                    <a:pt x="251477" y="451101"/>
                    <a:pt x="112601" y="499836"/>
                    <a:pt x="56301" y="571065"/>
                  </a:cubicBezTo>
                  <a:cubicBezTo>
                    <a:pt x="52547" y="563567"/>
                    <a:pt x="52547" y="556070"/>
                    <a:pt x="52547" y="544823"/>
                  </a:cubicBezTo>
                  <a:cubicBezTo>
                    <a:pt x="52547" y="451101"/>
                    <a:pt x="217696" y="372374"/>
                    <a:pt x="416627" y="372374"/>
                  </a:cubicBezTo>
                  <a:close/>
                  <a:moveTo>
                    <a:pt x="543902" y="62096"/>
                  </a:moveTo>
                  <a:cubicBezTo>
                    <a:pt x="636930" y="186288"/>
                    <a:pt x="492220" y="196637"/>
                    <a:pt x="554238" y="372576"/>
                  </a:cubicBezTo>
                  <a:cubicBezTo>
                    <a:pt x="409528" y="155240"/>
                    <a:pt x="585248" y="196637"/>
                    <a:pt x="543902" y="62096"/>
                  </a:cubicBezTo>
                  <a:close/>
                  <a:moveTo>
                    <a:pt x="275155" y="41398"/>
                  </a:moveTo>
                  <a:cubicBezTo>
                    <a:pt x="368183" y="175939"/>
                    <a:pt x="223472" y="175939"/>
                    <a:pt x="285491" y="351878"/>
                  </a:cubicBezTo>
                  <a:cubicBezTo>
                    <a:pt x="140780" y="144891"/>
                    <a:pt x="316500" y="186288"/>
                    <a:pt x="275155" y="41398"/>
                  </a:cubicBezTo>
                  <a:close/>
                  <a:moveTo>
                    <a:pt x="409528" y="0"/>
                  </a:moveTo>
                  <a:cubicBezTo>
                    <a:pt x="502556" y="124192"/>
                    <a:pt x="357846" y="134542"/>
                    <a:pt x="419865" y="310480"/>
                  </a:cubicBezTo>
                  <a:cubicBezTo>
                    <a:pt x="275155" y="103493"/>
                    <a:pt x="450874" y="144891"/>
                    <a:pt x="409528" y="0"/>
                  </a:cubicBez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defTabSz="914400" fontAlgn="auto">
                <a:spcBef>
                  <a:spcPts val="0"/>
                </a:spcBef>
                <a:spcAft>
                  <a:spcPts val="0"/>
                </a:spcAft>
              </a:pPr>
              <a:endParaRPr lang="zh-CN" altLang="en-US" sz="1795">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142" name="圆角矩形 141"/>
          <p:cNvSpPr/>
          <p:nvPr/>
        </p:nvSpPr>
        <p:spPr>
          <a:xfrm>
            <a:off x="7741332" y="5532610"/>
            <a:ext cx="2952328" cy="48755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r>
              <a:rPr lang="zh-CN" altLang="en-US" sz="1800" b="1"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物联网操作系统</a:t>
            </a:r>
          </a:p>
        </p:txBody>
      </p:sp>
      <p:sp>
        <p:nvSpPr>
          <p:cNvPr id="143" name="文本框 142"/>
          <p:cNvSpPr txBox="1"/>
          <p:nvPr/>
        </p:nvSpPr>
        <p:spPr>
          <a:xfrm>
            <a:off x="7367784" y="4875827"/>
            <a:ext cx="3838221" cy="584775"/>
          </a:xfrm>
          <a:prstGeom prst="rect">
            <a:avLst/>
          </a:prstGeom>
          <a:noFill/>
        </p:spPr>
        <p:txBody>
          <a:bodyPr wrap="square" rtlCol="0">
            <a:spAutoFit/>
          </a:bodyPr>
          <a:lstStyle/>
          <a:p>
            <a:pPr algn="ctr" defTabSz="914400" fontAlgn="auto">
              <a:spcBef>
                <a:spcPts val="0"/>
              </a:spcBef>
              <a:spcAft>
                <a:spcPts val="0"/>
              </a:spcAft>
            </a:pPr>
            <a:r>
              <a:rPr lang="zh-CN" altLang="en-US" sz="16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物联网时代</a:t>
            </a:r>
            <a:endParaRPr lang="en-US" altLang="zh-CN" sz="16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defTabSz="914400" fontAlgn="auto">
              <a:spcBef>
                <a:spcPts val="0"/>
              </a:spcBef>
              <a:spcAft>
                <a:spcPts val="0"/>
              </a:spcAft>
            </a:pPr>
            <a:r>
              <a:rPr lang="en-US" altLang="zh-CN" sz="16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x86/ARM/DSP/MIPS/FPGA… </a:t>
            </a:r>
            <a:r>
              <a:rPr lang="zh-CN" altLang="en-US" sz="16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各种终端</a:t>
            </a:r>
            <a:endParaRPr lang="en-US" altLang="zh-CN" sz="16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6" name="Freeform 80">
            <a:extLst>
              <a:ext uri="{FF2B5EF4-FFF2-40B4-BE49-F238E27FC236}">
                <a16:creationId xmlns:a16="http://schemas.microsoft.com/office/drawing/2014/main" id="{7A74D495-233B-4DAC-8BCE-E4A66F8C48A3}"/>
              </a:ext>
            </a:extLst>
          </p:cNvPr>
          <p:cNvSpPr>
            <a:spLocks noEditPoints="1"/>
          </p:cNvSpPr>
          <p:nvPr/>
        </p:nvSpPr>
        <p:spPr bwMode="auto">
          <a:xfrm>
            <a:off x="8501565" y="4181002"/>
            <a:ext cx="170142" cy="232045"/>
          </a:xfrm>
          <a:custGeom>
            <a:avLst/>
            <a:gdLst/>
            <a:ahLst/>
            <a:cxnLst>
              <a:cxn ang="0">
                <a:pos x="32" y="0"/>
              </a:cxn>
              <a:cxn ang="0">
                <a:pos x="10" y="8"/>
              </a:cxn>
              <a:cxn ang="0">
                <a:pos x="0" y="30"/>
              </a:cxn>
              <a:cxn ang="0">
                <a:pos x="2" y="198"/>
              </a:cxn>
              <a:cxn ang="0">
                <a:pos x="20" y="220"/>
              </a:cxn>
              <a:cxn ang="0">
                <a:pos x="128" y="224"/>
              </a:cxn>
              <a:cxn ang="0">
                <a:pos x="140" y="220"/>
              </a:cxn>
              <a:cxn ang="0">
                <a:pos x="158" y="198"/>
              </a:cxn>
              <a:cxn ang="0">
                <a:pos x="158" y="30"/>
              </a:cxn>
              <a:cxn ang="0">
                <a:pos x="148" y="8"/>
              </a:cxn>
              <a:cxn ang="0">
                <a:pos x="128" y="0"/>
              </a:cxn>
              <a:cxn ang="0">
                <a:pos x="30" y="202"/>
              </a:cxn>
              <a:cxn ang="0">
                <a:pos x="22" y="184"/>
              </a:cxn>
              <a:cxn ang="0">
                <a:pos x="30" y="178"/>
              </a:cxn>
              <a:cxn ang="0">
                <a:pos x="62" y="184"/>
              </a:cxn>
              <a:cxn ang="0">
                <a:pos x="62" y="202"/>
              </a:cxn>
              <a:cxn ang="0">
                <a:pos x="96" y="198"/>
              </a:cxn>
              <a:cxn ang="0">
                <a:pos x="92" y="206"/>
              </a:cxn>
              <a:cxn ang="0">
                <a:pos x="88" y="208"/>
              </a:cxn>
              <a:cxn ang="0">
                <a:pos x="86" y="208"/>
              </a:cxn>
              <a:cxn ang="0">
                <a:pos x="76" y="208"/>
              </a:cxn>
              <a:cxn ang="0">
                <a:pos x="74" y="206"/>
              </a:cxn>
              <a:cxn ang="0">
                <a:pos x="70" y="204"/>
              </a:cxn>
              <a:cxn ang="0">
                <a:pos x="68" y="200"/>
              </a:cxn>
              <a:cxn ang="0">
                <a:pos x="66" y="198"/>
              </a:cxn>
              <a:cxn ang="0">
                <a:pos x="66" y="186"/>
              </a:cxn>
              <a:cxn ang="0">
                <a:pos x="66" y="184"/>
              </a:cxn>
              <a:cxn ang="0">
                <a:pos x="74" y="176"/>
              </a:cxn>
              <a:cxn ang="0">
                <a:pos x="78" y="176"/>
              </a:cxn>
              <a:cxn ang="0">
                <a:pos x="82" y="176"/>
              </a:cxn>
              <a:cxn ang="0">
                <a:pos x="84" y="176"/>
              </a:cxn>
              <a:cxn ang="0">
                <a:pos x="88" y="176"/>
              </a:cxn>
              <a:cxn ang="0">
                <a:pos x="88" y="176"/>
              </a:cxn>
              <a:cxn ang="0">
                <a:pos x="96" y="184"/>
              </a:cxn>
              <a:cxn ang="0">
                <a:pos x="98" y="188"/>
              </a:cxn>
              <a:cxn ang="0">
                <a:pos x="98" y="192"/>
              </a:cxn>
              <a:cxn ang="0">
                <a:pos x="96" y="198"/>
              </a:cxn>
              <a:cxn ang="0">
                <a:pos x="134" y="200"/>
              </a:cxn>
              <a:cxn ang="0">
                <a:pos x="100" y="202"/>
              </a:cxn>
              <a:cxn ang="0">
                <a:pos x="102" y="184"/>
              </a:cxn>
              <a:cxn ang="0">
                <a:pos x="128" y="178"/>
              </a:cxn>
              <a:cxn ang="0">
                <a:pos x="136" y="196"/>
              </a:cxn>
              <a:cxn ang="0">
                <a:pos x="138" y="146"/>
              </a:cxn>
              <a:cxn ang="0">
                <a:pos x="116" y="160"/>
              </a:cxn>
              <a:cxn ang="0">
                <a:pos x="34" y="158"/>
              </a:cxn>
              <a:cxn ang="0">
                <a:pos x="20" y="138"/>
              </a:cxn>
              <a:cxn ang="0">
                <a:pos x="22" y="30"/>
              </a:cxn>
              <a:cxn ang="0">
                <a:pos x="42" y="18"/>
              </a:cxn>
              <a:cxn ang="0">
                <a:pos x="124" y="20"/>
              </a:cxn>
              <a:cxn ang="0">
                <a:pos x="140" y="38"/>
              </a:cxn>
            </a:cxnLst>
            <a:rect l="0" t="0" r="r" b="b"/>
            <a:pathLst>
              <a:path w="158" h="224">
                <a:moveTo>
                  <a:pt x="128" y="0"/>
                </a:moveTo>
                <a:lnTo>
                  <a:pt x="32" y="0"/>
                </a:lnTo>
                <a:lnTo>
                  <a:pt x="32" y="0"/>
                </a:lnTo>
                <a:lnTo>
                  <a:pt x="26" y="0"/>
                </a:lnTo>
                <a:lnTo>
                  <a:pt x="20" y="2"/>
                </a:lnTo>
                <a:lnTo>
                  <a:pt x="10" y="8"/>
                </a:lnTo>
                <a:lnTo>
                  <a:pt x="4" y="18"/>
                </a:lnTo>
                <a:lnTo>
                  <a:pt x="2" y="24"/>
                </a:lnTo>
                <a:lnTo>
                  <a:pt x="0" y="30"/>
                </a:lnTo>
                <a:lnTo>
                  <a:pt x="0" y="192"/>
                </a:lnTo>
                <a:lnTo>
                  <a:pt x="0" y="192"/>
                </a:lnTo>
                <a:lnTo>
                  <a:pt x="2" y="198"/>
                </a:lnTo>
                <a:lnTo>
                  <a:pt x="4" y="204"/>
                </a:lnTo>
                <a:lnTo>
                  <a:pt x="10" y="214"/>
                </a:lnTo>
                <a:lnTo>
                  <a:pt x="20" y="220"/>
                </a:lnTo>
                <a:lnTo>
                  <a:pt x="26" y="222"/>
                </a:lnTo>
                <a:lnTo>
                  <a:pt x="32" y="224"/>
                </a:lnTo>
                <a:lnTo>
                  <a:pt x="128" y="224"/>
                </a:lnTo>
                <a:lnTo>
                  <a:pt x="128" y="224"/>
                </a:lnTo>
                <a:lnTo>
                  <a:pt x="134" y="222"/>
                </a:lnTo>
                <a:lnTo>
                  <a:pt x="140" y="220"/>
                </a:lnTo>
                <a:lnTo>
                  <a:pt x="148" y="214"/>
                </a:lnTo>
                <a:lnTo>
                  <a:pt x="156" y="204"/>
                </a:lnTo>
                <a:lnTo>
                  <a:pt x="158" y="198"/>
                </a:lnTo>
                <a:lnTo>
                  <a:pt x="158" y="192"/>
                </a:lnTo>
                <a:lnTo>
                  <a:pt x="158" y="30"/>
                </a:lnTo>
                <a:lnTo>
                  <a:pt x="158" y="30"/>
                </a:lnTo>
                <a:lnTo>
                  <a:pt x="158" y="24"/>
                </a:lnTo>
                <a:lnTo>
                  <a:pt x="156" y="18"/>
                </a:lnTo>
                <a:lnTo>
                  <a:pt x="148" y="8"/>
                </a:lnTo>
                <a:lnTo>
                  <a:pt x="140" y="2"/>
                </a:lnTo>
                <a:lnTo>
                  <a:pt x="134" y="0"/>
                </a:lnTo>
                <a:lnTo>
                  <a:pt x="128" y="0"/>
                </a:lnTo>
                <a:lnTo>
                  <a:pt x="128" y="0"/>
                </a:lnTo>
                <a:close/>
                <a:moveTo>
                  <a:pt x="30" y="202"/>
                </a:moveTo>
                <a:lnTo>
                  <a:pt x="30" y="202"/>
                </a:lnTo>
                <a:lnTo>
                  <a:pt x="24" y="200"/>
                </a:lnTo>
                <a:lnTo>
                  <a:pt x="22" y="196"/>
                </a:lnTo>
                <a:lnTo>
                  <a:pt x="22" y="184"/>
                </a:lnTo>
                <a:lnTo>
                  <a:pt x="22" y="184"/>
                </a:lnTo>
                <a:lnTo>
                  <a:pt x="24" y="180"/>
                </a:lnTo>
                <a:lnTo>
                  <a:pt x="30" y="178"/>
                </a:lnTo>
                <a:lnTo>
                  <a:pt x="66" y="178"/>
                </a:lnTo>
                <a:lnTo>
                  <a:pt x="66" y="178"/>
                </a:lnTo>
                <a:lnTo>
                  <a:pt x="62" y="184"/>
                </a:lnTo>
                <a:lnTo>
                  <a:pt x="60" y="192"/>
                </a:lnTo>
                <a:lnTo>
                  <a:pt x="60" y="192"/>
                </a:lnTo>
                <a:lnTo>
                  <a:pt x="62" y="202"/>
                </a:lnTo>
                <a:lnTo>
                  <a:pt x="30" y="202"/>
                </a:lnTo>
                <a:close/>
                <a:moveTo>
                  <a:pt x="96" y="198"/>
                </a:moveTo>
                <a:lnTo>
                  <a:pt x="96" y="198"/>
                </a:lnTo>
                <a:lnTo>
                  <a:pt x="94" y="204"/>
                </a:lnTo>
                <a:lnTo>
                  <a:pt x="92" y="204"/>
                </a:lnTo>
                <a:lnTo>
                  <a:pt x="92" y="206"/>
                </a:lnTo>
                <a:lnTo>
                  <a:pt x="90" y="206"/>
                </a:lnTo>
                <a:lnTo>
                  <a:pt x="88" y="206"/>
                </a:lnTo>
                <a:lnTo>
                  <a:pt x="88" y="208"/>
                </a:lnTo>
                <a:lnTo>
                  <a:pt x="88" y="208"/>
                </a:lnTo>
                <a:lnTo>
                  <a:pt x="86" y="208"/>
                </a:lnTo>
                <a:lnTo>
                  <a:pt x="86" y="208"/>
                </a:lnTo>
                <a:lnTo>
                  <a:pt x="82" y="208"/>
                </a:lnTo>
                <a:lnTo>
                  <a:pt x="76" y="208"/>
                </a:lnTo>
                <a:lnTo>
                  <a:pt x="76" y="208"/>
                </a:lnTo>
                <a:lnTo>
                  <a:pt x="76" y="208"/>
                </a:lnTo>
                <a:lnTo>
                  <a:pt x="74" y="206"/>
                </a:lnTo>
                <a:lnTo>
                  <a:pt x="74" y="206"/>
                </a:lnTo>
                <a:lnTo>
                  <a:pt x="72" y="206"/>
                </a:lnTo>
                <a:lnTo>
                  <a:pt x="70" y="204"/>
                </a:lnTo>
                <a:lnTo>
                  <a:pt x="70" y="204"/>
                </a:lnTo>
                <a:lnTo>
                  <a:pt x="70" y="204"/>
                </a:lnTo>
                <a:lnTo>
                  <a:pt x="68" y="200"/>
                </a:lnTo>
                <a:lnTo>
                  <a:pt x="68" y="200"/>
                </a:lnTo>
                <a:lnTo>
                  <a:pt x="66" y="198"/>
                </a:lnTo>
                <a:lnTo>
                  <a:pt x="66" y="198"/>
                </a:lnTo>
                <a:lnTo>
                  <a:pt x="66" y="198"/>
                </a:lnTo>
                <a:lnTo>
                  <a:pt x="64" y="192"/>
                </a:lnTo>
                <a:lnTo>
                  <a:pt x="64" y="192"/>
                </a:lnTo>
                <a:lnTo>
                  <a:pt x="66" y="186"/>
                </a:lnTo>
                <a:lnTo>
                  <a:pt x="66" y="186"/>
                </a:lnTo>
                <a:lnTo>
                  <a:pt x="66" y="184"/>
                </a:lnTo>
                <a:lnTo>
                  <a:pt x="66" y="184"/>
                </a:lnTo>
                <a:lnTo>
                  <a:pt x="70" y="180"/>
                </a:lnTo>
                <a:lnTo>
                  <a:pt x="70" y="180"/>
                </a:lnTo>
                <a:lnTo>
                  <a:pt x="74" y="176"/>
                </a:lnTo>
                <a:lnTo>
                  <a:pt x="76" y="176"/>
                </a:lnTo>
                <a:lnTo>
                  <a:pt x="76" y="176"/>
                </a:lnTo>
                <a:lnTo>
                  <a:pt x="78" y="176"/>
                </a:lnTo>
                <a:lnTo>
                  <a:pt x="78" y="176"/>
                </a:lnTo>
                <a:lnTo>
                  <a:pt x="78" y="176"/>
                </a:lnTo>
                <a:lnTo>
                  <a:pt x="82" y="176"/>
                </a:lnTo>
                <a:lnTo>
                  <a:pt x="82" y="174"/>
                </a:lnTo>
                <a:lnTo>
                  <a:pt x="82" y="176"/>
                </a:lnTo>
                <a:lnTo>
                  <a:pt x="84" y="176"/>
                </a:lnTo>
                <a:lnTo>
                  <a:pt x="86" y="176"/>
                </a:lnTo>
                <a:lnTo>
                  <a:pt x="88" y="176"/>
                </a:lnTo>
                <a:lnTo>
                  <a:pt x="88" y="176"/>
                </a:lnTo>
                <a:lnTo>
                  <a:pt x="88" y="176"/>
                </a:lnTo>
                <a:lnTo>
                  <a:pt x="88" y="176"/>
                </a:lnTo>
                <a:lnTo>
                  <a:pt x="88" y="176"/>
                </a:lnTo>
                <a:lnTo>
                  <a:pt x="94" y="180"/>
                </a:lnTo>
                <a:lnTo>
                  <a:pt x="96" y="184"/>
                </a:lnTo>
                <a:lnTo>
                  <a:pt x="96" y="184"/>
                </a:lnTo>
                <a:lnTo>
                  <a:pt x="96" y="184"/>
                </a:lnTo>
                <a:lnTo>
                  <a:pt x="98" y="186"/>
                </a:lnTo>
                <a:lnTo>
                  <a:pt x="98" y="188"/>
                </a:lnTo>
                <a:lnTo>
                  <a:pt x="98" y="188"/>
                </a:lnTo>
                <a:lnTo>
                  <a:pt x="98" y="190"/>
                </a:lnTo>
                <a:lnTo>
                  <a:pt x="98" y="192"/>
                </a:lnTo>
                <a:lnTo>
                  <a:pt x="98" y="192"/>
                </a:lnTo>
                <a:lnTo>
                  <a:pt x="96" y="198"/>
                </a:lnTo>
                <a:lnTo>
                  <a:pt x="96" y="198"/>
                </a:lnTo>
                <a:close/>
                <a:moveTo>
                  <a:pt x="136" y="196"/>
                </a:moveTo>
                <a:lnTo>
                  <a:pt x="136" y="196"/>
                </a:lnTo>
                <a:lnTo>
                  <a:pt x="134" y="200"/>
                </a:lnTo>
                <a:lnTo>
                  <a:pt x="128" y="202"/>
                </a:lnTo>
                <a:lnTo>
                  <a:pt x="100" y="202"/>
                </a:lnTo>
                <a:lnTo>
                  <a:pt x="100" y="202"/>
                </a:lnTo>
                <a:lnTo>
                  <a:pt x="102" y="192"/>
                </a:lnTo>
                <a:lnTo>
                  <a:pt x="102" y="192"/>
                </a:lnTo>
                <a:lnTo>
                  <a:pt x="102" y="184"/>
                </a:lnTo>
                <a:lnTo>
                  <a:pt x="98" y="178"/>
                </a:lnTo>
                <a:lnTo>
                  <a:pt x="128" y="178"/>
                </a:lnTo>
                <a:lnTo>
                  <a:pt x="128" y="178"/>
                </a:lnTo>
                <a:lnTo>
                  <a:pt x="134" y="180"/>
                </a:lnTo>
                <a:lnTo>
                  <a:pt x="136" y="184"/>
                </a:lnTo>
                <a:lnTo>
                  <a:pt x="136" y="196"/>
                </a:lnTo>
                <a:close/>
                <a:moveTo>
                  <a:pt x="140" y="138"/>
                </a:moveTo>
                <a:lnTo>
                  <a:pt x="140" y="138"/>
                </a:lnTo>
                <a:lnTo>
                  <a:pt x="138" y="146"/>
                </a:lnTo>
                <a:lnTo>
                  <a:pt x="132" y="154"/>
                </a:lnTo>
                <a:lnTo>
                  <a:pt x="124" y="158"/>
                </a:lnTo>
                <a:lnTo>
                  <a:pt x="116" y="160"/>
                </a:lnTo>
                <a:lnTo>
                  <a:pt x="42" y="160"/>
                </a:lnTo>
                <a:lnTo>
                  <a:pt x="42" y="160"/>
                </a:lnTo>
                <a:lnTo>
                  <a:pt x="34" y="158"/>
                </a:lnTo>
                <a:lnTo>
                  <a:pt x="26" y="154"/>
                </a:lnTo>
                <a:lnTo>
                  <a:pt x="22" y="146"/>
                </a:lnTo>
                <a:lnTo>
                  <a:pt x="20" y="138"/>
                </a:lnTo>
                <a:lnTo>
                  <a:pt x="20" y="38"/>
                </a:lnTo>
                <a:lnTo>
                  <a:pt x="20" y="38"/>
                </a:lnTo>
                <a:lnTo>
                  <a:pt x="22" y="30"/>
                </a:lnTo>
                <a:lnTo>
                  <a:pt x="26" y="24"/>
                </a:lnTo>
                <a:lnTo>
                  <a:pt x="34" y="20"/>
                </a:lnTo>
                <a:lnTo>
                  <a:pt x="42" y="18"/>
                </a:lnTo>
                <a:lnTo>
                  <a:pt x="116" y="18"/>
                </a:lnTo>
                <a:lnTo>
                  <a:pt x="116" y="18"/>
                </a:lnTo>
                <a:lnTo>
                  <a:pt x="124" y="20"/>
                </a:lnTo>
                <a:lnTo>
                  <a:pt x="132" y="24"/>
                </a:lnTo>
                <a:lnTo>
                  <a:pt x="138" y="30"/>
                </a:lnTo>
                <a:lnTo>
                  <a:pt x="140" y="38"/>
                </a:lnTo>
                <a:lnTo>
                  <a:pt x="140" y="138"/>
                </a:lnTo>
                <a:close/>
              </a:path>
            </a:pathLst>
          </a:custGeom>
          <a:solidFill>
            <a:srgbClr val="00B0F0"/>
          </a:solidFill>
          <a:ln w="9525">
            <a:noFill/>
            <a:round/>
          </a:ln>
        </p:spPr>
        <p:txBody>
          <a:bodyPr vert="horz" wrap="square" lIns="91427" tIns="45714" rIns="91427" bIns="45714" numCol="1" anchor="t" anchorCtr="0" compatLnSpc="1"/>
          <a:lstStyle/>
          <a:p>
            <a:pPr defTabSz="914400" fontAlgn="auto">
              <a:spcBef>
                <a:spcPts val="0"/>
              </a:spcBef>
              <a:spcAft>
                <a:spcPts val="0"/>
              </a:spcAft>
            </a:pPr>
            <a:endParaRPr lang="zh-CN" altLang="en-US" sz="180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7" name="Freeform 14">
            <a:extLst>
              <a:ext uri="{FF2B5EF4-FFF2-40B4-BE49-F238E27FC236}">
                <a16:creationId xmlns:a16="http://schemas.microsoft.com/office/drawing/2014/main" id="{2CD5FD93-8A37-4D26-AFBC-E6A4523701C7}"/>
              </a:ext>
            </a:extLst>
          </p:cNvPr>
          <p:cNvSpPr>
            <a:spLocks noChangeAspect="1" noEditPoints="1" noChangeArrowheads="1"/>
          </p:cNvSpPr>
          <p:nvPr/>
        </p:nvSpPr>
        <p:spPr bwMode="auto">
          <a:xfrm>
            <a:off x="8164596" y="3348262"/>
            <a:ext cx="275196" cy="194230"/>
          </a:xfrm>
          <a:custGeom>
            <a:avLst/>
            <a:gdLst>
              <a:gd name="T0" fmla="*/ 852 w 1012"/>
              <a:gd name="T1" fmla="*/ 0 h 738"/>
              <a:gd name="T2" fmla="*/ 892 w 1012"/>
              <a:gd name="T3" fmla="*/ 14 h 738"/>
              <a:gd name="T4" fmla="*/ 921 w 1012"/>
              <a:gd name="T5" fmla="*/ 46 h 738"/>
              <a:gd name="T6" fmla="*/ 927 w 1012"/>
              <a:gd name="T7" fmla="*/ 494 h 738"/>
              <a:gd name="T8" fmla="*/ 921 w 1012"/>
              <a:gd name="T9" fmla="*/ 520 h 738"/>
              <a:gd name="T10" fmla="*/ 900 w 1012"/>
              <a:gd name="T11" fmla="*/ 551 h 738"/>
              <a:gd name="T12" fmla="*/ 868 w 1012"/>
              <a:gd name="T13" fmla="*/ 567 h 738"/>
              <a:gd name="T14" fmla="*/ 0 w 1012"/>
              <a:gd name="T15" fmla="*/ 738 h 738"/>
              <a:gd name="T16" fmla="*/ 134 w 1012"/>
              <a:gd name="T17" fmla="*/ 567 h 738"/>
              <a:gd name="T18" fmla="*/ 112 w 1012"/>
              <a:gd name="T19" fmla="*/ 557 h 738"/>
              <a:gd name="T20" fmla="*/ 89 w 1012"/>
              <a:gd name="T21" fmla="*/ 530 h 738"/>
              <a:gd name="T22" fmla="*/ 79 w 1012"/>
              <a:gd name="T23" fmla="*/ 494 h 738"/>
              <a:gd name="T24" fmla="*/ 81 w 1012"/>
              <a:gd name="T25" fmla="*/ 61 h 738"/>
              <a:gd name="T26" fmla="*/ 101 w 1012"/>
              <a:gd name="T27" fmla="*/ 22 h 738"/>
              <a:gd name="T28" fmla="*/ 140 w 1012"/>
              <a:gd name="T29" fmla="*/ 2 h 738"/>
              <a:gd name="T30" fmla="*/ 583 w 1012"/>
              <a:gd name="T31" fmla="*/ 152 h 738"/>
              <a:gd name="T32" fmla="*/ 583 w 1012"/>
              <a:gd name="T33" fmla="*/ 185 h 738"/>
              <a:gd name="T34" fmla="*/ 583 w 1012"/>
              <a:gd name="T35" fmla="*/ 233 h 738"/>
              <a:gd name="T36" fmla="*/ 602 w 1012"/>
              <a:gd name="T37" fmla="*/ 233 h 738"/>
              <a:gd name="T38" fmla="*/ 602 w 1012"/>
              <a:gd name="T39" fmla="*/ 185 h 738"/>
              <a:gd name="T40" fmla="*/ 602 w 1012"/>
              <a:gd name="T41" fmla="*/ 152 h 738"/>
              <a:gd name="T42" fmla="*/ 634 w 1012"/>
              <a:gd name="T43" fmla="*/ 168 h 738"/>
              <a:gd name="T44" fmla="*/ 634 w 1012"/>
              <a:gd name="T45" fmla="*/ 201 h 738"/>
              <a:gd name="T46" fmla="*/ 650 w 1012"/>
              <a:gd name="T47" fmla="*/ 256 h 738"/>
              <a:gd name="T48" fmla="*/ 667 w 1012"/>
              <a:gd name="T49" fmla="*/ 201 h 738"/>
              <a:gd name="T50" fmla="*/ 683 w 1012"/>
              <a:gd name="T51" fmla="*/ 233 h 738"/>
              <a:gd name="T52" fmla="*/ 699 w 1012"/>
              <a:gd name="T53" fmla="*/ 233 h 738"/>
              <a:gd name="T54" fmla="*/ 732 w 1012"/>
              <a:gd name="T55" fmla="*/ 217 h 738"/>
              <a:gd name="T56" fmla="*/ 732 w 1012"/>
              <a:gd name="T57" fmla="*/ 274 h 738"/>
              <a:gd name="T58" fmla="*/ 748 w 1012"/>
              <a:gd name="T59" fmla="*/ 233 h 738"/>
              <a:gd name="T60" fmla="*/ 780 w 1012"/>
              <a:gd name="T61" fmla="*/ 250 h 738"/>
              <a:gd name="T62" fmla="*/ 764 w 1012"/>
              <a:gd name="T63" fmla="*/ 217 h 738"/>
              <a:gd name="T64" fmla="*/ 732 w 1012"/>
              <a:gd name="T65" fmla="*/ 201 h 738"/>
              <a:gd name="T66" fmla="*/ 683 w 1012"/>
              <a:gd name="T67" fmla="*/ 201 h 738"/>
              <a:gd name="T68" fmla="*/ 650 w 1012"/>
              <a:gd name="T69" fmla="*/ 185 h 738"/>
              <a:gd name="T70" fmla="*/ 650 w 1012"/>
              <a:gd name="T71" fmla="*/ 152 h 738"/>
              <a:gd name="T72" fmla="*/ 618 w 1012"/>
              <a:gd name="T73" fmla="*/ 136 h 738"/>
              <a:gd name="T74" fmla="*/ 583 w 1012"/>
              <a:gd name="T75" fmla="*/ 152 h 738"/>
              <a:gd name="T76" fmla="*/ 764 w 1012"/>
              <a:gd name="T77" fmla="*/ 435 h 738"/>
              <a:gd name="T78" fmla="*/ 780 w 1012"/>
              <a:gd name="T79" fmla="*/ 341 h 738"/>
              <a:gd name="T80" fmla="*/ 780 w 1012"/>
              <a:gd name="T81" fmla="*/ 250 h 738"/>
              <a:gd name="T82" fmla="*/ 764 w 1012"/>
              <a:gd name="T83" fmla="*/ 384 h 738"/>
              <a:gd name="T84" fmla="*/ 624 w 1012"/>
              <a:gd name="T85" fmla="*/ 435 h 738"/>
              <a:gd name="T86" fmla="*/ 608 w 1012"/>
              <a:gd name="T87" fmla="*/ 368 h 738"/>
              <a:gd name="T88" fmla="*/ 575 w 1012"/>
              <a:gd name="T89" fmla="*/ 333 h 738"/>
              <a:gd name="T90" fmla="*/ 559 w 1012"/>
              <a:gd name="T91" fmla="*/ 301 h 738"/>
              <a:gd name="T92" fmla="*/ 567 w 1012"/>
              <a:gd name="T93" fmla="*/ 264 h 738"/>
              <a:gd name="T94" fmla="*/ 526 w 1012"/>
              <a:gd name="T95" fmla="*/ 264 h 738"/>
              <a:gd name="T96" fmla="*/ 543 w 1012"/>
              <a:gd name="T97" fmla="*/ 317 h 738"/>
              <a:gd name="T98" fmla="*/ 575 w 1012"/>
              <a:gd name="T99" fmla="*/ 333 h 738"/>
              <a:gd name="T100" fmla="*/ 591 w 1012"/>
              <a:gd name="T101" fmla="*/ 402 h 738"/>
              <a:gd name="T102" fmla="*/ 624 w 1012"/>
              <a:gd name="T103" fmla="*/ 435 h 738"/>
              <a:gd name="T104" fmla="*/ 748 w 1012"/>
              <a:gd name="T105" fmla="*/ 435 h 738"/>
              <a:gd name="T106" fmla="*/ 567 w 1012"/>
              <a:gd name="T107" fmla="*/ 280 h 738"/>
              <a:gd name="T108" fmla="*/ 602 w 1012"/>
              <a:gd name="T109" fmla="*/ 303 h 738"/>
              <a:gd name="T110" fmla="*/ 583 w 1012"/>
              <a:gd name="T111" fmla="*/ 264 h 738"/>
              <a:gd name="T112" fmla="*/ 449 w 1012"/>
              <a:gd name="T113" fmla="*/ 620 h 738"/>
              <a:gd name="T114" fmla="*/ 557 w 1012"/>
              <a:gd name="T115" fmla="*/ 620 h 738"/>
              <a:gd name="T116" fmla="*/ 150 w 1012"/>
              <a:gd name="T117" fmla="*/ 79 h 738"/>
              <a:gd name="T118" fmla="*/ 856 w 1012"/>
              <a:gd name="T119" fmla="*/ 79 h 7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12"/>
              <a:gd name="T181" fmla="*/ 0 h 738"/>
              <a:gd name="T182" fmla="*/ 1012 w 1012"/>
              <a:gd name="T183" fmla="*/ 738 h 73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12" h="738">
                <a:moveTo>
                  <a:pt x="154" y="0"/>
                </a:moveTo>
                <a:lnTo>
                  <a:pt x="852" y="0"/>
                </a:lnTo>
                <a:lnTo>
                  <a:pt x="852" y="0"/>
                </a:lnTo>
                <a:lnTo>
                  <a:pt x="866" y="2"/>
                </a:lnTo>
                <a:lnTo>
                  <a:pt x="880" y="6"/>
                </a:lnTo>
                <a:lnTo>
                  <a:pt x="892" y="14"/>
                </a:lnTo>
                <a:lnTo>
                  <a:pt x="904" y="22"/>
                </a:lnTo>
                <a:lnTo>
                  <a:pt x="913" y="34"/>
                </a:lnTo>
                <a:lnTo>
                  <a:pt x="921" y="46"/>
                </a:lnTo>
                <a:lnTo>
                  <a:pt x="925" y="61"/>
                </a:lnTo>
                <a:lnTo>
                  <a:pt x="927" y="75"/>
                </a:lnTo>
                <a:lnTo>
                  <a:pt x="927" y="494"/>
                </a:lnTo>
                <a:lnTo>
                  <a:pt x="927" y="494"/>
                </a:lnTo>
                <a:lnTo>
                  <a:pt x="925" y="508"/>
                </a:lnTo>
                <a:lnTo>
                  <a:pt x="921" y="520"/>
                </a:lnTo>
                <a:lnTo>
                  <a:pt x="917" y="532"/>
                </a:lnTo>
                <a:lnTo>
                  <a:pt x="908" y="543"/>
                </a:lnTo>
                <a:lnTo>
                  <a:pt x="900" y="551"/>
                </a:lnTo>
                <a:lnTo>
                  <a:pt x="890" y="559"/>
                </a:lnTo>
                <a:lnTo>
                  <a:pt x="880" y="565"/>
                </a:lnTo>
                <a:lnTo>
                  <a:pt x="868" y="567"/>
                </a:lnTo>
                <a:lnTo>
                  <a:pt x="1012" y="673"/>
                </a:lnTo>
                <a:lnTo>
                  <a:pt x="1012" y="738"/>
                </a:lnTo>
                <a:lnTo>
                  <a:pt x="0" y="738"/>
                </a:lnTo>
                <a:lnTo>
                  <a:pt x="0" y="673"/>
                </a:lnTo>
                <a:lnTo>
                  <a:pt x="134" y="567"/>
                </a:lnTo>
                <a:lnTo>
                  <a:pt x="134" y="567"/>
                </a:lnTo>
                <a:lnTo>
                  <a:pt x="134" y="567"/>
                </a:lnTo>
                <a:lnTo>
                  <a:pt x="124" y="563"/>
                </a:lnTo>
                <a:lnTo>
                  <a:pt x="112" y="557"/>
                </a:lnTo>
                <a:lnTo>
                  <a:pt x="103" y="549"/>
                </a:lnTo>
                <a:lnTo>
                  <a:pt x="95" y="540"/>
                </a:lnTo>
                <a:lnTo>
                  <a:pt x="89" y="530"/>
                </a:lnTo>
                <a:lnTo>
                  <a:pt x="83" y="518"/>
                </a:lnTo>
                <a:lnTo>
                  <a:pt x="81" y="508"/>
                </a:lnTo>
                <a:lnTo>
                  <a:pt x="79" y="494"/>
                </a:lnTo>
                <a:lnTo>
                  <a:pt x="79" y="75"/>
                </a:lnTo>
                <a:lnTo>
                  <a:pt x="79" y="75"/>
                </a:lnTo>
                <a:lnTo>
                  <a:pt x="81" y="61"/>
                </a:lnTo>
                <a:lnTo>
                  <a:pt x="85" y="46"/>
                </a:lnTo>
                <a:lnTo>
                  <a:pt x="93" y="34"/>
                </a:lnTo>
                <a:lnTo>
                  <a:pt x="101" y="22"/>
                </a:lnTo>
                <a:lnTo>
                  <a:pt x="114" y="14"/>
                </a:lnTo>
                <a:lnTo>
                  <a:pt x="126" y="6"/>
                </a:lnTo>
                <a:lnTo>
                  <a:pt x="140" y="2"/>
                </a:lnTo>
                <a:lnTo>
                  <a:pt x="154" y="0"/>
                </a:lnTo>
                <a:lnTo>
                  <a:pt x="154" y="0"/>
                </a:lnTo>
                <a:close/>
                <a:moveTo>
                  <a:pt x="583" y="152"/>
                </a:moveTo>
                <a:lnTo>
                  <a:pt x="583" y="168"/>
                </a:lnTo>
                <a:lnTo>
                  <a:pt x="583" y="168"/>
                </a:lnTo>
                <a:lnTo>
                  <a:pt x="583" y="185"/>
                </a:lnTo>
                <a:lnTo>
                  <a:pt x="583" y="201"/>
                </a:lnTo>
                <a:lnTo>
                  <a:pt x="583" y="217"/>
                </a:lnTo>
                <a:lnTo>
                  <a:pt x="583" y="233"/>
                </a:lnTo>
                <a:lnTo>
                  <a:pt x="583" y="250"/>
                </a:lnTo>
                <a:lnTo>
                  <a:pt x="602" y="250"/>
                </a:lnTo>
                <a:lnTo>
                  <a:pt x="602" y="233"/>
                </a:lnTo>
                <a:lnTo>
                  <a:pt x="602" y="217"/>
                </a:lnTo>
                <a:lnTo>
                  <a:pt x="602" y="201"/>
                </a:lnTo>
                <a:lnTo>
                  <a:pt x="602" y="185"/>
                </a:lnTo>
                <a:lnTo>
                  <a:pt x="602" y="168"/>
                </a:lnTo>
                <a:lnTo>
                  <a:pt x="602" y="168"/>
                </a:lnTo>
                <a:lnTo>
                  <a:pt x="602" y="152"/>
                </a:lnTo>
                <a:lnTo>
                  <a:pt x="618" y="152"/>
                </a:lnTo>
                <a:lnTo>
                  <a:pt x="634" y="152"/>
                </a:lnTo>
                <a:lnTo>
                  <a:pt x="634" y="168"/>
                </a:lnTo>
                <a:lnTo>
                  <a:pt x="634" y="168"/>
                </a:lnTo>
                <a:lnTo>
                  <a:pt x="634" y="185"/>
                </a:lnTo>
                <a:lnTo>
                  <a:pt x="634" y="201"/>
                </a:lnTo>
                <a:lnTo>
                  <a:pt x="634" y="217"/>
                </a:lnTo>
                <a:lnTo>
                  <a:pt x="634" y="256"/>
                </a:lnTo>
                <a:lnTo>
                  <a:pt x="650" y="256"/>
                </a:lnTo>
                <a:lnTo>
                  <a:pt x="650" y="217"/>
                </a:lnTo>
                <a:lnTo>
                  <a:pt x="650" y="201"/>
                </a:lnTo>
                <a:lnTo>
                  <a:pt x="667" y="201"/>
                </a:lnTo>
                <a:lnTo>
                  <a:pt x="683" y="201"/>
                </a:lnTo>
                <a:lnTo>
                  <a:pt x="683" y="217"/>
                </a:lnTo>
                <a:lnTo>
                  <a:pt x="683" y="233"/>
                </a:lnTo>
                <a:lnTo>
                  <a:pt x="683" y="262"/>
                </a:lnTo>
                <a:lnTo>
                  <a:pt x="699" y="262"/>
                </a:lnTo>
                <a:lnTo>
                  <a:pt x="699" y="233"/>
                </a:lnTo>
                <a:lnTo>
                  <a:pt x="699" y="217"/>
                </a:lnTo>
                <a:lnTo>
                  <a:pt x="715" y="217"/>
                </a:lnTo>
                <a:lnTo>
                  <a:pt x="732" y="217"/>
                </a:lnTo>
                <a:lnTo>
                  <a:pt x="732" y="233"/>
                </a:lnTo>
                <a:lnTo>
                  <a:pt x="732" y="250"/>
                </a:lnTo>
                <a:lnTo>
                  <a:pt x="732" y="274"/>
                </a:lnTo>
                <a:lnTo>
                  <a:pt x="748" y="274"/>
                </a:lnTo>
                <a:lnTo>
                  <a:pt x="748" y="250"/>
                </a:lnTo>
                <a:lnTo>
                  <a:pt x="748" y="233"/>
                </a:lnTo>
                <a:lnTo>
                  <a:pt x="764" y="233"/>
                </a:lnTo>
                <a:lnTo>
                  <a:pt x="764" y="250"/>
                </a:lnTo>
                <a:lnTo>
                  <a:pt x="780" y="250"/>
                </a:lnTo>
                <a:lnTo>
                  <a:pt x="780" y="233"/>
                </a:lnTo>
                <a:lnTo>
                  <a:pt x="764" y="233"/>
                </a:lnTo>
                <a:lnTo>
                  <a:pt x="764" y="217"/>
                </a:lnTo>
                <a:lnTo>
                  <a:pt x="748" y="217"/>
                </a:lnTo>
                <a:lnTo>
                  <a:pt x="732" y="217"/>
                </a:lnTo>
                <a:lnTo>
                  <a:pt x="732" y="201"/>
                </a:lnTo>
                <a:lnTo>
                  <a:pt x="715" y="201"/>
                </a:lnTo>
                <a:lnTo>
                  <a:pt x="699" y="201"/>
                </a:lnTo>
                <a:lnTo>
                  <a:pt x="683" y="201"/>
                </a:lnTo>
                <a:lnTo>
                  <a:pt x="683" y="185"/>
                </a:lnTo>
                <a:lnTo>
                  <a:pt x="667" y="185"/>
                </a:lnTo>
                <a:lnTo>
                  <a:pt x="650" y="185"/>
                </a:lnTo>
                <a:lnTo>
                  <a:pt x="650" y="168"/>
                </a:lnTo>
                <a:lnTo>
                  <a:pt x="650" y="168"/>
                </a:lnTo>
                <a:lnTo>
                  <a:pt x="650" y="152"/>
                </a:lnTo>
                <a:lnTo>
                  <a:pt x="634" y="152"/>
                </a:lnTo>
                <a:lnTo>
                  <a:pt x="634" y="136"/>
                </a:lnTo>
                <a:lnTo>
                  <a:pt x="618" y="136"/>
                </a:lnTo>
                <a:lnTo>
                  <a:pt x="602" y="136"/>
                </a:lnTo>
                <a:lnTo>
                  <a:pt x="602" y="152"/>
                </a:lnTo>
                <a:lnTo>
                  <a:pt x="583" y="152"/>
                </a:lnTo>
                <a:lnTo>
                  <a:pt x="583" y="152"/>
                </a:lnTo>
                <a:close/>
                <a:moveTo>
                  <a:pt x="748" y="435"/>
                </a:moveTo>
                <a:lnTo>
                  <a:pt x="764" y="435"/>
                </a:lnTo>
                <a:lnTo>
                  <a:pt x="764" y="384"/>
                </a:lnTo>
                <a:lnTo>
                  <a:pt x="780" y="384"/>
                </a:lnTo>
                <a:lnTo>
                  <a:pt x="780" y="341"/>
                </a:lnTo>
                <a:lnTo>
                  <a:pt x="797" y="341"/>
                </a:lnTo>
                <a:lnTo>
                  <a:pt x="797" y="250"/>
                </a:lnTo>
                <a:lnTo>
                  <a:pt x="780" y="250"/>
                </a:lnTo>
                <a:lnTo>
                  <a:pt x="780" y="341"/>
                </a:lnTo>
                <a:lnTo>
                  <a:pt x="764" y="341"/>
                </a:lnTo>
                <a:lnTo>
                  <a:pt x="764" y="384"/>
                </a:lnTo>
                <a:lnTo>
                  <a:pt x="748" y="384"/>
                </a:lnTo>
                <a:lnTo>
                  <a:pt x="748" y="435"/>
                </a:lnTo>
                <a:lnTo>
                  <a:pt x="624" y="435"/>
                </a:lnTo>
                <a:lnTo>
                  <a:pt x="624" y="402"/>
                </a:lnTo>
                <a:lnTo>
                  <a:pt x="608" y="402"/>
                </a:lnTo>
                <a:lnTo>
                  <a:pt x="608" y="368"/>
                </a:lnTo>
                <a:lnTo>
                  <a:pt x="591" y="368"/>
                </a:lnTo>
                <a:lnTo>
                  <a:pt x="591" y="333"/>
                </a:lnTo>
                <a:lnTo>
                  <a:pt x="575" y="333"/>
                </a:lnTo>
                <a:lnTo>
                  <a:pt x="575" y="317"/>
                </a:lnTo>
                <a:lnTo>
                  <a:pt x="559" y="317"/>
                </a:lnTo>
                <a:lnTo>
                  <a:pt x="559" y="301"/>
                </a:lnTo>
                <a:lnTo>
                  <a:pt x="543" y="301"/>
                </a:lnTo>
                <a:lnTo>
                  <a:pt x="543" y="264"/>
                </a:lnTo>
                <a:lnTo>
                  <a:pt x="567" y="264"/>
                </a:lnTo>
                <a:lnTo>
                  <a:pt x="567" y="248"/>
                </a:lnTo>
                <a:lnTo>
                  <a:pt x="526" y="248"/>
                </a:lnTo>
                <a:lnTo>
                  <a:pt x="526" y="264"/>
                </a:lnTo>
                <a:lnTo>
                  <a:pt x="526" y="301"/>
                </a:lnTo>
                <a:lnTo>
                  <a:pt x="543" y="301"/>
                </a:lnTo>
                <a:lnTo>
                  <a:pt x="543" y="317"/>
                </a:lnTo>
                <a:lnTo>
                  <a:pt x="559" y="317"/>
                </a:lnTo>
                <a:lnTo>
                  <a:pt x="559" y="333"/>
                </a:lnTo>
                <a:lnTo>
                  <a:pt x="575" y="333"/>
                </a:lnTo>
                <a:lnTo>
                  <a:pt x="575" y="368"/>
                </a:lnTo>
                <a:lnTo>
                  <a:pt x="591" y="368"/>
                </a:lnTo>
                <a:lnTo>
                  <a:pt x="591" y="402"/>
                </a:lnTo>
                <a:lnTo>
                  <a:pt x="608" y="402"/>
                </a:lnTo>
                <a:lnTo>
                  <a:pt x="608" y="435"/>
                </a:lnTo>
                <a:lnTo>
                  <a:pt x="624" y="435"/>
                </a:lnTo>
                <a:lnTo>
                  <a:pt x="624" y="451"/>
                </a:lnTo>
                <a:lnTo>
                  <a:pt x="748" y="451"/>
                </a:lnTo>
                <a:lnTo>
                  <a:pt x="748" y="435"/>
                </a:lnTo>
                <a:lnTo>
                  <a:pt x="748" y="435"/>
                </a:lnTo>
                <a:close/>
                <a:moveTo>
                  <a:pt x="567" y="264"/>
                </a:moveTo>
                <a:lnTo>
                  <a:pt x="567" y="280"/>
                </a:lnTo>
                <a:lnTo>
                  <a:pt x="583" y="280"/>
                </a:lnTo>
                <a:lnTo>
                  <a:pt x="583" y="303"/>
                </a:lnTo>
                <a:lnTo>
                  <a:pt x="602" y="303"/>
                </a:lnTo>
                <a:lnTo>
                  <a:pt x="602" y="250"/>
                </a:lnTo>
                <a:lnTo>
                  <a:pt x="583" y="250"/>
                </a:lnTo>
                <a:lnTo>
                  <a:pt x="583" y="264"/>
                </a:lnTo>
                <a:lnTo>
                  <a:pt x="567" y="264"/>
                </a:lnTo>
                <a:lnTo>
                  <a:pt x="567" y="264"/>
                </a:lnTo>
                <a:close/>
                <a:moveTo>
                  <a:pt x="449" y="620"/>
                </a:moveTo>
                <a:lnTo>
                  <a:pt x="416" y="683"/>
                </a:lnTo>
                <a:lnTo>
                  <a:pt x="593" y="683"/>
                </a:lnTo>
                <a:lnTo>
                  <a:pt x="557" y="620"/>
                </a:lnTo>
                <a:lnTo>
                  <a:pt x="449" y="620"/>
                </a:lnTo>
                <a:lnTo>
                  <a:pt x="449" y="620"/>
                </a:lnTo>
                <a:close/>
                <a:moveTo>
                  <a:pt x="150" y="79"/>
                </a:moveTo>
                <a:lnTo>
                  <a:pt x="150" y="506"/>
                </a:lnTo>
                <a:lnTo>
                  <a:pt x="856" y="506"/>
                </a:lnTo>
                <a:lnTo>
                  <a:pt x="856" y="79"/>
                </a:lnTo>
                <a:lnTo>
                  <a:pt x="150" y="79"/>
                </a:lnTo>
                <a:close/>
              </a:path>
            </a:pathLst>
          </a:custGeom>
          <a:solidFill>
            <a:srgbClr val="00B0F0"/>
          </a:solidFill>
          <a:ln w="9525">
            <a:noFill/>
            <a:miter lim="800000"/>
          </a:ln>
          <a:effectLst/>
        </p:spPr>
        <p:txBody>
          <a:bodyPr/>
          <a:lstStyle/>
          <a:p>
            <a:pPr defTabSz="914400" fontAlgn="auto">
              <a:spcBef>
                <a:spcPts val="0"/>
              </a:spcBef>
              <a:spcAft>
                <a:spcPts val="0"/>
              </a:spcAft>
            </a:pPr>
            <a:endParaRPr lang="zh-CN" altLang="zh-CN" sz="1795">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Tree>
    <p:extLst>
      <p:ext uri="{BB962C8B-B14F-4D97-AF65-F5344CB8AC3E}">
        <p14:creationId xmlns:p14="http://schemas.microsoft.com/office/powerpoint/2010/main" val="18844667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249354"/>
</p:tagLst>
</file>

<file path=ppt/theme/theme1.xml><?xml version="1.0" encoding="utf-8"?>
<a:theme xmlns:a="http://schemas.openxmlformats.org/drawingml/2006/main" name="2_标题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功能页模板">
  <a:themeElements>
    <a:clrScheme name="自定义 2">
      <a:dk1>
        <a:sysClr val="windowText" lastClr="000000"/>
      </a:dk1>
      <a:lt1>
        <a:sysClr val="window" lastClr="FFFFFF"/>
      </a:lt1>
      <a:dk2>
        <a:srgbClr val="44546A"/>
      </a:dk2>
      <a:lt2>
        <a:srgbClr val="E7E6E6"/>
      </a:lt2>
      <a:accent1>
        <a:srgbClr val="C7000B"/>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内容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感谢页模板">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演示文稿1" id="{5D7106B4-FD24-471A-B326-8B58E27A973B}" vid="{1AA013AF-7C2E-4A39-9796-86760F640C19}"/>
    </a:ext>
  </a:extLst>
</a:theme>
</file>

<file path=ppt/theme/theme5.xml><?xml version="1.0" encoding="utf-8"?>
<a:theme xmlns:a="http://schemas.openxmlformats.org/drawingml/2006/main" name="4_功能页模板">
  <a:themeElements>
    <a:clrScheme name="自定义 2">
      <a:dk1>
        <a:sysClr val="windowText" lastClr="000000"/>
      </a:dk1>
      <a:lt1>
        <a:sysClr val="window" lastClr="FFFFFF"/>
      </a:lt1>
      <a:dk2>
        <a:srgbClr val="44546A"/>
      </a:dk2>
      <a:lt2>
        <a:srgbClr val="E7E6E6"/>
      </a:lt2>
      <a:accent1>
        <a:srgbClr val="C7000B"/>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zgvxf4rm">
      <a:majorFont>
        <a:latin typeface="Huawei Sans" panose="020F0302020204030204"/>
        <a:ea typeface="方正兰亭黑简体"/>
        <a:cs typeface=""/>
      </a:majorFont>
      <a:minorFont>
        <a:latin typeface="Huawei Sans" panose="020F0502020204030204"/>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226774B8D87F4D92D9D1F6859ED44E" ma:contentTypeVersion="1" ma:contentTypeDescription="Create a new document." ma:contentTypeScope="" ma:versionID="192c310b45bae95d9fdbb51d5532622b">
  <xsd:schema xmlns:xsd="http://www.w3.org/2001/XMLSchema" xmlns:xs="http://www.w3.org/2001/XMLSchema" xmlns:p="http://schemas.microsoft.com/office/2006/metadata/properties" xmlns:ns2="475f1e55-3009-46d8-9566-5d569a2b3a98" targetNamespace="http://schemas.microsoft.com/office/2006/metadata/properties" ma:root="true" ma:fieldsID="1d095aabec1d15598815726bd4b054a7" ns2:_="">
    <xsd:import namespace="475f1e55-3009-46d8-9566-5d569a2b3a98"/>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5f1e55-3009-46d8-9566-5d569a2b3a9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2FADE7-0FB7-4D32-803A-97A461853B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75f1e55-3009-46d8-9566-5d569a2b3a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5960F2-6186-408B-A0DC-5CA5E58B604F}">
  <ds:schemaRefs>
    <ds:schemaRef ds:uri="http://purl.org/dc/elements/1.1/"/>
    <ds:schemaRef ds:uri="http://purl.org/dc/terms/"/>
    <ds:schemaRef ds:uri="http://purl.org/dc/dcmitype/"/>
    <ds:schemaRef ds:uri="475f1e55-3009-46d8-9566-5d569a2b3a98"/>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FEDE263F-0510-4442-823E-69B63ECB61E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9822</TotalTime>
  <Words>7996</Words>
  <Application>Microsoft Office PowerPoint</Application>
  <PresentationFormat>宽屏</PresentationFormat>
  <Paragraphs>846</Paragraphs>
  <Slides>46</Slides>
  <Notes>46</Notes>
  <HiddenSlides>3</HiddenSlides>
  <MMClips>0</MMClips>
  <ScaleCrop>false</ScaleCrop>
  <HeadingPairs>
    <vt:vector size="6" baseType="variant">
      <vt:variant>
        <vt:lpstr>已用的字体</vt:lpstr>
      </vt:variant>
      <vt:variant>
        <vt:i4>6</vt:i4>
      </vt:variant>
      <vt:variant>
        <vt:lpstr>主题</vt:lpstr>
      </vt:variant>
      <vt:variant>
        <vt:i4>5</vt:i4>
      </vt:variant>
      <vt:variant>
        <vt:lpstr>幻灯片标题</vt:lpstr>
      </vt:variant>
      <vt:variant>
        <vt:i4>46</vt:i4>
      </vt:variant>
    </vt:vector>
  </HeadingPairs>
  <TitlesOfParts>
    <vt:vector size="57" baseType="lpstr">
      <vt:lpstr>Huawei Sans</vt:lpstr>
      <vt:lpstr>方正兰亭黑简体</vt:lpstr>
      <vt:lpstr>微软雅黑</vt:lpstr>
      <vt:lpstr>微软雅黑</vt:lpstr>
      <vt:lpstr>Arial</vt:lpstr>
      <vt:lpstr>Wingdings</vt:lpstr>
      <vt:lpstr>2_标题页模板</vt:lpstr>
      <vt:lpstr>3_功能页模板</vt:lpstr>
      <vt:lpstr>4_内容页模板</vt:lpstr>
      <vt:lpstr>5_感谢页模板</vt:lpstr>
      <vt:lpstr>4_功能页模板</vt:lpstr>
      <vt:lpstr>PowerPoint 演示文稿</vt:lpstr>
      <vt:lpstr>云计算概述</vt:lpstr>
      <vt:lpstr>PowerPoint 演示文稿</vt:lpstr>
      <vt:lpstr>PowerPoint 演示文稿</vt:lpstr>
      <vt:lpstr>PowerPoint 演示文稿</vt:lpstr>
      <vt:lpstr>我们身边的IT</vt:lpstr>
      <vt:lpstr>IT的核心：以数据中心为基础的核心架构</vt:lpstr>
      <vt:lpstr>PowerPoint 演示文稿</vt:lpstr>
      <vt:lpstr>信息大爆炸已经加速到来</vt:lpstr>
      <vt:lpstr>传统IT面临的挑战</vt:lpstr>
      <vt:lpstr>问题研讨：</vt:lpstr>
      <vt:lpstr>PowerPoint 演示文稿</vt:lpstr>
      <vt:lpstr>企业IT基础设施架构开始走向云化</vt:lpstr>
      <vt:lpstr>趋势：以云计算为基础的“第三平台”已经成为IT产业主流 </vt:lpstr>
      <vt:lpstr>PowerPoint 演示文稿</vt:lpstr>
      <vt:lpstr>什么是计算机</vt:lpstr>
      <vt:lpstr>计算机发展史</vt:lpstr>
      <vt:lpstr>计算机发展史</vt:lpstr>
      <vt:lpstr>PowerPoint 演示文稿</vt:lpstr>
      <vt:lpstr>什么是虚拟化</vt:lpstr>
      <vt:lpstr>虚拟化技术发展史</vt:lpstr>
      <vt:lpstr>PowerPoint 演示文稿</vt:lpstr>
      <vt:lpstr>云计算的定义</vt:lpstr>
      <vt:lpstr>生活中的云计算</vt:lpstr>
      <vt:lpstr>工作中的云计算</vt:lpstr>
      <vt:lpstr>PowerPoint 演示文稿</vt:lpstr>
      <vt:lpstr>云计算的发展</vt:lpstr>
      <vt:lpstr>PowerPoint 演示文稿</vt:lpstr>
      <vt:lpstr>云计算的特征</vt:lpstr>
      <vt:lpstr>PowerPoint 演示文稿</vt:lpstr>
      <vt:lpstr>云计算的服务模式</vt:lpstr>
      <vt:lpstr>云计算的部署模式</vt:lpstr>
      <vt:lpstr>PowerPoint 演示文稿</vt:lpstr>
      <vt:lpstr>厂家及代表技术</vt:lpstr>
      <vt:lpstr>华为云一切皆服务</vt:lpstr>
      <vt:lpstr>华为云快速增长，上线240+云服务</vt:lpstr>
      <vt:lpstr>华为云产品和服务获得权威认可</vt:lpstr>
      <vt:lpstr>华为云Stack，本地部署持续创新，构建用户视角一朵云</vt:lpstr>
      <vt:lpstr>华为FusionCompute虚拟化服务全球，稳定可靠</vt:lpstr>
      <vt:lpstr>FusionCompute、华为云Stack和华为云对比</vt:lpstr>
      <vt:lpstr>FusionCompute、华为云Stack和华为云对比</vt:lpstr>
      <vt:lpstr>PowerPoint 演示文稿</vt:lpstr>
      <vt:lpstr>PowerPoint 演示文稿</vt:lpstr>
      <vt:lpstr>PowerPoint 演示文稿</vt:lpstr>
      <vt:lpstr>缩略语</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鑫 阿</cp:lastModifiedBy>
  <cp:revision>473</cp:revision>
  <cp:lastPrinted>2020-07-31T09:33:18Z</cp:lastPrinted>
  <dcterms:created xsi:type="dcterms:W3CDTF">2018-11-29T10:16:29Z</dcterms:created>
  <dcterms:modified xsi:type="dcterms:W3CDTF">2024-07-09T01:34:01Z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(3)41Pt8AIUakWwEFnf3zANPk/yE+4xZufqJD3dFnaIK4k3HNSk8MfSvTPnxw09j5jT8/xbFqWc
DtTpWG8YaUpYRRwcBfHjpibhqSSbeRTGN8mwxZBBkwUjTmS5WCthZ4Nq7Dn1fucJMsk4aQhC
nf/oRQLExxuu9VqMBBO8CTs/QCCxN9QSoHg0NfkRlAHbVf+qaG65sMK34mZPOiAa3hXlhBAx
1rXkWR+8men5BQ52r+</vt:lpwstr>
  </property>
  <property fmtid="{D5CDD505-2E9C-101B-9397-08002B2CF9AE}" pid="3" name="_2015_ms_pID_7253431">
    <vt:lpwstr>LZObHOc5EAz8hVm8o0jOuV/OcOREW5aqvWEa61yGLTSUbAtV7k+O6z
REloqGZsZGLRetII63dhhmX6H93U8YnMxPWSGJz7N5NYS2RHPZvURo8o4VFz9bZiiOn1ImCB
pm1dMPxG2FmJnUwl3j8jAr+A6EG7xNzKBLpVYtrMoTJ9Jbaky1vLW8zND7d7bA+/MnmAsxUD
aGCQ2wY3FpzI2H69YwesX3n02ntbpeSDhzBG</vt:lpwstr>
  </property>
  <property fmtid="{D5CDD505-2E9C-101B-9397-08002B2CF9AE}" pid="4" name="_2015_ms_pID_7253432">
    <vt:lpwstr>lQ==</vt:lpwstr>
  </property>
  <property fmtid="{D5CDD505-2E9C-101B-9397-08002B2CF9AE}" pid="5" name="ContentTypeId">
    <vt:lpwstr>0x010100CC226774B8D87F4D92D9D1F6859ED44E</vt:lpwstr>
  </property>
  <property fmtid="{D5CDD505-2E9C-101B-9397-08002B2CF9AE}" pid="6" name="_readonly">
    <vt:lpwstr/>
  </property>
  <property fmtid="{D5CDD505-2E9C-101B-9397-08002B2CF9AE}" pid="7" name="_change">
    <vt:lpwstr/>
  </property>
  <property fmtid="{D5CDD505-2E9C-101B-9397-08002B2CF9AE}" pid="8" name="_full-control">
    <vt:lpwstr/>
  </property>
  <property fmtid="{D5CDD505-2E9C-101B-9397-08002B2CF9AE}" pid="9" name="sflag">
    <vt:lpwstr>1695257616</vt:lpwstr>
  </property>
</Properties>
</file>